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31"/>
  </p:notesMasterIdLst>
  <p:handoutMasterIdLst>
    <p:handoutMasterId r:id="rId32"/>
  </p:handoutMasterIdLst>
  <p:sldIdLst>
    <p:sldId id="256" r:id="rId2"/>
    <p:sldId id="278" r:id="rId3"/>
    <p:sldId id="322" r:id="rId4"/>
    <p:sldId id="323" r:id="rId5"/>
    <p:sldId id="345" r:id="rId6"/>
    <p:sldId id="355" r:id="rId7"/>
    <p:sldId id="325" r:id="rId8"/>
    <p:sldId id="329" r:id="rId9"/>
    <p:sldId id="330" r:id="rId10"/>
    <p:sldId id="331" r:id="rId11"/>
    <p:sldId id="332" r:id="rId12"/>
    <p:sldId id="357" r:id="rId13"/>
    <p:sldId id="347" r:id="rId14"/>
    <p:sldId id="333" r:id="rId15"/>
    <p:sldId id="358" r:id="rId16"/>
    <p:sldId id="348" r:id="rId17"/>
    <p:sldId id="334" r:id="rId18"/>
    <p:sldId id="349" r:id="rId19"/>
    <p:sldId id="350" r:id="rId20"/>
    <p:sldId id="335" r:id="rId21"/>
    <p:sldId id="359" r:id="rId22"/>
    <p:sldId id="336" r:id="rId23"/>
    <p:sldId id="360" r:id="rId24"/>
    <p:sldId id="339" r:id="rId25"/>
    <p:sldId id="361" r:id="rId26"/>
    <p:sldId id="352" r:id="rId27"/>
    <p:sldId id="362" r:id="rId28"/>
    <p:sldId id="276" r:id="rId29"/>
    <p:sldId id="277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76" autoAdjust="0"/>
  </p:normalViewPr>
  <p:slideViewPr>
    <p:cSldViewPr>
      <p:cViewPr varScale="1">
        <p:scale>
          <a:sx n="91" d="100"/>
          <a:sy n="91" d="100"/>
        </p:scale>
        <p:origin x="91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5E88B-F225-4F1B-84EC-D768E8A63062}" type="datetimeFigureOut">
              <a:rPr lang="ru-RU" smtClean="0"/>
              <a:t>05.03.2017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196F5-39F3-4F85-A922-8DDA3E8F9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0132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B7DB8-FC40-41B3-9EFE-C4C19D88E701}" type="datetimeFigureOut">
              <a:rPr lang="ru-RU" smtClean="0"/>
              <a:t>05.03.2017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8CA18-C5A7-4DED-9A0A-B8C713982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458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56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1E1F-E850-4697-9608-B45B2D72BEA6}" type="datetime1">
              <a:rPr lang="uk-UA" smtClean="0"/>
              <a:t>05.03.2017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53D7-449F-477E-824A-67BF5FFD504B}" type="datetime1">
              <a:rPr lang="uk-UA" smtClean="0"/>
              <a:t>05.03.2017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5406-93C0-4BAB-B688-B6491FE3DF48}" type="datetime1">
              <a:rPr lang="uk-UA" smtClean="0"/>
              <a:t>05.03.2017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05.03.2017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E6F8-C6BB-41F9-8CFB-F8756C18C26A}" type="datetime1">
              <a:rPr lang="uk-UA" smtClean="0"/>
              <a:t>05.03.2017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AD10-89D3-479D-8C66-727A4E1A373F}" type="datetime1">
              <a:rPr lang="uk-UA" smtClean="0"/>
              <a:t>05.03.2017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3325-68D7-46BA-AAF4-B9E60C5E49C8}" type="datetime1">
              <a:rPr lang="uk-UA" smtClean="0"/>
              <a:t>05.03.2017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7721-F92E-4781-A5B6-F5A0899068A8}" type="datetime1">
              <a:rPr lang="uk-UA" smtClean="0"/>
              <a:t>05.03.2017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4647-4DA6-461C-994B-936BB46DF973}" type="datetime1">
              <a:rPr lang="uk-UA" smtClean="0"/>
              <a:t>05.03.2017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5800-11E9-4B7B-9C59-D2251FEF0CE6}" type="datetime1">
              <a:rPr lang="uk-UA" smtClean="0"/>
              <a:t>05.03.2017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0E0B-F910-4020-BB80-789125CC14F1}" type="datetime1">
              <a:rPr lang="uk-UA" smtClean="0"/>
              <a:t>05.03.2017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FECC733-D900-4416-B289-770A769BB8C3}" type="datetime1">
              <a:rPr lang="uk-UA" smtClean="0"/>
              <a:t>05.03.2017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testpypi.python.org/pyp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fugue.co/2016-02-11-python-mocking-101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Інформатика та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622504" cy="1752600"/>
          </a:xfrm>
        </p:spPr>
        <p:txBody>
          <a:bodyPr>
            <a:normAutofit/>
          </a:bodyPr>
          <a:lstStyle/>
          <a:p>
            <a:r>
              <a:rPr lang="ru-RU" sz="3600" dirty="0"/>
              <a:t>Тема 30. </a:t>
            </a:r>
            <a:r>
              <a:rPr lang="ru-RU" sz="3600" dirty="0" err="1"/>
              <a:t>Тестування</a:t>
            </a:r>
            <a:r>
              <a:rPr lang="ru-RU" sz="3600" dirty="0"/>
              <a:t>. </a:t>
            </a:r>
            <a:r>
              <a:rPr lang="ru-RU" sz="3600" dirty="0" err="1"/>
              <a:t>Розповсюдження</a:t>
            </a:r>
            <a:r>
              <a:rPr lang="ru-RU" sz="3600" dirty="0"/>
              <a:t> </a:t>
            </a:r>
            <a:r>
              <a:rPr lang="ru-RU" sz="3600" dirty="0" err="1"/>
              <a:t>власних</a:t>
            </a:r>
            <a:r>
              <a:rPr lang="ru-RU" sz="3600" dirty="0"/>
              <a:t> </a:t>
            </a:r>
            <a:r>
              <a:rPr lang="ru-RU" sz="3600" dirty="0" err="1"/>
              <a:t>застосувань</a:t>
            </a:r>
            <a:endParaRPr lang="ru-RU" sz="3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1C9F-DCD3-4623-B23F-C42AD5B2AC00}" type="datetime1">
              <a:rPr lang="uk-UA" smtClean="0"/>
              <a:t>05.03.2017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5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Приклад: Тестування функції, яка перевіряє, чи є рядок паліндромом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Скласти тести для функції, яка перевіряє, чи є рядок паліндромом.</a:t>
            </a:r>
          </a:p>
          <a:p>
            <a:r>
              <a:rPr lang="uk-UA" dirty="0"/>
              <a:t>Щоб здійснити тестування функції, яка перевіряє, чи є рядок паліндромом (</a:t>
            </a:r>
            <a:r>
              <a:rPr lang="en-US" dirty="0"/>
              <a:t>is</a:t>
            </a:r>
            <a:r>
              <a:rPr lang="uk-UA" dirty="0"/>
              <a:t>_</a:t>
            </a:r>
            <a:r>
              <a:rPr lang="en-US" dirty="0"/>
              <a:t>palindrome</a:t>
            </a:r>
            <a:r>
              <a:rPr lang="uk-UA" dirty="0"/>
              <a:t>), треба розглянути, як мінімум, такі твердження:</a:t>
            </a:r>
          </a:p>
          <a:p>
            <a:pPr lvl="1"/>
            <a:r>
              <a:rPr lang="uk-UA" dirty="0"/>
              <a:t>порожній рядок є паліндромом</a:t>
            </a:r>
          </a:p>
          <a:p>
            <a:pPr lvl="1"/>
            <a:r>
              <a:rPr lang="uk-UA" dirty="0"/>
              <a:t>симетричний рядок з парною кількістю символів є паліндромом</a:t>
            </a:r>
          </a:p>
          <a:p>
            <a:pPr lvl="1"/>
            <a:r>
              <a:rPr lang="uk-UA" dirty="0"/>
              <a:t>симетричний рядок з непарною кількістю символів є паліндромом</a:t>
            </a:r>
          </a:p>
          <a:p>
            <a:pPr lvl="1"/>
            <a:r>
              <a:rPr lang="uk-UA" dirty="0"/>
              <a:t>рядок, у якому символи можуть бути у різних регістрах, але який однаково </a:t>
            </a:r>
            <a:r>
              <a:rPr lang="uk-UA" dirty="0" err="1"/>
              <a:t>читається</a:t>
            </a:r>
            <a:r>
              <a:rPr lang="uk-UA" dirty="0"/>
              <a:t> з початку та кінця, є паліндромом</a:t>
            </a:r>
          </a:p>
          <a:p>
            <a:pPr lvl="1"/>
            <a:r>
              <a:rPr lang="uk-UA" dirty="0"/>
              <a:t>рядок, у якому є символи-розділювачі, але який однаково </a:t>
            </a:r>
            <a:r>
              <a:rPr lang="uk-UA" dirty="0" err="1"/>
              <a:t>читається</a:t>
            </a:r>
            <a:r>
              <a:rPr lang="uk-UA" dirty="0"/>
              <a:t> з початку та кінця, є паліндромом</a:t>
            </a:r>
          </a:p>
          <a:p>
            <a:pPr lvl="1"/>
            <a:r>
              <a:rPr lang="uk-UA" dirty="0"/>
              <a:t>несиметричний рядок не є паліндромом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05.03.2017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83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Тестування функції перевірки, чи є рядок паліндромом. Реалізація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dirty="0"/>
              <a:t>Для перевірки функції </a:t>
            </a:r>
            <a:r>
              <a:rPr lang="en-US" dirty="0"/>
              <a:t>is</a:t>
            </a:r>
            <a:r>
              <a:rPr lang="uk-UA" dirty="0"/>
              <a:t>_</a:t>
            </a:r>
            <a:r>
              <a:rPr lang="en-US" dirty="0"/>
              <a:t>palindrome </a:t>
            </a:r>
            <a:r>
              <a:rPr lang="uk-UA" dirty="0"/>
              <a:t>опишемо клас </a:t>
            </a:r>
            <a:r>
              <a:rPr lang="uk-UA" dirty="0" err="1"/>
              <a:t>TestIsPalindrome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/>
              <a:t>цьому класі реалізуємо методи, які перевіряють твердження, сформульовані вище:</a:t>
            </a:r>
          </a:p>
          <a:p>
            <a:pPr lvl="1"/>
            <a:r>
              <a:rPr lang="uk-UA" dirty="0"/>
              <a:t>test_1_isempty - порожній рядок є паліндромом</a:t>
            </a:r>
          </a:p>
          <a:p>
            <a:pPr lvl="1"/>
            <a:r>
              <a:rPr lang="uk-UA" dirty="0"/>
              <a:t>test_2_iseven - симетричний рядок з парною кількістю символів є паліндромом</a:t>
            </a:r>
          </a:p>
          <a:p>
            <a:pPr lvl="1"/>
            <a:r>
              <a:rPr lang="uk-UA" dirty="0"/>
              <a:t>test_3_isodd - симетричний рядок з непарною кількістю символів є паліндромом</a:t>
            </a:r>
          </a:p>
          <a:p>
            <a:pPr lvl="1"/>
            <a:r>
              <a:rPr lang="uk-UA" dirty="0"/>
              <a:t>test_4_iscase</a:t>
            </a:r>
            <a:r>
              <a:rPr lang="ru-RU" dirty="0"/>
              <a:t> - </a:t>
            </a:r>
            <a:r>
              <a:rPr lang="uk-UA" dirty="0"/>
              <a:t>рядок, у якому символи можуть бути у різних регістрах, але який однаково </a:t>
            </a:r>
            <a:r>
              <a:rPr lang="uk-UA" dirty="0" err="1"/>
              <a:t>читається</a:t>
            </a:r>
            <a:r>
              <a:rPr lang="uk-UA" dirty="0"/>
              <a:t> з початку та кінця, є паліндромом</a:t>
            </a:r>
          </a:p>
          <a:p>
            <a:pPr lvl="1"/>
            <a:r>
              <a:rPr lang="uk-UA" dirty="0"/>
              <a:t>test_5_isdelim</a:t>
            </a:r>
            <a:r>
              <a:rPr lang="ru-RU" dirty="0"/>
              <a:t> - </a:t>
            </a:r>
            <a:r>
              <a:rPr lang="uk-UA" dirty="0"/>
              <a:t>рядок, у якому є символи-розділювачі, але який однаково </a:t>
            </a:r>
            <a:r>
              <a:rPr lang="uk-UA" dirty="0" err="1"/>
              <a:t>читається</a:t>
            </a:r>
            <a:r>
              <a:rPr lang="uk-UA" dirty="0"/>
              <a:t> з початку та кінця, є паліндромом</a:t>
            </a:r>
          </a:p>
          <a:p>
            <a:pPr lvl="1"/>
            <a:r>
              <a:rPr lang="uk-UA" dirty="0"/>
              <a:t>test_6_isnot</a:t>
            </a:r>
            <a:r>
              <a:rPr lang="ru-RU" dirty="0"/>
              <a:t> - </a:t>
            </a:r>
            <a:r>
              <a:rPr lang="uk-UA" dirty="0"/>
              <a:t>несиметричний рядок не є паліндромом</a:t>
            </a:r>
          </a:p>
          <a:p>
            <a:r>
              <a:rPr lang="uk-UA" dirty="0"/>
              <a:t>Версія 2 прикладу відрізняється тим, що у виклику </a:t>
            </a:r>
            <a:r>
              <a:rPr lang="en-US" dirty="0" err="1"/>
              <a:t>unittest</a:t>
            </a:r>
            <a:r>
              <a:rPr lang="uk-UA" dirty="0"/>
              <a:t>.</a:t>
            </a:r>
            <a:r>
              <a:rPr lang="en-US" dirty="0"/>
              <a:t>main </a:t>
            </a:r>
            <a:r>
              <a:rPr lang="uk-UA" dirty="0"/>
              <a:t>вказано ключовий параметр </a:t>
            </a:r>
            <a:r>
              <a:rPr lang="uk-UA" dirty="0" err="1"/>
              <a:t>verbosity</a:t>
            </a:r>
            <a:r>
              <a:rPr lang="uk-UA" dirty="0"/>
              <a:t>=2, що означає виведення на екран інформації навіть для тестів, які виконуються успішно.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05.03.2017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2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Підготовка та очищення тестового оточення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Для тестування часто необхідно спеціально підготувати тестове оточення або створити так званий «випробувальний стенд» (</a:t>
            </a:r>
            <a:r>
              <a:rPr lang="en-US" dirty="0"/>
              <a:t>test fixture</a:t>
            </a:r>
            <a:r>
              <a:rPr lang="uk-UA" dirty="0"/>
              <a:t>)</a:t>
            </a:r>
            <a:r>
              <a:rPr lang="ru-RU" dirty="0"/>
              <a:t>. </a:t>
            </a:r>
            <a:endParaRPr lang="ru-RU" dirty="0" smtClean="0"/>
          </a:p>
          <a:p>
            <a:r>
              <a:rPr lang="uk-UA" dirty="0" smtClean="0"/>
              <a:t>Після </a:t>
            </a:r>
            <a:r>
              <a:rPr lang="uk-UA" dirty="0"/>
              <a:t>тестування цей випробувальний стенд слід очистити «розібрати», щоб він не впливав на подальше виконання програми. </a:t>
            </a:r>
            <a:endParaRPr lang="uk-UA" dirty="0" smtClean="0"/>
          </a:p>
          <a:p>
            <a:r>
              <a:rPr lang="uk-UA" dirty="0" smtClean="0"/>
              <a:t>Методи </a:t>
            </a:r>
            <a:r>
              <a:rPr lang="uk-UA" dirty="0"/>
              <a:t>для підготовки та очищення тестового оточення також містяться у класі </a:t>
            </a:r>
            <a:r>
              <a:rPr lang="en-US" dirty="0" err="1"/>
              <a:t>TestCase</a:t>
            </a:r>
            <a:r>
              <a:rPr lang="ru-RU" dirty="0"/>
              <a:t>. </a:t>
            </a:r>
            <a:endParaRPr lang="ru-RU" dirty="0" smtClean="0"/>
          </a:p>
          <a:p>
            <a:r>
              <a:rPr lang="uk-UA" dirty="0" smtClean="0"/>
              <a:t>Це </a:t>
            </a:r>
            <a:r>
              <a:rPr lang="uk-UA" dirty="0"/>
              <a:t>методи </a:t>
            </a:r>
            <a:r>
              <a:rPr lang="en-US" dirty="0" err="1"/>
              <a:t>setUp</a:t>
            </a:r>
            <a:r>
              <a:rPr lang="en-US" dirty="0"/>
              <a:t> </a:t>
            </a:r>
            <a:r>
              <a:rPr lang="uk-UA" dirty="0"/>
              <a:t>та </a:t>
            </a:r>
            <a:r>
              <a:rPr lang="en-US" dirty="0" err="1"/>
              <a:t>tearDown</a:t>
            </a:r>
            <a:r>
              <a:rPr lang="en-US" dirty="0"/>
              <a:t> </a:t>
            </a:r>
            <a:r>
              <a:rPr lang="uk-UA" dirty="0"/>
              <a:t>відповідно. </a:t>
            </a:r>
          </a:p>
          <a:p>
            <a:r>
              <a:rPr lang="uk-UA" dirty="0"/>
              <a:t>Метод </a:t>
            </a:r>
            <a:r>
              <a:rPr lang="en-US" dirty="0" err="1"/>
              <a:t>setUp</a:t>
            </a:r>
            <a:r>
              <a:rPr lang="en-US" dirty="0"/>
              <a:t> </a:t>
            </a:r>
            <a:r>
              <a:rPr lang="uk-UA" dirty="0"/>
              <a:t>викликається перед викликом кожного методу, що виконує тест, а </a:t>
            </a:r>
            <a:r>
              <a:rPr lang="en-US" dirty="0" err="1"/>
              <a:t>tearDown</a:t>
            </a:r>
            <a:r>
              <a:rPr lang="uk-UA" dirty="0"/>
              <a:t> – після виклику кожного методу, що виконує тест.</a:t>
            </a:r>
          </a:p>
          <a:p>
            <a:endParaRPr lang="uk-UA" dirty="0" smtClean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05.03.2017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11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Приклад: Тестування визначення розміру каталогів (Версія 1)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/>
              <a:t>У темі «Використання операційної системи» ми розглядали приклад програми, яка визначає розміри усіх підкаталогів заданого каталогу. </a:t>
            </a:r>
            <a:endParaRPr lang="uk-UA" dirty="0" smtClean="0"/>
          </a:p>
          <a:p>
            <a:r>
              <a:rPr lang="uk-UA" dirty="0" smtClean="0"/>
              <a:t>Необхідно </a:t>
            </a:r>
            <a:r>
              <a:rPr lang="uk-UA" dirty="0"/>
              <a:t>виконати тестування цієї програми.</a:t>
            </a:r>
          </a:p>
          <a:p>
            <a:r>
              <a:rPr lang="uk-UA" dirty="0"/>
              <a:t>Вказана програма містить дві функції, які й треба тестувати: </a:t>
            </a:r>
          </a:p>
          <a:p>
            <a:pPr lvl="1"/>
            <a:r>
              <a:rPr lang="en-US" dirty="0" err="1"/>
              <a:t>getdirsize</a:t>
            </a:r>
            <a:r>
              <a:rPr lang="ru-RU" dirty="0"/>
              <a:t> – </a:t>
            </a:r>
            <a:r>
              <a:rPr lang="uk-UA" dirty="0"/>
              <a:t>повертає розмір заданого каталогу разом з усіма підкаталогами</a:t>
            </a:r>
          </a:p>
          <a:p>
            <a:pPr lvl="1"/>
            <a:r>
              <a:rPr lang="uk-UA" dirty="0" err="1"/>
              <a:t>getdirslist</a:t>
            </a:r>
            <a:r>
              <a:rPr lang="uk-UA" dirty="0"/>
              <a:t> – отримує список підкаталогів заданого каталогу разом з їх розмірами. Список містить кортежі (</a:t>
            </a:r>
            <a:r>
              <a:rPr lang="ru-RU" dirty="0"/>
              <a:t>&lt;</a:t>
            </a:r>
            <a:r>
              <a:rPr lang="uk-UA" dirty="0"/>
              <a:t>розмір</a:t>
            </a:r>
            <a:r>
              <a:rPr lang="ru-RU" dirty="0"/>
              <a:t>&gt;, &lt;</a:t>
            </a:r>
            <a:r>
              <a:rPr lang="uk-UA" dirty="0"/>
              <a:t>каталог</a:t>
            </a:r>
            <a:r>
              <a:rPr lang="ru-RU" dirty="0"/>
              <a:t>&gt;</a:t>
            </a:r>
            <a:r>
              <a:rPr lang="uk-UA" dirty="0"/>
              <a:t>).</a:t>
            </a:r>
          </a:p>
          <a:p>
            <a:r>
              <a:rPr lang="uk-UA" dirty="0"/>
              <a:t>Спочатку перевіримо правильність роботи функцій, якщо заданий каталог є порожнім.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/>
              <a:t>цьому випадку </a:t>
            </a:r>
            <a:r>
              <a:rPr lang="en-US" dirty="0" err="1"/>
              <a:t>getdirsize</a:t>
            </a:r>
            <a:r>
              <a:rPr lang="uk-UA" dirty="0"/>
              <a:t> повинна повертати 0, а </a:t>
            </a:r>
            <a:r>
              <a:rPr lang="uk-UA" dirty="0" err="1"/>
              <a:t>getdirslist</a:t>
            </a:r>
            <a:r>
              <a:rPr lang="uk-UA" dirty="0"/>
              <a:t> – порожній список.</a:t>
            </a:r>
          </a:p>
          <a:p>
            <a:r>
              <a:rPr lang="uk-UA" dirty="0"/>
              <a:t>Опишемо клас </a:t>
            </a:r>
            <a:r>
              <a:rPr lang="uk-UA" dirty="0" err="1"/>
              <a:t>TestEmptyDirSize</a:t>
            </a:r>
            <a:r>
              <a:rPr lang="uk-UA" dirty="0"/>
              <a:t> – нащадок.</a:t>
            </a:r>
            <a:r>
              <a:rPr lang="en-US" dirty="0" err="1"/>
              <a:t>TestCase</a:t>
            </a:r>
            <a:r>
              <a:rPr lang="uk-UA" dirty="0"/>
              <a:t>, який містить 2 методи для тестування згаданих функцій: test_1_dirsize_one та test_2__dirsize_all. </a:t>
            </a:r>
            <a:endParaRPr lang="uk-UA" dirty="0" smtClean="0"/>
          </a:p>
          <a:p>
            <a:r>
              <a:rPr lang="uk-UA" dirty="0" smtClean="0"/>
              <a:t>Також </a:t>
            </a:r>
            <a:r>
              <a:rPr lang="uk-UA" dirty="0"/>
              <a:t>опишемо методи для побудови та очищення тестового оточення: </a:t>
            </a:r>
            <a:r>
              <a:rPr lang="en-US" dirty="0" err="1"/>
              <a:t>setUp</a:t>
            </a:r>
            <a:r>
              <a:rPr lang="en-US" dirty="0"/>
              <a:t> </a:t>
            </a:r>
            <a:r>
              <a:rPr lang="uk-UA" dirty="0"/>
              <a:t>та </a:t>
            </a:r>
            <a:r>
              <a:rPr lang="en-US" dirty="0" err="1"/>
              <a:t>tearDown</a:t>
            </a:r>
            <a:r>
              <a:rPr lang="uk-UA" dirty="0"/>
              <a:t>. </a:t>
            </a:r>
            <a:r>
              <a:rPr lang="en-US" dirty="0" err="1"/>
              <a:t>setUp</a:t>
            </a:r>
            <a:r>
              <a:rPr lang="uk-UA" dirty="0"/>
              <a:t> створює порожній каталог _</a:t>
            </a:r>
            <a:r>
              <a:rPr lang="en-US" dirty="0"/>
              <a:t>test</a:t>
            </a:r>
            <a:r>
              <a:rPr lang="uk-UA" dirty="0"/>
              <a:t>, а </a:t>
            </a:r>
            <a:r>
              <a:rPr lang="en-US" dirty="0" err="1"/>
              <a:t>tearDown</a:t>
            </a:r>
            <a:r>
              <a:rPr lang="uk-UA" dirty="0"/>
              <a:t>, - видаляє його.</a:t>
            </a:r>
          </a:p>
          <a:p>
            <a:endParaRPr lang="uk-UA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05.03.2017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37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Приклад: Тестування визначення розміру каталогів (Версія 2)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Необхідно виконати тестування програми, яка визначає розміри усіх підкаталогів заданого каталогу.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/>
              <a:t>другій версії ми на додачу до класу </a:t>
            </a:r>
            <a:r>
              <a:rPr lang="uk-UA" dirty="0" err="1"/>
              <a:t>TestEmptyDirSize</a:t>
            </a:r>
            <a:r>
              <a:rPr lang="uk-UA" dirty="0"/>
              <a:t> опишемо клас </a:t>
            </a:r>
            <a:r>
              <a:rPr lang="uk-UA" dirty="0" err="1"/>
              <a:t>TestNotEmptyDirSize</a:t>
            </a:r>
            <a:r>
              <a:rPr lang="uk-UA" dirty="0"/>
              <a:t>, який здійснює тестування для непорожніх каталогів. </a:t>
            </a:r>
            <a:endParaRPr lang="uk-UA" dirty="0" smtClean="0"/>
          </a:p>
          <a:p>
            <a:r>
              <a:rPr lang="uk-UA" dirty="0" smtClean="0"/>
              <a:t>Відповідно</a:t>
            </a:r>
            <a:r>
              <a:rPr lang="uk-UA" dirty="0"/>
              <a:t>, треба підготувати ці непорожні каталоги та записати у них файли заданої довжини, щоб потім перевірити результат.</a:t>
            </a:r>
          </a:p>
          <a:p>
            <a:r>
              <a:rPr lang="uk-UA" dirty="0"/>
              <a:t>Клас </a:t>
            </a:r>
            <a:r>
              <a:rPr lang="uk-UA" dirty="0" err="1"/>
              <a:t>TestNotEmptyDirSize</a:t>
            </a:r>
            <a:r>
              <a:rPr lang="uk-UA" dirty="0"/>
              <a:t> містить ті ж методи, що й клас </a:t>
            </a:r>
            <a:r>
              <a:rPr lang="uk-UA" dirty="0" err="1"/>
              <a:t>TestEmptyDirSize</a:t>
            </a:r>
            <a:r>
              <a:rPr lang="uk-UA" dirty="0"/>
              <a:t> плюс внутрішні методи _</a:t>
            </a:r>
            <a:r>
              <a:rPr lang="uk-UA" dirty="0" err="1"/>
              <a:t>write_one_file</a:t>
            </a:r>
            <a:r>
              <a:rPr lang="uk-UA" dirty="0"/>
              <a:t> – записати один файл заданої довжини- та _</a:t>
            </a:r>
            <a:r>
              <a:rPr lang="uk-UA" dirty="0" err="1"/>
              <a:t>make_one_dir</a:t>
            </a:r>
            <a:r>
              <a:rPr lang="uk-UA" dirty="0"/>
              <a:t> – створити каталог з заданою кількістю файлів. </a:t>
            </a:r>
            <a:endParaRPr lang="uk-UA" dirty="0" smtClean="0"/>
          </a:p>
          <a:p>
            <a:r>
              <a:rPr lang="uk-UA" dirty="0" smtClean="0"/>
              <a:t>Метод </a:t>
            </a:r>
            <a:r>
              <a:rPr lang="en-US" dirty="0" err="1"/>
              <a:t>setUp</a:t>
            </a:r>
            <a:r>
              <a:rPr lang="uk-UA" dirty="0"/>
              <a:t> створює каталог _</a:t>
            </a:r>
            <a:r>
              <a:rPr lang="en-US" dirty="0"/>
              <a:t>test</a:t>
            </a:r>
            <a:r>
              <a:rPr lang="uk-UA" dirty="0"/>
              <a:t>, що містить 2 підкаталоги, один з яких містить підкаталог, а метод </a:t>
            </a:r>
            <a:r>
              <a:rPr lang="en-US" dirty="0" err="1"/>
              <a:t>tearDown</a:t>
            </a:r>
            <a:r>
              <a:rPr lang="uk-UA" dirty="0"/>
              <a:t>, - видаляє каталог _</a:t>
            </a:r>
            <a:r>
              <a:rPr lang="en-US" dirty="0"/>
              <a:t>test</a:t>
            </a:r>
            <a:r>
              <a:rPr lang="uk-UA" dirty="0"/>
              <a:t> разом з підкаталогами та файлами.</a:t>
            </a:r>
          </a:p>
          <a:p>
            <a:endParaRPr lang="uk-UA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05.03.2017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09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Удавані об’єкти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05.03.2017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15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uk-UA" dirty="0"/>
              <a:t>При тестуванні часто виникає необхідність замінити деяку існуючу функцію або модуль, клас удаваним об’єктом (</a:t>
            </a:r>
            <a:r>
              <a:rPr lang="en-US" dirty="0"/>
              <a:t>mock object</a:t>
            </a:r>
            <a:r>
              <a:rPr lang="uk-UA" dirty="0"/>
              <a:t>). </a:t>
            </a:r>
            <a:endParaRPr lang="uk-UA" dirty="0" smtClean="0"/>
          </a:p>
          <a:p>
            <a:r>
              <a:rPr lang="uk-UA" dirty="0" smtClean="0"/>
              <a:t>Удавані </a:t>
            </a:r>
            <a:r>
              <a:rPr lang="uk-UA" dirty="0"/>
              <a:t>об’єкти потрібні у випадках:</a:t>
            </a:r>
          </a:p>
          <a:p>
            <a:pPr lvl="1"/>
            <a:r>
              <a:rPr lang="uk-UA" dirty="0"/>
              <a:t>ізоляції програми, яка тестується</a:t>
            </a:r>
          </a:p>
          <a:p>
            <a:pPr lvl="1"/>
            <a:r>
              <a:rPr lang="uk-UA" dirty="0"/>
              <a:t>використання зовнішніх програмних інтерфейсів</a:t>
            </a:r>
          </a:p>
          <a:p>
            <a:pPr lvl="1"/>
            <a:r>
              <a:rPr lang="uk-UA" dirty="0"/>
              <a:t>відсутності реальних об’єктів</a:t>
            </a:r>
          </a:p>
          <a:p>
            <a:r>
              <a:rPr lang="uk-UA" dirty="0"/>
              <a:t>Ізоляція програми, яка тестується, - це відключення посилань на зовнішні модулі для того, щоб перевірити тільки функціональність даного модуля.</a:t>
            </a:r>
          </a:p>
          <a:p>
            <a:r>
              <a:rPr lang="uk-UA" dirty="0"/>
              <a:t>Використання зовнішніх програмних інтерфейсів може мати певні обмеження. </a:t>
            </a:r>
            <a:endParaRPr lang="uk-UA" dirty="0" smtClean="0"/>
          </a:p>
          <a:p>
            <a:r>
              <a:rPr lang="uk-UA" dirty="0" smtClean="0"/>
              <a:t>Наприклад</a:t>
            </a:r>
            <a:r>
              <a:rPr lang="uk-UA" dirty="0"/>
              <a:t>, обмеження за швидкістю з’єднання, або обмеження на кількість безоплатних запитів.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/>
              <a:t>таких випадках при тестуванні використовують удавані об’єкти замість безпосереднього звернення до зовнішнього інтерфейсу.</a:t>
            </a:r>
          </a:p>
          <a:p>
            <a:r>
              <a:rPr lang="uk-UA" dirty="0"/>
              <a:t>Відсутність реальних об’єктів можлива, якщо модуль, у якому повинні створюватись ці об’єкти ще не розроблено. </a:t>
            </a:r>
            <a:endParaRPr lang="uk-UA" dirty="0" smtClean="0"/>
          </a:p>
          <a:p>
            <a:r>
              <a:rPr lang="uk-UA" dirty="0" smtClean="0"/>
              <a:t>Звичайно</a:t>
            </a:r>
            <a:r>
              <a:rPr lang="uk-UA" dirty="0"/>
              <a:t>, інтерфейс модуля у цьому випадку вже повинен бути відомий. </a:t>
            </a:r>
            <a:endParaRPr lang="uk-UA" dirty="0" smtClean="0"/>
          </a:p>
          <a:p>
            <a:r>
              <a:rPr lang="uk-UA" dirty="0" smtClean="0"/>
              <a:t>Тоді </a:t>
            </a:r>
            <a:r>
              <a:rPr lang="uk-UA" dirty="0"/>
              <a:t>удавані об’єкти використовують замість реальних об’єктів до їх створення.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1175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Функція </a:t>
            </a:r>
            <a:r>
              <a:rPr lang="en-US" dirty="0"/>
              <a:t>patch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У </a:t>
            </a:r>
            <a:r>
              <a:rPr lang="en-US" dirty="0"/>
              <a:t>Python </a:t>
            </a:r>
            <a:r>
              <a:rPr lang="uk-UA" dirty="0"/>
              <a:t>заміна реального об’єкту удаваним здійснюється за допомогою функції </a:t>
            </a:r>
            <a:r>
              <a:rPr lang="en-US" dirty="0"/>
              <a:t>patch</a:t>
            </a:r>
            <a:r>
              <a:rPr lang="ru-RU" dirty="0"/>
              <a:t>. </a:t>
            </a:r>
            <a:endParaRPr lang="ru-RU" dirty="0" smtClean="0"/>
          </a:p>
          <a:p>
            <a:r>
              <a:rPr lang="uk-UA" dirty="0" smtClean="0"/>
              <a:t>Функція </a:t>
            </a:r>
            <a:r>
              <a:rPr lang="en-US" dirty="0"/>
              <a:t>patch </a:t>
            </a:r>
            <a:r>
              <a:rPr lang="uk-UA" dirty="0"/>
              <a:t>реалізована у модулі </a:t>
            </a:r>
            <a:r>
              <a:rPr lang="en-US" dirty="0" err="1"/>
              <a:t>unittest</a:t>
            </a:r>
            <a:r>
              <a:rPr lang="ru-RU" dirty="0"/>
              <a:t>.</a:t>
            </a:r>
            <a:r>
              <a:rPr lang="en-US" dirty="0"/>
              <a:t>mock</a:t>
            </a:r>
            <a:r>
              <a:rPr lang="ru-RU" dirty="0"/>
              <a:t>.</a:t>
            </a:r>
            <a:endParaRPr lang="uk-UA" dirty="0"/>
          </a:p>
          <a:p>
            <a:r>
              <a:rPr lang="uk-UA" dirty="0"/>
              <a:t>Функцію </a:t>
            </a:r>
            <a:r>
              <a:rPr lang="en-US" dirty="0"/>
              <a:t>patch </a:t>
            </a:r>
            <a:r>
              <a:rPr lang="uk-UA" dirty="0"/>
              <a:t>можна використовувати як декоратор з параметрами, як менеджер контексту або як звичайну функцію. </a:t>
            </a:r>
            <a:endParaRPr lang="uk-UA" dirty="0" smtClean="0"/>
          </a:p>
          <a:p>
            <a:r>
              <a:rPr lang="uk-UA" dirty="0" smtClean="0"/>
              <a:t>Найчастіше </a:t>
            </a:r>
            <a:r>
              <a:rPr lang="en-US" dirty="0"/>
              <a:t>patch </a:t>
            </a:r>
            <a:r>
              <a:rPr lang="uk-UA" dirty="0"/>
              <a:t>використовують як декоратор. </a:t>
            </a:r>
            <a:endParaRPr lang="uk-UA" dirty="0" smtClean="0"/>
          </a:p>
          <a:p>
            <a:r>
              <a:rPr lang="uk-UA" dirty="0" smtClean="0"/>
              <a:t>Цей </a:t>
            </a:r>
            <a:r>
              <a:rPr lang="uk-UA" dirty="0"/>
              <a:t>декоратор застосовують до методу, який виконує тестування, наприклад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i="1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uk-UA" i="1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object_to_mock</a:t>
            </a:r>
            <a:r>
              <a:rPr lang="uk-UA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testmethod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ock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uk-UA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uk-UA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uk-UA" dirty="0" smtClean="0"/>
              <a:t>де </a:t>
            </a:r>
            <a:r>
              <a:rPr lang="uk-UA" dirty="0" err="1"/>
              <a:t>object_to_mock</a:t>
            </a:r>
            <a:r>
              <a:rPr lang="uk-UA" dirty="0"/>
              <a:t> – об’єкт, який треба замінити, m</a:t>
            </a:r>
            <a:r>
              <a:rPr lang="en-US" dirty="0" err="1"/>
              <a:t>ock</a:t>
            </a:r>
            <a:r>
              <a:rPr lang="uk-UA" dirty="0"/>
              <a:t>_</a:t>
            </a:r>
            <a:r>
              <a:rPr lang="uk-UA" dirty="0" err="1"/>
              <a:t>object</a:t>
            </a:r>
            <a:r>
              <a:rPr lang="uk-UA" dirty="0"/>
              <a:t> – удаваний об’єкт, який буде використовуватись у методі тестування </a:t>
            </a:r>
            <a:r>
              <a:rPr lang="uk-UA" dirty="0" err="1"/>
              <a:t>testmethod</a:t>
            </a:r>
            <a:r>
              <a:rPr lang="uk-UA" dirty="0"/>
              <a:t> та функціях, які він викликає, замість </a:t>
            </a:r>
            <a:r>
              <a:rPr lang="uk-UA" dirty="0" err="1"/>
              <a:t>object_to_mock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Треба </a:t>
            </a:r>
            <a:r>
              <a:rPr lang="uk-UA" dirty="0"/>
              <a:t>відмітити, що застосування </a:t>
            </a:r>
            <a:r>
              <a:rPr lang="en-US" dirty="0"/>
              <a:t>patch </a:t>
            </a:r>
            <a:r>
              <a:rPr lang="uk-UA" dirty="0"/>
              <a:t>додає один додатковий параметр до методу тестування. 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05.03.2017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65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Функція </a:t>
            </a:r>
            <a:r>
              <a:rPr lang="en-US" dirty="0" smtClean="0"/>
              <a:t>patch</a:t>
            </a:r>
            <a:r>
              <a:rPr lang="uk-UA" dirty="0" smtClean="0"/>
              <a:t>.2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Використання </a:t>
            </a:r>
            <a:r>
              <a:rPr lang="en-US" dirty="0"/>
              <a:t>patch </a:t>
            </a:r>
            <a:r>
              <a:rPr lang="uk-UA" dirty="0"/>
              <a:t>у якості менеджеру контексту виглядає так: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object_to_mock</a:t>
            </a:r>
            <a:r>
              <a:rPr lang="uk-UA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ock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uk-UA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Після </a:t>
            </a:r>
            <a:r>
              <a:rPr lang="uk-UA" dirty="0"/>
              <a:t>заміни реального об’єкту удаваним ми можемо вказувати значення, що повертається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mock_object</a:t>
            </a:r>
            <a:r>
              <a:rPr lang="uk-UA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return_value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endParaRPr lang="uk-UA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або </a:t>
            </a:r>
            <a:r>
              <a:rPr lang="uk-UA" dirty="0"/>
              <a:t>вказувати «побічний ефект» виконання функції у вигляді виключення або послідовності (для моделювання генератора)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mock_object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effect 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</a:t>
            </a:r>
            <a:r>
              <a:rPr lang="uk-UA" dirty="0">
                <a:latin typeface="Arial Black" panose="020B0A04020102020204" pitchFamily="34" charset="0"/>
              </a:rPr>
              <a:t> </a:t>
            </a:r>
          </a:p>
          <a:p>
            <a:r>
              <a:rPr lang="uk-UA" dirty="0"/>
              <a:t>або </a:t>
            </a:r>
            <a:r>
              <a:rPr lang="uk-UA" dirty="0" smtClean="0"/>
              <a:t>взагалі </a:t>
            </a:r>
            <a:r>
              <a:rPr lang="uk-UA" dirty="0"/>
              <a:t>замінити цей об’єкт власною функцією (або модулем, класом)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mock_object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myfunc</a:t>
            </a:r>
            <a:endParaRPr lang="uk-UA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05.03.2017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38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 dirty="0"/>
              <a:t>Приклад: Тестування визначення розміру каталогів з використанням </a:t>
            </a:r>
            <a:r>
              <a:rPr lang="en-US" sz="3200" dirty="0"/>
              <a:t>patch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/>
              <a:t>Виконати тестування програми, яка визначає розміри усіх підкаталогів заданого каталогу, ізолювавши цей модуль від модуля </a:t>
            </a:r>
            <a:r>
              <a:rPr lang="en-US" dirty="0" err="1"/>
              <a:t>os</a:t>
            </a:r>
            <a:r>
              <a:rPr lang="uk-UA" dirty="0"/>
              <a:t>.</a:t>
            </a:r>
          </a:p>
          <a:p>
            <a:r>
              <a:rPr lang="uk-UA" dirty="0"/>
              <a:t>Для ізоляції програми від модуля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uk-UA" dirty="0"/>
              <a:t>застосуємо функцію </a:t>
            </a:r>
            <a:r>
              <a:rPr lang="en-US" dirty="0"/>
              <a:t>patch </a:t>
            </a:r>
            <a:r>
              <a:rPr lang="uk-UA" dirty="0"/>
              <a:t>як декоратор: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i="1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uk-UA" i="1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"T22.t22_01_dirsize_v1.os"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test_1_dirsize_one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my_os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uk-UA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uk-UA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/>
              <a:t> </a:t>
            </a:r>
            <a:r>
              <a:rPr lang="uk-UA" dirty="0" smtClean="0"/>
              <a:t>Таким </a:t>
            </a:r>
            <a:r>
              <a:rPr lang="uk-UA" dirty="0"/>
              <a:t>чином, ми замінюємо </a:t>
            </a:r>
            <a:r>
              <a:rPr lang="uk-UA" dirty="0" smtClean="0"/>
              <a:t>весь </a:t>
            </a:r>
            <a:r>
              <a:rPr lang="uk-UA" dirty="0"/>
              <a:t>модуль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uk-UA" dirty="0"/>
              <a:t>на удаваний об’єкт </a:t>
            </a:r>
            <a:r>
              <a:rPr lang="uk-UA" dirty="0" err="1"/>
              <a:t>my_os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/>
              <a:t>методі test_1_dirsize_one необхідно задати значення, що повертаються, для усіх функцій модуля </a:t>
            </a:r>
            <a:r>
              <a:rPr lang="en-US" dirty="0" err="1"/>
              <a:t>os</a:t>
            </a:r>
            <a:r>
              <a:rPr lang="uk-UA" dirty="0"/>
              <a:t>, які ми використовуємо у функції, що тестується, або задати нові функції замість функцій модуля </a:t>
            </a:r>
            <a:r>
              <a:rPr lang="en-US" dirty="0" err="1"/>
              <a:t>os</a:t>
            </a:r>
            <a:r>
              <a:rPr lang="uk-UA" dirty="0"/>
              <a:t> (</a:t>
            </a:r>
            <a:r>
              <a:rPr lang="uk-UA" dirty="0" err="1"/>
              <a:t>my_join</a:t>
            </a:r>
            <a:r>
              <a:rPr lang="uk-UA" dirty="0"/>
              <a:t>, </a:t>
            </a:r>
            <a:r>
              <a:rPr lang="uk-UA" dirty="0" err="1"/>
              <a:t>my_walk</a:t>
            </a:r>
            <a:r>
              <a:rPr lang="uk-UA" dirty="0"/>
              <a:t>).</a:t>
            </a:r>
          </a:p>
          <a:p>
            <a:r>
              <a:rPr lang="uk-UA" dirty="0"/>
              <a:t>Версія 2 програми відрізняється тим, що демонструє використання </a:t>
            </a:r>
            <a:r>
              <a:rPr lang="en-US" dirty="0"/>
              <a:t>patch </a:t>
            </a:r>
            <a:r>
              <a:rPr lang="uk-UA" dirty="0"/>
              <a:t>в якості менеджера контексту. </a:t>
            </a:r>
            <a:endParaRPr lang="uk-UA" dirty="0" smtClean="0"/>
          </a:p>
          <a:p>
            <a:r>
              <a:rPr lang="uk-UA" dirty="0" smtClean="0"/>
              <a:t>Також </a:t>
            </a:r>
            <a:r>
              <a:rPr lang="uk-UA" dirty="0"/>
              <a:t>замість власних іменованих функцій </a:t>
            </a:r>
            <a:r>
              <a:rPr lang="uk-UA" dirty="0" err="1"/>
              <a:t>my_join</a:t>
            </a:r>
            <a:r>
              <a:rPr lang="uk-UA" dirty="0"/>
              <a:t> та </a:t>
            </a:r>
            <a:r>
              <a:rPr lang="uk-UA" dirty="0" err="1"/>
              <a:t>my_walk</a:t>
            </a:r>
            <a:r>
              <a:rPr lang="uk-UA" dirty="0"/>
              <a:t> використовується лямбда-функція та побічний ефект.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05.03.2017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80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Розповсюдження власних застосувань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Розповсюдження власних застосувань полягає у підготовці інсталяційного пакету та його розміщенні на доступному ресурсі</a:t>
            </a:r>
            <a:r>
              <a:rPr lang="ru-RU" dirty="0"/>
              <a:t>. </a:t>
            </a:r>
            <a:endParaRPr lang="ru-RU" dirty="0" smtClean="0"/>
          </a:p>
          <a:p>
            <a:r>
              <a:rPr lang="uk-UA" dirty="0" smtClean="0"/>
              <a:t>Цим </a:t>
            </a:r>
            <a:r>
              <a:rPr lang="uk-UA" dirty="0"/>
              <a:t>доступним ресурсом може бути просто диск комп’ютера або ресурс у мережі. </a:t>
            </a:r>
            <a:endParaRPr lang="uk-UA" dirty="0" smtClean="0"/>
          </a:p>
          <a:p>
            <a:r>
              <a:rPr lang="uk-UA" dirty="0" smtClean="0"/>
              <a:t>Як </a:t>
            </a:r>
            <a:r>
              <a:rPr lang="uk-UA" dirty="0"/>
              <a:t>правило, у мережі використовують загальнодоступний ресурс </a:t>
            </a:r>
            <a:r>
              <a:rPr lang="en-US" dirty="0"/>
              <a:t>Python Package Index </a:t>
            </a:r>
            <a:r>
              <a:rPr lang="uk-UA" dirty="0"/>
              <a:t>або </a:t>
            </a:r>
            <a:r>
              <a:rPr lang="en-US" dirty="0" err="1"/>
              <a:t>PyPi</a:t>
            </a:r>
            <a:r>
              <a:rPr lang="ru-RU" dirty="0"/>
              <a:t>. </a:t>
            </a:r>
            <a:endParaRPr lang="ru-RU" dirty="0" smtClean="0"/>
          </a:p>
          <a:p>
            <a:r>
              <a:rPr lang="uk-UA" dirty="0" smtClean="0"/>
              <a:t>Щоб </a:t>
            </a:r>
            <a:r>
              <a:rPr lang="uk-UA" dirty="0"/>
              <a:t>розмістити свій пакет на цьому ресурсі, треба створити на ньому </a:t>
            </a:r>
            <a:r>
              <a:rPr lang="uk-UA" dirty="0" err="1"/>
              <a:t>аккаунт</a:t>
            </a:r>
            <a:r>
              <a:rPr lang="uk-UA" dirty="0"/>
              <a:t> та зареєструвати свій проект. </a:t>
            </a:r>
            <a:endParaRPr lang="uk-UA" dirty="0" smtClean="0"/>
          </a:p>
          <a:p>
            <a:r>
              <a:rPr lang="uk-UA" dirty="0" smtClean="0"/>
              <a:t>Спочатку </a:t>
            </a:r>
            <a:r>
              <a:rPr lang="uk-UA" dirty="0"/>
              <a:t>рекомендується попрактикуватись на тестовому ресурсі </a:t>
            </a:r>
            <a:r>
              <a:rPr lang="uk-UA" u="sng" dirty="0">
                <a:hlinkClick r:id="rId2"/>
              </a:rPr>
              <a:t>https://testpypi.python.org/pypi</a:t>
            </a:r>
            <a:r>
              <a:rPr lang="uk-UA" dirty="0"/>
              <a:t>.</a:t>
            </a:r>
          </a:p>
          <a:p>
            <a:r>
              <a:rPr lang="uk-UA" dirty="0"/>
              <a:t>Є різниця у підготовці пакетів, що містять тільки </a:t>
            </a:r>
            <a:r>
              <a:rPr lang="en-US" dirty="0"/>
              <a:t>Python</a:t>
            </a:r>
            <a:r>
              <a:rPr lang="uk-UA" dirty="0"/>
              <a:t>, та пакетів, які мають вставки з бінарним кодом (частіше – скомпільовані файли </a:t>
            </a:r>
            <a:r>
              <a:rPr lang="en-US" dirty="0"/>
              <a:t>C</a:t>
            </a:r>
            <a:r>
              <a:rPr lang="uk-UA" dirty="0"/>
              <a:t>). </a:t>
            </a:r>
            <a:endParaRPr lang="uk-UA" dirty="0" smtClean="0"/>
          </a:p>
          <a:p>
            <a:r>
              <a:rPr lang="uk-UA" dirty="0" smtClean="0"/>
              <a:t>Так </a:t>
            </a:r>
            <a:r>
              <a:rPr lang="uk-UA" dirty="0"/>
              <a:t>само, є особливості у розповсюдженні пакетів, що залежать від тієї чи іншої операційної системи. </a:t>
            </a:r>
            <a:endParaRPr lang="uk-UA" dirty="0" smtClean="0"/>
          </a:p>
          <a:p>
            <a:r>
              <a:rPr lang="uk-UA" dirty="0" smtClean="0"/>
              <a:t>Ми </a:t>
            </a:r>
            <a:r>
              <a:rPr lang="uk-UA" dirty="0"/>
              <a:t>розглянемо найпростіший варіант підготовки до розповсюдження пакету, який містить тільки програму у </a:t>
            </a:r>
            <a:r>
              <a:rPr lang="en-US" dirty="0"/>
              <a:t>Python</a:t>
            </a:r>
            <a:r>
              <a:rPr lang="ru-RU" dirty="0"/>
              <a:t>.</a:t>
            </a:r>
            <a:endParaRPr lang="uk-UA" dirty="0"/>
          </a:p>
          <a:p>
            <a:endParaRPr lang="uk-UA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05.03.2017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0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Тестування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dirty="0"/>
              <a:t>У цій темі ми трохи відійдемо від розгляду прикладних задач та їх розв’язування та подивимось на створення програм з іншого боку. </a:t>
            </a:r>
            <a:endParaRPr lang="uk-UA" dirty="0" smtClean="0"/>
          </a:p>
          <a:p>
            <a:r>
              <a:rPr lang="uk-UA" dirty="0" smtClean="0"/>
              <a:t>Просто </a:t>
            </a:r>
            <a:r>
              <a:rPr lang="uk-UA" dirty="0"/>
              <a:t>написати програму – це добре. </a:t>
            </a:r>
            <a:endParaRPr lang="uk-UA" dirty="0" smtClean="0"/>
          </a:p>
          <a:p>
            <a:r>
              <a:rPr lang="uk-UA" dirty="0" smtClean="0"/>
              <a:t>Але</a:t>
            </a:r>
            <a:r>
              <a:rPr lang="uk-UA" dirty="0"/>
              <a:t>, якщо ставити на меті створити програму, якою будуть користуватись чи яка буде вирішувати промислові задачі, треба приділити увагу тестуванню та розповсюдженню власних застосувань</a:t>
            </a:r>
            <a:r>
              <a:rPr lang="uk-UA" dirty="0" smtClean="0"/>
              <a:t>.</a:t>
            </a:r>
          </a:p>
          <a:p>
            <a:r>
              <a:rPr lang="uk-UA" b="1" dirty="0"/>
              <a:t>Тестування</a:t>
            </a:r>
            <a:r>
              <a:rPr lang="uk-UA" dirty="0"/>
              <a:t> (</a:t>
            </a:r>
            <a:r>
              <a:rPr lang="uk-UA" dirty="0" err="1"/>
              <a:t>software</a:t>
            </a:r>
            <a:r>
              <a:rPr lang="uk-UA" dirty="0"/>
              <a:t> </a:t>
            </a:r>
            <a:r>
              <a:rPr lang="uk-UA" dirty="0" err="1"/>
              <a:t>testing</a:t>
            </a:r>
            <a:r>
              <a:rPr lang="uk-UA" dirty="0"/>
              <a:t>) – це діяльність, виконувана для оцінки та вдосконалення програмного забезпечення. </a:t>
            </a:r>
            <a:endParaRPr lang="uk-UA" dirty="0" smtClean="0"/>
          </a:p>
          <a:p>
            <a:r>
              <a:rPr lang="uk-UA" dirty="0" smtClean="0"/>
              <a:t>Ця </a:t>
            </a:r>
            <a:r>
              <a:rPr lang="uk-UA" dirty="0"/>
              <a:t>діяльність, у загальному випадку, базується на виявленні дефектів і проблем у програмних системах. </a:t>
            </a:r>
            <a:endParaRPr lang="uk-UA" dirty="0" smtClean="0"/>
          </a:p>
          <a:p>
            <a:r>
              <a:rPr lang="uk-UA" dirty="0" smtClean="0"/>
              <a:t>Розрізняють </a:t>
            </a:r>
            <a:r>
              <a:rPr lang="uk-UA" dirty="0"/>
              <a:t>різні рівні та типи тестування: модульне, інтеграційне, функціональне, приймально-здавальне та інші. </a:t>
            </a:r>
            <a:endParaRPr lang="uk-UA" dirty="0" smtClean="0"/>
          </a:p>
          <a:p>
            <a:r>
              <a:rPr lang="uk-UA" dirty="0" smtClean="0"/>
              <a:t>Ми </a:t>
            </a:r>
            <a:r>
              <a:rPr lang="uk-UA" dirty="0"/>
              <a:t>розглянемо модульне тестування, тому що воно здійснюється розробниками програм та полягає у написанні програм, що перевіряють інші програми (модулі). </a:t>
            </a:r>
          </a:p>
          <a:p>
            <a:endParaRPr lang="uk-UA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05.03.2017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49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Підготовка структури каталогів для власного пакету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Спочатку треба створити порожній каталог, ім’я якого співпадає з ім’ям пакету, що розповсюджується. </a:t>
            </a:r>
            <a:endParaRPr lang="uk-UA" dirty="0" smtClean="0"/>
          </a:p>
          <a:p>
            <a:r>
              <a:rPr lang="uk-UA" dirty="0" smtClean="0"/>
              <a:t>Потім </a:t>
            </a:r>
            <a:r>
              <a:rPr lang="uk-UA" dirty="0"/>
              <a:t>– наповнити його підкаталогами та файлами</a:t>
            </a:r>
            <a:r>
              <a:rPr lang="uk-UA"/>
              <a:t>. </a:t>
            </a:r>
            <a:endParaRPr lang="uk-UA" smtClean="0"/>
          </a:p>
          <a:p>
            <a:r>
              <a:rPr lang="uk-UA" smtClean="0"/>
              <a:t>Цей </a:t>
            </a:r>
            <a:r>
              <a:rPr lang="uk-UA" dirty="0"/>
              <a:t>каталог повинен мати приблизно таку структуру:</a:t>
            </a:r>
          </a:p>
          <a:p>
            <a:pPr marL="274320" lvl="1" indent="0">
              <a:buNone/>
            </a:pPr>
            <a:r>
              <a:rPr lang="en-US" dirty="0"/>
              <a:t>package</a:t>
            </a:r>
            <a:r>
              <a:rPr lang="uk-UA" dirty="0" err="1"/>
              <a:t>name</a:t>
            </a:r>
            <a:r>
              <a:rPr lang="uk-UA" dirty="0"/>
              <a:t>/</a:t>
            </a:r>
          </a:p>
          <a:p>
            <a:pPr marL="548640" lvl="2" indent="0">
              <a:buNone/>
            </a:pPr>
            <a:r>
              <a:rPr lang="uk-UA" dirty="0"/>
              <a:t>README.txt</a:t>
            </a:r>
          </a:p>
          <a:p>
            <a:pPr marL="548640" lvl="2" indent="0">
              <a:buNone/>
            </a:pPr>
            <a:r>
              <a:rPr lang="en-US" dirty="0"/>
              <a:t>d</a:t>
            </a:r>
            <a:r>
              <a:rPr lang="uk-UA" dirty="0" err="1"/>
              <a:t>oc</a:t>
            </a:r>
            <a:r>
              <a:rPr lang="uk-UA" dirty="0"/>
              <a:t>/</a:t>
            </a:r>
          </a:p>
          <a:p>
            <a:pPr marL="822960" lvl="3" indent="0">
              <a:buNone/>
            </a:pPr>
            <a:r>
              <a:rPr lang="uk-UA" dirty="0"/>
              <a:t>documentation.txt</a:t>
            </a:r>
          </a:p>
          <a:p>
            <a:pPr marL="548640" lvl="2" indent="0">
              <a:buNone/>
            </a:pPr>
            <a:r>
              <a:rPr lang="en-US" dirty="0"/>
              <a:t>package</a:t>
            </a:r>
            <a:r>
              <a:rPr lang="uk-UA" dirty="0" err="1"/>
              <a:t>name</a:t>
            </a:r>
            <a:r>
              <a:rPr lang="uk-UA" dirty="0"/>
              <a:t>/</a:t>
            </a:r>
          </a:p>
          <a:p>
            <a:pPr marL="822960" lvl="3" indent="0">
              <a:buNone/>
            </a:pPr>
            <a:r>
              <a:rPr lang="uk-UA" dirty="0"/>
              <a:t>__init__.py</a:t>
            </a:r>
          </a:p>
          <a:p>
            <a:pPr marL="822960" lvl="3" indent="0">
              <a:buNone/>
            </a:pPr>
            <a:r>
              <a:rPr lang="en-US" dirty="0"/>
              <a:t>module_1</a:t>
            </a:r>
            <a:r>
              <a:rPr lang="uk-UA" dirty="0"/>
              <a:t>.</a:t>
            </a:r>
            <a:r>
              <a:rPr lang="uk-UA" dirty="0" err="1"/>
              <a:t>py</a:t>
            </a:r>
            <a:endParaRPr lang="uk-UA" dirty="0"/>
          </a:p>
          <a:p>
            <a:pPr marL="822960" lvl="3" indent="0">
              <a:buNone/>
            </a:pPr>
            <a:r>
              <a:rPr lang="en-US" dirty="0"/>
              <a:t>…</a:t>
            </a:r>
            <a:endParaRPr lang="uk-UA" dirty="0"/>
          </a:p>
          <a:p>
            <a:pPr marL="822960" lvl="3" indent="0">
              <a:buNone/>
            </a:pPr>
            <a:r>
              <a:rPr lang="en-US" dirty="0" err="1"/>
              <a:t>module_n</a:t>
            </a:r>
            <a:r>
              <a:rPr lang="uk-UA" dirty="0"/>
              <a:t>.</a:t>
            </a:r>
            <a:r>
              <a:rPr lang="uk-UA" dirty="0" err="1"/>
              <a:t>py</a:t>
            </a:r>
            <a:endParaRPr lang="uk-UA" dirty="0"/>
          </a:p>
          <a:p>
            <a:pPr marL="548640" lvl="2" indent="0">
              <a:buNone/>
            </a:pPr>
            <a:r>
              <a:rPr lang="uk-UA" dirty="0" err="1"/>
              <a:t>utils</a:t>
            </a:r>
            <a:r>
              <a:rPr lang="uk-UA" dirty="0"/>
              <a:t>/</a:t>
            </a:r>
          </a:p>
          <a:p>
            <a:pPr marL="822960" lvl="3" indent="0">
              <a:buNone/>
            </a:pPr>
            <a:r>
              <a:rPr lang="uk-UA" dirty="0"/>
              <a:t>__init__.py</a:t>
            </a:r>
          </a:p>
          <a:p>
            <a:pPr marL="822960" lvl="3" indent="0">
              <a:buNone/>
            </a:pPr>
            <a:r>
              <a:rPr lang="en-US" dirty="0" err="1"/>
              <a:t>util</a:t>
            </a:r>
            <a:r>
              <a:rPr lang="uk-UA" dirty="0"/>
              <a:t>.</a:t>
            </a:r>
            <a:r>
              <a:rPr lang="uk-UA" dirty="0" err="1"/>
              <a:t>py</a:t>
            </a:r>
            <a:endParaRPr lang="uk-UA" dirty="0"/>
          </a:p>
          <a:p>
            <a:pPr marL="548640" lvl="2" indent="0">
              <a:buNone/>
            </a:pPr>
            <a:r>
              <a:rPr lang="uk-UA" dirty="0" err="1"/>
              <a:t>examples</a:t>
            </a:r>
            <a:r>
              <a:rPr lang="uk-UA" dirty="0"/>
              <a:t>/</a:t>
            </a:r>
          </a:p>
          <a:p>
            <a:pPr marL="822960" lvl="3" indent="0">
              <a:buNone/>
            </a:pPr>
            <a:r>
              <a:rPr lang="en-US" dirty="0"/>
              <a:t>example</a:t>
            </a:r>
            <a:r>
              <a:rPr lang="ru-RU" dirty="0"/>
              <a:t>_1</a:t>
            </a:r>
            <a:r>
              <a:rPr lang="uk-UA" dirty="0"/>
              <a:t>.</a:t>
            </a:r>
            <a:r>
              <a:rPr lang="uk-UA" dirty="0" err="1"/>
              <a:t>py</a:t>
            </a:r>
            <a:endParaRPr lang="uk-UA" dirty="0"/>
          </a:p>
          <a:p>
            <a:endParaRPr lang="uk-UA" dirty="0" smtClean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05.03.2017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14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Підготовка структури каталогів для власного </a:t>
            </a:r>
            <a:r>
              <a:rPr lang="uk-UA" dirty="0" smtClean="0"/>
              <a:t>пакету.2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05.03.2017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21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Якщо пакет супроводжується тестами, то додається підкаталог </a:t>
            </a:r>
            <a:r>
              <a:rPr lang="en-US" dirty="0"/>
              <a:t>tests</a:t>
            </a:r>
            <a:r>
              <a:rPr lang="ru-RU" dirty="0"/>
              <a:t>. </a:t>
            </a:r>
            <a:endParaRPr lang="ru-RU" dirty="0" smtClean="0"/>
          </a:p>
          <a:p>
            <a:r>
              <a:rPr lang="uk-UA" dirty="0" smtClean="0"/>
              <a:t>Можуть </a:t>
            </a:r>
            <a:r>
              <a:rPr lang="uk-UA" dirty="0"/>
              <a:t>бути додані й інші підкаталоги, або забрані зображені (наприклад, </a:t>
            </a:r>
            <a:r>
              <a:rPr lang="en-US" dirty="0" err="1"/>
              <a:t>utils</a:t>
            </a:r>
            <a:r>
              <a:rPr lang="ru-RU" dirty="0"/>
              <a:t>)</a:t>
            </a:r>
            <a:endParaRPr lang="uk-UA" dirty="0"/>
          </a:p>
          <a:p>
            <a:r>
              <a:rPr lang="uk-UA" dirty="0"/>
              <a:t>Файл README.txt містить короткий опис пакету та його застосування, а файл documentation.txt – більш докладний опис. </a:t>
            </a:r>
            <a:endParaRPr lang="uk-UA" dirty="0" smtClean="0"/>
          </a:p>
          <a:p>
            <a:r>
              <a:rPr lang="uk-UA" dirty="0" smtClean="0"/>
              <a:t>Файли </a:t>
            </a:r>
            <a:r>
              <a:rPr lang="uk-UA" dirty="0"/>
              <a:t>__init__.py можуть містити описи глобальних констант або залишатись порожніми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068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Написання </a:t>
            </a:r>
            <a:r>
              <a:rPr lang="en-US" dirty="0"/>
              <a:t>setup</a:t>
            </a:r>
            <a:r>
              <a:rPr lang="ru-RU" dirty="0"/>
              <a:t>.</a:t>
            </a:r>
            <a:r>
              <a:rPr lang="en-US" dirty="0" err="1"/>
              <a:t>py</a:t>
            </a:r>
            <a:r>
              <a:rPr lang="uk-UA" dirty="0"/>
              <a:t> та файлу </a:t>
            </a:r>
            <a:r>
              <a:rPr lang="en-US" dirty="0"/>
              <a:t>MANIFEST</a:t>
            </a:r>
            <a:r>
              <a:rPr lang="ru-RU" dirty="0"/>
              <a:t>.</a:t>
            </a:r>
            <a:r>
              <a:rPr lang="en-US" dirty="0"/>
              <a:t>in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/>
              <a:t>Після створення та наповнення каталогу пакету необхідно створити та зберегти у каталозі </a:t>
            </a:r>
            <a:r>
              <a:rPr lang="en-US" dirty="0"/>
              <a:t>package</a:t>
            </a:r>
            <a:r>
              <a:rPr lang="uk-UA" dirty="0" err="1"/>
              <a:t>name</a:t>
            </a:r>
            <a:r>
              <a:rPr lang="uk-UA" dirty="0"/>
              <a:t>/ файл </a:t>
            </a:r>
            <a:r>
              <a:rPr lang="en-US" dirty="0"/>
              <a:t>setup</a:t>
            </a:r>
            <a:r>
              <a:rPr lang="ru-RU" dirty="0"/>
              <a:t>.</a:t>
            </a:r>
            <a:r>
              <a:rPr lang="en-US" dirty="0" err="1"/>
              <a:t>py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Цей </a:t>
            </a:r>
            <a:r>
              <a:rPr lang="uk-UA" dirty="0"/>
              <a:t>файл має приблизно такий вигляд: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setup.py</a:t>
            </a:r>
            <a:endParaRPr lang="uk-UA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distutils</a:t>
            </a:r>
            <a:r>
              <a:rPr lang="uk-UA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endParaRPr lang="uk-UA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uk-UA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uk-UA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packagename</a:t>
            </a:r>
            <a:r>
              <a:rPr lang="uk-UA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uk-UA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версія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uk-UA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автор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uk-UA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author_email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пошта автора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uk-UA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автора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uk-UA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=[</a:t>
            </a:r>
            <a:r>
              <a:rPr lang="uk-UA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uk-UA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packagename</a:t>
            </a:r>
            <a:r>
              <a:rPr lang="uk-UA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uk-UA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packagename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utils</a:t>
            </a:r>
            <a:r>
              <a:rPr lang="uk-UA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uk-UA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Функція </a:t>
            </a:r>
            <a:r>
              <a:rPr lang="uk-UA" dirty="0" err="1"/>
              <a:t>setup</a:t>
            </a:r>
            <a:r>
              <a:rPr lang="uk-UA" dirty="0"/>
              <a:t> здійснює підготовку пакету до розповсюдження. </a:t>
            </a:r>
            <a:r>
              <a:rPr lang="uk-UA" dirty="0" err="1"/>
              <a:t>distutils.core</a:t>
            </a:r>
            <a:r>
              <a:rPr lang="uk-UA" dirty="0"/>
              <a:t> – це модуль, який містить функцію </a:t>
            </a:r>
            <a:r>
              <a:rPr lang="en-US" dirty="0"/>
              <a:t>setup</a:t>
            </a:r>
            <a:r>
              <a:rPr lang="uk-UA" dirty="0"/>
              <a:t>.</a:t>
            </a:r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05.03.2017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23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Написання </a:t>
            </a:r>
            <a:r>
              <a:rPr lang="en-US" dirty="0"/>
              <a:t>setup</a:t>
            </a:r>
            <a:r>
              <a:rPr lang="ru-RU" dirty="0"/>
              <a:t>.</a:t>
            </a:r>
            <a:r>
              <a:rPr lang="en-US" dirty="0" err="1"/>
              <a:t>py</a:t>
            </a:r>
            <a:r>
              <a:rPr lang="uk-UA" dirty="0"/>
              <a:t> та файлу </a:t>
            </a:r>
            <a:r>
              <a:rPr lang="en-US" dirty="0"/>
              <a:t>MANIFEST</a:t>
            </a:r>
            <a:r>
              <a:rPr lang="ru-RU" dirty="0"/>
              <a:t>.</a:t>
            </a:r>
            <a:r>
              <a:rPr lang="en-US" dirty="0" smtClean="0"/>
              <a:t>in</a:t>
            </a:r>
            <a:r>
              <a:rPr lang="uk-UA" dirty="0" smtClean="0"/>
              <a:t>.2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dirty="0"/>
              <a:t>Окрім файлу </a:t>
            </a:r>
            <a:r>
              <a:rPr lang="en-US" dirty="0"/>
              <a:t>setup</a:t>
            </a:r>
            <a:r>
              <a:rPr lang="uk-UA" dirty="0"/>
              <a:t>.</a:t>
            </a:r>
            <a:r>
              <a:rPr lang="en-US" dirty="0" err="1"/>
              <a:t>py</a:t>
            </a:r>
            <a:r>
              <a:rPr lang="uk-UA" dirty="0"/>
              <a:t>, у каталозі </a:t>
            </a:r>
            <a:r>
              <a:rPr lang="en-US" dirty="0"/>
              <a:t>package</a:t>
            </a:r>
            <a:r>
              <a:rPr lang="uk-UA" dirty="0" err="1"/>
              <a:t>name</a:t>
            </a:r>
            <a:r>
              <a:rPr lang="uk-UA" dirty="0"/>
              <a:t>/ треба створити текстовий файл </a:t>
            </a:r>
            <a:r>
              <a:rPr lang="en-US" dirty="0"/>
              <a:t>MANIFEST</a:t>
            </a:r>
            <a:r>
              <a:rPr lang="uk-UA" dirty="0"/>
              <a:t>.</a:t>
            </a:r>
            <a:r>
              <a:rPr lang="en-US" dirty="0"/>
              <a:t>in</a:t>
            </a:r>
            <a:r>
              <a:rPr lang="uk-UA" dirty="0"/>
              <a:t>, у якому вказати файли, що не є модулями пакету, але потрібні для його розповсюдження. </a:t>
            </a:r>
            <a:endParaRPr lang="uk-UA" dirty="0" smtClean="0"/>
          </a:p>
          <a:p>
            <a:r>
              <a:rPr lang="uk-UA" dirty="0" smtClean="0"/>
              <a:t>Наприклад</a:t>
            </a:r>
            <a:r>
              <a:rPr lang="uk-UA" dirty="0"/>
              <a:t>, файл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MANIFEST.in</a:t>
            </a:r>
            <a:endParaRPr lang="uk-UA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*.</a:t>
            </a:r>
            <a:r>
              <a:rPr lang="uk-U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endParaRPr lang="uk-UA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recursive-include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endParaRPr lang="uk-UA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recursive-include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endParaRPr lang="uk-UA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вказує </a:t>
            </a:r>
            <a:r>
              <a:rPr lang="uk-UA" dirty="0"/>
              <a:t>на те, що у пакет необхідно включити усі текстові файли з каталогу </a:t>
            </a:r>
            <a:r>
              <a:rPr lang="en-US" dirty="0"/>
              <a:t>package</a:t>
            </a:r>
            <a:r>
              <a:rPr lang="uk-UA" dirty="0" err="1"/>
              <a:t>name</a:t>
            </a:r>
            <a:r>
              <a:rPr lang="uk-UA" dirty="0"/>
              <a:t>/ а також усі файли з каталогів </a:t>
            </a:r>
            <a:r>
              <a:rPr lang="en-US" dirty="0"/>
              <a:t>package</a:t>
            </a:r>
            <a:r>
              <a:rPr lang="uk-UA" dirty="0" err="1"/>
              <a:t>name</a:t>
            </a:r>
            <a:r>
              <a:rPr lang="uk-UA" dirty="0"/>
              <a:t>/</a:t>
            </a:r>
            <a:r>
              <a:rPr lang="en-US" dirty="0"/>
              <a:t>doc</a:t>
            </a:r>
            <a:r>
              <a:rPr lang="uk-UA" dirty="0"/>
              <a:t> та </a:t>
            </a:r>
            <a:r>
              <a:rPr lang="en-US" dirty="0"/>
              <a:t>package</a:t>
            </a:r>
            <a:r>
              <a:rPr lang="uk-UA" dirty="0" err="1"/>
              <a:t>name</a:t>
            </a:r>
            <a:r>
              <a:rPr lang="uk-UA" dirty="0"/>
              <a:t>/</a:t>
            </a:r>
            <a:r>
              <a:rPr lang="en-US" dirty="0"/>
              <a:t>examples</a:t>
            </a:r>
            <a:r>
              <a:rPr lang="uk-UA" dirty="0"/>
              <a:t>.</a:t>
            </a:r>
          </a:p>
          <a:p>
            <a:endParaRPr lang="uk-UA" sz="2000" dirty="0"/>
          </a:p>
          <a:p>
            <a:endParaRPr lang="en-US" sz="2000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05.03.2017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52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Створення архіву та подальша інсталяція пакету</a:t>
            </a:r>
            <a:endParaRPr lang="en-US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dirty="0"/>
              <a:t>Створення архіву, що буде містити інсталяцію пакету здійснюють командою ОС:</a:t>
            </a:r>
          </a:p>
          <a:p>
            <a:pPr marL="274320" lvl="1" indent="0">
              <a:buNone/>
            </a:pPr>
            <a:r>
              <a:rPr lang="uk-UA" dirty="0" err="1"/>
              <a:t>python</a:t>
            </a:r>
            <a:r>
              <a:rPr lang="uk-UA" dirty="0"/>
              <a:t> setup.py </a:t>
            </a:r>
            <a:r>
              <a:rPr lang="uk-UA" dirty="0" err="1"/>
              <a:t>sdist</a:t>
            </a:r>
            <a:endParaRPr lang="uk-UA" dirty="0"/>
          </a:p>
          <a:p>
            <a:r>
              <a:rPr lang="uk-UA" dirty="0"/>
              <a:t>Результатом виконання цієї команди буде створення каталогу </a:t>
            </a:r>
            <a:r>
              <a:rPr lang="en-US" dirty="0"/>
              <a:t>package</a:t>
            </a:r>
            <a:r>
              <a:rPr lang="uk-UA" dirty="0" err="1"/>
              <a:t>name</a:t>
            </a:r>
            <a:r>
              <a:rPr lang="uk-UA" dirty="0"/>
              <a:t>/</a:t>
            </a:r>
            <a:r>
              <a:rPr lang="en-US" dirty="0" err="1"/>
              <a:t>dist</a:t>
            </a:r>
            <a:r>
              <a:rPr lang="en-US" dirty="0"/>
              <a:t> </a:t>
            </a:r>
            <a:r>
              <a:rPr lang="uk-UA" dirty="0"/>
              <a:t>та запис у нього </a:t>
            </a:r>
            <a:r>
              <a:rPr lang="uk-UA" dirty="0" err="1"/>
              <a:t>заархівованого</a:t>
            </a:r>
            <a:r>
              <a:rPr lang="uk-UA" dirty="0"/>
              <a:t> файлу, який містить усе необхідне для подальшої інсталяції пакету.</a:t>
            </a:r>
          </a:p>
          <a:p>
            <a:r>
              <a:rPr lang="uk-UA" dirty="0"/>
              <a:t>Для подальшої інсталяції пакет можна розмістити на </a:t>
            </a:r>
            <a:r>
              <a:rPr lang="en-US" dirty="0" err="1"/>
              <a:t>PyPi</a:t>
            </a:r>
            <a:r>
              <a:rPr lang="en-US" dirty="0"/>
              <a:t> </a:t>
            </a:r>
            <a:r>
              <a:rPr lang="uk-UA" dirty="0"/>
              <a:t>або залишити на диску. </a:t>
            </a:r>
            <a:endParaRPr lang="uk-UA" dirty="0" smtClean="0"/>
          </a:p>
          <a:p>
            <a:r>
              <a:rPr lang="uk-UA" dirty="0" smtClean="0"/>
              <a:t>Інсталяція </a:t>
            </a:r>
            <a:r>
              <a:rPr lang="uk-UA" dirty="0"/>
              <a:t>здійснюється за допомогою стандартної програми </a:t>
            </a:r>
            <a:r>
              <a:rPr lang="en-US" dirty="0"/>
              <a:t>pip.</a:t>
            </a:r>
            <a:endParaRPr lang="uk-UA" dirty="0"/>
          </a:p>
          <a:p>
            <a:r>
              <a:rPr lang="uk-UA" dirty="0"/>
              <a:t>Якщо пакет завантажено на </a:t>
            </a:r>
            <a:r>
              <a:rPr lang="en-US" dirty="0" err="1"/>
              <a:t>PyPi</a:t>
            </a:r>
            <a:r>
              <a:rPr lang="uk-UA" dirty="0"/>
              <a:t>, достатньо виконати команду ОС</a:t>
            </a:r>
          </a:p>
          <a:p>
            <a:pPr marL="274320" lvl="1" indent="0">
              <a:buNone/>
            </a:pPr>
            <a:r>
              <a:rPr lang="en-US" dirty="0"/>
              <a:t>pip install </a:t>
            </a:r>
            <a:r>
              <a:rPr lang="en-US" i="1" dirty="0"/>
              <a:t>package</a:t>
            </a:r>
            <a:r>
              <a:rPr lang="uk-UA" i="1" dirty="0" err="1"/>
              <a:t>name</a:t>
            </a:r>
            <a:endParaRPr lang="uk-UA" dirty="0"/>
          </a:p>
          <a:p>
            <a:r>
              <a:rPr lang="uk-UA" dirty="0"/>
              <a:t>Для інсталяції з диску потрібно вказати повний шлях до каталогу пакету </a:t>
            </a:r>
            <a:r>
              <a:rPr lang="en-US" dirty="0" err="1"/>
              <a:t>pakagename</a:t>
            </a:r>
            <a:r>
              <a:rPr lang="ru-RU" dirty="0"/>
              <a:t>_</a:t>
            </a:r>
            <a:r>
              <a:rPr lang="en-US" dirty="0"/>
              <a:t>path</a:t>
            </a:r>
            <a:endParaRPr lang="uk-UA" dirty="0"/>
          </a:p>
          <a:p>
            <a:pPr marL="274320" lvl="1" indent="0">
              <a:buNone/>
            </a:pPr>
            <a:r>
              <a:rPr lang="en-US" dirty="0"/>
              <a:t>pip install </a:t>
            </a:r>
            <a:r>
              <a:rPr lang="en-US" i="1" dirty="0"/>
              <a:t>package</a:t>
            </a:r>
            <a:r>
              <a:rPr lang="uk-UA" i="1" dirty="0" err="1"/>
              <a:t>name</a:t>
            </a:r>
            <a:r>
              <a:rPr lang="en-US" i="1" dirty="0"/>
              <a:t>_path</a:t>
            </a:r>
            <a:endParaRPr lang="uk-UA" dirty="0"/>
          </a:p>
          <a:p>
            <a:endParaRPr lang="uk-UA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05.03.2017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95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Приклад: Розповсюдження пакету для резервного копіювання (</a:t>
            </a:r>
            <a:r>
              <a:rPr lang="en-US" dirty="0"/>
              <a:t>backup</a:t>
            </a:r>
            <a:r>
              <a:rPr lang="uk-UA" dirty="0"/>
              <a:t>)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Створити файл для розповсюдження пакету, що здійснює резервне копіювання файлів з заданих каталогів. </a:t>
            </a:r>
            <a:endParaRPr lang="uk-UA" dirty="0" smtClean="0"/>
          </a:p>
          <a:p>
            <a:r>
              <a:rPr lang="uk-UA" dirty="0" smtClean="0"/>
              <a:t>Саму </a:t>
            </a:r>
            <a:r>
              <a:rPr lang="uk-UA" dirty="0"/>
              <a:t>програму ми розглядали у темі «Використання операційної системи». </a:t>
            </a:r>
          </a:p>
          <a:p>
            <a:r>
              <a:rPr lang="uk-UA" dirty="0"/>
              <a:t>Щоб побудувати пакет для подальшого розповсюдження, створимо каталог </a:t>
            </a:r>
            <a:r>
              <a:rPr lang="en-US" dirty="0" err="1"/>
              <a:t>demobackup</a:t>
            </a:r>
            <a:r>
              <a:rPr lang="ru-RU" dirty="0"/>
              <a:t> (</a:t>
            </a:r>
            <a:r>
              <a:rPr lang="uk-UA" dirty="0"/>
              <a:t>так буде називатись наш пакет) разом з потрібними підкаталогами: </a:t>
            </a:r>
          </a:p>
          <a:p>
            <a:pPr marL="274320" lvl="1" indent="0">
              <a:buNone/>
            </a:pPr>
            <a:r>
              <a:rPr lang="en-US" dirty="0" err="1"/>
              <a:t>demobackup</a:t>
            </a:r>
            <a:r>
              <a:rPr lang="uk-UA" dirty="0"/>
              <a:t>/</a:t>
            </a:r>
          </a:p>
          <a:p>
            <a:pPr marL="548640" lvl="2" indent="0">
              <a:buNone/>
            </a:pPr>
            <a:r>
              <a:rPr lang="uk-UA" dirty="0"/>
              <a:t>README.txt</a:t>
            </a:r>
          </a:p>
          <a:p>
            <a:pPr marL="548640" lvl="2" indent="0">
              <a:buNone/>
            </a:pPr>
            <a:r>
              <a:rPr lang="en-US" dirty="0"/>
              <a:t>d</a:t>
            </a:r>
            <a:r>
              <a:rPr lang="uk-UA" dirty="0" err="1"/>
              <a:t>oc</a:t>
            </a:r>
            <a:r>
              <a:rPr lang="uk-UA" dirty="0"/>
              <a:t>/</a:t>
            </a:r>
          </a:p>
          <a:p>
            <a:pPr marL="822960" lvl="3" indent="0">
              <a:buNone/>
            </a:pPr>
            <a:r>
              <a:rPr lang="uk-UA" dirty="0"/>
              <a:t>documentation.txt</a:t>
            </a:r>
          </a:p>
          <a:p>
            <a:pPr marL="548640" lvl="2" indent="0">
              <a:buNone/>
            </a:pPr>
            <a:r>
              <a:rPr lang="en-US" dirty="0" err="1"/>
              <a:t>demobackup</a:t>
            </a:r>
            <a:r>
              <a:rPr lang="uk-UA" dirty="0"/>
              <a:t>/</a:t>
            </a:r>
          </a:p>
          <a:p>
            <a:pPr marL="822960" lvl="3" indent="0">
              <a:buNone/>
            </a:pPr>
            <a:r>
              <a:rPr lang="uk-UA" dirty="0"/>
              <a:t>__init__.py</a:t>
            </a:r>
          </a:p>
          <a:p>
            <a:pPr marL="822960" lvl="3" indent="0">
              <a:buNone/>
            </a:pPr>
            <a:r>
              <a:rPr lang="en-US" dirty="0"/>
              <a:t>backup.py</a:t>
            </a:r>
            <a:endParaRPr lang="uk-UA" dirty="0"/>
          </a:p>
          <a:p>
            <a:pPr marL="822960" lvl="3" indent="0">
              <a:buNone/>
            </a:pPr>
            <a:r>
              <a:rPr lang="en-US" dirty="0"/>
              <a:t>config.txt</a:t>
            </a:r>
            <a:endParaRPr lang="uk-UA" dirty="0"/>
          </a:p>
          <a:p>
            <a:pPr marL="822960" lvl="3" indent="0">
              <a:buNone/>
            </a:pPr>
            <a:r>
              <a:rPr lang="en-US" dirty="0"/>
              <a:t>config_dict.py</a:t>
            </a:r>
            <a:endParaRPr lang="uk-UA" dirty="0"/>
          </a:p>
          <a:p>
            <a:pPr marL="822960" lvl="3" indent="0">
              <a:buNone/>
            </a:pPr>
            <a:r>
              <a:rPr lang="uk-UA" dirty="0"/>
              <a:t>schedule.py</a:t>
            </a:r>
          </a:p>
          <a:p>
            <a:pPr marL="548640" lvl="2" indent="0">
              <a:buNone/>
            </a:pPr>
            <a:r>
              <a:rPr lang="uk-UA" dirty="0" err="1"/>
              <a:t>examples</a:t>
            </a:r>
            <a:r>
              <a:rPr lang="uk-UA" dirty="0"/>
              <a:t>/</a:t>
            </a:r>
          </a:p>
          <a:p>
            <a:pPr marL="822960" lvl="3" indent="0">
              <a:buNone/>
            </a:pPr>
            <a:r>
              <a:rPr lang="en-US" dirty="0"/>
              <a:t>backup</a:t>
            </a:r>
            <a:r>
              <a:rPr lang="ru-RU" dirty="0"/>
              <a:t>_</a:t>
            </a:r>
            <a:r>
              <a:rPr lang="en-US" dirty="0"/>
              <a:t>example</a:t>
            </a:r>
            <a:r>
              <a:rPr lang="ru-RU" dirty="0"/>
              <a:t>.</a:t>
            </a:r>
            <a:r>
              <a:rPr lang="en-US" dirty="0" err="1"/>
              <a:t>py</a:t>
            </a:r>
            <a:endParaRPr lang="uk-UA" dirty="0"/>
          </a:p>
          <a:p>
            <a:endParaRPr lang="uk-UA" dirty="0" smtClean="0"/>
          </a:p>
          <a:p>
            <a:endParaRPr lang="uk-UA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05.03.2017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54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600" dirty="0"/>
              <a:t>Приклад: Розповсюдження пакету для резервного копіювання (</a:t>
            </a:r>
            <a:r>
              <a:rPr lang="en-US" sz="3600" dirty="0"/>
              <a:t>backup</a:t>
            </a:r>
            <a:r>
              <a:rPr lang="uk-UA" sz="3600" dirty="0" smtClean="0"/>
              <a:t>).2</a:t>
            </a:r>
            <a:endParaRPr lang="en-US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uk-UA" sz="2900" dirty="0"/>
              <a:t>Створимо та </a:t>
            </a:r>
            <a:r>
              <a:rPr lang="uk-UA" sz="2900" dirty="0" err="1"/>
              <a:t>запишемо</a:t>
            </a:r>
            <a:r>
              <a:rPr lang="uk-UA" sz="2900" dirty="0"/>
              <a:t> у каталог </a:t>
            </a:r>
            <a:r>
              <a:rPr lang="en-US" sz="2900" dirty="0" err="1"/>
              <a:t>demobackup</a:t>
            </a:r>
            <a:r>
              <a:rPr lang="uk-UA" sz="2900" dirty="0"/>
              <a:t>/ файли </a:t>
            </a:r>
            <a:r>
              <a:rPr lang="en-US" sz="2900" dirty="0"/>
              <a:t>setup</a:t>
            </a:r>
            <a:r>
              <a:rPr lang="uk-UA" sz="2900" dirty="0"/>
              <a:t>.</a:t>
            </a:r>
            <a:r>
              <a:rPr lang="en-US" sz="2900" dirty="0" err="1"/>
              <a:t>py</a:t>
            </a:r>
            <a:r>
              <a:rPr lang="uk-UA" sz="2900" dirty="0"/>
              <a:t>: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setup.py</a:t>
            </a:r>
            <a:endParaRPr lang="uk-UA" sz="2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sz="2600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uk-UA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distutils</a:t>
            </a:r>
            <a:r>
              <a:rPr lang="uk-UA" sz="26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uk-UA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600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uk-UA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endParaRPr lang="uk-UA" sz="2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uk-UA" sz="2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uk-UA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uk-UA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sz="2600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uk-UA" sz="2600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demobackup</a:t>
            </a:r>
            <a:r>
              <a:rPr lang="uk-UA" sz="2600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uk-UA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uk-UA" sz="2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uk-UA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uk-UA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sz="2600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'1.0'</a:t>
            </a:r>
            <a:r>
              <a:rPr lang="uk-UA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uk-UA" sz="2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uk-UA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uk-UA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sz="2600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uk-UA" sz="2600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Alexander</a:t>
            </a:r>
            <a:r>
              <a:rPr lang="uk-UA" sz="2600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600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Obvintsev</a:t>
            </a:r>
            <a:r>
              <a:rPr lang="uk-UA" sz="2600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uk-UA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uk-UA" sz="2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uk-UA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author_email</a:t>
            </a:r>
            <a:r>
              <a:rPr lang="uk-UA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sz="2600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'obvintsev.stud@gmail.com'</a:t>
            </a:r>
            <a:r>
              <a:rPr lang="uk-UA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uk-UA" sz="2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uk-UA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uk-UA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sz="2600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uk-UA" sz="2600" u="sng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http://matfiz.univ.kiev.ua/</a:t>
            </a:r>
            <a:r>
              <a:rPr lang="uk-UA" sz="2600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uk-UA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uk-UA" sz="2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uk-UA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uk-UA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=[</a:t>
            </a:r>
            <a:r>
              <a:rPr lang="uk-UA" sz="2600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uk-UA" sz="2600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demobackup</a:t>
            </a:r>
            <a:r>
              <a:rPr lang="uk-UA" sz="2600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uk-UA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endParaRPr lang="uk-UA" sz="2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uk-UA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2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sz="2900" dirty="0" smtClean="0"/>
              <a:t>та </a:t>
            </a:r>
            <a:r>
              <a:rPr lang="en-US" sz="2900" dirty="0"/>
              <a:t>MANIFEST</a:t>
            </a:r>
            <a:r>
              <a:rPr lang="uk-UA" sz="2900" dirty="0"/>
              <a:t>.</a:t>
            </a:r>
            <a:r>
              <a:rPr lang="en-US" sz="2900" dirty="0"/>
              <a:t>in</a:t>
            </a:r>
            <a:r>
              <a:rPr lang="uk-UA" sz="2900" dirty="0"/>
              <a:t>: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sz="2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MANIFEST.in</a:t>
            </a:r>
            <a:endParaRPr lang="uk-UA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sz="2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uk-UA" sz="2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*.</a:t>
            </a:r>
            <a:r>
              <a:rPr lang="uk-UA" sz="2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endParaRPr lang="uk-UA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sz="2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recursive-include</a:t>
            </a:r>
            <a:r>
              <a:rPr lang="uk-UA" sz="2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uk-UA" sz="2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endParaRPr lang="uk-UA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sz="2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recursive-include</a:t>
            </a:r>
            <a:r>
              <a:rPr lang="uk-UA" sz="2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</a:t>
            </a:r>
            <a:r>
              <a:rPr lang="uk-UA" sz="2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endParaRPr lang="uk-UA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sz="2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recursive-include</a:t>
            </a:r>
            <a:r>
              <a:rPr lang="uk-UA" sz="2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demobackup</a:t>
            </a:r>
            <a:r>
              <a:rPr lang="uk-UA" sz="2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*.</a:t>
            </a:r>
            <a:r>
              <a:rPr lang="uk-UA" sz="2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endParaRPr lang="uk-UA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05.03.2017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37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30" end="3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44" end="3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58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87" end="4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11" end="4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600" dirty="0"/>
              <a:t>Приклад: Розповсюдження пакету для резервного копіювання (</a:t>
            </a:r>
            <a:r>
              <a:rPr lang="en-US" sz="3600" dirty="0"/>
              <a:t>backup</a:t>
            </a:r>
            <a:r>
              <a:rPr lang="uk-UA" sz="3600" dirty="0" smtClean="0"/>
              <a:t>).3</a:t>
            </a:r>
            <a:endParaRPr lang="en-US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Після цього </a:t>
            </a:r>
            <a:r>
              <a:rPr lang="uk-UA" dirty="0" smtClean="0"/>
              <a:t>командою </a:t>
            </a:r>
            <a:r>
              <a:rPr lang="uk-UA" dirty="0"/>
              <a:t>ОС</a:t>
            </a:r>
          </a:p>
          <a:p>
            <a:pPr marL="274320" lvl="1" indent="0">
              <a:buNone/>
            </a:pPr>
            <a:r>
              <a:rPr lang="uk-UA" dirty="0" err="1"/>
              <a:t>python</a:t>
            </a:r>
            <a:r>
              <a:rPr lang="uk-UA" dirty="0"/>
              <a:t> setup.py </a:t>
            </a:r>
            <a:r>
              <a:rPr lang="uk-UA" dirty="0" err="1"/>
              <a:t>sdist</a:t>
            </a:r>
            <a:endParaRPr lang="uk-UA" dirty="0"/>
          </a:p>
          <a:p>
            <a:r>
              <a:rPr lang="uk-UA" dirty="0"/>
              <a:t>побудуємо каталог </a:t>
            </a:r>
            <a:r>
              <a:rPr lang="en-US" dirty="0" err="1"/>
              <a:t>dist</a:t>
            </a:r>
            <a:r>
              <a:rPr lang="en-US" dirty="0"/>
              <a:t> </a:t>
            </a:r>
            <a:r>
              <a:rPr lang="uk-UA" dirty="0"/>
              <a:t>та </a:t>
            </a:r>
            <a:r>
              <a:rPr lang="uk-UA" dirty="0" err="1"/>
              <a:t>заархівований</a:t>
            </a:r>
            <a:r>
              <a:rPr lang="uk-UA" dirty="0"/>
              <a:t> файл demobackup-1.0.zip.</a:t>
            </a:r>
          </a:p>
          <a:p>
            <a:r>
              <a:rPr lang="uk-UA" dirty="0"/>
              <a:t>Для подальшої інсталяції з диску потрібно вказати</a:t>
            </a:r>
          </a:p>
          <a:p>
            <a:pPr marL="274320" lvl="1" indent="0">
              <a:buNone/>
            </a:pPr>
            <a:r>
              <a:rPr lang="en-US" dirty="0"/>
              <a:t>pip install </a:t>
            </a:r>
            <a:r>
              <a:rPr lang="en-US" i="1" dirty="0"/>
              <a:t>path</a:t>
            </a:r>
            <a:endParaRPr lang="uk-UA" dirty="0"/>
          </a:p>
          <a:p>
            <a:r>
              <a:rPr lang="uk-UA" dirty="0"/>
              <a:t>де </a:t>
            </a:r>
            <a:r>
              <a:rPr lang="en-US" dirty="0"/>
              <a:t>path </a:t>
            </a:r>
            <a:r>
              <a:rPr lang="ru-RU" dirty="0"/>
              <a:t>– </a:t>
            </a:r>
            <a:r>
              <a:rPr lang="uk-UA" dirty="0"/>
              <a:t>шлях до каталогу </a:t>
            </a:r>
            <a:r>
              <a:rPr lang="uk-UA" dirty="0" err="1"/>
              <a:t>demobackup</a:t>
            </a:r>
            <a:r>
              <a:rPr lang="uk-UA" dirty="0"/>
              <a:t>.</a:t>
            </a: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05.03.2017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73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Ми </a:t>
            </a:r>
            <a:r>
              <a:rPr lang="uk-UA" dirty="0" smtClean="0"/>
              <a:t>розглянули</a:t>
            </a:r>
            <a:r>
              <a:rPr lang="ru-RU" dirty="0" smtClean="0"/>
              <a:t>: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Тестування. Модульне тестування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Засоби для модульного тестування у </a:t>
            </a:r>
            <a:r>
              <a:rPr lang="en-US" dirty="0"/>
              <a:t>Python</a:t>
            </a:r>
            <a:endParaRPr lang="uk-UA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Пакет </a:t>
            </a:r>
            <a:r>
              <a:rPr lang="en-US" dirty="0" err="1"/>
              <a:t>unittest</a:t>
            </a:r>
            <a:r>
              <a:rPr lang="en-US" dirty="0"/>
              <a:t> </a:t>
            </a:r>
            <a:r>
              <a:rPr lang="uk-UA" dirty="0"/>
              <a:t>та клас </a:t>
            </a:r>
            <a:r>
              <a:rPr lang="uk-UA" dirty="0" err="1"/>
              <a:t>TestCase</a:t>
            </a:r>
            <a:endParaRPr lang="uk-UA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Методи перевірки правильності тверджень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Підготовка та очищення тестового оточення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Удавані об’єкти. Функція </a:t>
            </a:r>
            <a:r>
              <a:rPr lang="en-US" dirty="0"/>
              <a:t>patch</a:t>
            </a:r>
            <a:endParaRPr lang="uk-UA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Розповсюдження власних застосувань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Підготовка структури каталогів для власного пакету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Написання </a:t>
            </a:r>
            <a:r>
              <a:rPr lang="en-US" dirty="0"/>
              <a:t>setup</a:t>
            </a:r>
            <a:r>
              <a:rPr lang="uk-UA" dirty="0"/>
              <a:t>.</a:t>
            </a:r>
            <a:r>
              <a:rPr lang="en-US" dirty="0" err="1"/>
              <a:t>py</a:t>
            </a:r>
            <a:r>
              <a:rPr lang="uk-UA" dirty="0"/>
              <a:t> та файлу </a:t>
            </a:r>
            <a:r>
              <a:rPr lang="en-US" dirty="0"/>
              <a:t>MANIFEST</a:t>
            </a:r>
            <a:r>
              <a:rPr lang="uk-UA" dirty="0"/>
              <a:t>.</a:t>
            </a:r>
            <a:r>
              <a:rPr lang="en-US" dirty="0"/>
              <a:t>in</a:t>
            </a:r>
            <a:endParaRPr lang="uk-UA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Створення архіву та подальша інсталяція пакету</a:t>
            </a:r>
          </a:p>
          <a:p>
            <a:pPr marL="274320" lvl="1" indent="0">
              <a:buNone/>
            </a:pPr>
            <a:endParaRPr lang="ru-RU" dirty="0"/>
          </a:p>
          <a:p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94C8-3391-44C3-B520-64BEEE01E423}" type="datetime1">
              <a:rPr lang="ru-RU" smtClean="0"/>
              <a:t>05.03.2017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4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 прочитати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Peter</a:t>
            </a:r>
            <a:r>
              <a:rPr lang="uk-UA" dirty="0"/>
              <a:t> </a:t>
            </a:r>
            <a:r>
              <a:rPr lang="uk-UA" dirty="0" err="1"/>
              <a:t>Norton</a:t>
            </a:r>
            <a:r>
              <a:rPr lang="uk-UA" dirty="0"/>
              <a:t>, </a:t>
            </a:r>
            <a:r>
              <a:rPr lang="uk-UA" dirty="0" err="1"/>
              <a:t>Alex</a:t>
            </a:r>
            <a:r>
              <a:rPr lang="uk-UA" dirty="0"/>
              <a:t> </a:t>
            </a:r>
            <a:r>
              <a:rPr lang="uk-UA" dirty="0" err="1"/>
              <a:t>Samuel</a:t>
            </a:r>
            <a:r>
              <a:rPr lang="uk-UA" dirty="0"/>
              <a:t>, </a:t>
            </a:r>
            <a:r>
              <a:rPr lang="uk-UA" dirty="0" err="1"/>
              <a:t>David</a:t>
            </a:r>
            <a:r>
              <a:rPr lang="uk-UA" dirty="0"/>
              <a:t> </a:t>
            </a:r>
            <a:r>
              <a:rPr lang="uk-UA" dirty="0" err="1"/>
              <a:t>Aitel</a:t>
            </a:r>
            <a:r>
              <a:rPr lang="uk-UA" dirty="0"/>
              <a:t> та інші - </a:t>
            </a:r>
            <a:r>
              <a:rPr lang="uk-UA" dirty="0" err="1"/>
              <a:t>Beginning</a:t>
            </a:r>
            <a:r>
              <a:rPr lang="uk-UA" dirty="0"/>
              <a:t> </a:t>
            </a:r>
            <a:r>
              <a:rPr lang="uk-UA" dirty="0" err="1"/>
              <a:t>Python</a:t>
            </a:r>
            <a:endParaRPr lang="uk-UA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David</a:t>
            </a:r>
            <a:r>
              <a:rPr lang="uk-UA" dirty="0"/>
              <a:t> </a:t>
            </a:r>
            <a:r>
              <a:rPr lang="uk-UA" dirty="0" err="1"/>
              <a:t>Beazley</a:t>
            </a:r>
            <a:r>
              <a:rPr lang="uk-UA" dirty="0"/>
              <a:t> - </a:t>
            </a:r>
            <a:r>
              <a:rPr lang="uk-UA" dirty="0" err="1"/>
              <a:t>Python</a:t>
            </a:r>
            <a:r>
              <a:rPr lang="uk-UA" dirty="0"/>
              <a:t> </a:t>
            </a:r>
            <a:r>
              <a:rPr lang="uk-UA" dirty="0" err="1"/>
              <a:t>Cookbook</a:t>
            </a:r>
            <a:r>
              <a:rPr lang="uk-UA" dirty="0"/>
              <a:t>, 3rd </a:t>
            </a:r>
            <a:r>
              <a:rPr lang="uk-UA" dirty="0" err="1"/>
              <a:t>edition</a:t>
            </a:r>
            <a:r>
              <a:rPr lang="uk-UA" dirty="0"/>
              <a:t> – 2013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Tarek </a:t>
            </a:r>
            <a:r>
              <a:rPr lang="en-US" dirty="0" err="1"/>
              <a:t>Ziadé</a:t>
            </a:r>
            <a:r>
              <a:rPr lang="en-US" dirty="0"/>
              <a:t>. Expert Python Programming. - </a:t>
            </a:r>
            <a:r>
              <a:rPr lang="en-US" dirty="0" err="1"/>
              <a:t>Packt</a:t>
            </a:r>
            <a:r>
              <a:rPr lang="en-US" dirty="0"/>
              <a:t> Publishing, 2008.</a:t>
            </a:r>
            <a:endParaRPr lang="uk-UA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Magnus</a:t>
            </a:r>
            <a:r>
              <a:rPr lang="uk-UA" dirty="0"/>
              <a:t> </a:t>
            </a:r>
            <a:r>
              <a:rPr lang="uk-UA" dirty="0" err="1"/>
              <a:t>Lie</a:t>
            </a:r>
            <a:r>
              <a:rPr lang="uk-UA" dirty="0"/>
              <a:t> </a:t>
            </a:r>
            <a:r>
              <a:rPr lang="uk-UA" dirty="0" err="1"/>
              <a:t>Hetland</a:t>
            </a:r>
            <a:r>
              <a:rPr lang="en-US" dirty="0"/>
              <a:t> - </a:t>
            </a:r>
            <a:r>
              <a:rPr lang="uk-UA" dirty="0" err="1"/>
              <a:t>Beginning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 </a:t>
            </a:r>
            <a:r>
              <a:rPr lang="uk-UA" dirty="0" err="1"/>
              <a:t>from</a:t>
            </a:r>
            <a:r>
              <a:rPr lang="uk-UA" dirty="0"/>
              <a:t> </a:t>
            </a:r>
            <a:r>
              <a:rPr lang="uk-UA" dirty="0" err="1"/>
              <a:t>Novice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 Professional, 2nd </a:t>
            </a:r>
            <a:r>
              <a:rPr lang="uk-UA" dirty="0" err="1"/>
              <a:t>ed</a:t>
            </a:r>
            <a:r>
              <a:rPr lang="en-US" dirty="0"/>
              <a:t> – 2008</a:t>
            </a:r>
            <a:endParaRPr lang="uk-UA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 err="1"/>
              <a:t>Python</a:t>
            </a:r>
            <a:r>
              <a:rPr lang="ru-RU" dirty="0"/>
              <a:t> 3.4.3 </a:t>
            </a:r>
            <a:r>
              <a:rPr lang="ru-RU" dirty="0" err="1"/>
              <a:t>documentation</a:t>
            </a:r>
            <a:endParaRPr lang="uk-UA" dirty="0"/>
          </a:p>
          <a:p>
            <a:pPr marL="457200" lvl="0" indent="-457200">
              <a:buFont typeface="+mj-lt"/>
              <a:buAutoNum type="arabicPeriod"/>
            </a:pPr>
            <a:r>
              <a:rPr lang="uk-UA" u="sng" dirty="0">
                <a:hlinkClick r:id="rId2"/>
              </a:rPr>
              <a:t>https://blog.fugue.co/2016-02-11-python-mocking-101.html</a:t>
            </a:r>
            <a:endParaRPr lang="uk-UA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05.03.2017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Київський</a:t>
            </a:r>
            <a:r>
              <a:rPr lang="ru-RU" dirty="0" smtClean="0"/>
              <a:t> </a:t>
            </a:r>
            <a:r>
              <a:rPr lang="ru-RU" dirty="0" err="1" smtClean="0"/>
              <a:t>національний</a:t>
            </a:r>
            <a:r>
              <a:rPr lang="ru-RU" dirty="0" smtClean="0"/>
              <a:t> </a:t>
            </a:r>
            <a:r>
              <a:rPr lang="ru-RU" dirty="0" err="1" smtClean="0"/>
              <a:t>уіверситет</a:t>
            </a:r>
            <a:r>
              <a:rPr lang="ru-RU" dirty="0" smtClean="0"/>
              <a:t> </a:t>
            </a:r>
            <a:r>
              <a:rPr lang="ru-RU" dirty="0" err="1" smtClean="0"/>
              <a:t>імені</a:t>
            </a:r>
            <a:r>
              <a:rPr lang="ru-RU" dirty="0" smtClean="0"/>
              <a:t> Тараса </a:t>
            </a:r>
            <a:r>
              <a:rPr lang="ru-RU" dirty="0" err="1" smtClean="0"/>
              <a:t>Шевченка</a:t>
            </a:r>
            <a:r>
              <a:rPr lang="ru-RU" dirty="0" smtClean="0"/>
              <a:t>, кафедра </a:t>
            </a:r>
            <a:r>
              <a:rPr lang="ru-RU" dirty="0" err="1" smtClean="0"/>
              <a:t>математичної</a:t>
            </a:r>
            <a:r>
              <a:rPr lang="ru-RU" dirty="0" smtClean="0"/>
              <a:t> </a:t>
            </a:r>
            <a:r>
              <a:rPr lang="ru-RU" dirty="0" err="1" smtClean="0"/>
              <a:t>фізики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0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Модульне тестування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b="1" dirty="0"/>
              <a:t>Модульне тестування</a:t>
            </a:r>
            <a:r>
              <a:rPr lang="uk-UA" dirty="0"/>
              <a:t> (</a:t>
            </a:r>
            <a:r>
              <a:rPr lang="en-US" dirty="0"/>
              <a:t>unit testing</a:t>
            </a:r>
            <a:r>
              <a:rPr lang="uk-UA" dirty="0"/>
              <a:t>) спрямоване на перевірку функціонування окремо взятого елемента системи. </a:t>
            </a:r>
            <a:endParaRPr lang="uk-UA" dirty="0" smtClean="0"/>
          </a:p>
          <a:p>
            <a:r>
              <a:rPr lang="uk-UA" dirty="0" smtClean="0"/>
              <a:t>Модульне </a:t>
            </a:r>
            <a:r>
              <a:rPr lang="uk-UA" dirty="0"/>
              <a:t>тестування полягає у виділенні набору тестових сценаріїв (</a:t>
            </a:r>
            <a:r>
              <a:rPr lang="en-US" dirty="0"/>
              <a:t>test cases</a:t>
            </a:r>
            <a:r>
              <a:rPr lang="uk-UA" dirty="0"/>
              <a:t>), написанні програм для реалізації цих сценаріїв, виконанні написаних програм та оцінці результатів. </a:t>
            </a:r>
            <a:endParaRPr lang="uk-UA" dirty="0" smtClean="0"/>
          </a:p>
          <a:p>
            <a:r>
              <a:rPr lang="uk-UA" dirty="0" smtClean="0"/>
              <a:t>Окремий </a:t>
            </a:r>
            <a:r>
              <a:rPr lang="uk-UA" dirty="0"/>
              <a:t>тестовий сценарій перевіряє, чи видає при заданих початкових даних частина програмного коду (як правило, функція або метод) результат, який відповідає очікуваному.</a:t>
            </a:r>
          </a:p>
          <a:p>
            <a:r>
              <a:rPr lang="uk-UA" dirty="0"/>
              <a:t>Застосування модульного тестування дозволяє автоматизувати процес тестування та виконувати його багаторазово, при змінах програми або її частини.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05.03.2017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7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Засоби для модульного тестування у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У якості засобів модульного тестування у </a:t>
            </a:r>
            <a:r>
              <a:rPr lang="en-US" dirty="0"/>
              <a:t>Python </a:t>
            </a:r>
            <a:r>
              <a:rPr lang="uk-UA" dirty="0"/>
              <a:t>застосовують пакети </a:t>
            </a:r>
            <a:r>
              <a:rPr lang="en-US" dirty="0" err="1"/>
              <a:t>unittest</a:t>
            </a:r>
            <a:r>
              <a:rPr lang="en-US" dirty="0"/>
              <a:t> </a:t>
            </a:r>
            <a:r>
              <a:rPr lang="uk-UA" dirty="0"/>
              <a:t>та </a:t>
            </a:r>
            <a:r>
              <a:rPr lang="en-US" dirty="0" err="1"/>
              <a:t>doctest</a:t>
            </a:r>
            <a:r>
              <a:rPr lang="uk-UA" dirty="0"/>
              <a:t>, що входять до стандартної поставки </a:t>
            </a:r>
            <a:r>
              <a:rPr lang="en-US" dirty="0"/>
              <a:t>Python</a:t>
            </a:r>
            <a:r>
              <a:rPr lang="ru-RU" dirty="0"/>
              <a:t>, </a:t>
            </a:r>
            <a:r>
              <a:rPr lang="uk-UA" dirty="0"/>
              <a:t>а також бібліотеки від інших компаній та незалежних розробників (наприклад, </a:t>
            </a:r>
            <a:r>
              <a:rPr lang="en-US" dirty="0"/>
              <a:t>nose</a:t>
            </a:r>
            <a:r>
              <a:rPr lang="uk-UA" dirty="0"/>
              <a:t>)</a:t>
            </a:r>
            <a:r>
              <a:rPr lang="ru-RU" dirty="0"/>
              <a:t>.</a:t>
            </a:r>
            <a:endParaRPr lang="uk-UA" dirty="0"/>
          </a:p>
          <a:p>
            <a:r>
              <a:rPr lang="en-US" dirty="0" err="1"/>
              <a:t>unittest</a:t>
            </a:r>
            <a:r>
              <a:rPr lang="en-US" dirty="0"/>
              <a:t> </a:t>
            </a:r>
            <a:r>
              <a:rPr lang="uk-UA" dirty="0"/>
              <a:t>використовують для побудови та виконання тестових сценаріїв. </a:t>
            </a:r>
            <a:endParaRPr lang="uk-UA" dirty="0" smtClean="0"/>
          </a:p>
          <a:p>
            <a:r>
              <a:rPr lang="uk-UA" dirty="0" smtClean="0"/>
              <a:t>Окремий </a:t>
            </a:r>
            <a:r>
              <a:rPr lang="uk-UA" dirty="0"/>
              <a:t>сценарій оформлюють у вигляді класу. </a:t>
            </a:r>
            <a:endParaRPr lang="uk-UA" dirty="0" smtClean="0"/>
          </a:p>
          <a:p>
            <a:r>
              <a:rPr lang="uk-UA" dirty="0" smtClean="0"/>
              <a:t>Більш </a:t>
            </a:r>
            <a:r>
              <a:rPr lang="uk-UA" dirty="0"/>
              <a:t>докладно цей пакет ми розглянемо пізніше.</a:t>
            </a:r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 smtClean="0"/>
          </a:p>
          <a:p>
            <a:endParaRPr lang="uk-UA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05.03.2017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88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Засоби для модульного тестування у </a:t>
            </a:r>
            <a:r>
              <a:rPr lang="en-US" dirty="0" smtClean="0"/>
              <a:t>Python</a:t>
            </a:r>
            <a:r>
              <a:rPr lang="uk-UA" dirty="0" smtClean="0"/>
              <a:t>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doctest</a:t>
            </a:r>
            <a:r>
              <a:rPr lang="en-US" dirty="0"/>
              <a:t> </a:t>
            </a:r>
            <a:r>
              <a:rPr lang="uk-UA" dirty="0"/>
              <a:t>шукає тести у документації (коментарях), що включена у код програми, та виконує їх, а також перевіряє результати. </a:t>
            </a:r>
            <a:endParaRPr lang="uk-UA" dirty="0" smtClean="0"/>
          </a:p>
          <a:p>
            <a:r>
              <a:rPr lang="en-US" dirty="0" err="1" smtClean="0"/>
              <a:t>doctest</a:t>
            </a:r>
            <a:r>
              <a:rPr lang="uk-UA" dirty="0" smtClean="0"/>
              <a:t> </a:t>
            </a:r>
            <a:r>
              <a:rPr lang="uk-UA" dirty="0"/>
              <a:t>вважає, що тестом є будь-який рядок, що починається з стандартної підказки інтерпретатора </a:t>
            </a:r>
            <a:r>
              <a:rPr lang="en-US" dirty="0"/>
              <a:t>Python</a:t>
            </a:r>
            <a:r>
              <a:rPr lang="uk-UA" dirty="0"/>
              <a:t> (‘&gt;&gt;&gt;’), після цього рядка можуть йти рядки коду програми, що починаються з трьох крапок (‘...’). </a:t>
            </a:r>
            <a:endParaRPr lang="uk-UA" dirty="0" smtClean="0"/>
          </a:p>
          <a:p>
            <a:r>
              <a:rPr lang="uk-UA" dirty="0" smtClean="0"/>
              <a:t>Вважається</a:t>
            </a:r>
            <a:r>
              <a:rPr lang="uk-UA" dirty="0"/>
              <a:t>, що у рядку, який йде після рядків коду, вказано очікуваний результат тесту.</a:t>
            </a: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05.03.2017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62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Засоби для модульного тестування у </a:t>
            </a:r>
            <a:r>
              <a:rPr lang="en-US" dirty="0"/>
              <a:t>Python</a:t>
            </a:r>
            <a:r>
              <a:rPr lang="uk-UA" dirty="0" smtClean="0"/>
              <a:t>.3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Наприклад, якщо у модулі </a:t>
            </a:r>
            <a:r>
              <a:rPr lang="en-US" dirty="0" err="1"/>
              <a:t>mymodule</a:t>
            </a:r>
            <a:r>
              <a:rPr lang="uk-UA" dirty="0"/>
              <a:t> є функція </a:t>
            </a:r>
            <a:r>
              <a:rPr lang="en-US" dirty="0"/>
              <a:t>fact</a:t>
            </a:r>
            <a:r>
              <a:rPr lang="ru-RU" dirty="0"/>
              <a:t>, </a:t>
            </a:r>
            <a:r>
              <a:rPr lang="uk-UA" dirty="0"/>
              <a:t>яка обчислює факторіал натурального числа, а також коментар, що містить рядок</a:t>
            </a:r>
            <a:r>
              <a:rPr lang="uk-UA" dirty="0" smtClean="0"/>
              <a:t>: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b="1" dirty="0">
                <a:solidFill>
                  <a:srgbClr val="FF80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"""</a:t>
            </a:r>
            <a:endParaRPr lang="uk-UA" sz="3200" b="1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b="1" dirty="0">
                <a:solidFill>
                  <a:srgbClr val="FF80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&gt;&gt;&gt;from </a:t>
            </a:r>
            <a:r>
              <a:rPr lang="en-US" b="1" dirty="0" err="1">
                <a:solidFill>
                  <a:srgbClr val="FF80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mymodule</a:t>
            </a:r>
            <a:r>
              <a:rPr lang="en-US" b="1" dirty="0">
                <a:solidFill>
                  <a:srgbClr val="FF80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 import fact</a:t>
            </a:r>
            <a:endParaRPr lang="uk-UA" sz="3200" b="1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b="1" dirty="0">
                <a:solidFill>
                  <a:srgbClr val="FF80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endParaRPr lang="uk-UA" sz="3200" b="1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b="1" dirty="0">
                <a:solidFill>
                  <a:srgbClr val="FF80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&gt;&gt;&gt;p = fact(3)</a:t>
            </a:r>
            <a:endParaRPr lang="uk-UA" sz="3200" b="1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b="1" dirty="0">
                <a:solidFill>
                  <a:srgbClr val="FF80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6</a:t>
            </a:r>
            <a:endParaRPr lang="uk-UA" sz="3200" b="1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b="1" dirty="0">
                <a:solidFill>
                  <a:srgbClr val="FF80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"""</a:t>
            </a:r>
            <a:endParaRPr lang="uk-UA" sz="3200" b="1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 smtClean="0"/>
              <a:t>doctest</a:t>
            </a:r>
            <a:r>
              <a:rPr lang="uk-UA" dirty="0" smtClean="0"/>
              <a:t> </a:t>
            </a:r>
            <a:r>
              <a:rPr lang="uk-UA" dirty="0"/>
              <a:t>буде вважати це тестом, виконає його та підтвердить правильність результату.</a:t>
            </a:r>
          </a:p>
          <a:p>
            <a:endParaRPr lang="uk-UA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05.03.2017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93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Пакет </a:t>
            </a:r>
            <a:r>
              <a:rPr lang="en-US" dirty="0" err="1"/>
              <a:t>unittest</a:t>
            </a:r>
            <a:r>
              <a:rPr lang="en-US" dirty="0"/>
              <a:t> </a:t>
            </a:r>
            <a:r>
              <a:rPr lang="uk-UA" dirty="0"/>
              <a:t>та клас </a:t>
            </a:r>
            <a:r>
              <a:rPr lang="uk-UA" dirty="0" err="1"/>
              <a:t>TestCase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Пакет </a:t>
            </a:r>
            <a:r>
              <a:rPr lang="en-US" dirty="0" err="1"/>
              <a:t>unittest</a:t>
            </a:r>
            <a:r>
              <a:rPr lang="uk-UA" dirty="0"/>
              <a:t> виконує модульне тестування. </a:t>
            </a:r>
            <a:endParaRPr lang="uk-UA" dirty="0" smtClean="0"/>
          </a:p>
          <a:p>
            <a:r>
              <a:rPr lang="uk-UA" dirty="0" smtClean="0"/>
              <a:t>Для </a:t>
            </a:r>
            <a:r>
              <a:rPr lang="uk-UA" dirty="0"/>
              <a:t>цього у пакет включено декілька модулів та класів. </a:t>
            </a:r>
            <a:endParaRPr lang="uk-UA" dirty="0" smtClean="0"/>
          </a:p>
          <a:p>
            <a:r>
              <a:rPr lang="uk-UA" dirty="0" smtClean="0"/>
              <a:t>Ми </a:t>
            </a:r>
            <a:r>
              <a:rPr lang="uk-UA" dirty="0"/>
              <a:t>розглянемо модулі </a:t>
            </a:r>
            <a:r>
              <a:rPr lang="en-US" dirty="0" err="1"/>
              <a:t>unittest</a:t>
            </a:r>
            <a:r>
              <a:rPr lang="en-US" dirty="0"/>
              <a:t> </a:t>
            </a:r>
            <a:r>
              <a:rPr lang="uk-UA" dirty="0"/>
              <a:t>та </a:t>
            </a:r>
            <a:r>
              <a:rPr lang="en-US" dirty="0" err="1"/>
              <a:t>unittest</a:t>
            </a:r>
            <a:r>
              <a:rPr lang="uk-UA" dirty="0"/>
              <a:t>.</a:t>
            </a:r>
            <a:r>
              <a:rPr lang="en-US" dirty="0"/>
              <a:t>mock</a:t>
            </a:r>
            <a:r>
              <a:rPr lang="uk-UA" dirty="0"/>
              <a:t>.</a:t>
            </a:r>
          </a:p>
          <a:p>
            <a:r>
              <a:rPr lang="uk-UA" dirty="0"/>
              <a:t>Одним з головних класів модуля </a:t>
            </a:r>
            <a:r>
              <a:rPr lang="en-US" dirty="0" err="1"/>
              <a:t>unittest</a:t>
            </a:r>
            <a:r>
              <a:rPr lang="uk-UA" dirty="0"/>
              <a:t> є клас </a:t>
            </a:r>
            <a:r>
              <a:rPr lang="en-US" dirty="0" err="1"/>
              <a:t>TestCase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Цей </a:t>
            </a:r>
            <a:r>
              <a:rPr lang="uk-UA" dirty="0"/>
              <a:t>клас призначено для створення об’єктів, що містять методи для проведення тестування. </a:t>
            </a:r>
          </a:p>
          <a:p>
            <a:r>
              <a:rPr lang="uk-UA" dirty="0"/>
              <a:t>Щоб написати власний тестовий сценарій, потрібно описати клас-нащадок класу </a:t>
            </a:r>
            <a:r>
              <a:rPr lang="en-US" dirty="0" err="1"/>
              <a:t>TestCase</a:t>
            </a:r>
            <a:r>
              <a:rPr lang="uk-UA" dirty="0"/>
              <a:t> та включити у нього методи, що здійснюють тестування. </a:t>
            </a:r>
            <a:endParaRPr lang="uk-UA" dirty="0" smtClean="0"/>
          </a:p>
          <a:p>
            <a:r>
              <a:rPr lang="uk-UA" dirty="0" smtClean="0"/>
              <a:t>Варто </a:t>
            </a:r>
            <a:r>
              <a:rPr lang="uk-UA" dirty="0"/>
              <a:t>зазначити, що імена цих методів можуть бути довільними, але повинні починатись з рядка </a:t>
            </a:r>
            <a:r>
              <a:rPr lang="ru-RU" dirty="0"/>
              <a:t>“</a:t>
            </a:r>
            <a:r>
              <a:rPr lang="en-US" dirty="0"/>
              <a:t>test</a:t>
            </a:r>
            <a:r>
              <a:rPr lang="ru-RU" dirty="0"/>
              <a:t>”</a:t>
            </a:r>
            <a:r>
              <a:rPr lang="uk-UA" dirty="0"/>
              <a:t>.</a:t>
            </a:r>
          </a:p>
          <a:p>
            <a:r>
              <a:rPr lang="uk-UA" dirty="0"/>
              <a:t>Для запуску тестів (методів), що зібрано у деякому модулі у класах-нащадках </a:t>
            </a:r>
            <a:r>
              <a:rPr lang="en-US" dirty="0" err="1"/>
              <a:t>TestCase</a:t>
            </a:r>
            <a:r>
              <a:rPr lang="uk-UA" dirty="0"/>
              <a:t>, треба у цьому модулі викликати функцію </a:t>
            </a:r>
            <a:r>
              <a:rPr lang="en-US" dirty="0"/>
              <a:t>main </a:t>
            </a:r>
            <a:r>
              <a:rPr lang="uk-UA" dirty="0"/>
              <a:t>модуля </a:t>
            </a:r>
            <a:r>
              <a:rPr lang="en-US" dirty="0" err="1"/>
              <a:t>unittest</a:t>
            </a:r>
            <a:r>
              <a:rPr lang="uk-UA" dirty="0"/>
              <a:t>: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unittest</a:t>
            </a:r>
            <a:r>
              <a:rPr lang="uk-UA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uk-UA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05.03.2017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97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Методи перевірки правильності тверджень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05.03.2017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Для перевірки правильності тверджень щодо функціонування програми, яка тестується, у класі </a:t>
            </a:r>
            <a:r>
              <a:rPr lang="en-US" dirty="0" err="1"/>
              <a:t>TestCase</a:t>
            </a:r>
            <a:r>
              <a:rPr lang="uk-UA" dirty="0"/>
              <a:t> є низка методів, імена яких починаються з “</a:t>
            </a:r>
            <a:r>
              <a:rPr lang="en-US" dirty="0"/>
              <a:t>Assert</a:t>
            </a:r>
            <a:r>
              <a:rPr lang="uk-UA" dirty="0"/>
              <a:t>”. </a:t>
            </a:r>
            <a:endParaRPr lang="uk-UA" dirty="0" smtClean="0"/>
          </a:p>
          <a:p>
            <a:r>
              <a:rPr lang="uk-UA" dirty="0" smtClean="0"/>
              <a:t>Кожен </a:t>
            </a:r>
            <a:r>
              <a:rPr lang="uk-UA" dirty="0"/>
              <a:t>з цих методів перевіряє одну умову (один тест), що стосується виконання програми.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/>
              <a:t>ця умова задовольняється, тест вважається успішним, інакше тест вважається неуспішним (</a:t>
            </a:r>
            <a:r>
              <a:rPr lang="en-US" dirty="0"/>
              <a:t>fail</a:t>
            </a:r>
            <a:r>
              <a:rPr lang="uk-UA" dirty="0"/>
              <a:t>). </a:t>
            </a:r>
            <a:endParaRPr lang="uk-UA" dirty="0" smtClean="0"/>
          </a:p>
          <a:p>
            <a:r>
              <a:rPr lang="uk-UA" dirty="0" smtClean="0"/>
              <a:t>Більшість </a:t>
            </a:r>
            <a:r>
              <a:rPr lang="uk-UA" dirty="0"/>
              <a:t>цих методів в якості одного або двох перших параметрів мають вираз(и). </a:t>
            </a:r>
            <a:endParaRPr lang="uk-UA" dirty="0" smtClean="0"/>
          </a:p>
          <a:p>
            <a:r>
              <a:rPr lang="uk-UA" dirty="0" smtClean="0"/>
              <a:t>Останнім </a:t>
            </a:r>
            <a:r>
              <a:rPr lang="uk-UA" dirty="0"/>
              <a:t>необов’язковим параметром (</a:t>
            </a:r>
            <a:r>
              <a:rPr lang="en-US" dirty="0" err="1"/>
              <a:t>msg</a:t>
            </a:r>
            <a:r>
              <a:rPr lang="uk-UA" dirty="0"/>
              <a:t>) є повідомлення, яке буде показано у разі неуспішності тесту. </a:t>
            </a:r>
            <a:endParaRPr lang="uk-UA" dirty="0" smtClean="0"/>
          </a:p>
          <a:p>
            <a:r>
              <a:rPr lang="uk-UA" dirty="0" smtClean="0"/>
              <a:t>Наприклад</a:t>
            </a:r>
            <a:r>
              <a:rPr lang="uk-UA" dirty="0"/>
              <a:t>, виклик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</a:t>
            </a:r>
            <a:r>
              <a:rPr lang="uk-UA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AssertEqual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"{}!= 0"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uk-UA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uk-UA" dirty="0" smtClean="0"/>
              <a:t>де </a:t>
            </a:r>
            <a:r>
              <a:rPr lang="en-US" dirty="0" err="1"/>
              <a:t>tc</a:t>
            </a:r>
            <a:r>
              <a:rPr lang="uk-UA" dirty="0"/>
              <a:t> – об’єкт класу </a:t>
            </a:r>
            <a:r>
              <a:rPr lang="en-US" dirty="0" err="1"/>
              <a:t>TestCase</a:t>
            </a:r>
            <a:r>
              <a:rPr lang="uk-UA" dirty="0"/>
              <a:t>, у випадку, якщо </a:t>
            </a:r>
            <a:r>
              <a:rPr lang="en-US" dirty="0"/>
              <a:t>x </a:t>
            </a:r>
            <a:r>
              <a:rPr lang="uk-UA" dirty="0"/>
              <a:t>дорівнює 5, покаже повідомлення “5 != </a:t>
            </a:r>
            <a:r>
              <a:rPr lang="ru-RU" dirty="0"/>
              <a:t>0”.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4560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Методи перевірки правильності </a:t>
            </a:r>
            <a:r>
              <a:rPr lang="uk-UA" dirty="0" smtClean="0"/>
              <a:t>тверджень.2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Деякі методи перевірки правильності тверджень щодо функціонування програми зібрано у таблиці:</a:t>
            </a: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05.03.2017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9</a:t>
            </a:fld>
            <a:endParaRPr lang="ru-RU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323690"/>
              </p:ext>
            </p:extLst>
          </p:nvPr>
        </p:nvGraphicFramePr>
        <p:xfrm>
          <a:off x="457200" y="2426886"/>
          <a:ext cx="8229600" cy="3510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933392844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209251301"/>
                    </a:ext>
                  </a:extLst>
                </a:gridCol>
              </a:tblGrid>
              <a:tr h="2400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Метод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Опис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9677960"/>
                  </a:ext>
                </a:extLst>
              </a:tr>
              <a:tr h="2400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tc.assertEqual(a, b, msg=None)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Перевіряє, що a == b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4526549"/>
                  </a:ext>
                </a:extLst>
              </a:tr>
              <a:tr h="2614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tc.assertNotEqual(a, b, msg=None)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Перевіряє, що a != b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1286259"/>
                  </a:ext>
                </a:extLst>
              </a:tr>
              <a:tr h="2400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tc.assertTrue(x, msg=None)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Перевіряє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ru-RU" sz="1600">
                          <a:effectLst/>
                        </a:rPr>
                        <a:t>що </a:t>
                      </a:r>
                      <a:r>
                        <a:rPr lang="en-US" sz="1600">
                          <a:effectLst/>
                        </a:rPr>
                        <a:t>bool(x) </a:t>
                      </a:r>
                      <a:r>
                        <a:rPr lang="ru-RU" sz="1600">
                          <a:effectLst/>
                        </a:rPr>
                        <a:t>є істиною (True)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3157693"/>
                  </a:ext>
                </a:extLst>
              </a:tr>
              <a:tr h="2400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tc.assertFalse(x, msg=None)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Перевіряє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ru-RU" sz="1600">
                          <a:effectLst/>
                        </a:rPr>
                        <a:t>що </a:t>
                      </a:r>
                      <a:r>
                        <a:rPr lang="en-US" sz="1600">
                          <a:effectLst/>
                        </a:rPr>
                        <a:t>bool(x) </a:t>
                      </a:r>
                      <a:r>
                        <a:rPr lang="ru-RU" sz="1600">
                          <a:effectLst/>
                        </a:rPr>
                        <a:t>є хибністю (False)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8026475"/>
                  </a:ext>
                </a:extLst>
              </a:tr>
              <a:tr h="2400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tc.</a:t>
                      </a:r>
                      <a:r>
                        <a:rPr lang="ru-RU" sz="1600">
                          <a:effectLst/>
                        </a:rPr>
                        <a:t>assertIn(a, b)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Перевіряє, що a входить у b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1449148"/>
                  </a:ext>
                </a:extLst>
              </a:tr>
              <a:tr h="2400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tc.</a:t>
                      </a:r>
                      <a:r>
                        <a:rPr lang="ru-RU" sz="1600">
                          <a:effectLst/>
                        </a:rPr>
                        <a:t>assertNotIn(a, b)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Перевіряє, що a не входить у b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5108144"/>
                  </a:ext>
                </a:extLst>
              </a:tr>
              <a:tr h="4965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tc.assertRaises(exc, fun, *args, **kwds, msg=None)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Функція</a:t>
                      </a:r>
                      <a:r>
                        <a:rPr lang="en-US" sz="1600">
                          <a:effectLst/>
                        </a:rPr>
                        <a:t> fun(*args, **kwds) </a:t>
                      </a:r>
                      <a:r>
                        <a:rPr lang="ru-RU" sz="1600">
                          <a:effectLst/>
                        </a:rPr>
                        <a:t>ініціює виключення</a:t>
                      </a:r>
                      <a:r>
                        <a:rPr lang="en-US" sz="1600">
                          <a:effectLst/>
                        </a:rPr>
                        <a:t> exc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1465595"/>
                  </a:ext>
                </a:extLst>
              </a:tr>
              <a:tr h="2400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tc.assertGreater(a, b, msg=None)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Перевіряє, що a &gt; b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6359053"/>
                  </a:ext>
                </a:extLst>
              </a:tr>
              <a:tr h="2868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tc.assertGreaterEqual(a, b, msg=None)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Перевіряє, що a &gt;= b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3386610"/>
                  </a:ext>
                </a:extLst>
              </a:tr>
              <a:tr h="2400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tc.assertLess(a, b, msg=None)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Перевіряє, що a &lt; b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8823671"/>
                  </a:ext>
                </a:extLst>
              </a:tr>
              <a:tr h="3200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tc.assertLessEqual(a, b, msg=None)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Перевіряє</a:t>
                      </a:r>
                      <a:r>
                        <a:rPr lang="ru-RU" sz="1600" dirty="0">
                          <a:effectLst/>
                        </a:rPr>
                        <a:t>, </a:t>
                      </a:r>
                      <a:r>
                        <a:rPr lang="ru-RU" sz="1600" dirty="0" err="1">
                          <a:effectLst/>
                        </a:rPr>
                        <a:t>що</a:t>
                      </a:r>
                      <a:r>
                        <a:rPr lang="ru-RU" sz="1600" dirty="0">
                          <a:effectLst/>
                        </a:rPr>
                        <a:t> a &lt;= b</a:t>
                      </a:r>
                      <a:endParaRPr lang="uk-U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3986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6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6624</TotalTime>
  <Words>2953</Words>
  <Application>Microsoft Office PowerPoint</Application>
  <PresentationFormat>On-screen Show (4:3)</PresentationFormat>
  <Paragraphs>386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Arial Black</vt:lpstr>
      <vt:lpstr>Calibri</vt:lpstr>
      <vt:lpstr>Courier New</vt:lpstr>
      <vt:lpstr>Times New Roman</vt:lpstr>
      <vt:lpstr>Ясность</vt:lpstr>
      <vt:lpstr>Інформатика та програмування</vt:lpstr>
      <vt:lpstr>Тестування</vt:lpstr>
      <vt:lpstr>Модульне тестування</vt:lpstr>
      <vt:lpstr>Засоби для модульного тестування у Python</vt:lpstr>
      <vt:lpstr>Засоби для модульного тестування у Python.2</vt:lpstr>
      <vt:lpstr>Засоби для модульного тестування у Python.3</vt:lpstr>
      <vt:lpstr>Пакет unittest та клас TestCase</vt:lpstr>
      <vt:lpstr>Методи перевірки правильності тверджень</vt:lpstr>
      <vt:lpstr>Методи перевірки правильності тверджень.2</vt:lpstr>
      <vt:lpstr>Приклад: Тестування функції, яка перевіряє, чи є рядок паліндромом</vt:lpstr>
      <vt:lpstr>Тестування функції перевірки, чи є рядок паліндромом. Реалізація</vt:lpstr>
      <vt:lpstr>Підготовка та очищення тестового оточення</vt:lpstr>
      <vt:lpstr>Приклад: Тестування визначення розміру каталогів (Версія 1)</vt:lpstr>
      <vt:lpstr>Приклад: Тестування визначення розміру каталогів (Версія 2)</vt:lpstr>
      <vt:lpstr>Удавані об’єкти</vt:lpstr>
      <vt:lpstr>Функція patch</vt:lpstr>
      <vt:lpstr>Функція patch.2</vt:lpstr>
      <vt:lpstr>Приклад: Тестування визначення розміру каталогів з використанням patch</vt:lpstr>
      <vt:lpstr>Розповсюдження власних застосувань</vt:lpstr>
      <vt:lpstr>Підготовка структури каталогів для власного пакету</vt:lpstr>
      <vt:lpstr>Підготовка структури каталогів для власного пакету.2</vt:lpstr>
      <vt:lpstr>Написання setup.py та файлу MANIFEST.in</vt:lpstr>
      <vt:lpstr>Написання setup.py та файлу MANIFEST.in.2</vt:lpstr>
      <vt:lpstr>Створення архіву та подальша інсталяція пакету</vt:lpstr>
      <vt:lpstr>Приклад: Розповсюдження пакету для резервного копіювання (backup)</vt:lpstr>
      <vt:lpstr>Приклад: Розповсюдження пакету для резервного копіювання (backup).2</vt:lpstr>
      <vt:lpstr>Приклад: Розповсюдження пакету для резервного копіювання (backup).3</vt:lpstr>
      <vt:lpstr>Резюме</vt:lpstr>
      <vt:lpstr>Де прочитати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Інформатика та програмування</dc:title>
  <dc:creator>Nataly</dc:creator>
  <cp:lastModifiedBy>Рщь</cp:lastModifiedBy>
  <cp:revision>438</cp:revision>
  <dcterms:created xsi:type="dcterms:W3CDTF">2015-08-16T10:20:57Z</dcterms:created>
  <dcterms:modified xsi:type="dcterms:W3CDTF">2017-03-05T12:07:01Z</dcterms:modified>
</cp:coreProperties>
</file>