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0"/>
  </p:notes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2" r:id="rId9"/>
    <p:sldId id="292" r:id="rId10"/>
    <p:sldId id="263" r:id="rId11"/>
    <p:sldId id="264" r:id="rId12"/>
    <p:sldId id="287" r:id="rId13"/>
    <p:sldId id="265" r:id="rId14"/>
    <p:sldId id="289" r:id="rId15"/>
    <p:sldId id="290" r:id="rId16"/>
    <p:sldId id="291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5" r:id="rId29"/>
    <p:sldId id="286" r:id="rId30"/>
    <p:sldId id="277" r:id="rId31"/>
    <p:sldId id="278" r:id="rId32"/>
    <p:sldId id="283" r:id="rId33"/>
    <p:sldId id="279" r:id="rId34"/>
    <p:sldId id="293" r:id="rId35"/>
    <p:sldId id="294" r:id="rId36"/>
    <p:sldId id="280" r:id="rId37"/>
    <p:sldId id="284" r:id="rId38"/>
    <p:sldId id="288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7C07A-CB89-436D-BEEA-C6F7668D731F}" type="datetimeFigureOut">
              <a:rPr lang="ru-RU" smtClean="0"/>
              <a:t>27.08.2015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00B6F-CEF8-4958-9767-D841048AD4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6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8FE-4A73-445F-AD82-7CEFFDA0B175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9B0C-62FF-4570-ADC9-84B50F4BEA4E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FCF-4C19-4E24-A464-780EAB1EA03C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55A8-9983-4EA1-820F-EE7C8F1C5015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BEB8-2EFD-4A6C-8A3C-BB2BE291FB14}" type="datetime1">
              <a:rPr lang="ru-RU" smtClean="0"/>
              <a:t>27.08.2015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2CFA-D44F-49F9-B7B8-0093BFCCFDDB}" type="datetime1">
              <a:rPr lang="ru-RU" smtClean="0"/>
              <a:t>27.08.2015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FBBF-198D-45B1-9756-264771814ABC}" type="datetime1">
              <a:rPr lang="ru-RU" smtClean="0"/>
              <a:t>27.08.2015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04A0-0257-4B9F-BA2D-FEC8DA4197E2}" type="datetime1">
              <a:rPr lang="ru-RU" smtClean="0"/>
              <a:t>27.08.2015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2186-69E2-4080-B313-8D418C106A8C}" type="datetime1">
              <a:rPr lang="ru-RU" smtClean="0"/>
              <a:t>27.08.2015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A900-ABC4-42E4-8585-4E8E98D8D2BC}" type="datetime1">
              <a:rPr lang="ru-RU" smtClean="0"/>
              <a:t>27.08.2015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FBFCCD5-5A91-463D-AC6F-CE22AAB5B14A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hipipal.qpy3&amp;hl=ru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unes.apple.com/us/app/python-3.4-for-ios/id583476348?mt=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fiz.univ.kiev.ua/books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nglinux.info/pdf" TargetMode="External"/><Relationship Id="rId5" Type="http://schemas.openxmlformats.org/officeDocument/2006/relationships/hyperlink" Target="http://pythonworld.ru/samouchitel-python" TargetMode="External"/><Relationship Id="rId4" Type="http://schemas.openxmlformats.org/officeDocument/2006/relationships/hyperlink" Target="http://obvintsev.info/compuscience/lectures/index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uk-UA" sz="3200" dirty="0" smtClean="0"/>
              <a:t>Тема 1. Лінійні програми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8922-E794-4A41-BC79-E578195AF51B}" type="datetime1">
              <a:rPr lang="ru-RU" smtClean="0"/>
              <a:t>27.08.2015</a:t>
            </a:fld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9712" y="1600200"/>
            <a:ext cx="6707088" cy="4876800"/>
          </a:xfrm>
        </p:spPr>
        <p:txBody>
          <a:bodyPr/>
          <a:lstStyle/>
          <a:p>
            <a:r>
              <a:rPr lang="uk-UA" dirty="0"/>
              <a:t>Створений на початку 1990-х років </a:t>
            </a:r>
            <a:r>
              <a:rPr lang="uk-UA" dirty="0" err="1"/>
              <a:t>Гвідо</a:t>
            </a:r>
            <a:r>
              <a:rPr lang="uk-UA" dirty="0"/>
              <a:t> ван </a:t>
            </a:r>
            <a:r>
              <a:rPr lang="uk-UA" dirty="0" err="1"/>
              <a:t>Россумом</a:t>
            </a:r>
            <a:r>
              <a:rPr lang="uk-UA" dirty="0"/>
              <a:t>.</a:t>
            </a:r>
            <a:endParaRPr lang="ru-RU" dirty="0"/>
          </a:p>
          <a:p>
            <a:pPr lvl="1"/>
            <a:r>
              <a:rPr lang="uk-UA" dirty="0" smtClean="0"/>
              <a:t>Назва </a:t>
            </a:r>
            <a:r>
              <a:rPr lang="uk-UA" dirty="0"/>
              <a:t>походить від популярної гумористичної передачі </a:t>
            </a:r>
            <a:r>
              <a:rPr lang="en-US" dirty="0"/>
              <a:t>Monty Python</a:t>
            </a:r>
            <a:r>
              <a:rPr lang="uk-UA" dirty="0"/>
              <a:t>’</a:t>
            </a:r>
            <a:r>
              <a:rPr lang="en-US" dirty="0"/>
              <a:t>s Flying Circus</a:t>
            </a:r>
            <a:endParaRPr lang="ru-RU" dirty="0"/>
          </a:p>
          <a:p>
            <a:endParaRPr lang="ru-RU" dirty="0" smtClean="0"/>
          </a:p>
          <a:p>
            <a:r>
              <a:rPr lang="ru-RU" dirty="0" err="1" smtClean="0"/>
              <a:t>Основн</a:t>
            </a:r>
            <a:r>
              <a:rPr lang="uk-UA" dirty="0"/>
              <a:t>і версії </a:t>
            </a:r>
            <a:r>
              <a:rPr lang="uk-UA" dirty="0" err="1"/>
              <a:t>Python</a:t>
            </a:r>
            <a:endParaRPr lang="ru-RU" dirty="0"/>
          </a:p>
          <a:p>
            <a:pPr lvl="1"/>
            <a:r>
              <a:rPr lang="uk-UA" dirty="0" err="1"/>
              <a:t>Python</a:t>
            </a:r>
            <a:r>
              <a:rPr lang="uk-UA" dirty="0"/>
              <a:t> 1.0 - січень 1994</a:t>
            </a:r>
            <a:endParaRPr lang="ru-RU" dirty="0"/>
          </a:p>
          <a:p>
            <a:pPr lvl="1"/>
            <a:r>
              <a:rPr lang="uk-UA" dirty="0" err="1"/>
              <a:t>Python</a:t>
            </a:r>
            <a:r>
              <a:rPr lang="uk-UA" dirty="0"/>
              <a:t> 2.0 - 16 жовтня 2000</a:t>
            </a:r>
            <a:endParaRPr lang="ru-RU" dirty="0"/>
          </a:p>
          <a:p>
            <a:pPr lvl="2"/>
            <a:r>
              <a:rPr lang="uk-UA" dirty="0" err="1"/>
              <a:t>Python</a:t>
            </a:r>
            <a:r>
              <a:rPr lang="uk-UA" dirty="0"/>
              <a:t> 2.7 - 3 липня 2010</a:t>
            </a:r>
            <a:endParaRPr lang="ru-RU" dirty="0"/>
          </a:p>
          <a:p>
            <a:pPr lvl="1"/>
            <a:r>
              <a:rPr lang="uk-UA" dirty="0" err="1"/>
              <a:t>Python</a:t>
            </a:r>
            <a:r>
              <a:rPr lang="uk-UA" dirty="0"/>
              <a:t> 3.0 - 3 грудня 2008</a:t>
            </a:r>
            <a:endParaRPr lang="ru-RU" dirty="0"/>
          </a:p>
          <a:p>
            <a:pPr lvl="2"/>
            <a:r>
              <a:rPr lang="uk-UA" dirty="0" err="1"/>
              <a:t>Python</a:t>
            </a:r>
            <a:r>
              <a:rPr lang="uk-UA" dirty="0"/>
              <a:t> 3.4 - 16 березня 2014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1440160" cy="1440160"/>
          </a:xfrm>
          <a:prstGeom prst="rect">
            <a:avLst/>
          </a:prstGeom>
        </p:spPr>
      </p:pic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4E8E-0B96-4BE3-B6EF-373CC5E51C19}" type="datetime1">
              <a:rPr lang="ru-RU" smtClean="0"/>
              <a:t>27.08.2015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4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Чому</a:t>
            </a:r>
            <a:r>
              <a:rPr lang="ru-RU" dirty="0"/>
              <a:t> </a:t>
            </a:r>
            <a:r>
              <a:rPr lang="en-US" dirty="0"/>
              <a:t>Python? 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/>
              <a:t>проста </a:t>
            </a:r>
            <a:r>
              <a:rPr lang="uk-UA" dirty="0"/>
              <a:t>мова</a:t>
            </a:r>
            <a:endParaRPr lang="ru-RU" dirty="0"/>
          </a:p>
          <a:p>
            <a:pPr lvl="0"/>
            <a:r>
              <a:rPr lang="uk-UA" dirty="0"/>
              <a:t>потужна мова</a:t>
            </a:r>
            <a:endParaRPr lang="ru-RU" dirty="0"/>
          </a:p>
          <a:p>
            <a:pPr lvl="0"/>
            <a:r>
              <a:rPr lang="uk-UA" dirty="0"/>
              <a:t>широко розповсюджений</a:t>
            </a:r>
            <a:endParaRPr lang="ru-RU" dirty="0"/>
          </a:p>
          <a:p>
            <a:pPr lvl="0"/>
            <a:r>
              <a:rPr lang="uk-UA" dirty="0"/>
              <a:t>має інструменти для наукових розрахунків</a:t>
            </a:r>
            <a:endParaRPr lang="ru-RU" dirty="0"/>
          </a:p>
          <a:p>
            <a:pPr lvl="0"/>
            <a:r>
              <a:rPr lang="uk-UA" dirty="0"/>
              <a:t>універсальна </a:t>
            </a:r>
            <a:r>
              <a:rPr lang="uk-UA" dirty="0" smtClean="0"/>
              <a:t>мова</a:t>
            </a:r>
          </a:p>
          <a:p>
            <a:pPr lvl="0"/>
            <a:endParaRPr lang="uk-UA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0A93-3668-46C9-A4C1-FA7FB4D3AD9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використовують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Компанія </a:t>
            </a:r>
            <a:r>
              <a:rPr lang="uk-UA" dirty="0" err="1"/>
              <a:t>Google</a:t>
            </a:r>
            <a:r>
              <a:rPr lang="uk-UA" dirty="0"/>
              <a:t> використовує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smtClean="0"/>
              <a:t>у </a:t>
            </a:r>
            <a:r>
              <a:rPr lang="uk-UA" dirty="0"/>
              <a:t>своїй пошуковій системі </a:t>
            </a:r>
            <a:endParaRPr lang="uk-UA" dirty="0" smtClean="0"/>
          </a:p>
          <a:p>
            <a:r>
              <a:rPr lang="uk-UA" dirty="0" err="1" smtClean="0"/>
              <a:t>Intel</a:t>
            </a:r>
            <a:r>
              <a:rPr lang="uk-UA" dirty="0"/>
              <a:t>, </a:t>
            </a:r>
            <a:r>
              <a:rPr lang="uk-UA" dirty="0" err="1"/>
              <a:t>Cisco</a:t>
            </a:r>
            <a:r>
              <a:rPr lang="uk-UA" dirty="0"/>
              <a:t>, </a:t>
            </a:r>
            <a:r>
              <a:rPr lang="uk-UA" dirty="0" err="1"/>
              <a:t>Hewlett-Packard</a:t>
            </a:r>
            <a:r>
              <a:rPr lang="uk-UA" dirty="0"/>
              <a:t>, </a:t>
            </a:r>
            <a:r>
              <a:rPr lang="uk-UA" dirty="0" err="1"/>
              <a:t>Seagate</a:t>
            </a:r>
            <a:r>
              <a:rPr lang="uk-UA" dirty="0"/>
              <a:t>, </a:t>
            </a:r>
            <a:r>
              <a:rPr lang="uk-UA" dirty="0" err="1"/>
              <a:t>Qualcomm</a:t>
            </a:r>
            <a:r>
              <a:rPr lang="uk-UA" dirty="0"/>
              <a:t> і IBM, використовують </a:t>
            </a:r>
            <a:r>
              <a:rPr lang="uk-UA" dirty="0" err="1"/>
              <a:t>Python</a:t>
            </a:r>
            <a:r>
              <a:rPr lang="uk-UA" dirty="0"/>
              <a:t> для тестування апаратного забезпечення</a:t>
            </a:r>
            <a:endParaRPr lang="ru-RU" dirty="0"/>
          </a:p>
          <a:p>
            <a:r>
              <a:rPr lang="uk-UA" dirty="0"/>
              <a:t>Служба колективного використання відеоматеріалів </a:t>
            </a:r>
            <a:r>
              <a:rPr lang="uk-UA" dirty="0" err="1"/>
              <a:t>YouTube</a:t>
            </a:r>
            <a:r>
              <a:rPr lang="uk-UA" dirty="0"/>
              <a:t> в значній мірі реалізована на </a:t>
            </a:r>
            <a:r>
              <a:rPr lang="uk-UA" dirty="0" err="1"/>
              <a:t>Python</a:t>
            </a:r>
            <a:endParaRPr lang="ru-RU" dirty="0"/>
          </a:p>
          <a:p>
            <a:r>
              <a:rPr lang="uk-UA" dirty="0" smtClean="0"/>
              <a:t>NSA (АНБ США) </a:t>
            </a:r>
            <a:r>
              <a:rPr lang="uk-UA" dirty="0"/>
              <a:t>використовує </a:t>
            </a:r>
            <a:r>
              <a:rPr lang="uk-UA" dirty="0" err="1"/>
              <a:t>Python</a:t>
            </a:r>
            <a:r>
              <a:rPr lang="uk-UA" dirty="0"/>
              <a:t> для шифрування і аналізу розвідданих</a:t>
            </a:r>
            <a:endParaRPr lang="ru-RU" dirty="0"/>
          </a:p>
          <a:p>
            <a:r>
              <a:rPr lang="uk-UA" dirty="0"/>
              <a:t>Компанії </a:t>
            </a:r>
            <a:r>
              <a:rPr lang="uk-UA" dirty="0" err="1"/>
              <a:t>JPMorgan</a:t>
            </a:r>
            <a:r>
              <a:rPr lang="uk-UA" dirty="0"/>
              <a:t> </a:t>
            </a:r>
            <a:r>
              <a:rPr lang="uk-UA" dirty="0" err="1"/>
              <a:t>Chase</a:t>
            </a:r>
            <a:r>
              <a:rPr lang="uk-UA" dirty="0"/>
              <a:t>, UBS, </a:t>
            </a:r>
            <a:r>
              <a:rPr lang="uk-UA" dirty="0" err="1"/>
              <a:t>Getco</a:t>
            </a:r>
            <a:r>
              <a:rPr lang="uk-UA" dirty="0"/>
              <a:t> і </a:t>
            </a:r>
            <a:r>
              <a:rPr lang="uk-UA" dirty="0" err="1"/>
              <a:t>Citadel</a:t>
            </a:r>
            <a:r>
              <a:rPr lang="uk-UA" dirty="0"/>
              <a:t> застосовують </a:t>
            </a:r>
            <a:r>
              <a:rPr lang="uk-UA" dirty="0" err="1"/>
              <a:t>Python</a:t>
            </a:r>
            <a:r>
              <a:rPr lang="uk-UA" dirty="0"/>
              <a:t> для прогнозування фінансового ринку</a:t>
            </a:r>
            <a:endParaRPr lang="ru-RU" dirty="0"/>
          </a:p>
          <a:p>
            <a:r>
              <a:rPr lang="uk-UA" dirty="0"/>
              <a:t>Популярна програма </a:t>
            </a:r>
            <a:r>
              <a:rPr lang="uk-UA" dirty="0" err="1"/>
              <a:t>BitTorrent</a:t>
            </a:r>
            <a:r>
              <a:rPr lang="uk-UA" dirty="0"/>
              <a:t> для обміну файлами в </a:t>
            </a:r>
            <a:r>
              <a:rPr lang="uk-UA" dirty="0" err="1"/>
              <a:t>пірінгових</a:t>
            </a:r>
            <a:r>
              <a:rPr lang="uk-UA" dirty="0"/>
              <a:t> мережах написана мовою </a:t>
            </a:r>
            <a:r>
              <a:rPr lang="uk-UA" dirty="0" err="1"/>
              <a:t>Python</a:t>
            </a:r>
            <a:endParaRPr lang="ru-RU" dirty="0"/>
          </a:p>
          <a:p>
            <a:r>
              <a:rPr lang="uk-UA" dirty="0"/>
              <a:t>Популярний веб-</a:t>
            </a:r>
            <a:r>
              <a:rPr lang="uk-UA" dirty="0" err="1"/>
              <a:t>фреймворк</a:t>
            </a:r>
            <a:r>
              <a:rPr lang="uk-UA" dirty="0"/>
              <a:t> </a:t>
            </a:r>
            <a:r>
              <a:rPr lang="uk-UA" dirty="0" err="1"/>
              <a:t>App</a:t>
            </a:r>
            <a:r>
              <a:rPr lang="uk-UA" dirty="0"/>
              <a:t> </a:t>
            </a:r>
            <a:r>
              <a:rPr lang="uk-UA" dirty="0" err="1"/>
              <a:t>Engine</a:t>
            </a:r>
            <a:r>
              <a:rPr lang="uk-UA" dirty="0"/>
              <a:t> від компанії </a:t>
            </a:r>
            <a:r>
              <a:rPr lang="uk-UA" dirty="0" err="1"/>
              <a:t>Google</a:t>
            </a:r>
            <a:r>
              <a:rPr lang="uk-UA" dirty="0"/>
              <a:t> використовує </a:t>
            </a:r>
            <a:r>
              <a:rPr lang="uk-UA" dirty="0" err="1"/>
              <a:t>Python</a:t>
            </a:r>
            <a:r>
              <a:rPr lang="uk-UA" dirty="0"/>
              <a:t> як прикладну мову програмування</a:t>
            </a:r>
            <a:endParaRPr lang="ru-RU" dirty="0"/>
          </a:p>
          <a:p>
            <a:r>
              <a:rPr lang="uk-UA" dirty="0"/>
              <a:t>NASA, </a:t>
            </a:r>
            <a:r>
              <a:rPr lang="uk-UA" dirty="0" err="1"/>
              <a:t>Los</a:t>
            </a:r>
            <a:r>
              <a:rPr lang="uk-UA" dirty="0"/>
              <a:t> </a:t>
            </a:r>
            <a:r>
              <a:rPr lang="uk-UA" dirty="0" err="1"/>
              <a:t>Alamos</a:t>
            </a:r>
            <a:r>
              <a:rPr lang="uk-UA" dirty="0"/>
              <a:t>, JPL і </a:t>
            </a:r>
            <a:r>
              <a:rPr lang="uk-UA" dirty="0" err="1"/>
              <a:t>Fermilab</a:t>
            </a:r>
            <a:r>
              <a:rPr lang="uk-UA" dirty="0"/>
              <a:t> використовують </a:t>
            </a:r>
            <a:r>
              <a:rPr lang="uk-UA" dirty="0" err="1"/>
              <a:t>Python</a:t>
            </a:r>
            <a:r>
              <a:rPr lang="uk-UA" dirty="0"/>
              <a:t> для наукових обчислень.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62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Звідки завантажити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u="sng" dirty="0">
                <a:hlinkClick r:id="rId2"/>
              </a:rPr>
              <a:t>https://www.python.org/downloads/</a:t>
            </a:r>
            <a:r>
              <a:rPr lang="uk-UA" dirty="0"/>
              <a:t> для </a:t>
            </a:r>
            <a:r>
              <a:rPr lang="en-US" dirty="0"/>
              <a:t>Windows, Linux/Unix, Mac </a:t>
            </a:r>
            <a:r>
              <a:rPr lang="en-US" dirty="0" smtClean="0"/>
              <a:t>OS</a:t>
            </a:r>
            <a:endParaRPr lang="uk-UA" dirty="0" smtClean="0"/>
          </a:p>
          <a:p>
            <a:pPr lvl="1"/>
            <a:r>
              <a:rPr lang="uk-UA" dirty="0"/>
              <a:t>у багатьох інсталяціях </a:t>
            </a:r>
            <a:r>
              <a:rPr lang="en-US" dirty="0" smtClean="0"/>
              <a:t>Linux</a:t>
            </a:r>
            <a:r>
              <a:rPr lang="uk-UA" dirty="0" smtClean="0"/>
              <a:t> </a:t>
            </a:r>
            <a:r>
              <a:rPr lang="uk-UA" dirty="0"/>
              <a:t>та </a:t>
            </a:r>
            <a:r>
              <a:rPr lang="en-US" dirty="0"/>
              <a:t>Mac OS </a:t>
            </a:r>
            <a:r>
              <a:rPr lang="uk-UA" dirty="0" smtClean="0"/>
              <a:t>інтерпретатор </a:t>
            </a:r>
            <a:r>
              <a:rPr lang="uk-UA" dirty="0" err="1" smtClean="0"/>
              <a:t>Python</a:t>
            </a:r>
            <a:r>
              <a:rPr lang="uk-UA" dirty="0" smtClean="0"/>
              <a:t> </a:t>
            </a:r>
            <a:r>
              <a:rPr lang="uk-UA" dirty="0"/>
              <a:t>вже включений і його не треба </a:t>
            </a:r>
            <a:r>
              <a:rPr lang="uk-UA" dirty="0" smtClean="0"/>
              <a:t>завантажувати</a:t>
            </a:r>
            <a:r>
              <a:rPr lang="en-US" dirty="0" smtClean="0"/>
              <a:t>. </a:t>
            </a:r>
            <a:r>
              <a:rPr lang="uk-UA" dirty="0" smtClean="0"/>
              <a:t>Щоб</a:t>
            </a:r>
            <a:r>
              <a:rPr lang="ru-RU" dirty="0" smtClean="0"/>
              <a:t> перев</a:t>
            </a:r>
            <a:r>
              <a:rPr lang="uk-UA" dirty="0" smtClean="0"/>
              <a:t>ірити, чи встановлено </a:t>
            </a:r>
            <a:r>
              <a:rPr lang="uk-UA" dirty="0" err="1" smtClean="0"/>
              <a:t>Python</a:t>
            </a:r>
            <a:r>
              <a:rPr lang="uk-UA" dirty="0" smtClean="0"/>
              <a:t>, треба набрати команду </a:t>
            </a:r>
            <a:r>
              <a:rPr lang="en-US" dirty="0" smtClean="0"/>
              <a:t>python </a:t>
            </a:r>
            <a:r>
              <a:rPr lang="en-US" dirty="0"/>
              <a:t>-V</a:t>
            </a:r>
            <a:endParaRPr lang="ru-RU" dirty="0"/>
          </a:p>
          <a:p>
            <a:pPr lvl="0"/>
            <a:r>
              <a:rPr lang="en-US" u="sng" dirty="0">
                <a:hlinkClick r:id="rId3"/>
              </a:rPr>
              <a:t>https://play.google.com/store/apps/details?id=com.hipipal.qpy3&amp;hl=ru</a:t>
            </a:r>
            <a:r>
              <a:rPr lang="en-US" dirty="0"/>
              <a:t> </a:t>
            </a:r>
            <a:r>
              <a:rPr lang="ru-RU" dirty="0"/>
              <a:t>для</a:t>
            </a:r>
            <a:r>
              <a:rPr lang="en-US" dirty="0"/>
              <a:t> Android</a:t>
            </a:r>
            <a:endParaRPr lang="ru-RU" dirty="0"/>
          </a:p>
          <a:p>
            <a:pPr lvl="0"/>
            <a:r>
              <a:rPr lang="en-US" u="sng" dirty="0">
                <a:hlinkClick r:id="rId4"/>
              </a:rPr>
              <a:t>https</a:t>
            </a:r>
            <a:r>
              <a:rPr lang="ru-RU" u="sng" dirty="0">
                <a:hlinkClick r:id="rId4"/>
              </a:rPr>
              <a:t>://</a:t>
            </a:r>
            <a:r>
              <a:rPr lang="en-US" u="sng" dirty="0" err="1">
                <a:hlinkClick r:id="rId4"/>
              </a:rPr>
              <a:t>itunes</a:t>
            </a:r>
            <a:r>
              <a:rPr lang="ru-RU" u="sng" dirty="0">
                <a:hlinkClick r:id="rId4"/>
              </a:rPr>
              <a:t>.</a:t>
            </a:r>
            <a:r>
              <a:rPr lang="en-US" u="sng" dirty="0">
                <a:hlinkClick r:id="rId4"/>
              </a:rPr>
              <a:t>apple</a:t>
            </a:r>
            <a:r>
              <a:rPr lang="ru-RU" u="sng" dirty="0">
                <a:hlinkClick r:id="rId4"/>
              </a:rPr>
              <a:t>.</a:t>
            </a:r>
            <a:r>
              <a:rPr lang="en-US" u="sng" dirty="0">
                <a:hlinkClick r:id="rId4"/>
              </a:rPr>
              <a:t>com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us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app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python</a:t>
            </a:r>
            <a:r>
              <a:rPr lang="ru-RU" u="sng" dirty="0">
                <a:hlinkClick r:id="rId4"/>
              </a:rPr>
              <a:t>-3.4-</a:t>
            </a:r>
            <a:r>
              <a:rPr lang="en-US" u="sng" dirty="0">
                <a:hlinkClick r:id="rId4"/>
              </a:rPr>
              <a:t>for</a:t>
            </a:r>
            <a:r>
              <a:rPr lang="ru-RU" u="sng" dirty="0">
                <a:hlinkClick r:id="rId4"/>
              </a:rPr>
              <a:t>-</a:t>
            </a:r>
            <a:r>
              <a:rPr lang="en-US" u="sng" dirty="0" err="1">
                <a:hlinkClick r:id="rId4"/>
              </a:rPr>
              <a:t>ios</a:t>
            </a:r>
            <a:r>
              <a:rPr lang="ru-RU" u="sng" dirty="0">
                <a:hlinkClick r:id="rId4"/>
              </a:rPr>
              <a:t>/</a:t>
            </a:r>
            <a:r>
              <a:rPr lang="en-US" u="sng" dirty="0">
                <a:hlinkClick r:id="rId4"/>
              </a:rPr>
              <a:t>id</a:t>
            </a:r>
            <a:r>
              <a:rPr lang="ru-RU" u="sng" dirty="0">
                <a:hlinkClick r:id="rId4"/>
              </a:rPr>
              <a:t>583476348?</a:t>
            </a:r>
            <a:r>
              <a:rPr lang="en-US" u="sng" dirty="0" err="1">
                <a:hlinkClick r:id="rId4"/>
              </a:rPr>
              <a:t>mt</a:t>
            </a:r>
            <a:r>
              <a:rPr lang="ru-RU" u="sng" dirty="0">
                <a:hlinkClick r:id="rId4"/>
              </a:rPr>
              <a:t>=8</a:t>
            </a:r>
            <a:r>
              <a:rPr lang="ru-RU" dirty="0"/>
              <a:t> для </a:t>
            </a:r>
            <a:r>
              <a:rPr lang="en-US" dirty="0"/>
              <a:t>IOS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4D765-14CD-4F4E-BBBB-79D6C31F140E}" type="datetime1">
              <a:rPr lang="ru-RU" smtClean="0"/>
              <a:t>27.08.2015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6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Як </a:t>
            </a:r>
            <a:r>
              <a:rPr lang="ru-RU" dirty="0" err="1"/>
              <a:t>запустити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dirty="0"/>
              <a:t>Для </a:t>
            </a:r>
            <a:r>
              <a:rPr lang="en-US" dirty="0"/>
              <a:t>Windows </a:t>
            </a:r>
            <a:endParaRPr lang="ru-RU" dirty="0"/>
          </a:p>
          <a:p>
            <a:pPr lvl="1"/>
            <a:r>
              <a:rPr lang="uk-UA" dirty="0"/>
              <a:t>Запуск з командного рядка</a:t>
            </a:r>
            <a:endParaRPr lang="ru-RU" dirty="0"/>
          </a:p>
          <a:p>
            <a:pPr lvl="2"/>
            <a:r>
              <a:rPr lang="uk-UA" dirty="0"/>
              <a:t>Перед тим, як запускати інтерпретатор вперше, треба змінити так звану «змінну середовища» </a:t>
            </a:r>
            <a:r>
              <a:rPr lang="en-US" dirty="0"/>
              <a:t>PATH</a:t>
            </a:r>
            <a:r>
              <a:rPr lang="ru-RU" dirty="0"/>
              <a:t>, </a:t>
            </a:r>
            <a:r>
              <a:rPr lang="uk-UA" dirty="0"/>
              <a:t>дописавши до неї «</a:t>
            </a:r>
            <a:r>
              <a:rPr lang="ru-RU" dirty="0"/>
              <a:t>;</a:t>
            </a:r>
            <a:r>
              <a:rPr lang="en-US" dirty="0"/>
              <a:t>C</a:t>
            </a:r>
            <a:r>
              <a:rPr lang="ru-RU" dirty="0"/>
              <a:t>:\</a:t>
            </a:r>
            <a:r>
              <a:rPr lang="en-US" dirty="0"/>
              <a:t>Python</a:t>
            </a:r>
            <a:r>
              <a:rPr lang="ru-RU" dirty="0"/>
              <a:t>34</a:t>
            </a:r>
            <a:r>
              <a:rPr lang="uk-UA" dirty="0"/>
              <a:t>»</a:t>
            </a:r>
            <a:endParaRPr lang="ru-RU" dirty="0"/>
          </a:p>
          <a:p>
            <a:pPr lvl="2"/>
            <a:r>
              <a:rPr lang="ru-RU" dirty="0"/>
              <a:t>Запуск </a:t>
            </a:r>
            <a:r>
              <a:rPr lang="ru-RU" dirty="0" err="1"/>
              <a:t>викону</a:t>
            </a:r>
            <a:r>
              <a:rPr lang="uk-UA" dirty="0" err="1"/>
              <a:t>ється</a:t>
            </a:r>
            <a:r>
              <a:rPr lang="uk-UA" dirty="0"/>
              <a:t> так: спочатку у пункті меню «Виконати» набираємо </a:t>
            </a:r>
            <a:r>
              <a:rPr lang="en-US" b="1" dirty="0" err="1"/>
              <a:t>cmd</a:t>
            </a:r>
            <a:r>
              <a:rPr lang="uk-UA" dirty="0"/>
              <a:t>. Відкривається вікно з системною підказкою. Після цього набираємо </a:t>
            </a:r>
            <a:r>
              <a:rPr lang="en-US" b="1" dirty="0"/>
              <a:t>python</a:t>
            </a:r>
            <a:r>
              <a:rPr lang="uk-UA" dirty="0"/>
              <a:t>. Отримуємо інформацію про встановлену версію </a:t>
            </a:r>
            <a:r>
              <a:rPr lang="uk-UA" dirty="0" err="1"/>
              <a:t>інтрепретатора</a:t>
            </a:r>
            <a:r>
              <a:rPr lang="uk-UA" dirty="0"/>
              <a:t> та підказку інтерпретатора </a:t>
            </a:r>
            <a:r>
              <a:rPr lang="ru-RU" b="1" dirty="0"/>
              <a:t>&gt;&gt;&gt;</a:t>
            </a:r>
            <a:r>
              <a:rPr lang="ru-RU" dirty="0"/>
              <a:t>.</a:t>
            </a:r>
          </a:p>
          <a:p>
            <a:pPr lvl="1"/>
            <a:endParaRPr lang="uk-UA" dirty="0" smtClean="0"/>
          </a:p>
          <a:p>
            <a:pPr lvl="1"/>
            <a:r>
              <a:rPr lang="uk-UA" dirty="0" smtClean="0"/>
              <a:t>Запуск </a:t>
            </a:r>
            <a:r>
              <a:rPr lang="uk-UA" dirty="0"/>
              <a:t>середовища розробки </a:t>
            </a:r>
            <a:r>
              <a:rPr lang="en-US" dirty="0"/>
              <a:t>IDLE </a:t>
            </a:r>
            <a:r>
              <a:rPr lang="uk-UA" dirty="0"/>
              <a:t>з інтерфейсу </a:t>
            </a:r>
            <a:r>
              <a:rPr lang="en-US" dirty="0"/>
              <a:t>Windows</a:t>
            </a:r>
            <a:endParaRPr lang="ru-RU" dirty="0"/>
          </a:p>
          <a:p>
            <a:pPr lvl="2"/>
            <a:r>
              <a:rPr lang="uk-UA" dirty="0"/>
              <a:t>«Пуск» → «</a:t>
            </a:r>
            <a:r>
              <a:rPr lang="uk-UA" dirty="0" err="1"/>
              <a:t>Программы</a:t>
            </a:r>
            <a:r>
              <a:rPr lang="uk-UA" dirty="0"/>
              <a:t>» → «</a:t>
            </a:r>
            <a:r>
              <a:rPr lang="uk-UA" dirty="0" err="1"/>
              <a:t>Python</a:t>
            </a:r>
            <a:r>
              <a:rPr lang="uk-UA" dirty="0"/>
              <a:t> 3.</a:t>
            </a:r>
            <a:r>
              <a:rPr lang="en-US" dirty="0"/>
              <a:t>4</a:t>
            </a:r>
            <a:r>
              <a:rPr lang="uk-UA" dirty="0"/>
              <a:t>» → «IDLE(</a:t>
            </a:r>
            <a:r>
              <a:rPr lang="uk-UA" dirty="0" err="1"/>
              <a:t>Python</a:t>
            </a:r>
            <a:r>
              <a:rPr lang="uk-UA" dirty="0"/>
              <a:t> GUI)».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4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Як </a:t>
            </a:r>
            <a:r>
              <a:rPr lang="ru-RU" dirty="0" smtClean="0"/>
              <a:t>запустити.2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uk-UA" dirty="0" smtClean="0"/>
              <a:t>Для </a:t>
            </a:r>
            <a:r>
              <a:rPr lang="en-US" dirty="0"/>
              <a:t>UNIX</a:t>
            </a:r>
            <a:r>
              <a:rPr lang="uk-UA" dirty="0"/>
              <a:t>/</a:t>
            </a:r>
            <a:r>
              <a:rPr lang="en-US" dirty="0"/>
              <a:t>Linux</a:t>
            </a:r>
            <a:r>
              <a:rPr lang="uk-UA" dirty="0"/>
              <a:t>/</a:t>
            </a:r>
            <a:r>
              <a:rPr lang="en-US" dirty="0"/>
              <a:t>Mac OS </a:t>
            </a:r>
            <a:r>
              <a:rPr lang="uk-UA" dirty="0"/>
              <a:t>у вікні емулятора терміналу набираємо </a:t>
            </a:r>
            <a:r>
              <a:rPr lang="en-US" b="1" dirty="0"/>
              <a:t>python</a:t>
            </a:r>
            <a:r>
              <a:rPr lang="uk-UA" dirty="0"/>
              <a:t>. Отримуємо інформацію про встановлену версію </a:t>
            </a:r>
            <a:r>
              <a:rPr lang="uk-UA" dirty="0" err="1"/>
              <a:t>інтрепретатора</a:t>
            </a:r>
            <a:r>
              <a:rPr lang="uk-UA" dirty="0"/>
              <a:t> та підказку інтерпретатора </a:t>
            </a:r>
            <a:r>
              <a:rPr lang="en-US" b="1" dirty="0" smtClean="0"/>
              <a:t>&gt;&gt;&gt;</a:t>
            </a:r>
            <a:r>
              <a:rPr lang="en-US" dirty="0" smtClean="0"/>
              <a:t>.</a:t>
            </a:r>
            <a:endParaRPr lang="uk-UA" dirty="0" smtClean="0"/>
          </a:p>
          <a:p>
            <a:pPr lvl="0"/>
            <a:endParaRPr lang="ru-RU" dirty="0"/>
          </a:p>
          <a:p>
            <a:pPr lvl="0"/>
            <a:r>
              <a:rPr lang="uk-UA" dirty="0"/>
              <a:t>Для </a:t>
            </a:r>
            <a:r>
              <a:rPr lang="en-US" dirty="0"/>
              <a:t>Android</a:t>
            </a:r>
            <a:r>
              <a:rPr lang="uk-UA" dirty="0"/>
              <a:t>/</a:t>
            </a:r>
            <a:r>
              <a:rPr lang="en-US" dirty="0"/>
              <a:t>IOS </a:t>
            </a:r>
            <a:r>
              <a:rPr lang="uk-UA" dirty="0"/>
              <a:t>– звичайний запуск програми натисненням на її піктограму, після чого вибрати «</a:t>
            </a:r>
            <a:r>
              <a:rPr lang="en-US" dirty="0"/>
              <a:t>Console</a:t>
            </a:r>
            <a:r>
              <a:rPr lang="uk-UA" dirty="0"/>
              <a:t>» для запуску інтерпретатора або «</a:t>
            </a:r>
            <a:r>
              <a:rPr lang="en-US" dirty="0"/>
              <a:t>Editor</a:t>
            </a:r>
            <a:r>
              <a:rPr lang="uk-UA" dirty="0"/>
              <a:t>» для запуску редактора.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5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Як </a:t>
            </a:r>
            <a:r>
              <a:rPr lang="ru-RU" dirty="0" smtClean="0"/>
              <a:t>запустити.3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Завершення роботи з інтерпретатором</a:t>
            </a:r>
            <a:endParaRPr lang="ru-RU" dirty="0"/>
          </a:p>
          <a:p>
            <a:pPr lvl="1"/>
            <a:r>
              <a:rPr lang="uk-UA" dirty="0"/>
              <a:t>Для </a:t>
            </a:r>
            <a:r>
              <a:rPr lang="en-US" dirty="0"/>
              <a:t>Windows </a:t>
            </a:r>
            <a:endParaRPr lang="ru-RU" dirty="0"/>
          </a:p>
          <a:p>
            <a:pPr lvl="2"/>
            <a:r>
              <a:rPr lang="uk-UA" dirty="0"/>
              <a:t>Якщо інтерпретатор запущено з командного рядка, то натиснути </a:t>
            </a:r>
            <a:r>
              <a:rPr lang="ru-RU" b="1" dirty="0"/>
              <a:t>&lt;</a:t>
            </a:r>
            <a:r>
              <a:rPr lang="en-US" b="1" dirty="0"/>
              <a:t>Ctrl</a:t>
            </a:r>
            <a:r>
              <a:rPr lang="ru-RU" b="1" dirty="0"/>
              <a:t>+</a:t>
            </a:r>
            <a:r>
              <a:rPr lang="en-US" b="1" dirty="0"/>
              <a:t>Z</a:t>
            </a:r>
            <a:r>
              <a:rPr lang="ru-RU" b="1" dirty="0"/>
              <a:t>&gt;</a:t>
            </a:r>
            <a:r>
              <a:rPr lang="ru-RU" dirty="0"/>
              <a:t> та </a:t>
            </a:r>
            <a:r>
              <a:rPr lang="ru-RU" b="1" dirty="0"/>
              <a:t>&lt;</a:t>
            </a:r>
            <a:r>
              <a:rPr lang="en-US" b="1" dirty="0"/>
              <a:t>Enter</a:t>
            </a:r>
            <a:r>
              <a:rPr lang="ru-RU" b="1" dirty="0"/>
              <a:t>&gt;</a:t>
            </a:r>
            <a:endParaRPr lang="ru-RU" dirty="0"/>
          </a:p>
          <a:p>
            <a:pPr lvl="2"/>
            <a:r>
              <a:rPr lang="ru-RU" dirty="0"/>
              <a:t>Для </a:t>
            </a:r>
            <a:r>
              <a:rPr lang="uk-UA" dirty="0"/>
              <a:t>середовища </a:t>
            </a:r>
            <a:r>
              <a:rPr lang="en-US" dirty="0"/>
              <a:t>IDLE </a:t>
            </a:r>
            <a:r>
              <a:rPr lang="uk-UA" dirty="0"/>
              <a:t>просто використовуємо інтерфейс для виходу.</a:t>
            </a:r>
            <a:endParaRPr lang="ru-RU" dirty="0"/>
          </a:p>
          <a:p>
            <a:pPr lvl="0"/>
            <a:endParaRPr lang="uk-UA" dirty="0" smtClean="0"/>
          </a:p>
          <a:p>
            <a:pPr lvl="1"/>
            <a:r>
              <a:rPr lang="uk-UA" dirty="0" smtClean="0"/>
              <a:t>Для </a:t>
            </a:r>
            <a:r>
              <a:rPr lang="en-US" dirty="0"/>
              <a:t>UNIX</a:t>
            </a:r>
            <a:r>
              <a:rPr lang="uk-UA" dirty="0"/>
              <a:t>/</a:t>
            </a:r>
            <a:r>
              <a:rPr lang="en-US" dirty="0"/>
              <a:t>Linux</a:t>
            </a:r>
            <a:r>
              <a:rPr lang="uk-UA" dirty="0"/>
              <a:t>/</a:t>
            </a:r>
            <a:r>
              <a:rPr lang="en-US" dirty="0"/>
              <a:t>Mac OS </a:t>
            </a:r>
            <a:r>
              <a:rPr lang="uk-UA" dirty="0"/>
              <a:t>натиснути </a:t>
            </a:r>
            <a:r>
              <a:rPr lang="uk-UA" b="1" dirty="0"/>
              <a:t>&lt;</a:t>
            </a:r>
            <a:r>
              <a:rPr lang="en-US" b="1" dirty="0"/>
              <a:t>Ctrl</a:t>
            </a:r>
            <a:r>
              <a:rPr lang="uk-UA" b="1" dirty="0"/>
              <a:t>+</a:t>
            </a:r>
            <a:r>
              <a:rPr lang="en-US" b="1" dirty="0"/>
              <a:t>D</a:t>
            </a:r>
            <a:r>
              <a:rPr lang="uk-UA" b="1" dirty="0"/>
              <a:t>&gt;</a:t>
            </a:r>
            <a:r>
              <a:rPr lang="uk-UA" dirty="0"/>
              <a:t> або набрати </a:t>
            </a:r>
            <a:r>
              <a:rPr lang="en-US" b="1" dirty="0"/>
              <a:t>exit</a:t>
            </a:r>
            <a:r>
              <a:rPr lang="uk-UA" b="1" dirty="0"/>
              <a:t>()</a:t>
            </a:r>
            <a:r>
              <a:rPr lang="uk-UA" dirty="0"/>
              <a:t>.</a:t>
            </a:r>
            <a:endParaRPr lang="ru-RU" dirty="0"/>
          </a:p>
          <a:p>
            <a:pPr lvl="0"/>
            <a:endParaRPr lang="uk-UA" dirty="0" smtClean="0"/>
          </a:p>
          <a:p>
            <a:pPr lvl="1"/>
            <a:r>
              <a:rPr lang="uk-UA" dirty="0" smtClean="0"/>
              <a:t>Для </a:t>
            </a:r>
            <a:r>
              <a:rPr lang="en-US" dirty="0"/>
              <a:t>Android</a:t>
            </a:r>
            <a:r>
              <a:rPr lang="uk-UA" dirty="0"/>
              <a:t>/</a:t>
            </a:r>
            <a:r>
              <a:rPr lang="en-US" dirty="0"/>
              <a:t>IOS </a:t>
            </a:r>
            <a:r>
              <a:rPr lang="uk-UA" dirty="0"/>
              <a:t>– звичайне </a:t>
            </a:r>
            <a:r>
              <a:rPr lang="uk-UA" dirty="0" err="1"/>
              <a:t>заврешення</a:t>
            </a:r>
            <a:r>
              <a:rPr lang="uk-UA" dirty="0"/>
              <a:t> програми або набрати </a:t>
            </a:r>
            <a:r>
              <a:rPr lang="en-US" b="1" dirty="0"/>
              <a:t>exit</a:t>
            </a:r>
            <a:r>
              <a:rPr lang="ru-RU" b="1" dirty="0"/>
              <a:t>()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Константи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Цілі числа будемо записувати в </a:t>
            </a:r>
            <a:r>
              <a:rPr lang="uk-UA" dirty="0" smtClean="0"/>
              <a:t>десятковій </a:t>
            </a:r>
            <a:r>
              <a:rPr lang="uk-UA" dirty="0"/>
              <a:t>позиційній системі числення. </a:t>
            </a:r>
            <a:endParaRPr lang="uk-UA" dirty="0" smtClean="0"/>
          </a:p>
          <a:p>
            <a:r>
              <a:rPr lang="uk-UA" dirty="0" smtClean="0"/>
              <a:t>Дійсні - у </a:t>
            </a:r>
            <a:r>
              <a:rPr lang="uk-UA" dirty="0"/>
              <a:t>вигляді десяткового неперіодичного дробу. </a:t>
            </a:r>
            <a:r>
              <a:rPr lang="uk-UA" dirty="0" smtClean="0"/>
              <a:t>Будемо </a:t>
            </a:r>
            <a:r>
              <a:rPr lang="uk-UA" dirty="0"/>
              <a:t>відділяти дробову частину від цілої </a:t>
            </a:r>
            <a:r>
              <a:rPr lang="uk-UA" dirty="0" smtClean="0"/>
              <a:t>крапкою. </a:t>
            </a:r>
          </a:p>
          <a:p>
            <a:endParaRPr lang="uk-UA" dirty="0"/>
          </a:p>
          <a:p>
            <a:r>
              <a:rPr lang="uk-UA" dirty="0" smtClean="0"/>
              <a:t>Приклади </a:t>
            </a:r>
            <a:r>
              <a:rPr lang="uk-UA" dirty="0"/>
              <a:t>запису чисел: </a:t>
            </a:r>
            <a:endParaRPr lang="uk-UA" dirty="0" smtClean="0"/>
          </a:p>
          <a:p>
            <a:pPr lvl="1"/>
            <a:r>
              <a:rPr lang="uk-UA" dirty="0" smtClean="0"/>
              <a:t>0</a:t>
            </a:r>
            <a:r>
              <a:rPr lang="uk-UA" dirty="0"/>
              <a:t>, </a:t>
            </a:r>
            <a:endParaRPr lang="uk-UA" dirty="0" smtClean="0"/>
          </a:p>
          <a:p>
            <a:pPr lvl="1"/>
            <a:r>
              <a:rPr lang="uk-UA" dirty="0" smtClean="0"/>
              <a:t>1</a:t>
            </a:r>
            <a:r>
              <a:rPr lang="uk-UA" dirty="0"/>
              <a:t>, </a:t>
            </a:r>
            <a:endParaRPr lang="uk-UA" dirty="0" smtClean="0"/>
          </a:p>
          <a:p>
            <a:pPr lvl="1"/>
            <a:r>
              <a:rPr lang="uk-UA" dirty="0" smtClean="0"/>
              <a:t>+</a:t>
            </a:r>
            <a:r>
              <a:rPr lang="uk-UA" dirty="0"/>
              <a:t>31, </a:t>
            </a:r>
            <a:endParaRPr lang="uk-UA" dirty="0" smtClean="0"/>
          </a:p>
          <a:p>
            <a:pPr lvl="1"/>
            <a:r>
              <a:rPr lang="uk-UA" dirty="0" smtClean="0"/>
              <a:t>-</a:t>
            </a:r>
            <a:r>
              <a:rPr lang="uk-UA" dirty="0"/>
              <a:t>176, </a:t>
            </a:r>
            <a:endParaRPr lang="uk-UA" dirty="0" smtClean="0"/>
          </a:p>
          <a:p>
            <a:pPr lvl="1"/>
            <a:r>
              <a:rPr lang="uk-UA" dirty="0" smtClean="0"/>
              <a:t>3.14159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4024-E5DD-4F0B-954A-339B81DAE6E1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41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Рядки-константи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>
                <a:latin typeface="Times New Roman"/>
              </a:rPr>
              <a:t>Рядки</a:t>
            </a:r>
            <a:r>
              <a:rPr lang="ru-RU" dirty="0">
                <a:latin typeface="Times New Roman"/>
              </a:rPr>
              <a:t>-</a:t>
            </a:r>
            <a:r>
              <a:rPr lang="uk-UA" dirty="0">
                <a:latin typeface="Times New Roman"/>
              </a:rPr>
              <a:t>константи беруть </a:t>
            </a:r>
            <a:r>
              <a:rPr lang="uk-UA" dirty="0" smtClean="0">
                <a:latin typeface="Times New Roman"/>
              </a:rPr>
              <a:t>у </a:t>
            </a:r>
            <a:r>
              <a:rPr lang="uk-UA" dirty="0">
                <a:latin typeface="Times New Roman"/>
              </a:rPr>
              <a:t>апострофи</a:t>
            </a:r>
          </a:p>
          <a:p>
            <a:r>
              <a:rPr lang="ru-RU" dirty="0">
                <a:solidFill>
                  <a:srgbClr val="2AA198"/>
                </a:solidFill>
                <a:latin typeface="Consolas"/>
              </a:rPr>
              <a:t>'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це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рядок'</a:t>
            </a:r>
            <a:endParaRPr lang="ru-RU" dirty="0">
              <a:solidFill>
                <a:srgbClr val="657B83"/>
              </a:solidFill>
              <a:latin typeface="Consolas"/>
            </a:endParaRPr>
          </a:p>
          <a:p>
            <a:endParaRPr lang="uk-UA" dirty="0">
              <a:latin typeface="Times New Roman"/>
            </a:endParaRPr>
          </a:p>
          <a:p>
            <a:pPr lvl="1"/>
            <a:r>
              <a:rPr lang="uk-UA" dirty="0">
                <a:latin typeface="Times New Roman"/>
              </a:rPr>
              <a:t>або у подвійні лапки</a:t>
            </a:r>
          </a:p>
          <a:p>
            <a:r>
              <a:rPr lang="ru-RU" dirty="0">
                <a:solidFill>
                  <a:srgbClr val="2AA198"/>
                </a:solidFill>
                <a:latin typeface="Consolas"/>
              </a:rPr>
              <a:t>"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це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теж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рядок"</a:t>
            </a:r>
            <a:endParaRPr lang="ru-RU" dirty="0">
              <a:solidFill>
                <a:srgbClr val="657B83"/>
              </a:solidFill>
              <a:latin typeface="Consolas"/>
            </a:endParaRPr>
          </a:p>
          <a:p>
            <a:endParaRPr lang="uk-UA" dirty="0">
              <a:latin typeface="Times New Roman"/>
            </a:endParaRPr>
          </a:p>
          <a:p>
            <a:pPr lvl="1"/>
            <a:r>
              <a:rPr lang="uk-UA" dirty="0">
                <a:latin typeface="Times New Roman"/>
              </a:rPr>
              <a:t>або у потрійні апострофи</a:t>
            </a:r>
          </a:p>
          <a:p>
            <a:r>
              <a:rPr lang="ru-RU" dirty="0">
                <a:solidFill>
                  <a:srgbClr val="2AA198"/>
                </a:solidFill>
                <a:latin typeface="Consolas"/>
              </a:rPr>
              <a:t>'''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це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також</a:t>
            </a:r>
            <a:endParaRPr lang="ru-RU" dirty="0">
              <a:solidFill>
                <a:srgbClr val="2AA198"/>
              </a:solidFill>
              <a:latin typeface="Consolas"/>
            </a:endParaRPr>
          </a:p>
          <a:p>
            <a:r>
              <a:rPr lang="ru-RU" dirty="0">
                <a:solidFill>
                  <a:srgbClr val="2AA198"/>
                </a:solidFill>
                <a:latin typeface="Consolas"/>
              </a:rPr>
              <a:t>рядок'''</a:t>
            </a:r>
            <a:endParaRPr lang="ru-RU" dirty="0">
              <a:solidFill>
                <a:srgbClr val="657B83"/>
              </a:solidFill>
              <a:latin typeface="Consolas"/>
            </a:endParaRPr>
          </a:p>
          <a:p>
            <a:endParaRPr lang="uk-UA" dirty="0">
              <a:latin typeface="Times New Roman"/>
            </a:endParaRPr>
          </a:p>
          <a:p>
            <a:pPr lvl="1"/>
            <a:r>
              <a:rPr lang="ru-RU" dirty="0" err="1">
                <a:latin typeface="Times New Roman"/>
              </a:rPr>
              <a:t>або</a:t>
            </a:r>
            <a:r>
              <a:rPr lang="ru-RU" dirty="0">
                <a:latin typeface="Times New Roman"/>
              </a:rPr>
              <a:t> у </a:t>
            </a:r>
            <a:r>
              <a:rPr lang="ru-RU" dirty="0" err="1">
                <a:latin typeface="Times New Roman"/>
              </a:rPr>
              <a:t>потрійні</a:t>
            </a:r>
            <a:r>
              <a:rPr lang="ru-RU" dirty="0">
                <a:latin typeface="Times New Roman"/>
              </a:rPr>
              <a:t> </a:t>
            </a:r>
            <a:r>
              <a:rPr lang="ru-RU" dirty="0" err="1">
                <a:latin typeface="Times New Roman"/>
              </a:rPr>
              <a:t>подвійні</a:t>
            </a:r>
            <a:r>
              <a:rPr lang="ru-RU" dirty="0">
                <a:latin typeface="Times New Roman"/>
              </a:rPr>
              <a:t> лапки</a:t>
            </a:r>
          </a:p>
          <a:p>
            <a:r>
              <a:rPr lang="ru-RU" sz="2600" dirty="0">
                <a:solidFill>
                  <a:srgbClr val="2AA198"/>
                </a:solidFill>
                <a:latin typeface="Consolas"/>
              </a:rPr>
              <a:t>"""</a:t>
            </a:r>
            <a:r>
              <a:rPr lang="ru-RU" sz="2600" dirty="0" err="1">
                <a:solidFill>
                  <a:srgbClr val="2AA198"/>
                </a:solidFill>
                <a:latin typeface="Consolas"/>
              </a:rPr>
              <a:t>навіть</a:t>
            </a:r>
            <a:r>
              <a:rPr lang="ru-RU" sz="2600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sz="2600" dirty="0" err="1">
                <a:solidFill>
                  <a:srgbClr val="2AA198"/>
                </a:solidFill>
                <a:latin typeface="Consolas"/>
              </a:rPr>
              <a:t>це</a:t>
            </a:r>
            <a:r>
              <a:rPr lang="ru-RU" sz="2600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sz="2600" dirty="0" err="1">
                <a:solidFill>
                  <a:srgbClr val="2AA198"/>
                </a:solidFill>
                <a:latin typeface="Consolas"/>
              </a:rPr>
              <a:t>також</a:t>
            </a:r>
            <a:r>
              <a:rPr lang="ru-RU" sz="2600" dirty="0">
                <a:solidFill>
                  <a:srgbClr val="2AA198"/>
                </a:solidFill>
                <a:latin typeface="Consolas"/>
              </a:rPr>
              <a:t> </a:t>
            </a:r>
          </a:p>
          <a:p>
            <a:r>
              <a:rPr lang="ru-RU" sz="2600" dirty="0">
                <a:solidFill>
                  <a:srgbClr val="2AA198"/>
                </a:solidFill>
                <a:latin typeface="Consolas"/>
              </a:rPr>
              <a:t>рядок"""</a:t>
            </a:r>
            <a:endParaRPr lang="ru-RU" sz="2600" dirty="0">
              <a:solidFill>
                <a:srgbClr val="657B83"/>
              </a:solidFill>
              <a:latin typeface="Consolas"/>
            </a:endParaRPr>
          </a:p>
          <a:p>
            <a:endParaRPr lang="uk-UA" dirty="0"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BA9F4-23C4-44BE-8A84-63194D195259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Змінні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Будь-яка </a:t>
            </a:r>
            <a:r>
              <a:rPr lang="uk-UA" b="1" dirty="0"/>
              <a:t>змінна</a:t>
            </a:r>
            <a:r>
              <a:rPr lang="uk-UA" dirty="0"/>
              <a:t> має ім’я та значення. </a:t>
            </a:r>
          </a:p>
          <a:p>
            <a:pPr lvl="1"/>
            <a:r>
              <a:rPr lang="uk-UA" dirty="0"/>
              <a:t>Ім’я – це ідентифікатор, а значення – константа. </a:t>
            </a:r>
          </a:p>
          <a:p>
            <a:pPr lvl="1"/>
            <a:r>
              <a:rPr lang="uk-UA" dirty="0"/>
              <a:t>Значення змінної може бути визначено або не визначено. </a:t>
            </a:r>
            <a:endParaRPr lang="ru-RU" dirty="0"/>
          </a:p>
          <a:p>
            <a:endParaRPr lang="ru-RU" dirty="0" smtClean="0"/>
          </a:p>
          <a:p>
            <a:r>
              <a:rPr lang="ru-RU" b="1" dirty="0" err="1" smtClean="0"/>
              <a:t>Ідентифікатор</a:t>
            </a:r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слово, </a:t>
            </a:r>
            <a:r>
              <a:rPr lang="ru-RU" dirty="0" err="1"/>
              <a:t>складене</a:t>
            </a:r>
            <a:r>
              <a:rPr lang="ru-RU" dirty="0"/>
              <a:t> з </a:t>
            </a:r>
            <a:r>
              <a:rPr lang="uk-UA" dirty="0"/>
              <a:t>літер</a:t>
            </a:r>
            <a:r>
              <a:rPr lang="ru-RU" dirty="0"/>
              <a:t> і цифр, на </a:t>
            </a:r>
            <a:r>
              <a:rPr lang="ru-RU" dirty="0" err="1"/>
              <a:t>першому</a:t>
            </a:r>
            <a:r>
              <a:rPr lang="ru-RU" dirty="0"/>
              <a:t> </a:t>
            </a:r>
            <a:r>
              <a:rPr lang="ru-RU" dirty="0" err="1"/>
              <a:t>місці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обов'язково</a:t>
            </a:r>
            <a:r>
              <a:rPr lang="ru-RU" dirty="0"/>
              <a:t> </a:t>
            </a:r>
            <a:r>
              <a:rPr lang="ru-RU" dirty="0" err="1"/>
              <a:t>знаходиться</a:t>
            </a:r>
            <a:r>
              <a:rPr lang="ru-RU" dirty="0"/>
              <a:t> </a:t>
            </a:r>
            <a:r>
              <a:rPr lang="uk-UA" dirty="0"/>
              <a:t>літера</a:t>
            </a:r>
            <a:r>
              <a:rPr lang="ru-RU" dirty="0"/>
              <a:t>. </a:t>
            </a:r>
          </a:p>
          <a:p>
            <a:r>
              <a:rPr lang="uk-UA" dirty="0"/>
              <a:t>Приклади ідентифікаторів: </a:t>
            </a:r>
            <a:endParaRPr lang="uk-UA" dirty="0" smtClean="0"/>
          </a:p>
          <a:p>
            <a:pPr lvl="1"/>
            <a:r>
              <a:rPr lang="uk-UA" dirty="0" smtClean="0"/>
              <a:t>х</a:t>
            </a:r>
            <a:r>
              <a:rPr lang="uk-UA" dirty="0"/>
              <a:t>, </a:t>
            </a:r>
            <a:endParaRPr lang="uk-UA" dirty="0" smtClean="0"/>
          </a:p>
          <a:p>
            <a:pPr lvl="1"/>
            <a:r>
              <a:rPr lang="uk-UA" dirty="0" err="1" smtClean="0"/>
              <a:t>pi</a:t>
            </a:r>
            <a:r>
              <a:rPr lang="uk-UA" dirty="0"/>
              <a:t>, </a:t>
            </a:r>
            <a:endParaRPr lang="uk-UA" dirty="0" smtClean="0"/>
          </a:p>
          <a:p>
            <a:pPr lvl="1"/>
            <a:r>
              <a:rPr lang="en-US" dirty="0" smtClean="0"/>
              <a:t>a</a:t>
            </a:r>
            <a:r>
              <a:rPr lang="uk-UA" dirty="0"/>
              <a:t>1, </a:t>
            </a:r>
            <a:endParaRPr lang="uk-UA" dirty="0" smtClean="0"/>
          </a:p>
          <a:p>
            <a:pPr lvl="1"/>
            <a:r>
              <a:rPr lang="en-US" dirty="0" smtClean="0"/>
              <a:t>max</a:t>
            </a:r>
            <a:r>
              <a:rPr lang="uk-UA" dirty="0"/>
              <a:t>3, </a:t>
            </a:r>
            <a:endParaRPr lang="uk-UA" dirty="0" smtClean="0"/>
          </a:p>
          <a:p>
            <a:pPr lvl="1"/>
            <a:r>
              <a:rPr lang="uk-UA" dirty="0" smtClean="0"/>
              <a:t>_</a:t>
            </a:r>
            <a:r>
              <a:rPr lang="uk-UA" dirty="0"/>
              <a:t>E2, </a:t>
            </a:r>
            <a:endParaRPr lang="uk-UA" dirty="0" smtClean="0"/>
          </a:p>
          <a:p>
            <a:pPr lvl="1"/>
            <a:r>
              <a:rPr lang="uk-UA" dirty="0" err="1" smtClean="0"/>
              <a:t>sigma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1943-2C28-4D71-B9F6-C3EE8FCE4F7A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Коротка історія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1452-1519 – проект механічної обчислювальної машини Леонардо да </a:t>
            </a:r>
            <a:r>
              <a:rPr lang="uk-UA" dirty="0" err="1" smtClean="0"/>
              <a:t>Вінчи</a:t>
            </a:r>
            <a:r>
              <a:rPr lang="uk-UA" dirty="0" smtClean="0"/>
              <a:t> </a:t>
            </a:r>
          </a:p>
          <a:p>
            <a:r>
              <a:rPr lang="uk-UA" dirty="0" smtClean="0"/>
              <a:t>1623  - перша рахункова машина побудована німцем </a:t>
            </a:r>
            <a:r>
              <a:rPr lang="uk-UA" dirty="0" err="1" smtClean="0"/>
              <a:t>В.Шикардом</a:t>
            </a:r>
            <a:endParaRPr lang="uk-UA" dirty="0" smtClean="0"/>
          </a:p>
          <a:p>
            <a:r>
              <a:rPr lang="uk-UA" dirty="0" smtClean="0"/>
              <a:t>1642 - французький вчений </a:t>
            </a:r>
            <a:r>
              <a:rPr lang="uk-UA" dirty="0" err="1" smtClean="0"/>
              <a:t>Б.Паскаль</a:t>
            </a:r>
            <a:r>
              <a:rPr lang="uk-UA" dirty="0" smtClean="0"/>
              <a:t> сконструював механічний обчислювач</a:t>
            </a:r>
          </a:p>
          <a:p>
            <a:r>
              <a:rPr lang="uk-UA" dirty="0" smtClean="0"/>
              <a:t>1673 - німецький вчений </a:t>
            </a:r>
            <a:r>
              <a:rPr lang="uk-UA" dirty="0" err="1" smtClean="0"/>
              <a:t>Г.В.Лейбніц</a:t>
            </a:r>
            <a:r>
              <a:rPr lang="uk-UA" dirty="0" smtClean="0"/>
              <a:t> розробив рахунковий пристрій – арифмометр</a:t>
            </a:r>
          </a:p>
          <a:p>
            <a:r>
              <a:rPr lang="uk-UA" dirty="0" smtClean="0"/>
              <a:t>1815-1864 - </a:t>
            </a:r>
            <a:r>
              <a:rPr lang="uk-UA" dirty="0" err="1" smtClean="0"/>
              <a:t>Дж.Буль</a:t>
            </a:r>
            <a:r>
              <a:rPr lang="uk-UA" dirty="0" smtClean="0"/>
              <a:t> створив свою алгебру - алгебру </a:t>
            </a:r>
            <a:r>
              <a:rPr lang="uk-UA" dirty="0" err="1" smtClean="0"/>
              <a:t>Буля</a:t>
            </a:r>
            <a:r>
              <a:rPr lang="uk-UA" dirty="0" smtClean="0"/>
              <a:t> - яка оперує тільки двома поняттями: Істинно і Хибно</a:t>
            </a:r>
          </a:p>
          <a:p>
            <a:r>
              <a:rPr lang="uk-UA" dirty="0" smtClean="0"/>
              <a:t>1834 - проект аналітичної машини англійського математика </a:t>
            </a:r>
            <a:r>
              <a:rPr lang="uk-UA" dirty="0" err="1" smtClean="0"/>
              <a:t>Ч.Беббіджа</a:t>
            </a:r>
            <a:endParaRPr lang="uk-UA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947C-22FE-4B2A-999E-B5985A528D71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команди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Присвоєння</a:t>
            </a:r>
            <a:endParaRPr lang="ru-RU" dirty="0"/>
          </a:p>
          <a:p>
            <a:r>
              <a:rPr lang="uk-UA" dirty="0" smtClean="0"/>
              <a:t>Введення</a:t>
            </a:r>
            <a:endParaRPr lang="uk-UA" dirty="0"/>
          </a:p>
          <a:p>
            <a:r>
              <a:rPr lang="uk-UA" dirty="0"/>
              <a:t>В</a:t>
            </a:r>
            <a:r>
              <a:rPr lang="uk-UA" dirty="0" smtClean="0"/>
              <a:t>иведення</a:t>
            </a:r>
          </a:p>
          <a:p>
            <a:r>
              <a:rPr lang="uk-UA" dirty="0" err="1" smtClean="0"/>
              <a:t>Тотожня</a:t>
            </a:r>
            <a:r>
              <a:rPr lang="uk-UA" dirty="0" smtClean="0"/>
              <a:t> команда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7A2C-1270-4E53-BEB5-E4F1BD554570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8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Арифметичний вираз. Множина операцій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Позначимо </a:t>
            </a:r>
            <a:r>
              <a:rPr lang="uk-UA" dirty="0"/>
              <a:t>множину операцій </a:t>
            </a:r>
            <a:endParaRPr lang="uk-UA" dirty="0" smtClean="0"/>
          </a:p>
          <a:p>
            <a:endParaRPr lang="ru-RU" dirty="0"/>
          </a:p>
          <a:p>
            <a:pPr marL="274320" lvl="1" indent="0">
              <a:buNone/>
            </a:pPr>
            <a:r>
              <a:rPr lang="uk-UA" dirty="0"/>
              <a:t>Ω = {+, -, *, /, //, %, **}</a:t>
            </a:r>
            <a:endParaRPr lang="ru-RU" dirty="0"/>
          </a:p>
          <a:p>
            <a:pPr marL="548640" lvl="2" indent="0">
              <a:buNone/>
            </a:pPr>
            <a:r>
              <a:rPr lang="uk-UA" dirty="0"/>
              <a:t>+ - додавання</a:t>
            </a:r>
            <a:endParaRPr lang="ru-RU" dirty="0"/>
          </a:p>
          <a:p>
            <a:pPr marL="548640" lvl="2" indent="0">
              <a:buNone/>
            </a:pPr>
            <a:r>
              <a:rPr lang="uk-UA" dirty="0"/>
              <a:t>- - віднімання</a:t>
            </a:r>
            <a:endParaRPr lang="ru-RU" dirty="0"/>
          </a:p>
          <a:p>
            <a:pPr marL="548640" lvl="2" indent="0">
              <a:buNone/>
            </a:pPr>
            <a:r>
              <a:rPr lang="uk-UA" dirty="0"/>
              <a:t>* - множення</a:t>
            </a:r>
            <a:endParaRPr lang="ru-RU" dirty="0"/>
          </a:p>
          <a:p>
            <a:pPr marL="548640" lvl="2" indent="0">
              <a:buNone/>
            </a:pPr>
            <a:r>
              <a:rPr lang="uk-UA" dirty="0"/>
              <a:t>/ - ділення</a:t>
            </a:r>
            <a:endParaRPr lang="ru-RU" dirty="0"/>
          </a:p>
          <a:p>
            <a:pPr marL="548640" lvl="2" indent="0">
              <a:buNone/>
            </a:pPr>
            <a:r>
              <a:rPr lang="uk-UA" dirty="0"/>
              <a:t>// - ділення націло</a:t>
            </a:r>
            <a:endParaRPr lang="ru-RU" dirty="0"/>
          </a:p>
          <a:p>
            <a:pPr marL="548640" lvl="2" indent="0">
              <a:buNone/>
            </a:pPr>
            <a:r>
              <a:rPr lang="uk-UA" dirty="0"/>
              <a:t>% - остача від ділення</a:t>
            </a:r>
            <a:endParaRPr lang="ru-RU" dirty="0"/>
          </a:p>
          <a:p>
            <a:pPr marL="548640" lvl="2" indent="0">
              <a:buNone/>
            </a:pPr>
            <a:r>
              <a:rPr lang="uk-UA" dirty="0"/>
              <a:t>** - піднесення до </a:t>
            </a:r>
            <a:r>
              <a:rPr lang="uk-UA" dirty="0" err="1"/>
              <a:t>степеня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D876E-04D3-40AA-AAC6-656BF6227468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Арифметичний вираз. Означення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Арифметичним </a:t>
            </a:r>
            <a:r>
              <a:rPr lang="uk-UA" b="1" dirty="0"/>
              <a:t>виразом </a:t>
            </a:r>
            <a:r>
              <a:rPr lang="uk-UA" dirty="0"/>
              <a:t>назвемо вираз е, який визначається </a:t>
            </a:r>
            <a:r>
              <a:rPr lang="uk-UA" dirty="0" err="1"/>
              <a:t>індуктивно</a:t>
            </a:r>
            <a:r>
              <a:rPr lang="uk-UA" dirty="0"/>
              <a:t>:</a:t>
            </a:r>
            <a:endParaRPr lang="ru-RU" dirty="0"/>
          </a:p>
          <a:p>
            <a:pPr lvl="1"/>
            <a:r>
              <a:rPr lang="uk-UA" dirty="0"/>
              <a:t>1. Якщо </a:t>
            </a:r>
            <a:r>
              <a:rPr lang="uk-UA" i="1" dirty="0"/>
              <a:t>е</a:t>
            </a:r>
            <a:r>
              <a:rPr lang="uk-UA" dirty="0"/>
              <a:t> - числова константа, то </a:t>
            </a:r>
            <a:r>
              <a:rPr lang="uk-UA" i="1" dirty="0"/>
              <a:t>е</a:t>
            </a:r>
            <a:r>
              <a:rPr lang="uk-UA" dirty="0"/>
              <a:t> - арифметичний вираз;</a:t>
            </a:r>
            <a:endParaRPr lang="ru-RU" dirty="0"/>
          </a:p>
          <a:p>
            <a:pPr lvl="1"/>
            <a:r>
              <a:rPr lang="uk-UA" dirty="0"/>
              <a:t>2. Якщо </a:t>
            </a:r>
            <a:r>
              <a:rPr lang="uk-UA" i="1" dirty="0"/>
              <a:t>е</a:t>
            </a:r>
            <a:r>
              <a:rPr lang="uk-UA" dirty="0"/>
              <a:t> - змінна, то </a:t>
            </a:r>
            <a:r>
              <a:rPr lang="uk-UA" i="1" dirty="0"/>
              <a:t>е</a:t>
            </a:r>
            <a:r>
              <a:rPr lang="uk-UA" dirty="0"/>
              <a:t> – арифметичний вираз;</a:t>
            </a:r>
            <a:endParaRPr lang="ru-RU" dirty="0"/>
          </a:p>
          <a:p>
            <a:pPr lvl="1"/>
            <a:r>
              <a:rPr lang="uk-UA" dirty="0"/>
              <a:t>3. Якщо </a:t>
            </a:r>
            <a:r>
              <a:rPr lang="uk-UA" i="1" dirty="0"/>
              <a:t>e</a:t>
            </a:r>
            <a:r>
              <a:rPr lang="uk-UA" i="1" baseline="-25000" dirty="0"/>
              <a:t>1</a:t>
            </a:r>
            <a:r>
              <a:rPr lang="uk-UA" dirty="0"/>
              <a:t>, </a:t>
            </a:r>
            <a:r>
              <a:rPr lang="uk-UA" i="1" dirty="0"/>
              <a:t>e</a:t>
            </a:r>
            <a:r>
              <a:rPr lang="uk-UA" i="1" baseline="-25000" dirty="0"/>
              <a:t>2</a:t>
            </a:r>
            <a:r>
              <a:rPr lang="uk-UA" dirty="0"/>
              <a:t> - арифметичні вирази, ω ϵ Ω - арифметична операція, то </a:t>
            </a:r>
            <a:r>
              <a:rPr lang="uk-UA" i="1" dirty="0"/>
              <a:t>е</a:t>
            </a:r>
            <a:r>
              <a:rPr lang="uk-UA" dirty="0"/>
              <a:t> = </a:t>
            </a:r>
            <a:r>
              <a:rPr lang="uk-UA" i="1" dirty="0"/>
              <a:t>e</a:t>
            </a:r>
            <a:r>
              <a:rPr lang="uk-UA" i="1" baseline="-25000" dirty="0"/>
              <a:t>1</a:t>
            </a:r>
            <a:r>
              <a:rPr lang="uk-UA" dirty="0"/>
              <a:t> ω </a:t>
            </a:r>
            <a:r>
              <a:rPr lang="uk-UA" i="1" dirty="0"/>
              <a:t>e</a:t>
            </a:r>
            <a:r>
              <a:rPr lang="uk-UA" i="1" baseline="-25000" dirty="0"/>
              <a:t>2</a:t>
            </a:r>
            <a:r>
              <a:rPr lang="uk-UA" dirty="0"/>
              <a:t> - арифметичний вираз;</a:t>
            </a:r>
            <a:endParaRPr lang="ru-RU" dirty="0"/>
          </a:p>
          <a:p>
            <a:pPr lvl="1"/>
            <a:r>
              <a:rPr lang="uk-UA" dirty="0"/>
              <a:t>4. Якщо </a:t>
            </a:r>
            <a:r>
              <a:rPr lang="uk-UA" i="1" dirty="0"/>
              <a:t>e</a:t>
            </a:r>
            <a:r>
              <a:rPr lang="uk-UA" i="1" baseline="-25000" dirty="0"/>
              <a:t>1</a:t>
            </a:r>
            <a:r>
              <a:rPr lang="uk-UA" dirty="0"/>
              <a:t> - </a:t>
            </a:r>
            <a:r>
              <a:rPr lang="uk-UA" dirty="0" smtClean="0"/>
              <a:t>арифметичний </a:t>
            </a:r>
            <a:r>
              <a:rPr lang="uk-UA" dirty="0"/>
              <a:t>вираз, то </a:t>
            </a:r>
            <a:r>
              <a:rPr lang="uk-UA" i="1" dirty="0"/>
              <a:t>е</a:t>
            </a:r>
            <a:r>
              <a:rPr lang="uk-UA" dirty="0"/>
              <a:t> = (</a:t>
            </a:r>
            <a:r>
              <a:rPr lang="uk-UA" i="1" dirty="0"/>
              <a:t>e</a:t>
            </a:r>
            <a:r>
              <a:rPr lang="uk-UA" i="1" baseline="-25000" dirty="0"/>
              <a:t>1</a:t>
            </a:r>
            <a:r>
              <a:rPr lang="uk-UA" dirty="0"/>
              <a:t>) - арифметичний вираз.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Приклади </a:t>
            </a:r>
            <a:r>
              <a:rPr lang="uk-UA" dirty="0"/>
              <a:t>арифметичних виразів:</a:t>
            </a:r>
            <a:endParaRPr lang="ru-RU" dirty="0"/>
          </a:p>
          <a:p>
            <a:r>
              <a:rPr lang="uk-UA" dirty="0"/>
              <a:t>1, 1+2, х, (х+1), (х+1)+z, 1+2*х, 2*(</a:t>
            </a:r>
            <a:r>
              <a:rPr lang="uk-UA" dirty="0" err="1"/>
              <a:t>х+у</a:t>
            </a:r>
            <a:r>
              <a:rPr lang="uk-UA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08F-B874-4E43-A11B-4250D477B4CB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8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Арифметичний вираз. Обчислення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Пріоритет операцій:</a:t>
            </a:r>
            <a:endParaRPr lang="ru-RU" dirty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  <a:p>
            <a:pPr lvl="1"/>
            <a:r>
              <a:rPr lang="uk-UA" dirty="0"/>
              <a:t>Спочатку обчислюється результат операцій вищого пріоритету. </a:t>
            </a:r>
            <a:endParaRPr lang="uk-UA" dirty="0" smtClean="0"/>
          </a:p>
          <a:p>
            <a:pPr lvl="1"/>
            <a:r>
              <a:rPr lang="uk-UA" dirty="0" smtClean="0"/>
              <a:t>Операції </a:t>
            </a:r>
            <a:r>
              <a:rPr lang="uk-UA" dirty="0"/>
              <a:t>однакового пріоритету обчислюються зліва направо. </a:t>
            </a:r>
            <a:endParaRPr lang="uk-UA" dirty="0" smtClean="0"/>
          </a:p>
          <a:p>
            <a:pPr lvl="1"/>
            <a:r>
              <a:rPr lang="uk-UA" dirty="0" smtClean="0"/>
              <a:t>Порядок </a:t>
            </a:r>
            <a:r>
              <a:rPr lang="uk-UA" dirty="0"/>
              <a:t>обчислення може бути змінений дужками.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Наприклад </a:t>
            </a:r>
            <a:r>
              <a:rPr lang="uk-UA" dirty="0"/>
              <a:t>х/у*z буде обчислюватись як (х/у)*z.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30944"/>
              </p:ext>
            </p:extLst>
          </p:nvPr>
        </p:nvGraphicFramePr>
        <p:xfrm>
          <a:off x="2987824" y="2132856"/>
          <a:ext cx="1656184" cy="168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6184"/>
              </a:tblGrid>
              <a:tr h="270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Операції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**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*, /, //, %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0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400" dirty="0">
                          <a:effectLst/>
                        </a:rPr>
                        <a:t>+, -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11E-38DE-4577-AC89-BBA8516EB746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Команда присвоєння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u="sng" dirty="0">
                <a:latin typeface="Times New Roman"/>
              </a:rPr>
              <a:t>Синтаксис:</a:t>
            </a:r>
          </a:p>
          <a:p>
            <a:pPr marL="0" indent="0">
              <a:buNone/>
            </a:pPr>
            <a:r>
              <a:rPr lang="en-US" sz="2800" i="1" dirty="0">
                <a:latin typeface="Consolas"/>
              </a:rPr>
              <a:t>x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i="1" dirty="0">
                <a:solidFill>
                  <a:srgbClr val="657B83"/>
                </a:solidFill>
                <a:latin typeface="Consolas"/>
              </a:rPr>
              <a:t>e</a:t>
            </a:r>
            <a:endParaRPr lang="ru-RU" sz="2800" dirty="0">
              <a:solidFill>
                <a:srgbClr val="657B83"/>
              </a:solidFill>
              <a:latin typeface="Consolas"/>
            </a:endParaRPr>
          </a:p>
          <a:p>
            <a:pPr lvl="1"/>
            <a:r>
              <a:rPr lang="ru-RU" dirty="0" smtClean="0">
                <a:latin typeface="Times New Roman"/>
              </a:rPr>
              <a:t>де </a:t>
            </a:r>
            <a:r>
              <a:rPr lang="ru-RU" i="1" dirty="0" smtClean="0">
                <a:latin typeface="Times New Roman"/>
              </a:rPr>
              <a:t>х</a:t>
            </a:r>
            <a:r>
              <a:rPr lang="ru-RU" dirty="0" smtClean="0">
                <a:latin typeface="Times New Roman"/>
              </a:rPr>
              <a:t> – </a:t>
            </a:r>
            <a:r>
              <a:rPr lang="ru-RU" dirty="0" err="1" smtClean="0">
                <a:latin typeface="Times New Roman"/>
              </a:rPr>
              <a:t>зм</a:t>
            </a:r>
            <a:r>
              <a:rPr lang="uk-UA" dirty="0" err="1" smtClean="0">
                <a:latin typeface="Times New Roman"/>
              </a:rPr>
              <a:t>інна</a:t>
            </a:r>
            <a:r>
              <a:rPr lang="uk-UA" dirty="0" smtClean="0">
                <a:latin typeface="Times New Roman"/>
              </a:rPr>
              <a:t>, </a:t>
            </a:r>
            <a:r>
              <a:rPr lang="en-US" i="1" dirty="0" smtClean="0">
                <a:latin typeface="Times New Roman"/>
              </a:rPr>
              <a:t>e</a:t>
            </a:r>
            <a:r>
              <a:rPr lang="ru-RU" dirty="0" smtClean="0">
                <a:latin typeface="Times New Roman"/>
              </a:rPr>
              <a:t> – </a:t>
            </a:r>
            <a:r>
              <a:rPr lang="uk-UA" dirty="0" smtClean="0">
                <a:latin typeface="Times New Roman"/>
              </a:rPr>
              <a:t>вираз.</a:t>
            </a:r>
            <a:r>
              <a:rPr lang="ru-RU" dirty="0" smtClean="0">
                <a:latin typeface="Times New Roman"/>
              </a:rPr>
              <a:t> </a:t>
            </a:r>
          </a:p>
          <a:p>
            <a:endParaRPr lang="ru-RU" u="sng" dirty="0" smtClean="0">
              <a:latin typeface="Times New Roman"/>
            </a:endParaRPr>
          </a:p>
          <a:p>
            <a:r>
              <a:rPr lang="ru-RU" u="sng" dirty="0" smtClean="0">
                <a:latin typeface="Times New Roman"/>
              </a:rPr>
              <a:t>Правило </a:t>
            </a:r>
            <a:r>
              <a:rPr lang="uk-UA" u="sng" dirty="0">
                <a:latin typeface="Times New Roman"/>
              </a:rPr>
              <a:t>присвоєння:</a:t>
            </a:r>
          </a:p>
          <a:p>
            <a:pPr lvl="1"/>
            <a:r>
              <a:rPr lang="en-US" dirty="0">
                <a:latin typeface="Times New Roman"/>
              </a:rPr>
              <a:t>Python </a:t>
            </a:r>
            <a:r>
              <a:rPr lang="uk-UA" dirty="0">
                <a:latin typeface="Times New Roman"/>
              </a:rPr>
              <a:t>обчислює значення виразу </a:t>
            </a:r>
            <a:r>
              <a:rPr lang="en-US" i="1" dirty="0">
                <a:latin typeface="Times New Roman"/>
              </a:rPr>
              <a:t>e</a:t>
            </a:r>
            <a:r>
              <a:rPr lang="en-US" dirty="0">
                <a:latin typeface="Times New Roman"/>
              </a:rPr>
              <a:t> </a:t>
            </a:r>
            <a:r>
              <a:rPr lang="uk-UA" dirty="0">
                <a:latin typeface="Times New Roman"/>
              </a:rPr>
              <a:t>у правій частині присвоєння та робить його значенням змінної </a:t>
            </a:r>
            <a:r>
              <a:rPr lang="en-US" i="1" dirty="0">
                <a:latin typeface="Times New Roman"/>
              </a:rPr>
              <a:t>x</a:t>
            </a:r>
            <a:r>
              <a:rPr lang="en-US" dirty="0">
                <a:latin typeface="Times New Roman"/>
              </a:rPr>
              <a:t>. </a:t>
            </a:r>
            <a:r>
              <a:rPr lang="uk-UA" dirty="0">
                <a:latin typeface="Times New Roman"/>
              </a:rPr>
              <a:t>При цьому попереднє значення змінної </a:t>
            </a:r>
            <a:r>
              <a:rPr lang="en-US" i="1" dirty="0">
                <a:latin typeface="Times New Roman"/>
              </a:rPr>
              <a:t>x</a:t>
            </a:r>
            <a:r>
              <a:rPr lang="en-US" dirty="0">
                <a:latin typeface="Times New Roman"/>
              </a:rPr>
              <a:t> </a:t>
            </a:r>
            <a:r>
              <a:rPr lang="uk-UA" dirty="0">
                <a:latin typeface="Times New Roman"/>
              </a:rPr>
              <a:t>стає недосяжним.</a:t>
            </a:r>
          </a:p>
          <a:p>
            <a:r>
              <a:rPr lang="uk-UA" dirty="0">
                <a:latin typeface="Times New Roman"/>
              </a:rPr>
              <a:t>Приклади присвоєнь: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r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s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s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800" dirty="0">
                <a:solidFill>
                  <a:srgbClr val="2AA198"/>
                </a:solidFill>
                <a:latin typeface="Consolas"/>
              </a:rPr>
              <a:t>1</a:t>
            </a:r>
            <a:endParaRPr lang="ru-RU" sz="2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B58900"/>
                </a:solidFill>
                <a:latin typeface="Consolas"/>
              </a:rPr>
              <a:t>i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*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AA198"/>
                </a:solidFill>
                <a:latin typeface="Consolas"/>
              </a:rPr>
              <a:t>1</a:t>
            </a:r>
            <a:endParaRPr lang="en-US" sz="2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B58900"/>
                </a:solidFill>
                <a:latin typeface="Consolas"/>
              </a:rPr>
              <a:t>a2</a:t>
            </a:r>
            <a:r>
              <a:rPr lang="pt-BR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pt-BR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pt-BR" sz="2800" dirty="0">
                <a:solidFill>
                  <a:srgbClr val="B58900"/>
                </a:solidFill>
                <a:latin typeface="Consolas"/>
              </a:rPr>
              <a:t>b</a:t>
            </a:r>
            <a:r>
              <a:rPr lang="pt-BR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sz="2800" dirty="0">
                <a:solidFill>
                  <a:srgbClr val="586E75"/>
                </a:solidFill>
                <a:latin typeface="Consolas"/>
              </a:rPr>
              <a:t>-</a:t>
            </a:r>
            <a:r>
              <a:rPr lang="pt-BR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sz="2800" dirty="0">
                <a:solidFill>
                  <a:srgbClr val="B58900"/>
                </a:solidFill>
                <a:latin typeface="Consolas"/>
              </a:rPr>
              <a:t>c</a:t>
            </a:r>
            <a:r>
              <a:rPr lang="pt-BR" sz="2800" dirty="0">
                <a:solidFill>
                  <a:srgbClr val="586E75"/>
                </a:solidFill>
                <a:latin typeface="Consolas"/>
              </a:rPr>
              <a:t>)</a:t>
            </a:r>
            <a:r>
              <a:rPr lang="pt-BR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sz="2800" dirty="0">
                <a:solidFill>
                  <a:srgbClr val="586E75"/>
                </a:solidFill>
                <a:latin typeface="Consolas"/>
              </a:rPr>
              <a:t>/</a:t>
            </a:r>
            <a:r>
              <a:rPr lang="pt-BR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pt-BR" sz="2800" dirty="0">
                <a:solidFill>
                  <a:srgbClr val="B58900"/>
                </a:solidFill>
                <a:latin typeface="Consolas"/>
              </a:rPr>
              <a:t>c</a:t>
            </a:r>
            <a:r>
              <a:rPr lang="pt-BR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sz="2800" dirty="0">
                <a:solidFill>
                  <a:srgbClr val="586E75"/>
                </a:solidFill>
                <a:latin typeface="Consolas"/>
              </a:rPr>
              <a:t>+</a:t>
            </a:r>
            <a:r>
              <a:rPr lang="pt-BR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sz="2800" dirty="0">
                <a:solidFill>
                  <a:srgbClr val="B58900"/>
                </a:solidFill>
                <a:latin typeface="Consolas"/>
              </a:rPr>
              <a:t>d</a:t>
            </a:r>
            <a:r>
              <a:rPr lang="pt-BR" sz="2800" dirty="0">
                <a:solidFill>
                  <a:srgbClr val="586E75"/>
                </a:solidFill>
                <a:latin typeface="Consolas"/>
              </a:rPr>
              <a:t>)</a:t>
            </a:r>
            <a:endParaRPr lang="pt-BR" sz="2800" dirty="0">
              <a:solidFill>
                <a:srgbClr val="586E75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8874-9FF3-40F2-9E9C-C85496C75ABE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4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ru-RU" dirty="0" err="1"/>
              <a:t>введення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u="sng" dirty="0">
                <a:latin typeface="Times New Roman"/>
              </a:rPr>
              <a:t>Синтаксис:</a:t>
            </a:r>
          </a:p>
          <a:p>
            <a:pPr marL="0" indent="0">
              <a:buNone/>
            </a:pPr>
            <a:r>
              <a:rPr lang="en-US" sz="2800" i="1" dirty="0">
                <a:latin typeface="Consolas"/>
              </a:rPr>
              <a:t>x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input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i="1" dirty="0">
                <a:solidFill>
                  <a:srgbClr val="586E75"/>
                </a:solidFill>
                <a:latin typeface="Consolas"/>
              </a:rPr>
              <a:t>S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)</a:t>
            </a:r>
            <a:endParaRPr lang="ru-RU" sz="2800" dirty="0">
              <a:solidFill>
                <a:srgbClr val="657B83"/>
              </a:solidFill>
              <a:latin typeface="Consolas"/>
            </a:endParaRPr>
          </a:p>
          <a:p>
            <a:pPr lvl="1"/>
            <a:r>
              <a:rPr lang="ru-RU" dirty="0" smtClean="0">
                <a:latin typeface="Times New Roman"/>
              </a:rPr>
              <a:t>де </a:t>
            </a:r>
            <a:r>
              <a:rPr lang="ru-RU" i="1" dirty="0">
                <a:latin typeface="Times New Roman"/>
              </a:rPr>
              <a:t>х</a:t>
            </a:r>
            <a:r>
              <a:rPr lang="ru-RU" dirty="0">
                <a:latin typeface="Times New Roman"/>
              </a:rPr>
              <a:t> – </a:t>
            </a:r>
            <a:r>
              <a:rPr lang="ru-RU" dirty="0" err="1">
                <a:latin typeface="Times New Roman"/>
              </a:rPr>
              <a:t>зм</a:t>
            </a:r>
            <a:r>
              <a:rPr lang="uk-UA" dirty="0" err="1">
                <a:latin typeface="Times New Roman"/>
              </a:rPr>
              <a:t>інна</a:t>
            </a:r>
            <a:r>
              <a:rPr lang="uk-UA" dirty="0">
                <a:latin typeface="Times New Roman"/>
              </a:rPr>
              <a:t>, </a:t>
            </a:r>
            <a:r>
              <a:rPr lang="en-US" i="1" dirty="0">
                <a:latin typeface="Times New Roman"/>
              </a:rPr>
              <a:t>S</a:t>
            </a:r>
            <a:r>
              <a:rPr lang="ru-RU" dirty="0">
                <a:latin typeface="Times New Roman"/>
              </a:rPr>
              <a:t> – </a:t>
            </a:r>
            <a:r>
              <a:rPr lang="uk-UA" dirty="0">
                <a:latin typeface="Times New Roman"/>
              </a:rPr>
              <a:t>рядок підказки.</a:t>
            </a:r>
            <a:r>
              <a:rPr lang="ru-RU" dirty="0">
                <a:latin typeface="Times New Roman"/>
              </a:rPr>
              <a:t> </a:t>
            </a:r>
            <a:endParaRPr lang="uk-UA" dirty="0">
              <a:latin typeface="Times New Roman"/>
            </a:endParaRPr>
          </a:p>
          <a:p>
            <a:endParaRPr lang="ru-RU" dirty="0" smtClean="0">
              <a:latin typeface="Times New Roman"/>
            </a:endParaRPr>
          </a:p>
          <a:p>
            <a:pPr lvl="1"/>
            <a:r>
              <a:rPr lang="ru-RU" dirty="0" smtClean="0">
                <a:latin typeface="Times New Roman"/>
              </a:rPr>
              <a:t>Для </a:t>
            </a:r>
            <a:r>
              <a:rPr lang="ru-RU" dirty="0" err="1">
                <a:latin typeface="Times New Roman"/>
              </a:rPr>
              <a:t>введення</a:t>
            </a:r>
            <a:r>
              <a:rPr lang="ru-RU" dirty="0">
                <a:latin typeface="Times New Roman"/>
              </a:rPr>
              <a:t> </a:t>
            </a:r>
            <a:r>
              <a:rPr lang="ru-RU" dirty="0" err="1">
                <a:latin typeface="Times New Roman"/>
              </a:rPr>
              <a:t>цілого</a:t>
            </a:r>
            <a:r>
              <a:rPr lang="ru-RU" dirty="0">
                <a:latin typeface="Times New Roman"/>
              </a:rPr>
              <a:t> числа, треба </a:t>
            </a:r>
            <a:r>
              <a:rPr lang="ru-RU" dirty="0" err="1">
                <a:latin typeface="Times New Roman"/>
              </a:rPr>
              <a:t>писати</a:t>
            </a:r>
            <a:endParaRPr lang="ru-RU" dirty="0">
              <a:latin typeface="Times New Roman"/>
            </a:endParaRPr>
          </a:p>
          <a:p>
            <a:pPr marL="0" indent="0">
              <a:buNone/>
            </a:pPr>
            <a:r>
              <a:rPr lang="en-US" sz="2800" i="1" dirty="0">
                <a:latin typeface="Consolas"/>
              </a:rPr>
              <a:t>x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B58900"/>
                </a:solidFill>
                <a:latin typeface="Consolas"/>
              </a:rPr>
              <a:t>int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input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i="1" dirty="0">
                <a:solidFill>
                  <a:srgbClr val="586E75"/>
                </a:solidFill>
                <a:latin typeface="Consolas"/>
              </a:rPr>
              <a:t>S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))</a:t>
            </a:r>
            <a:endParaRPr lang="ru-RU" sz="2800" dirty="0">
              <a:solidFill>
                <a:srgbClr val="657B83"/>
              </a:solidFill>
              <a:latin typeface="Consolas"/>
            </a:endParaRPr>
          </a:p>
          <a:p>
            <a:endParaRPr lang="uk-UA" dirty="0">
              <a:latin typeface="Times New Roman"/>
            </a:endParaRPr>
          </a:p>
          <a:p>
            <a:pPr lvl="1"/>
            <a:r>
              <a:rPr lang="ru-RU" dirty="0">
                <a:latin typeface="Times New Roman"/>
              </a:rPr>
              <a:t>Для </a:t>
            </a:r>
            <a:r>
              <a:rPr lang="ru-RU" dirty="0" err="1">
                <a:latin typeface="Times New Roman"/>
              </a:rPr>
              <a:t>введення</a:t>
            </a:r>
            <a:r>
              <a:rPr lang="ru-RU" dirty="0">
                <a:latin typeface="Times New Roman"/>
              </a:rPr>
              <a:t> </a:t>
            </a:r>
            <a:r>
              <a:rPr lang="ru-RU" dirty="0" err="1">
                <a:latin typeface="Times New Roman"/>
              </a:rPr>
              <a:t>дійсного</a:t>
            </a:r>
            <a:r>
              <a:rPr lang="ru-RU" dirty="0">
                <a:latin typeface="Times New Roman"/>
              </a:rPr>
              <a:t> числа, треба </a:t>
            </a:r>
            <a:r>
              <a:rPr lang="ru-RU" dirty="0" err="1">
                <a:latin typeface="Times New Roman"/>
              </a:rPr>
              <a:t>писати</a:t>
            </a:r>
            <a:endParaRPr lang="ru-RU" dirty="0">
              <a:latin typeface="Times New Roman"/>
            </a:endParaRPr>
          </a:p>
          <a:p>
            <a:pPr marL="0" indent="0">
              <a:buNone/>
            </a:pPr>
            <a:r>
              <a:rPr lang="en-US" sz="2800" i="1" dirty="0">
                <a:latin typeface="Consolas"/>
              </a:rPr>
              <a:t>x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float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input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i="1" dirty="0">
                <a:solidFill>
                  <a:srgbClr val="586E75"/>
                </a:solidFill>
                <a:latin typeface="Consolas"/>
              </a:rPr>
              <a:t>S</a:t>
            </a:r>
            <a:r>
              <a:rPr lang="ru-RU" sz="2800" dirty="0">
                <a:solidFill>
                  <a:srgbClr val="586E75"/>
                </a:solidFill>
                <a:latin typeface="Consolas"/>
              </a:rPr>
              <a:t>))</a:t>
            </a:r>
          </a:p>
          <a:p>
            <a:endParaRPr lang="uk-UA" dirty="0">
              <a:latin typeface="Times New Roman"/>
            </a:endParaRPr>
          </a:p>
          <a:p>
            <a:r>
              <a:rPr lang="uk-UA" u="sng" dirty="0">
                <a:latin typeface="Times New Roman"/>
              </a:rPr>
              <a:t>Правило введення:</a:t>
            </a:r>
          </a:p>
          <a:p>
            <a:pPr lvl="1"/>
            <a:r>
              <a:rPr lang="en-US" dirty="0">
                <a:latin typeface="Times New Roman"/>
              </a:rPr>
              <a:t>Python </a:t>
            </a:r>
            <a:r>
              <a:rPr lang="uk-UA" dirty="0">
                <a:latin typeface="Times New Roman"/>
              </a:rPr>
              <a:t>очікує введення значення змінної з клавіатури. Після введення робить його значенням змінної </a:t>
            </a:r>
            <a:r>
              <a:rPr lang="en-US" i="1" dirty="0">
                <a:latin typeface="Times New Roman"/>
              </a:rPr>
              <a:t>x</a:t>
            </a:r>
            <a:r>
              <a:rPr lang="en-US" dirty="0">
                <a:latin typeface="Times New Roman"/>
              </a:rPr>
              <a:t>. </a:t>
            </a:r>
            <a:r>
              <a:rPr lang="uk-UA" dirty="0">
                <a:latin typeface="Times New Roman"/>
              </a:rPr>
              <a:t>При цьому попереднє значення змінної </a:t>
            </a:r>
            <a:r>
              <a:rPr lang="en-US" i="1" dirty="0">
                <a:latin typeface="Times New Roman"/>
              </a:rPr>
              <a:t>x</a:t>
            </a:r>
            <a:r>
              <a:rPr lang="en-US" dirty="0">
                <a:latin typeface="Times New Roman"/>
              </a:rPr>
              <a:t> </a:t>
            </a:r>
            <a:r>
              <a:rPr lang="uk-UA" dirty="0">
                <a:latin typeface="Times New Roman"/>
              </a:rPr>
              <a:t>стає недосяжним.</a:t>
            </a:r>
          </a:p>
          <a:p>
            <a:r>
              <a:rPr lang="uk-UA" dirty="0">
                <a:latin typeface="Times New Roman"/>
              </a:rPr>
              <a:t>Приклади введення: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m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B58900"/>
                </a:solidFill>
                <a:latin typeface="Consolas"/>
              </a:rPr>
              <a:t>int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input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2AA198"/>
                </a:solidFill>
                <a:latin typeface="Consolas"/>
              </a:rPr>
              <a:t>'</a:t>
            </a:r>
            <a:r>
              <a:rPr lang="ru-RU" sz="2800" dirty="0" err="1">
                <a:solidFill>
                  <a:srgbClr val="2AA198"/>
                </a:solidFill>
                <a:latin typeface="Consolas"/>
              </a:rPr>
              <a:t>Введіть</a:t>
            </a:r>
            <a:r>
              <a:rPr lang="ru-RU" sz="2800" dirty="0">
                <a:solidFill>
                  <a:srgbClr val="2AA198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AA198"/>
                </a:solidFill>
                <a:latin typeface="Consolas"/>
              </a:rPr>
              <a:t>m: '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))</a:t>
            </a:r>
            <a:endParaRPr lang="en-US" sz="2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float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input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2AA198"/>
                </a:solidFill>
                <a:latin typeface="Consolas"/>
              </a:rPr>
              <a:t>'y=? '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))</a:t>
            </a:r>
            <a:endParaRPr lang="en-US" sz="2800" dirty="0">
              <a:solidFill>
                <a:srgbClr val="586E75"/>
              </a:solidFill>
              <a:latin typeface="Times New Roman"/>
            </a:endParaRPr>
          </a:p>
          <a:p>
            <a:endParaRPr lang="uk-UA" dirty="0"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2D11-A758-4C64-B1C8-0041CDBB675A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96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в</a:t>
            </a:r>
            <a:r>
              <a:rPr lang="uk-UA" dirty="0"/>
              <a:t>и</a:t>
            </a:r>
            <a:r>
              <a:rPr lang="ru-RU" dirty="0" err="1"/>
              <a:t>ведення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>
                <a:latin typeface="Times New Roman"/>
              </a:rPr>
              <a:t>Синтаксис: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n-US" sz="2800" i="1" dirty="0">
                <a:solidFill>
                  <a:srgbClr val="B58900"/>
                </a:solidFill>
                <a:latin typeface="Consolas"/>
              </a:rPr>
              <a:t>e</a:t>
            </a:r>
            <a:r>
              <a:rPr lang="en-US" sz="2800" i="1" baseline="-25000" dirty="0">
                <a:solidFill>
                  <a:srgbClr val="B58900"/>
                </a:solidFill>
                <a:latin typeface="Consolas"/>
              </a:rPr>
              <a:t>1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,...,</a:t>
            </a:r>
            <a:r>
              <a:rPr lang="en-US" sz="2800" i="1" dirty="0" err="1">
                <a:solidFill>
                  <a:srgbClr val="B58900"/>
                </a:solidFill>
                <a:latin typeface="Consolas"/>
              </a:rPr>
              <a:t>e</a:t>
            </a:r>
            <a:r>
              <a:rPr lang="en-US" sz="2800" i="1" baseline="-25000" dirty="0" err="1">
                <a:solidFill>
                  <a:srgbClr val="B58900"/>
                </a:solidFill>
                <a:latin typeface="Consolas"/>
              </a:rPr>
              <a:t>n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)</a:t>
            </a:r>
            <a:endParaRPr lang="uk-UA" sz="2800" dirty="0">
              <a:solidFill>
                <a:srgbClr val="586E75"/>
              </a:solidFill>
              <a:latin typeface="Consolas"/>
            </a:endParaRPr>
          </a:p>
          <a:p>
            <a:pPr lvl="1"/>
            <a:r>
              <a:rPr lang="ru-RU" dirty="0" smtClean="0">
                <a:latin typeface="Times New Roman"/>
              </a:rPr>
              <a:t>де </a:t>
            </a:r>
            <a:r>
              <a:rPr lang="en-US" i="1" dirty="0" err="1">
                <a:latin typeface="Times New Roman"/>
              </a:rPr>
              <a:t>e</a:t>
            </a:r>
            <a:r>
              <a:rPr lang="en-US" i="1" baseline="-25000" dirty="0" err="1">
                <a:latin typeface="Times New Roman"/>
              </a:rPr>
              <a:t>i</a:t>
            </a:r>
            <a:r>
              <a:rPr lang="ru-RU" dirty="0">
                <a:latin typeface="Times New Roman"/>
              </a:rPr>
              <a:t> – </a:t>
            </a:r>
            <a:r>
              <a:rPr lang="ru-RU" dirty="0" err="1">
                <a:latin typeface="Times New Roman"/>
              </a:rPr>
              <a:t>вирази</a:t>
            </a:r>
            <a:r>
              <a:rPr lang="uk-UA" dirty="0">
                <a:latin typeface="Times New Roman"/>
              </a:rPr>
              <a:t>.</a:t>
            </a:r>
            <a:r>
              <a:rPr lang="ru-RU" dirty="0">
                <a:latin typeface="Times New Roman"/>
              </a:rPr>
              <a:t> </a:t>
            </a:r>
            <a:endParaRPr lang="uk-UA" dirty="0">
              <a:latin typeface="Times New Roman"/>
            </a:endParaRPr>
          </a:p>
          <a:p>
            <a:endParaRPr lang="uk-UA" u="sng" dirty="0" smtClean="0">
              <a:latin typeface="Times New Roman"/>
            </a:endParaRPr>
          </a:p>
          <a:p>
            <a:r>
              <a:rPr lang="uk-UA" u="sng" dirty="0" smtClean="0">
                <a:latin typeface="Times New Roman"/>
              </a:rPr>
              <a:t>Правило </a:t>
            </a:r>
            <a:r>
              <a:rPr lang="uk-UA" u="sng" dirty="0">
                <a:latin typeface="Times New Roman"/>
              </a:rPr>
              <a:t>виведення:</a:t>
            </a:r>
          </a:p>
          <a:p>
            <a:pPr lvl="1"/>
            <a:r>
              <a:rPr lang="ru-RU" dirty="0" err="1">
                <a:latin typeface="Times New Roman"/>
              </a:rPr>
              <a:t>Python</a:t>
            </a:r>
            <a:r>
              <a:rPr lang="ru-RU" dirty="0">
                <a:latin typeface="Times New Roman"/>
              </a:rPr>
              <a:t> </a:t>
            </a:r>
            <a:r>
              <a:rPr lang="ru-RU" dirty="0" err="1">
                <a:latin typeface="Times New Roman"/>
              </a:rPr>
              <a:t>виводить</a:t>
            </a:r>
            <a:r>
              <a:rPr lang="ru-RU" dirty="0">
                <a:latin typeface="Times New Roman"/>
              </a:rPr>
              <a:t> на </a:t>
            </a:r>
            <a:r>
              <a:rPr lang="ru-RU" dirty="0" err="1">
                <a:latin typeface="Times New Roman"/>
              </a:rPr>
              <a:t>екран</a:t>
            </a:r>
            <a:r>
              <a:rPr lang="ru-RU" dirty="0">
                <a:latin typeface="Times New Roman"/>
              </a:rPr>
              <a:t> </a:t>
            </a:r>
            <a:r>
              <a:rPr lang="ru-RU" dirty="0" err="1">
                <a:latin typeface="Times New Roman"/>
              </a:rPr>
              <a:t>значення</a:t>
            </a:r>
            <a:r>
              <a:rPr lang="ru-RU" dirty="0">
                <a:latin typeface="Times New Roman"/>
              </a:rPr>
              <a:t> </a:t>
            </a:r>
            <a:r>
              <a:rPr lang="ru-RU" dirty="0" err="1">
                <a:latin typeface="Times New Roman"/>
              </a:rPr>
              <a:t>виразів</a:t>
            </a:r>
            <a:r>
              <a:rPr lang="ru-RU" dirty="0">
                <a:latin typeface="Times New Roman"/>
              </a:rPr>
              <a:t> </a:t>
            </a:r>
            <a:r>
              <a:rPr lang="en-US" i="1" dirty="0" err="1">
                <a:latin typeface="Times New Roman"/>
              </a:rPr>
              <a:t>e</a:t>
            </a:r>
            <a:r>
              <a:rPr lang="en-US" i="1" baseline="-25000" dirty="0" err="1">
                <a:latin typeface="Times New Roman"/>
              </a:rPr>
              <a:t>i</a:t>
            </a:r>
            <a:r>
              <a:rPr lang="uk-UA" dirty="0">
                <a:latin typeface="Times New Roman"/>
              </a:rPr>
              <a:t>. </a:t>
            </a:r>
          </a:p>
          <a:p>
            <a:endParaRPr lang="uk-UA" dirty="0" smtClean="0">
              <a:latin typeface="Times New Roman"/>
            </a:endParaRPr>
          </a:p>
          <a:p>
            <a:r>
              <a:rPr lang="uk-UA" dirty="0" smtClean="0">
                <a:latin typeface="Times New Roman"/>
              </a:rPr>
              <a:t>Приклади </a:t>
            </a:r>
            <a:r>
              <a:rPr lang="uk-UA" dirty="0">
                <a:latin typeface="Times New Roman"/>
              </a:rPr>
              <a:t>виведення:</a:t>
            </a:r>
          </a:p>
          <a:p>
            <a:pPr marL="0" indent="0">
              <a:buNone/>
            </a:pPr>
            <a:r>
              <a:rPr lang="es-ES" sz="2800" dirty="0">
                <a:solidFill>
                  <a:srgbClr val="859900"/>
                </a:solidFill>
                <a:latin typeface="Consolas"/>
              </a:rPr>
              <a:t>print</a:t>
            </a:r>
            <a:r>
              <a:rPr lang="es-ES" sz="2800" dirty="0">
                <a:solidFill>
                  <a:srgbClr val="586E75"/>
                </a:solidFill>
                <a:latin typeface="Consolas"/>
              </a:rPr>
              <a:t>(</a:t>
            </a:r>
            <a:r>
              <a:rPr lang="es-ES" sz="2800" dirty="0">
                <a:solidFill>
                  <a:srgbClr val="2AA198"/>
                </a:solidFill>
                <a:latin typeface="Consolas"/>
              </a:rPr>
              <a:t>'m='</a:t>
            </a:r>
            <a:r>
              <a:rPr lang="es-ES" sz="28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s-ES" sz="2800" dirty="0">
                <a:solidFill>
                  <a:srgbClr val="B58900"/>
                </a:solidFill>
                <a:latin typeface="Consolas"/>
              </a:rPr>
              <a:t>m</a:t>
            </a:r>
            <a:r>
              <a:rPr lang="es-ES" sz="28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s-ES" sz="2800" dirty="0">
                <a:solidFill>
                  <a:srgbClr val="2AA198"/>
                </a:solidFill>
                <a:latin typeface="Consolas"/>
              </a:rPr>
              <a:t>'y='</a:t>
            </a:r>
            <a:r>
              <a:rPr lang="es-ES" sz="2800" dirty="0">
                <a:solidFill>
                  <a:srgbClr val="586E75"/>
                </a:solidFill>
                <a:latin typeface="Consolas"/>
              </a:rPr>
              <a:t>,</a:t>
            </a:r>
            <a:r>
              <a:rPr lang="es-ES" sz="2800" dirty="0">
                <a:solidFill>
                  <a:srgbClr val="B58900"/>
                </a:solidFill>
                <a:latin typeface="Consolas"/>
              </a:rPr>
              <a:t>y</a:t>
            </a:r>
            <a:r>
              <a:rPr lang="es-ES" sz="2800" dirty="0">
                <a:solidFill>
                  <a:srgbClr val="586E75"/>
                </a:solidFill>
                <a:latin typeface="Consolas"/>
              </a:rPr>
              <a:t>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84C-EB0C-49D2-BE73-1A373A698A3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8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Тотожня</a:t>
            </a:r>
            <a:r>
              <a:rPr lang="ru-RU" dirty="0"/>
              <a:t> команда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u="sng" dirty="0">
                <a:latin typeface="Times New Roman"/>
              </a:rPr>
              <a:t>Синтаксис: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59900"/>
                </a:solidFill>
                <a:latin typeface="Consolas"/>
              </a:rPr>
              <a:t>pass</a:t>
            </a:r>
            <a:endParaRPr lang="en-US" sz="2800" dirty="0">
              <a:solidFill>
                <a:srgbClr val="859900"/>
              </a:solidFill>
              <a:latin typeface="Times New Roman"/>
            </a:endParaRPr>
          </a:p>
          <a:p>
            <a:endParaRPr lang="uk-UA" dirty="0">
              <a:latin typeface="Times New Roman"/>
            </a:endParaRPr>
          </a:p>
          <a:p>
            <a:r>
              <a:rPr lang="uk-UA" u="sng" dirty="0">
                <a:latin typeface="Times New Roman"/>
              </a:rPr>
              <a:t>Правило виконання </a:t>
            </a:r>
            <a:r>
              <a:rPr lang="uk-UA" u="sng" dirty="0" err="1">
                <a:latin typeface="Times New Roman"/>
              </a:rPr>
              <a:t>тотожньої</a:t>
            </a:r>
            <a:r>
              <a:rPr lang="uk-UA" u="sng" dirty="0">
                <a:latin typeface="Times New Roman"/>
              </a:rPr>
              <a:t> команди:</a:t>
            </a:r>
          </a:p>
          <a:p>
            <a:pPr lvl="1"/>
            <a:r>
              <a:rPr lang="en-US" dirty="0">
                <a:latin typeface="Times New Roman"/>
              </a:rPr>
              <a:t>Python </a:t>
            </a:r>
            <a:r>
              <a:rPr lang="uk-UA" dirty="0">
                <a:latin typeface="Times New Roman"/>
              </a:rPr>
              <a:t>нічого не робить. 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4BF5-F1BE-4B25-B0F5-F994FB803D6C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Спеціальні команди присвоєння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Доволі</a:t>
            </a:r>
            <a:r>
              <a:rPr lang="ru-RU" dirty="0"/>
              <a:t> часто </a:t>
            </a:r>
            <a:r>
              <a:rPr lang="ru-RU" dirty="0" err="1"/>
              <a:t>зустрічаються</a:t>
            </a:r>
            <a:r>
              <a:rPr lang="ru-RU" dirty="0"/>
              <a:t> </a:t>
            </a:r>
            <a:r>
              <a:rPr lang="ru-RU" dirty="0" err="1"/>
              <a:t>ситуації</a:t>
            </a:r>
            <a:r>
              <a:rPr lang="ru-RU" dirty="0"/>
              <a:t> коли треба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присвоєння</a:t>
            </a:r>
            <a:r>
              <a:rPr lang="ru-RU" dirty="0"/>
              <a:t> такого </a:t>
            </a:r>
            <a:r>
              <a:rPr lang="ru-RU" dirty="0" err="1"/>
              <a:t>вигляду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i="1" dirty="0">
                <a:latin typeface="Consolas"/>
              </a:rPr>
              <a:t>x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uk-UA" dirty="0">
                <a:solidFill>
                  <a:srgbClr val="586E75"/>
                </a:solidFill>
                <a:latin typeface="Consolas"/>
              </a:rPr>
              <a:t>=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x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l-GR" dirty="0">
                <a:solidFill>
                  <a:srgbClr val="657B83"/>
                </a:solidFill>
                <a:latin typeface="Consolas"/>
              </a:rPr>
              <a:t>ω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e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lvl="1"/>
            <a:r>
              <a:rPr lang="uk-UA" dirty="0"/>
              <a:t>де </a:t>
            </a:r>
            <a:r>
              <a:rPr lang="el-GR" dirty="0"/>
              <a:t>ω – </a:t>
            </a:r>
            <a:r>
              <a:rPr lang="uk-UA" dirty="0"/>
              <a:t>деяка операція</a:t>
            </a:r>
          </a:p>
          <a:p>
            <a:r>
              <a:rPr lang="ru-RU" dirty="0"/>
              <a:t>У </a:t>
            </a:r>
            <a:r>
              <a:rPr lang="ru-RU" dirty="0" err="1"/>
              <a:t>подібних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застосовувати</a:t>
            </a:r>
            <a:r>
              <a:rPr lang="ru-RU" dirty="0"/>
              <a:t> </a:t>
            </a:r>
            <a:r>
              <a:rPr lang="ru-RU" dirty="0" err="1"/>
              <a:t>скорочену</a:t>
            </a:r>
            <a:r>
              <a:rPr lang="ru-RU" dirty="0"/>
              <a:t> форму </a:t>
            </a:r>
            <a:r>
              <a:rPr lang="ru-RU" dirty="0" err="1"/>
              <a:t>команди</a:t>
            </a:r>
            <a:r>
              <a:rPr lang="ru-RU" dirty="0"/>
              <a:t> </a:t>
            </a:r>
            <a:r>
              <a:rPr lang="ru-RU" dirty="0" err="1"/>
              <a:t>присвоєння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x</a:t>
            </a:r>
            <a:r>
              <a:rPr lang="uk-UA" dirty="0">
                <a:solidFill>
                  <a:srgbClr val="657B83"/>
                </a:solidFill>
              </a:rPr>
              <a:t> </a:t>
            </a:r>
            <a:r>
              <a:rPr lang="el-GR" dirty="0">
                <a:solidFill>
                  <a:srgbClr val="657B83"/>
                </a:solidFill>
              </a:rPr>
              <a:t>ω</a:t>
            </a:r>
            <a:r>
              <a:rPr lang="uk-UA" dirty="0">
                <a:solidFill>
                  <a:srgbClr val="586E75"/>
                </a:solidFill>
              </a:rPr>
              <a:t>=</a:t>
            </a:r>
            <a:r>
              <a:rPr lang="uk-UA" dirty="0">
                <a:solidFill>
                  <a:srgbClr val="657B83"/>
                </a:solidFill>
              </a:rPr>
              <a:t> </a:t>
            </a:r>
            <a:r>
              <a:rPr lang="en-US" i="1" dirty="0"/>
              <a:t>e</a:t>
            </a:r>
            <a:endParaRPr lang="uk-UA" dirty="0"/>
          </a:p>
          <a:p>
            <a:endParaRPr lang="uk-UA" dirty="0">
              <a:latin typeface="Times New Roman"/>
            </a:endParaRPr>
          </a:p>
          <a:p>
            <a:pPr marL="0" indent="0">
              <a:buNone/>
            </a:pPr>
            <a:endParaRPr lang="en-US" sz="2000" dirty="0">
              <a:solidFill>
                <a:srgbClr val="657B83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1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Спеціальні команди </a:t>
            </a:r>
            <a:r>
              <a:rPr lang="uk-UA" dirty="0" smtClean="0"/>
              <a:t>присвоєння.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600" dirty="0" smtClean="0"/>
              <a:t>А </a:t>
            </a:r>
            <a:r>
              <a:rPr lang="ru-RU" sz="2600" dirty="0" err="1" smtClean="0"/>
              <a:t>саме</a:t>
            </a:r>
            <a:r>
              <a:rPr lang="uk-UA" sz="2600" dirty="0" smtClean="0"/>
              <a:t>:</a:t>
            </a:r>
            <a:endParaRPr lang="uk-UA" sz="2600" dirty="0"/>
          </a:p>
          <a:p>
            <a:pPr marL="0" indent="0">
              <a:buNone/>
            </a:pPr>
            <a:r>
              <a:rPr lang="en-US" sz="2000" i="1" dirty="0">
                <a:latin typeface="Consolas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+=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e</a:t>
            </a:r>
            <a:endParaRPr lang="en-US" sz="20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i="1" dirty="0">
                <a:latin typeface="Consolas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-=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e</a:t>
            </a:r>
            <a:endParaRPr lang="en-US" sz="20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i="1" dirty="0">
                <a:latin typeface="Consolas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*=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e</a:t>
            </a:r>
            <a:endParaRPr lang="en-US" sz="20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i="1" dirty="0">
                <a:latin typeface="Consolas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/=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 smtClean="0">
                <a:solidFill>
                  <a:srgbClr val="657B83"/>
                </a:solidFill>
                <a:latin typeface="Consolas"/>
              </a:rPr>
              <a:t>e</a:t>
            </a:r>
            <a:endParaRPr lang="ru-RU" sz="2000" i="1" dirty="0" smtClean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i="1" dirty="0">
                <a:latin typeface="Consolas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**=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e</a:t>
            </a:r>
            <a:endParaRPr lang="en-US" sz="20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i="1" dirty="0">
                <a:latin typeface="Consolas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//=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>
                <a:solidFill>
                  <a:srgbClr val="657B83"/>
                </a:solidFill>
                <a:latin typeface="Consolas"/>
              </a:rPr>
              <a:t>e</a:t>
            </a:r>
            <a:endParaRPr lang="en-US" sz="20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i="1" dirty="0">
                <a:latin typeface="Consolas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586E75"/>
                </a:solidFill>
                <a:latin typeface="Consolas"/>
              </a:rPr>
              <a:t>%=</a:t>
            </a:r>
            <a:r>
              <a:rPr lang="en-US" sz="20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000" i="1" dirty="0" smtClean="0">
                <a:solidFill>
                  <a:srgbClr val="657B83"/>
                </a:solidFill>
                <a:latin typeface="Consolas"/>
              </a:rPr>
              <a:t>e</a:t>
            </a:r>
            <a:endParaRPr lang="ru-RU" sz="2000" i="1" dirty="0" smtClean="0">
              <a:solidFill>
                <a:srgbClr val="657B83"/>
              </a:solidFill>
              <a:latin typeface="Consolas"/>
            </a:endParaRPr>
          </a:p>
          <a:p>
            <a:r>
              <a:rPr lang="uk-UA" sz="2600" dirty="0"/>
              <a:t>Наприклад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B58900"/>
                </a:solidFill>
                <a:latin typeface="Consolas"/>
              </a:rPr>
              <a:t>a</a:t>
            </a:r>
            <a:r>
              <a:rPr lang="en-US" sz="32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586E75"/>
                </a:solidFill>
                <a:latin typeface="Consolas"/>
              </a:rPr>
              <a:t>+=</a:t>
            </a:r>
            <a:r>
              <a:rPr lang="en-US" sz="32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B58900"/>
                </a:solidFill>
                <a:latin typeface="Consolas"/>
              </a:rPr>
              <a:t>b</a:t>
            </a:r>
            <a:endParaRPr lang="en-US" sz="32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uk-UA" sz="2600" dirty="0"/>
              <a:t>замість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B58900"/>
                </a:solidFill>
                <a:latin typeface="Consolas"/>
              </a:rPr>
              <a:t>a</a:t>
            </a:r>
            <a:r>
              <a:rPr lang="en-US" sz="32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B58900"/>
                </a:solidFill>
                <a:latin typeface="Consolas"/>
              </a:rPr>
              <a:t>a</a:t>
            </a:r>
            <a:r>
              <a:rPr lang="en-US" sz="32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586E75"/>
                </a:solidFill>
                <a:latin typeface="Consolas"/>
              </a:rPr>
              <a:t>+</a:t>
            </a:r>
            <a:r>
              <a:rPr lang="en-US" sz="32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B58900"/>
                </a:solidFill>
                <a:latin typeface="Consolas"/>
              </a:rPr>
              <a:t>b</a:t>
            </a:r>
            <a:endParaRPr lang="en-US" sz="32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endParaRPr lang="en-US" sz="3200" dirty="0">
              <a:solidFill>
                <a:srgbClr val="657B83"/>
              </a:solidFill>
              <a:latin typeface="Times New Roman"/>
            </a:endParaRPr>
          </a:p>
          <a:p>
            <a:pPr marL="0" indent="0">
              <a:buNone/>
            </a:pPr>
            <a:endParaRPr lang="en-US" sz="2000" dirty="0">
              <a:solidFill>
                <a:srgbClr val="657B83"/>
              </a:solidFill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Коротка історія. 20 століття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1940 –перша </a:t>
            </a:r>
            <a:r>
              <a:rPr lang="ru-RU" dirty="0" err="1"/>
              <a:t>релейна</a:t>
            </a:r>
            <a:r>
              <a:rPr lang="ru-RU" dirty="0"/>
              <a:t> </a:t>
            </a:r>
            <a:r>
              <a:rPr lang="ru-RU" dirty="0" err="1"/>
              <a:t>обчислювальна</a:t>
            </a:r>
            <a:r>
              <a:rPr lang="ru-RU" dirty="0"/>
              <a:t> машина Z3 </a:t>
            </a:r>
            <a:r>
              <a:rPr lang="ru-RU" dirty="0" err="1" smtClean="0"/>
              <a:t>побудована</a:t>
            </a:r>
            <a:r>
              <a:rPr lang="ru-RU" dirty="0" smtClean="0"/>
              <a:t> </a:t>
            </a:r>
            <a:r>
              <a:rPr lang="ru-RU" dirty="0"/>
              <a:t>Конрадом </a:t>
            </a:r>
            <a:r>
              <a:rPr lang="ru-RU" dirty="0" err="1"/>
              <a:t>Цузе</a:t>
            </a:r>
            <a:r>
              <a:rPr lang="ru-RU" dirty="0"/>
              <a:t> в </a:t>
            </a:r>
            <a:r>
              <a:rPr lang="ru-RU" dirty="0" err="1" smtClean="0"/>
              <a:t>Німеччині</a:t>
            </a:r>
            <a:endParaRPr lang="ru-RU" dirty="0" smtClean="0"/>
          </a:p>
          <a:p>
            <a:r>
              <a:rPr lang="ru-RU" dirty="0"/>
              <a:t>1946 </a:t>
            </a:r>
            <a:r>
              <a:rPr lang="ru-RU" dirty="0" smtClean="0"/>
              <a:t>- перша </a:t>
            </a:r>
            <a:r>
              <a:rPr lang="ru-RU" dirty="0" err="1"/>
              <a:t>електронно-обчислювальна</a:t>
            </a:r>
            <a:r>
              <a:rPr lang="ru-RU" dirty="0"/>
              <a:t> машина на </a:t>
            </a:r>
            <a:r>
              <a:rPr lang="ru-RU" dirty="0" err="1"/>
              <a:t>радіолампах</a:t>
            </a:r>
            <a:r>
              <a:rPr lang="ru-RU" dirty="0"/>
              <a:t> </a:t>
            </a:r>
            <a:r>
              <a:rPr lang="ru-RU" dirty="0" smtClean="0"/>
              <a:t>ENIAC </a:t>
            </a:r>
            <a:r>
              <a:rPr lang="ru-RU" dirty="0" err="1"/>
              <a:t>винайдена</a:t>
            </a:r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ru-RU" dirty="0"/>
              <a:t>США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керівництвом</a:t>
            </a:r>
            <a:r>
              <a:rPr lang="ru-RU" dirty="0"/>
              <a:t> </a:t>
            </a:r>
            <a:r>
              <a:rPr lang="ru-RU" dirty="0" err="1"/>
              <a:t>Д.Маучлі</a:t>
            </a:r>
            <a:r>
              <a:rPr lang="ru-RU" dirty="0"/>
              <a:t> і </a:t>
            </a:r>
            <a:r>
              <a:rPr lang="ru-RU" dirty="0" err="1" smtClean="0"/>
              <a:t>Д.Еккерта</a:t>
            </a:r>
            <a:endParaRPr lang="ru-RU" dirty="0" smtClean="0"/>
          </a:p>
          <a:p>
            <a:r>
              <a:rPr lang="ru-RU" dirty="0" smtClean="0"/>
              <a:t>1946 - </a:t>
            </a:r>
            <a:r>
              <a:rPr lang="ru-RU" dirty="0" err="1"/>
              <a:t>принципи</a:t>
            </a:r>
            <a:r>
              <a:rPr lang="ru-RU" dirty="0"/>
              <a:t> </a:t>
            </a:r>
            <a:r>
              <a:rPr lang="ru-RU" dirty="0" err="1" smtClean="0"/>
              <a:t>архітектури</a:t>
            </a:r>
            <a:r>
              <a:rPr lang="ru-RU" dirty="0" smtClean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ютерів</a:t>
            </a:r>
            <a:r>
              <a:rPr lang="ru-RU" dirty="0" smtClean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/>
              <a:t>обгрунтовані</a:t>
            </a:r>
            <a:r>
              <a:rPr lang="ru-RU" dirty="0"/>
              <a:t> </a:t>
            </a:r>
            <a:r>
              <a:rPr lang="ru-RU" dirty="0" smtClean="0"/>
              <a:t>Дж</a:t>
            </a:r>
            <a:r>
              <a:rPr lang="ru-RU" dirty="0"/>
              <a:t>. фон </a:t>
            </a:r>
            <a:r>
              <a:rPr lang="ru-RU" dirty="0" smtClean="0"/>
              <a:t>Нейманом</a:t>
            </a:r>
          </a:p>
          <a:p>
            <a:r>
              <a:rPr lang="ru-RU" dirty="0"/>
              <a:t>1949 </a:t>
            </a:r>
            <a:r>
              <a:rPr lang="ru-RU" dirty="0" smtClean="0"/>
              <a:t>- перша </a:t>
            </a:r>
            <a:r>
              <a:rPr lang="ru-RU" dirty="0"/>
              <a:t>ЕОМ, заснована на </a:t>
            </a:r>
            <a:r>
              <a:rPr lang="ru-RU" dirty="0" smtClean="0"/>
              <a:t>принципах </a:t>
            </a:r>
            <a:r>
              <a:rPr lang="ru-RU" dirty="0"/>
              <a:t>Дж. фон </a:t>
            </a:r>
            <a:r>
              <a:rPr lang="ru-RU" dirty="0" smtClean="0"/>
              <a:t>Неймана </a:t>
            </a:r>
            <a:r>
              <a:rPr lang="ru-RU" dirty="0"/>
              <a:t>- EDSAC </a:t>
            </a:r>
            <a:r>
              <a:rPr lang="ru-RU" dirty="0" err="1"/>
              <a:t>була</a:t>
            </a:r>
            <a:r>
              <a:rPr lang="ru-RU" dirty="0"/>
              <a:t> створена в </a:t>
            </a:r>
            <a:r>
              <a:rPr lang="ru-RU" dirty="0" err="1"/>
              <a:t>Англії</a:t>
            </a:r>
            <a:r>
              <a:rPr lang="ru-RU" dirty="0"/>
              <a:t> </a:t>
            </a:r>
            <a:r>
              <a:rPr lang="ru-RU" dirty="0" err="1" smtClean="0"/>
              <a:t>М.Уїлксом</a:t>
            </a:r>
            <a:endParaRPr lang="ru-RU" dirty="0"/>
          </a:p>
          <a:p>
            <a:r>
              <a:rPr lang="ru-RU" dirty="0"/>
              <a:t>1950 </a:t>
            </a:r>
            <a:r>
              <a:rPr lang="ru-RU" dirty="0" smtClean="0"/>
              <a:t>- перша </a:t>
            </a:r>
            <a:r>
              <a:rPr lang="ru-RU" dirty="0"/>
              <a:t>ЕОМ на </a:t>
            </a:r>
            <a:r>
              <a:rPr lang="ru-RU" dirty="0" err="1"/>
              <a:t>території</a:t>
            </a:r>
            <a:r>
              <a:rPr lang="ru-RU" dirty="0"/>
              <a:t> </a:t>
            </a:r>
            <a:r>
              <a:rPr lang="ru-RU" dirty="0" err="1"/>
              <a:t>колишнього</a:t>
            </a:r>
            <a:r>
              <a:rPr lang="ru-RU" dirty="0"/>
              <a:t> СРСР (МЕСМ) </a:t>
            </a:r>
            <a:r>
              <a:rPr lang="ru-RU" dirty="0" err="1"/>
              <a:t>була</a:t>
            </a:r>
            <a:r>
              <a:rPr lang="ru-RU" dirty="0"/>
              <a:t> створена </a:t>
            </a:r>
            <a:r>
              <a:rPr lang="ru-RU" dirty="0" smtClean="0"/>
              <a:t>в </a:t>
            </a:r>
            <a:r>
              <a:rPr lang="ru-RU" dirty="0" err="1" smtClean="0"/>
              <a:t>Києві</a:t>
            </a:r>
            <a:r>
              <a:rPr lang="ru-RU" dirty="0" smtClean="0"/>
              <a:t> </a:t>
            </a:r>
            <a:r>
              <a:rPr lang="ru-RU" dirty="0"/>
              <a:t>за проектом </a:t>
            </a:r>
            <a:r>
              <a:rPr lang="ru-RU" dirty="0" err="1" smtClean="0"/>
              <a:t>С.О.Лебедєва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92E6-FDF3-4C7A-8C29-33D90A70846B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Ланцюг </a:t>
            </a:r>
            <a:r>
              <a:rPr lang="uk-UA" dirty="0" smtClean="0"/>
              <a:t>команд. Визначення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latin typeface="Times New Roman"/>
              </a:rPr>
              <a:t>Визначимо </a:t>
            </a:r>
            <a:r>
              <a:rPr lang="uk-UA" b="1" dirty="0" smtClean="0">
                <a:latin typeface="Times New Roman"/>
              </a:rPr>
              <a:t>ланцюг команд </a:t>
            </a:r>
            <a:r>
              <a:rPr lang="uk-UA" dirty="0" smtClean="0">
                <a:latin typeface="Times New Roman"/>
              </a:rPr>
              <a:t>наступним чином:</a:t>
            </a:r>
          </a:p>
          <a:p>
            <a:pPr lvl="1">
              <a:buFont typeface="Calibri"/>
              <a:buChar char="1"/>
            </a:pPr>
            <a:r>
              <a:rPr lang="uk-UA" dirty="0" smtClean="0">
                <a:latin typeface="Times New Roman"/>
              </a:rPr>
              <a:t>Якщо </a:t>
            </a:r>
            <a:r>
              <a:rPr lang="uk-UA" i="1" dirty="0" smtClean="0">
                <a:latin typeface="Times New Roman"/>
              </a:rPr>
              <a:t>P</a:t>
            </a:r>
            <a:r>
              <a:rPr lang="uk-UA" dirty="0" smtClean="0">
                <a:latin typeface="Times New Roman"/>
              </a:rPr>
              <a:t> – команда присвоєння, введення, виведення або </a:t>
            </a:r>
            <a:r>
              <a:rPr lang="uk-UA" dirty="0" err="1" smtClean="0">
                <a:latin typeface="Times New Roman"/>
              </a:rPr>
              <a:t>тотожня</a:t>
            </a:r>
            <a:r>
              <a:rPr lang="uk-UA" dirty="0" smtClean="0">
                <a:latin typeface="Times New Roman"/>
              </a:rPr>
              <a:t> команда, то </a:t>
            </a:r>
            <a:r>
              <a:rPr lang="uk-UA" i="1" dirty="0" smtClean="0">
                <a:latin typeface="Times New Roman"/>
              </a:rPr>
              <a:t>P</a:t>
            </a:r>
            <a:r>
              <a:rPr lang="uk-UA" dirty="0" smtClean="0">
                <a:latin typeface="Times New Roman"/>
              </a:rPr>
              <a:t> – ланцюг.</a:t>
            </a:r>
          </a:p>
          <a:p>
            <a:pPr lvl="1">
              <a:buFont typeface="Calibri"/>
              <a:buChar char="2"/>
            </a:pPr>
            <a:r>
              <a:rPr lang="uk-UA" dirty="0" smtClean="0">
                <a:latin typeface="Times New Roman"/>
              </a:rPr>
              <a:t>Якщо </a:t>
            </a:r>
            <a:r>
              <a:rPr lang="uk-UA" i="1" dirty="0" smtClean="0">
                <a:latin typeface="Times New Roman"/>
              </a:rPr>
              <a:t>P</a:t>
            </a:r>
            <a:r>
              <a:rPr lang="uk-UA" dirty="0" smtClean="0">
                <a:latin typeface="Times New Roman"/>
              </a:rPr>
              <a:t>, </a:t>
            </a:r>
            <a:r>
              <a:rPr lang="uk-UA" i="1" dirty="0" smtClean="0">
                <a:latin typeface="Times New Roman"/>
              </a:rPr>
              <a:t>Q</a:t>
            </a:r>
            <a:r>
              <a:rPr lang="uk-UA" dirty="0" smtClean="0">
                <a:latin typeface="Times New Roman"/>
              </a:rPr>
              <a:t> – ланцюги, то</a:t>
            </a:r>
          </a:p>
          <a:p>
            <a:pPr marL="274320" lvl="1" indent="0">
              <a:buNone/>
            </a:pPr>
            <a:r>
              <a:rPr lang="uk-UA" i="1" dirty="0" smtClean="0">
                <a:latin typeface="Consolas"/>
              </a:rPr>
              <a:t>P</a:t>
            </a:r>
            <a:endParaRPr lang="uk-UA" i="1" dirty="0" smtClean="0">
              <a:solidFill>
                <a:srgbClr val="657B83"/>
              </a:solidFill>
              <a:latin typeface="Consolas"/>
            </a:endParaRPr>
          </a:p>
          <a:p>
            <a:pPr marL="274320" lvl="1" indent="0">
              <a:buNone/>
            </a:pPr>
            <a:r>
              <a:rPr lang="uk-UA" i="1" dirty="0" smtClean="0">
                <a:latin typeface="Consolas"/>
              </a:rPr>
              <a:t>Q</a:t>
            </a:r>
            <a:endParaRPr lang="uk-UA" i="1" dirty="0" smtClean="0">
              <a:solidFill>
                <a:srgbClr val="657B83"/>
              </a:solidFill>
              <a:latin typeface="Consolas"/>
            </a:endParaRPr>
          </a:p>
          <a:p>
            <a:pPr lvl="1">
              <a:buFontTx/>
              <a:buChar char="-"/>
            </a:pPr>
            <a:r>
              <a:rPr lang="uk-UA" dirty="0" smtClean="0">
                <a:latin typeface="Times New Roman"/>
              </a:rPr>
              <a:t>ланцюг. </a:t>
            </a:r>
          </a:p>
          <a:p>
            <a:pPr marL="274320" lvl="1" indent="0">
              <a:buNone/>
            </a:pPr>
            <a:r>
              <a:rPr lang="uk-UA" dirty="0" smtClean="0">
                <a:latin typeface="Times New Roman"/>
              </a:rPr>
              <a:t>Також</a:t>
            </a:r>
          </a:p>
          <a:p>
            <a:pPr marL="274320" lvl="1" indent="0">
              <a:buNone/>
            </a:pPr>
            <a:r>
              <a:rPr lang="uk-UA" i="1" dirty="0" smtClean="0">
                <a:latin typeface="Consolas"/>
              </a:rPr>
              <a:t>P</a:t>
            </a:r>
            <a:r>
              <a:rPr lang="uk-UA" dirty="0" smtClean="0">
                <a:solidFill>
                  <a:srgbClr val="586E75"/>
                </a:solidFill>
                <a:latin typeface="Consolas"/>
              </a:rPr>
              <a:t>;</a:t>
            </a:r>
            <a:r>
              <a:rPr lang="uk-UA" i="1" dirty="0" smtClean="0">
                <a:solidFill>
                  <a:srgbClr val="586E75"/>
                </a:solidFill>
                <a:latin typeface="Consolas"/>
              </a:rPr>
              <a:t>Q</a:t>
            </a:r>
            <a:endParaRPr lang="uk-UA" dirty="0" smtClean="0">
              <a:solidFill>
                <a:srgbClr val="586E75"/>
              </a:solidFill>
              <a:latin typeface="Times New Roman"/>
            </a:endParaRPr>
          </a:p>
          <a:p>
            <a:pPr marL="274320" lvl="1" indent="0">
              <a:buNone/>
            </a:pPr>
            <a:r>
              <a:rPr lang="uk-UA" dirty="0" smtClean="0">
                <a:latin typeface="Times New Roman"/>
              </a:rPr>
              <a:t>- це ланцюг.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D7EE-AA4E-4CA2-9563-61F5A5D8A974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6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Ланцюг </a:t>
            </a:r>
            <a:r>
              <a:rPr lang="uk-UA" dirty="0" smtClean="0"/>
              <a:t>команд. Правило ланцюга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u="sng" dirty="0" smtClean="0">
                <a:latin typeface="Times New Roman"/>
              </a:rPr>
              <a:t>Правило </a:t>
            </a:r>
            <a:r>
              <a:rPr lang="uk-UA" u="sng" dirty="0">
                <a:latin typeface="Times New Roman"/>
              </a:rPr>
              <a:t>ланцюга. </a:t>
            </a:r>
          </a:p>
          <a:p>
            <a:pPr lvl="1"/>
            <a:r>
              <a:rPr lang="ru-RU" dirty="0" err="1">
                <a:latin typeface="Times New Roman"/>
              </a:rPr>
              <a:t>Python</a:t>
            </a:r>
            <a:r>
              <a:rPr lang="ru-RU" dirty="0">
                <a:latin typeface="Times New Roman"/>
              </a:rPr>
              <a:t> </a:t>
            </a:r>
            <a:r>
              <a:rPr lang="uk-UA" dirty="0" smtClean="0">
                <a:latin typeface="Times New Roman"/>
              </a:rPr>
              <a:t>виконує команди з ланцюга послідовно</a:t>
            </a:r>
            <a:r>
              <a:rPr lang="ru-RU" dirty="0" smtClean="0">
                <a:latin typeface="Times New Roman"/>
              </a:rPr>
              <a:t>.</a:t>
            </a:r>
            <a:endParaRPr lang="ru-RU" dirty="0">
              <a:latin typeface="Times New Roman"/>
            </a:endParaRPr>
          </a:p>
          <a:p>
            <a:endParaRPr lang="uk-UA" dirty="0" smtClean="0">
              <a:latin typeface="Times New Roman"/>
            </a:endParaRPr>
          </a:p>
          <a:p>
            <a:r>
              <a:rPr lang="uk-UA" dirty="0" smtClean="0">
                <a:latin typeface="Times New Roman"/>
              </a:rPr>
              <a:t>Приклади </a:t>
            </a:r>
            <a:r>
              <a:rPr lang="uk-UA" dirty="0">
                <a:latin typeface="Times New Roman"/>
              </a:rPr>
              <a:t>ланцюгів: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v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B58900"/>
                </a:solidFill>
                <a:latin typeface="Consolas"/>
              </a:rPr>
              <a:t>i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*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endParaRPr lang="uk-UA" dirty="0">
              <a:latin typeface="Times New Roman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r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s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s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AA198"/>
                </a:solidFill>
                <a:latin typeface="Consolas"/>
              </a:rPr>
              <a:t>1</a:t>
            </a:r>
            <a:endParaRPr lang="en-US" sz="2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endParaRPr lang="uk-UA" dirty="0">
              <a:latin typeface="Times New Roman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AA198"/>
                </a:solidFill>
                <a:latin typeface="Consolas"/>
              </a:rPr>
              <a:t>1</a:t>
            </a:r>
            <a:endParaRPr lang="en-US" sz="2800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B58900"/>
                </a:solidFill>
                <a:latin typeface="Consolas"/>
              </a:rPr>
              <a:t>x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586E75"/>
                </a:solidFill>
                <a:latin typeface="Consolas"/>
              </a:rPr>
              <a:t>+</a:t>
            </a:r>
            <a:r>
              <a:rPr lang="en-US" sz="2800" dirty="0">
                <a:solidFill>
                  <a:srgbClr val="657B83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AA198"/>
                </a:solidFill>
                <a:latin typeface="Consolas"/>
              </a:rPr>
              <a:t>1</a:t>
            </a:r>
            <a:endParaRPr lang="en-US" sz="2800" dirty="0">
              <a:solidFill>
                <a:srgbClr val="657B83"/>
              </a:solidFill>
              <a:latin typeface="Consolas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52DA-F8A5-48D2-BE31-60828326D45A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82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Рівносильність</a:t>
            </a:r>
            <a:r>
              <a:rPr lang="uk-UA" dirty="0"/>
              <a:t> </a:t>
            </a:r>
            <a:r>
              <a:rPr lang="uk-UA" dirty="0" smtClean="0"/>
              <a:t>інструкцій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Дві </a:t>
            </a:r>
            <a:r>
              <a:rPr lang="uk-UA" dirty="0"/>
              <a:t>інструкції </a:t>
            </a:r>
            <a:r>
              <a:rPr lang="en-US" i="1" dirty="0"/>
              <a:t>P</a:t>
            </a:r>
            <a:r>
              <a:rPr lang="uk-UA" dirty="0"/>
              <a:t>,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uk-UA" dirty="0"/>
              <a:t>будемо називати рівносильними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≡ </a:t>
            </a:r>
            <a:r>
              <a:rPr lang="en-US" i="1" dirty="0"/>
              <a:t>Q</a:t>
            </a:r>
            <a:endParaRPr lang="ru-RU" i="1" dirty="0"/>
          </a:p>
          <a:p>
            <a:pPr marL="0" indent="0">
              <a:buNone/>
            </a:pPr>
            <a:r>
              <a:rPr lang="uk-UA" dirty="0"/>
              <a:t>якщо вони дають однаковий результат.</a:t>
            </a:r>
            <a:endParaRPr lang="ru-RU" dirty="0"/>
          </a:p>
          <a:p>
            <a:endParaRPr lang="en-US" dirty="0" smtClean="0"/>
          </a:p>
          <a:p>
            <a:pPr lvl="1"/>
            <a:r>
              <a:rPr lang="uk-UA" dirty="0" smtClean="0"/>
              <a:t>Результатом </a:t>
            </a:r>
            <a:r>
              <a:rPr lang="uk-UA" dirty="0"/>
              <a:t>інструкції є зміна значення деякої змінної, або/та стану клавіатури (</a:t>
            </a:r>
            <a:r>
              <a:rPr lang="uk-UA" dirty="0" smtClean="0"/>
              <a:t>введе</a:t>
            </a:r>
            <a:r>
              <a:rPr lang="uk-UA" dirty="0"/>
              <a:t>н</a:t>
            </a:r>
            <a:r>
              <a:rPr lang="uk-UA" dirty="0" smtClean="0"/>
              <a:t>ня</a:t>
            </a:r>
            <a:r>
              <a:rPr lang="uk-UA" dirty="0"/>
              <a:t>), або стану екрану (виведення). Тобто, інструкції можна розглядати як функції на станах виконавця </a:t>
            </a:r>
            <a:r>
              <a:rPr lang="en-US" dirty="0"/>
              <a:t>Python</a:t>
            </a:r>
            <a:endParaRPr lang="ru-RU" dirty="0"/>
          </a:p>
          <a:p>
            <a:endParaRPr lang="en-US" dirty="0" smtClean="0"/>
          </a:p>
          <a:p>
            <a:r>
              <a:rPr lang="uk-UA" dirty="0" smtClean="0"/>
              <a:t>Властивість </a:t>
            </a:r>
            <a:r>
              <a:rPr lang="uk-UA" dirty="0"/>
              <a:t>ланцюга</a:t>
            </a:r>
            <a:r>
              <a:rPr lang="uk-UA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i="1" dirty="0">
                <a:latin typeface="Consolas"/>
              </a:rPr>
              <a:t>P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    </a:t>
            </a:r>
            <a:r>
              <a:rPr lang="uk-UA" sz="32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859900"/>
                </a:solidFill>
                <a:latin typeface="Consolas"/>
              </a:rPr>
              <a:t>pass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  </a:t>
            </a:r>
            <a:r>
              <a:rPr lang="ru-RU" sz="3200" dirty="0">
                <a:solidFill>
                  <a:srgbClr val="657B83"/>
                </a:solidFill>
                <a:latin typeface="Times New Roman"/>
              </a:rPr>
              <a:t>≡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endParaRPr lang="uk-UA" dirty="0">
              <a:solidFill>
                <a:srgbClr val="657B83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  <a:latin typeface="Consolas"/>
              </a:rPr>
              <a:t>pass</a:t>
            </a:r>
            <a:r>
              <a:rPr lang="uk-UA" dirty="0">
                <a:solidFill>
                  <a:srgbClr val="657B83"/>
                </a:solidFill>
                <a:latin typeface="Consolas"/>
              </a:rPr>
              <a:t>       </a:t>
            </a:r>
            <a:r>
              <a:rPr lang="en-US" i="1" dirty="0">
                <a:solidFill>
                  <a:srgbClr val="657B83"/>
                </a:solidFill>
                <a:latin typeface="Consolas"/>
              </a:rPr>
              <a:t>P</a:t>
            </a:r>
            <a:endParaRPr lang="uk-UA" sz="3600" dirty="0">
              <a:solidFill>
                <a:srgbClr val="657B83"/>
              </a:solidFill>
              <a:latin typeface="Times New Roman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A470-4FB9-4E35-B3C8-F9EFA1A5BCC9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Лінійні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Лінійною</a:t>
            </a:r>
            <a:r>
              <a:rPr lang="uk-UA" dirty="0"/>
              <a:t> називається програма, яка є ланцюгом команд введення, виведення, присвоєння або </a:t>
            </a:r>
            <a:r>
              <a:rPr lang="uk-UA" dirty="0" err="1"/>
              <a:t>тотожньої</a:t>
            </a:r>
            <a:r>
              <a:rPr lang="uk-UA" dirty="0"/>
              <a:t> команди.</a:t>
            </a:r>
            <a:endParaRPr lang="ru-RU" dirty="0"/>
          </a:p>
          <a:p>
            <a:endParaRPr lang="uk-UA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5904-3FB2-47FA-9C67-73AE58F168E2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запису програм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sz="2600" dirty="0"/>
              <a:t>У програмах у </a:t>
            </a:r>
            <a:r>
              <a:rPr lang="en-US" sz="2600" dirty="0"/>
              <a:t>Python </a:t>
            </a:r>
            <a:r>
              <a:rPr lang="uk-UA" sz="2600" dirty="0"/>
              <a:t>можна виділити фізичні та логічні рядки. </a:t>
            </a:r>
            <a:endParaRPr lang="uk-UA" sz="2600" dirty="0" smtClean="0"/>
          </a:p>
          <a:p>
            <a:r>
              <a:rPr lang="uk-UA" sz="2600" b="1" dirty="0" smtClean="0"/>
              <a:t>Фізичний </a:t>
            </a:r>
            <a:r>
              <a:rPr lang="uk-UA" sz="2600" b="1" dirty="0"/>
              <a:t>рядок </a:t>
            </a:r>
            <a:r>
              <a:rPr lang="uk-UA" sz="2600" dirty="0"/>
              <a:t>– це один рядок у інтерпретаторі або у файлі з текстом програми. </a:t>
            </a:r>
            <a:endParaRPr lang="ru-RU" sz="2600" dirty="0"/>
          </a:p>
          <a:p>
            <a:r>
              <a:rPr lang="uk-UA" sz="2600" b="1" dirty="0"/>
              <a:t>Логічний рядок </a:t>
            </a:r>
            <a:r>
              <a:rPr lang="uk-UA" sz="2600" dirty="0"/>
              <a:t>– це один оператор програми з точки зору інтерпретатора</a:t>
            </a:r>
            <a:r>
              <a:rPr lang="uk-UA" sz="2600" dirty="0" smtClean="0"/>
              <a:t>.</a:t>
            </a:r>
          </a:p>
          <a:p>
            <a:r>
              <a:rPr lang="uk-UA" sz="2600" dirty="0" smtClean="0"/>
              <a:t>Частіше </a:t>
            </a:r>
            <a:r>
              <a:rPr lang="uk-UA" sz="2600" dirty="0"/>
              <a:t>за все у одному фізичному рядку записують один логічний рядок.</a:t>
            </a:r>
            <a:endParaRPr lang="ru-RU" sz="2600" dirty="0"/>
          </a:p>
          <a:p>
            <a:endParaRPr lang="uk-UA" sz="2600" dirty="0" smtClean="0"/>
          </a:p>
          <a:p>
            <a:r>
              <a:rPr lang="uk-UA" sz="2600" dirty="0" smtClean="0"/>
              <a:t>Якщо </a:t>
            </a:r>
            <a:r>
              <a:rPr lang="uk-UA" sz="2600" dirty="0"/>
              <a:t>треба продовжити логічний рядок програми на наступний фізичний рядок, у кінці першого рядка треба поставити \.</a:t>
            </a:r>
            <a:endParaRPr lang="ru-RU" sz="2600" dirty="0"/>
          </a:p>
          <a:p>
            <a:r>
              <a:rPr lang="uk-UA" sz="2600" dirty="0"/>
              <a:t>Наприклад:</a:t>
            </a:r>
            <a:endParaRPr lang="ru-RU" sz="2600" dirty="0"/>
          </a:p>
          <a:p>
            <a:pPr marL="0" indent="0">
              <a:buNone/>
            </a:pPr>
            <a:r>
              <a:rPr lang="pt-BR" dirty="0">
                <a:solidFill>
                  <a:srgbClr val="B58900"/>
                </a:solidFill>
                <a:latin typeface="Consolas"/>
              </a:rPr>
              <a:t>x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=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(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a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-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b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-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c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)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*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(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c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-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b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+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a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)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\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586E75"/>
                </a:solidFill>
                <a:latin typeface="Consolas"/>
              </a:rPr>
              <a:t>(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c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-</a:t>
            </a:r>
            <a:r>
              <a:rPr lang="pt-BR" dirty="0">
                <a:solidFill>
                  <a:srgbClr val="2AA198"/>
                </a:solidFill>
                <a:latin typeface="Consolas"/>
              </a:rPr>
              <a:t>2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*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b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)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/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(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a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*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a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+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b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*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b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+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c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586E75"/>
                </a:solidFill>
                <a:latin typeface="Consolas"/>
              </a:rPr>
              <a:t>*</a:t>
            </a:r>
            <a:r>
              <a:rPr lang="pt-BR" dirty="0">
                <a:solidFill>
                  <a:srgbClr val="657B83"/>
                </a:solidFill>
                <a:latin typeface="Consolas"/>
              </a:rPr>
              <a:t> </a:t>
            </a:r>
            <a:r>
              <a:rPr lang="pt-BR" dirty="0">
                <a:solidFill>
                  <a:srgbClr val="B58900"/>
                </a:solidFill>
                <a:latin typeface="Consolas"/>
              </a:rPr>
              <a:t>c</a:t>
            </a:r>
            <a:r>
              <a:rPr lang="pt-BR" dirty="0" smtClean="0">
                <a:solidFill>
                  <a:srgbClr val="586E75"/>
                </a:solidFill>
                <a:latin typeface="Consolas"/>
              </a:rPr>
              <a:t>)</a:t>
            </a:r>
            <a:endParaRPr lang="uk-UA" dirty="0" smtClean="0">
              <a:solidFill>
                <a:srgbClr val="586E75"/>
              </a:solidFill>
              <a:latin typeface="Consolas"/>
            </a:endParaRPr>
          </a:p>
          <a:p>
            <a:pPr>
              <a:buFont typeface="Arial" charset="0"/>
              <a:buChar char="•"/>
            </a:pPr>
            <a:endParaRPr lang="uk-UA" dirty="0" smtClean="0">
              <a:solidFill>
                <a:srgbClr val="586E75"/>
              </a:solidFill>
              <a:latin typeface="Consolas"/>
            </a:endParaRPr>
          </a:p>
          <a:p>
            <a:pPr>
              <a:buFont typeface="Arial" charset="0"/>
              <a:buChar char="•"/>
            </a:pPr>
            <a:r>
              <a:rPr lang="uk-UA" sz="2600" dirty="0"/>
              <a:t>Декілька фізичних рядків об’єднуються у 1 логічний також коли у відкриваюча дужка стоїть у першому фізичному рядку, а </a:t>
            </a:r>
            <a:r>
              <a:rPr lang="uk-UA" sz="2600" dirty="0" smtClean="0"/>
              <a:t>відповідна </a:t>
            </a:r>
            <a:r>
              <a:rPr lang="uk-UA" sz="2600" dirty="0"/>
              <a:t>їй закриваюча, - у одному з наступних. </a:t>
            </a:r>
            <a:endParaRPr lang="pt-BR" sz="2600" dirty="0">
              <a:solidFill>
                <a:srgbClr val="586E75"/>
              </a:solidFill>
              <a:latin typeface="Times New Roman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5904-3FB2-47FA-9C67-73AE58F168E2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Відступи та коментарі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відступи є важливими. </a:t>
            </a:r>
            <a:endParaRPr lang="uk-UA" dirty="0" smtClean="0"/>
          </a:p>
          <a:p>
            <a:r>
              <a:rPr lang="uk-UA" dirty="0" smtClean="0"/>
              <a:t>Відступ </a:t>
            </a:r>
            <a:r>
              <a:rPr lang="uk-UA" dirty="0"/>
              <a:t>у логічному рядку – це кількість пропусків перед першим символом, який не є пропуском. </a:t>
            </a:r>
            <a:endParaRPr lang="uk-UA" dirty="0" smtClean="0"/>
          </a:p>
          <a:p>
            <a:r>
              <a:rPr lang="uk-UA" dirty="0" smtClean="0"/>
              <a:t>Оператори</a:t>
            </a:r>
            <a:r>
              <a:rPr lang="uk-UA" dirty="0"/>
              <a:t>, які утворюють ланцюг, повинні мати однаковий відступ.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Коментарі починаються з </a:t>
            </a:r>
            <a:r>
              <a:rPr lang="ru-RU" dirty="0">
                <a:solidFill>
                  <a:srgbClr val="93A1A1"/>
                </a:solidFill>
                <a:latin typeface="Consolas"/>
              </a:rPr>
              <a:t>#</a:t>
            </a:r>
            <a:r>
              <a:rPr lang="ru-RU" dirty="0" smtClean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беруться</a:t>
            </a:r>
            <a:r>
              <a:rPr lang="ru-RU" dirty="0"/>
              <a:t> у 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'''</a:t>
            </a:r>
            <a:r>
              <a:rPr lang="ru-RU" dirty="0" smtClean="0"/>
              <a:t> </a:t>
            </a:r>
            <a:r>
              <a:rPr lang="ru-RU" dirty="0"/>
              <a:t>з </a:t>
            </a:r>
            <a:r>
              <a:rPr lang="ru-RU" dirty="0" err="1"/>
              <a:t>обох</a:t>
            </a:r>
            <a:r>
              <a:rPr lang="ru-RU" dirty="0"/>
              <a:t> бок</a:t>
            </a:r>
            <a:r>
              <a:rPr lang="uk-UA" dirty="0" err="1"/>
              <a:t>ів</a:t>
            </a:r>
            <a:r>
              <a:rPr lang="uk-UA" dirty="0"/>
              <a:t>. </a:t>
            </a:r>
            <a:endParaRPr lang="uk-UA" dirty="0" smtClean="0"/>
          </a:p>
          <a:p>
            <a:pPr marL="0" indent="0">
              <a:buNone/>
            </a:pPr>
            <a:r>
              <a:rPr lang="ru-RU" dirty="0">
                <a:solidFill>
                  <a:srgbClr val="B58900"/>
                </a:solidFill>
                <a:latin typeface="Consolas"/>
              </a:rPr>
              <a:t>v</a:t>
            </a:r>
            <a:r>
              <a:rPr lang="ru-RU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dirty="0">
                <a:solidFill>
                  <a:srgbClr val="586E75"/>
                </a:solidFill>
                <a:latin typeface="Consolas"/>
              </a:rPr>
              <a:t>=</a:t>
            </a:r>
            <a:r>
              <a:rPr lang="ru-RU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dirty="0">
                <a:solidFill>
                  <a:srgbClr val="B58900"/>
                </a:solidFill>
                <a:latin typeface="Consolas"/>
              </a:rPr>
              <a:t>i</a:t>
            </a:r>
            <a:r>
              <a:rPr lang="ru-RU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dirty="0">
                <a:solidFill>
                  <a:srgbClr val="586E75"/>
                </a:solidFill>
                <a:latin typeface="Consolas"/>
              </a:rPr>
              <a:t>*</a:t>
            </a:r>
            <a:r>
              <a:rPr lang="ru-RU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dirty="0">
                <a:solidFill>
                  <a:srgbClr val="B58900"/>
                </a:solidFill>
                <a:latin typeface="Consolas"/>
              </a:rPr>
              <a:t>t</a:t>
            </a:r>
            <a:r>
              <a:rPr lang="ru-RU" dirty="0">
                <a:solidFill>
                  <a:srgbClr val="657B83"/>
                </a:solidFill>
                <a:latin typeface="Consolas"/>
              </a:rPr>
              <a:t> </a:t>
            </a:r>
            <a:r>
              <a:rPr lang="ru-RU" i="1" dirty="0">
                <a:solidFill>
                  <a:srgbClr val="93A1A1"/>
                </a:solidFill>
                <a:latin typeface="Consolas"/>
              </a:rPr>
              <a:t>#</a:t>
            </a:r>
            <a:r>
              <a:rPr lang="ru-RU" i="1" dirty="0" err="1">
                <a:solidFill>
                  <a:srgbClr val="93A1A1"/>
                </a:solidFill>
                <a:latin typeface="Consolas"/>
              </a:rPr>
              <a:t>обчислення</a:t>
            </a:r>
            <a:r>
              <a:rPr lang="ru-RU" i="1" dirty="0">
                <a:solidFill>
                  <a:srgbClr val="93A1A1"/>
                </a:solidFill>
                <a:latin typeface="Consolas"/>
              </a:rPr>
              <a:t> </a:t>
            </a:r>
            <a:r>
              <a:rPr lang="ru-RU" i="1" dirty="0" err="1">
                <a:solidFill>
                  <a:srgbClr val="93A1A1"/>
                </a:solidFill>
                <a:latin typeface="Consolas"/>
              </a:rPr>
              <a:t>швидкості</a:t>
            </a:r>
            <a:endParaRPr lang="ru-RU" dirty="0">
              <a:solidFill>
                <a:srgbClr val="657B83"/>
              </a:solidFill>
              <a:latin typeface="Consolas"/>
            </a:endParaRPr>
          </a:p>
          <a:p>
            <a:pPr lvl="1"/>
            <a:r>
              <a:rPr lang="uk-UA" sz="1600" dirty="0" smtClean="0">
                <a:latin typeface="Times New Roman"/>
              </a:rPr>
              <a:t>або</a:t>
            </a:r>
            <a:endParaRPr lang="uk-UA" sz="1600" dirty="0">
              <a:latin typeface="Times New Roman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AA198"/>
                </a:solidFill>
                <a:latin typeface="Consolas"/>
              </a:rPr>
              <a:t>'''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Це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коментар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2AA198"/>
                </a:solidFill>
                <a:latin typeface="Consolas"/>
              </a:rPr>
              <a:t>який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включає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багато</a:t>
            </a:r>
            <a:r>
              <a:rPr lang="ru-RU" dirty="0">
                <a:solidFill>
                  <a:srgbClr val="2AA198"/>
                </a:solidFill>
                <a:latin typeface="Consolas"/>
              </a:rPr>
              <a:t> </a:t>
            </a:r>
            <a:r>
              <a:rPr lang="ru-RU" dirty="0" err="1">
                <a:solidFill>
                  <a:srgbClr val="2AA198"/>
                </a:solidFill>
                <a:latin typeface="Consolas"/>
              </a:rPr>
              <a:t>рядків</a:t>
            </a:r>
            <a:endParaRPr lang="ru-RU" dirty="0">
              <a:solidFill>
                <a:srgbClr val="2AA198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AA198"/>
                </a:solidFill>
                <a:latin typeface="Consolas"/>
              </a:rPr>
              <a:t>'''</a:t>
            </a:r>
            <a:endParaRPr lang="ru-RU" dirty="0">
              <a:solidFill>
                <a:srgbClr val="2AA198"/>
              </a:solidFill>
              <a:latin typeface="Times New Roman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5904-3FB2-47FA-9C67-73AE58F168E2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лінійної 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Обчислення значення поліному  </a:t>
            </a:r>
            <a:endParaRPr lang="ru-RU" dirty="0"/>
          </a:p>
          <a:p>
            <a:endParaRPr lang="uk-UA" dirty="0"/>
          </a:p>
          <a:p>
            <a:pPr marL="0" indent="0">
              <a:buNone/>
            </a:pPr>
            <a:r>
              <a:rPr lang="en-US" dirty="0" smtClean="0"/>
              <a:t>y</a:t>
            </a:r>
            <a:r>
              <a:rPr lang="ru-RU" dirty="0"/>
              <a:t>=</a:t>
            </a:r>
            <a:r>
              <a:rPr lang="en-US" dirty="0"/>
              <a:t>x</a:t>
            </a:r>
            <a:r>
              <a:rPr lang="ru-RU" dirty="0"/>
              <a:t>**6 – 4*</a:t>
            </a:r>
            <a:r>
              <a:rPr lang="en-US" dirty="0"/>
              <a:t>x</a:t>
            </a:r>
            <a:r>
              <a:rPr lang="ru-RU" dirty="0"/>
              <a:t>**4 + 3*</a:t>
            </a:r>
            <a:r>
              <a:rPr lang="en-US" dirty="0"/>
              <a:t>x</a:t>
            </a:r>
            <a:r>
              <a:rPr lang="ru-RU" dirty="0"/>
              <a:t> - 7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432-09A5-4CDD-9411-DEC9996A706E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1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Коротку </a:t>
            </a:r>
            <a:r>
              <a:rPr lang="uk-UA" dirty="0"/>
              <a:t>історію розвитку обчислювальної техніки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Визначення інформатики та інформації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Поняття алгоритму та виконавця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Програми та програмування, компілятори та інтерпретатори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Де завантажити та як запустити </a:t>
            </a:r>
            <a:r>
              <a:rPr lang="en-US" dirty="0"/>
              <a:t>Python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 smtClean="0"/>
              <a:t>Основні </a:t>
            </a:r>
            <a:r>
              <a:rPr lang="uk-UA" dirty="0"/>
              <a:t>команди </a:t>
            </a:r>
            <a:r>
              <a:rPr lang="en-US" dirty="0" smtClean="0"/>
              <a:t>Python (</a:t>
            </a:r>
            <a:r>
              <a:rPr lang="uk-UA" dirty="0" smtClean="0"/>
              <a:t>присвоєння, введення, виведення, </a:t>
            </a:r>
            <a:r>
              <a:rPr lang="uk-UA" dirty="0" err="1" smtClean="0"/>
              <a:t>тотожню</a:t>
            </a:r>
            <a:r>
              <a:rPr lang="uk-UA" dirty="0" smtClean="0"/>
              <a:t> команду</a:t>
            </a:r>
            <a:r>
              <a:rPr lang="uk-UA" dirty="0" smtClean="0"/>
              <a:t>)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ru-RU" dirty="0" err="1"/>
              <a:t>Ланцюги</a:t>
            </a:r>
            <a:r>
              <a:rPr lang="ru-RU" dirty="0"/>
              <a:t> та л</a:t>
            </a:r>
            <a:r>
              <a:rPr lang="uk-UA" dirty="0" err="1"/>
              <a:t>інійні</a:t>
            </a:r>
            <a:r>
              <a:rPr lang="uk-UA" dirty="0"/>
              <a:t> </a:t>
            </a:r>
            <a:r>
              <a:rPr lang="uk-UA" dirty="0" smtClean="0"/>
              <a:t>програми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 err="1"/>
              <a:t>Рівносильність</a:t>
            </a:r>
            <a:r>
              <a:rPr lang="uk-UA" dirty="0"/>
              <a:t> інструкцій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Правила запису програм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04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 (Russian) </a:t>
            </a:r>
            <a:r>
              <a:rPr lang="ru-RU" dirty="0"/>
              <a:t>Версия</a:t>
            </a:r>
            <a:r>
              <a:rPr lang="en-US" dirty="0"/>
              <a:t>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Бублик</a:t>
            </a:r>
            <a:r>
              <a:rPr lang="en-US" dirty="0"/>
              <a:t> В.В., </a:t>
            </a:r>
            <a:r>
              <a:rPr lang="en-US" dirty="0" err="1"/>
              <a:t>Личман</a:t>
            </a:r>
            <a:r>
              <a:rPr lang="en-US" dirty="0"/>
              <a:t> В.В., </a:t>
            </a:r>
            <a:r>
              <a:rPr lang="en-US" dirty="0" err="1"/>
              <a:t>Обвінцев</a:t>
            </a:r>
            <a:r>
              <a:rPr lang="en-US" dirty="0"/>
              <a:t> О.В.. </a:t>
            </a:r>
            <a:r>
              <a:rPr lang="en-US" dirty="0" err="1"/>
              <a:t>Інформатика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програмування</a:t>
            </a:r>
            <a:r>
              <a:rPr lang="en-US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</a:t>
            </a:r>
            <a:r>
              <a:rPr lang="uk-UA" u="sng" dirty="0">
                <a:hlinkClick r:id="rId3"/>
              </a:rPr>
              <a:t>http://www.matfiz.univ.kiev.ua/books</a:t>
            </a:r>
            <a:r>
              <a:rPr lang="uk-UA" dirty="0"/>
              <a:t> (також на </a:t>
            </a:r>
            <a:r>
              <a:rPr lang="uk-UA" u="sng" dirty="0">
                <a:hlinkClick r:id="rId4"/>
              </a:rPr>
              <a:t>http://obvintsev.info/compuscience/lectures/index.htm</a:t>
            </a:r>
            <a:r>
              <a:rPr lang="uk-UA" dirty="0"/>
              <a:t>)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Самоучитель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uk-UA" u="sng" dirty="0">
                <a:hlinkClick r:id="rId5"/>
              </a:rPr>
              <a:t>http://pythonworld.ru/samouchitel-python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С. </a:t>
            </a:r>
            <a:r>
              <a:rPr lang="uk-UA" dirty="0" err="1"/>
              <a:t>Шапошникова</a:t>
            </a:r>
            <a:r>
              <a:rPr lang="uk-UA" dirty="0"/>
              <a:t>. </a:t>
            </a:r>
            <a:r>
              <a:rPr lang="uk-UA" dirty="0" err="1"/>
              <a:t>Основы</a:t>
            </a:r>
            <a:r>
              <a:rPr lang="uk-UA" dirty="0"/>
              <a:t> </a:t>
            </a:r>
            <a:r>
              <a:rPr lang="uk-UA" dirty="0" err="1"/>
              <a:t>программирования</a:t>
            </a:r>
            <a:r>
              <a:rPr lang="uk-UA" dirty="0"/>
              <a:t> на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uk-UA" dirty="0" err="1"/>
              <a:t>Версия</a:t>
            </a:r>
            <a:r>
              <a:rPr lang="uk-UA" dirty="0"/>
              <a:t> 2 (2011). </a:t>
            </a:r>
            <a:r>
              <a:rPr lang="uk-UA" u="sng" dirty="0">
                <a:hlinkClick r:id="rId6"/>
              </a:rPr>
              <a:t>http://younglinux.info/pdf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27.08.2015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Інформатика та інформація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uk-UA" b="1" dirty="0"/>
              <a:t>Інформатика</a:t>
            </a:r>
            <a:r>
              <a:rPr lang="uk-UA" dirty="0"/>
              <a:t> - це наука про методи представлення, накопичення, передачі і обробки інформації за допомогою комп’ютерів (</a:t>
            </a:r>
            <a:r>
              <a:rPr lang="en-US" dirty="0"/>
              <a:t>computer science</a:t>
            </a:r>
            <a:r>
              <a:rPr lang="ru-RU" dirty="0" smtClean="0"/>
              <a:t>).</a:t>
            </a:r>
          </a:p>
          <a:p>
            <a:endParaRPr lang="uk-UA" dirty="0"/>
          </a:p>
          <a:p>
            <a:pPr algn="just"/>
            <a:r>
              <a:rPr lang="uk-UA" b="1" dirty="0" smtClean="0"/>
              <a:t>Інформація</a:t>
            </a:r>
            <a:r>
              <a:rPr lang="uk-UA" dirty="0" smtClean="0"/>
              <a:t> </a:t>
            </a:r>
            <a:r>
              <a:rPr lang="uk-UA" dirty="0"/>
              <a:t>- це поняття, що передбачає </a:t>
            </a:r>
            <a:r>
              <a:rPr lang="uk-UA" dirty="0" smtClean="0"/>
              <a:t>наявність</a:t>
            </a:r>
          </a:p>
          <a:p>
            <a:pPr lvl="1" algn="just"/>
            <a:r>
              <a:rPr lang="uk-UA" dirty="0" smtClean="0"/>
              <a:t>матеріального </a:t>
            </a:r>
            <a:r>
              <a:rPr lang="uk-UA" dirty="0"/>
              <a:t>носія інформації, </a:t>
            </a:r>
            <a:endParaRPr lang="uk-UA" dirty="0" smtClean="0"/>
          </a:p>
          <a:p>
            <a:pPr lvl="1" algn="just"/>
            <a:r>
              <a:rPr lang="uk-UA" dirty="0" smtClean="0"/>
              <a:t>джерела </a:t>
            </a:r>
            <a:r>
              <a:rPr lang="uk-UA" dirty="0"/>
              <a:t>і передавача інформації, </a:t>
            </a:r>
            <a:endParaRPr lang="uk-UA" dirty="0" smtClean="0"/>
          </a:p>
          <a:p>
            <a:pPr lvl="1" algn="just"/>
            <a:r>
              <a:rPr lang="uk-UA" dirty="0" smtClean="0"/>
              <a:t>приймача інформації,</a:t>
            </a:r>
          </a:p>
          <a:p>
            <a:pPr lvl="1" algn="just"/>
            <a:r>
              <a:rPr lang="uk-UA" dirty="0" smtClean="0"/>
              <a:t>каналу </a:t>
            </a:r>
            <a:r>
              <a:rPr lang="uk-UA" dirty="0"/>
              <a:t>зв'язку між джерелом і приймачем інформації.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F6D-6B9E-43FB-9CCB-97C9B8C2BBEC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Алгоритми та виконавці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/>
              <a:t>Алгоритм</a:t>
            </a:r>
            <a:r>
              <a:rPr lang="uk-UA" dirty="0"/>
              <a:t> - точний припис, який визначає зміст і послідовність кроків, що переводять задану сукупність початкових даних у шуканий результат за скінченний час</a:t>
            </a:r>
            <a:r>
              <a:rPr lang="uk-UA" dirty="0" smtClean="0"/>
              <a:t>.</a:t>
            </a:r>
          </a:p>
          <a:p>
            <a:pPr algn="just"/>
            <a:endParaRPr lang="uk-UA" dirty="0"/>
          </a:p>
          <a:p>
            <a:pPr algn="just"/>
            <a:r>
              <a:rPr lang="uk-UA" b="1" dirty="0"/>
              <a:t>Виконавцем</a:t>
            </a:r>
            <a:r>
              <a:rPr lang="uk-UA" dirty="0"/>
              <a:t> ми будемо називати пристрій, здатний виконувати дії із заданого набору дій</a:t>
            </a:r>
            <a:r>
              <a:rPr lang="uk-UA" dirty="0" smtClean="0"/>
              <a:t>.</a:t>
            </a:r>
          </a:p>
          <a:p>
            <a:pPr lvl="1" algn="just"/>
            <a:r>
              <a:rPr lang="uk-UA" dirty="0"/>
              <a:t>Команду на виконання окремої дії звичайно називають оператором або інструкцією.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782-7CE7-4800-B165-0A617A3EB8E2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виконавців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пральна машина, </a:t>
            </a:r>
            <a:endParaRPr lang="uk-UA" dirty="0" smtClean="0"/>
          </a:p>
          <a:p>
            <a:r>
              <a:rPr lang="uk-UA" dirty="0" smtClean="0"/>
              <a:t>смартфон</a:t>
            </a:r>
            <a:r>
              <a:rPr lang="uk-UA" dirty="0"/>
              <a:t>, </a:t>
            </a:r>
            <a:endParaRPr lang="uk-UA" dirty="0" smtClean="0"/>
          </a:p>
          <a:p>
            <a:r>
              <a:rPr lang="uk-UA" dirty="0" err="1" smtClean="0"/>
              <a:t>мультиварка</a:t>
            </a:r>
            <a:r>
              <a:rPr lang="uk-UA" dirty="0"/>
              <a:t>, </a:t>
            </a:r>
            <a:endParaRPr lang="uk-UA" dirty="0" smtClean="0"/>
          </a:p>
          <a:p>
            <a:r>
              <a:rPr lang="uk-UA" dirty="0" smtClean="0"/>
              <a:t>комп'ютер</a:t>
            </a:r>
          </a:p>
          <a:p>
            <a:endParaRPr lang="uk-UA" dirty="0" smtClean="0"/>
          </a:p>
          <a:p>
            <a:r>
              <a:rPr lang="uk-UA" dirty="0" smtClean="0"/>
              <a:t>Приклади </a:t>
            </a:r>
            <a:r>
              <a:rPr lang="uk-UA" dirty="0"/>
              <a:t>інструкцій: </a:t>
            </a:r>
            <a:endParaRPr lang="uk-UA" dirty="0" smtClean="0"/>
          </a:p>
          <a:p>
            <a:pPr lvl="1"/>
            <a:r>
              <a:rPr lang="uk-UA" dirty="0"/>
              <a:t>виконати прання бавовняної білизни, </a:t>
            </a:r>
          </a:p>
          <a:p>
            <a:pPr lvl="1"/>
            <a:r>
              <a:rPr lang="uk-UA" dirty="0" smtClean="0"/>
              <a:t>встановити </a:t>
            </a:r>
            <a:r>
              <a:rPr lang="uk-UA" dirty="0"/>
              <a:t>з'єднання із заданим номером, </a:t>
            </a:r>
            <a:endParaRPr lang="uk-UA" dirty="0" smtClean="0"/>
          </a:p>
          <a:p>
            <a:pPr lvl="1"/>
            <a:r>
              <a:rPr lang="uk-UA" dirty="0" smtClean="0"/>
              <a:t>приготувати </a:t>
            </a:r>
            <a:r>
              <a:rPr lang="uk-UA" dirty="0"/>
              <a:t>плов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F3AC-84F2-4862-A59C-197F60D49089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Програми та програмування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/>
              <a:t>Програма</a:t>
            </a:r>
            <a:r>
              <a:rPr lang="uk-UA" dirty="0"/>
              <a:t> – запис </a:t>
            </a:r>
            <a:r>
              <a:rPr lang="uk-UA" dirty="0" smtClean="0"/>
              <a:t>алгоритму </a:t>
            </a:r>
            <a:r>
              <a:rPr lang="uk-UA" dirty="0"/>
              <a:t>у формі, придатній для виконання комп’ютером</a:t>
            </a:r>
            <a:r>
              <a:rPr lang="uk-UA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uk-UA" b="1" dirty="0"/>
              <a:t>Програмування</a:t>
            </a:r>
            <a:r>
              <a:rPr lang="uk-UA" dirty="0"/>
              <a:t> – процес побудови комп’ютерних програм.</a:t>
            </a:r>
            <a:endParaRPr lang="ru-RU" dirty="0"/>
          </a:p>
          <a:p>
            <a:pPr lvl="1" algn="just"/>
            <a:r>
              <a:rPr lang="uk-UA" dirty="0"/>
              <a:t>У більш широкому сенсі під програмуванням розуміють весь спектр діяльності, пов'язаний зі створенням і підтримкою в робочому стані </a:t>
            </a:r>
            <a:r>
              <a:rPr lang="uk-UA" dirty="0" smtClean="0"/>
              <a:t>програмного </a:t>
            </a:r>
            <a:r>
              <a:rPr lang="uk-UA" dirty="0"/>
              <a:t>забезпечення (</a:t>
            </a:r>
            <a:r>
              <a:rPr lang="en-US" dirty="0"/>
              <a:t>software engineering</a:t>
            </a:r>
            <a:r>
              <a:rPr lang="uk-UA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466E-BAB8-47ED-B0C0-30831972FAFA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5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Компілятори та інтерпретатори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uk-UA" b="1" dirty="0"/>
              <a:t>Компілятор</a:t>
            </a:r>
            <a:r>
              <a:rPr lang="uk-UA" dirty="0"/>
              <a:t> – програма, що здійснює трансляцію програми, складеної у </a:t>
            </a:r>
            <a:r>
              <a:rPr lang="uk-UA" dirty="0" err="1"/>
              <a:t>високорівневій</a:t>
            </a:r>
            <a:r>
              <a:rPr lang="uk-UA" dirty="0"/>
              <a:t> мові програмування, в еквівалентну програму </a:t>
            </a:r>
            <a:r>
              <a:rPr lang="uk-UA" dirty="0" err="1"/>
              <a:t>низькорівневою</a:t>
            </a:r>
            <a:r>
              <a:rPr lang="uk-UA" dirty="0"/>
              <a:t> мовою, близькою до машинного коду</a:t>
            </a:r>
            <a:r>
              <a:rPr lang="uk-UA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uk-UA" b="1" dirty="0"/>
              <a:t>Інтерпретатор</a:t>
            </a:r>
            <a:r>
              <a:rPr lang="uk-UA" dirty="0"/>
              <a:t> – програма, що здійснює </a:t>
            </a:r>
            <a:r>
              <a:rPr lang="uk-UA" dirty="0" err="1"/>
              <a:t>покомандний</a:t>
            </a:r>
            <a:r>
              <a:rPr lang="uk-UA" dirty="0"/>
              <a:t> аналіз програми, її обробку та виконання.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7A13-C581-4C18-9E34-DE2BA484A608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7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Основні етапи побудови </a:t>
            </a:r>
            <a:r>
              <a:rPr lang="uk-UA" dirty="0" smtClean="0"/>
              <a:t>програми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Введення (набір) тексту</a:t>
            </a:r>
            <a:endParaRPr lang="ru-RU" dirty="0"/>
          </a:p>
          <a:p>
            <a:pPr lvl="0"/>
            <a:r>
              <a:rPr lang="uk-UA" dirty="0"/>
              <a:t>Перевірка синтаксичної правильності</a:t>
            </a:r>
            <a:endParaRPr lang="ru-RU" dirty="0"/>
          </a:p>
          <a:p>
            <a:pPr lvl="0"/>
            <a:r>
              <a:rPr lang="en-US" dirty="0"/>
              <a:t>[</a:t>
            </a:r>
            <a:r>
              <a:rPr lang="uk-UA" dirty="0"/>
              <a:t>Компіляція</a:t>
            </a:r>
            <a:r>
              <a:rPr lang="en-US" dirty="0"/>
              <a:t>]</a:t>
            </a:r>
            <a:endParaRPr lang="ru-RU" dirty="0"/>
          </a:p>
          <a:p>
            <a:pPr lvl="0"/>
            <a:r>
              <a:rPr lang="uk-UA" dirty="0"/>
              <a:t>Виконання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A4F4-C81F-4002-8230-7014C5876579}" type="datetime1">
              <a:rPr lang="ru-RU" smtClean="0"/>
              <a:t>27.08.2015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1262</TotalTime>
  <Words>2513</Words>
  <Application>Microsoft Office PowerPoint</Application>
  <PresentationFormat>Экран (4:3)</PresentationFormat>
  <Paragraphs>440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Ясность</vt:lpstr>
      <vt:lpstr>Інформатика та програмування</vt:lpstr>
      <vt:lpstr>Коротка історія</vt:lpstr>
      <vt:lpstr>Коротка історія. 20 століття</vt:lpstr>
      <vt:lpstr>Інформатика та інформація</vt:lpstr>
      <vt:lpstr>Алгоритми та виконавці</vt:lpstr>
      <vt:lpstr>Приклади виконавців</vt:lpstr>
      <vt:lpstr>Програми та програмування</vt:lpstr>
      <vt:lpstr>Компілятори та інтерпретатори</vt:lpstr>
      <vt:lpstr>Основні етапи побудови програми</vt:lpstr>
      <vt:lpstr>Мова Python</vt:lpstr>
      <vt:lpstr>Чому Python?  </vt:lpstr>
      <vt:lpstr>Де використовують</vt:lpstr>
      <vt:lpstr>Звідки завантажити</vt:lpstr>
      <vt:lpstr>Як запустити</vt:lpstr>
      <vt:lpstr>Як запустити.2</vt:lpstr>
      <vt:lpstr>Як запустити.3</vt:lpstr>
      <vt:lpstr>Константи</vt:lpstr>
      <vt:lpstr>Рядки-константи</vt:lpstr>
      <vt:lpstr>Змінні</vt:lpstr>
      <vt:lpstr>Основні команди Python</vt:lpstr>
      <vt:lpstr>Арифметичний вираз. Множина операцій</vt:lpstr>
      <vt:lpstr>Арифметичний вираз. Означення</vt:lpstr>
      <vt:lpstr>Арифметичний вираз. Обчислення</vt:lpstr>
      <vt:lpstr>Команда присвоєння</vt:lpstr>
      <vt:lpstr>Команда введення</vt:lpstr>
      <vt:lpstr>Команда виведення</vt:lpstr>
      <vt:lpstr>Тотожня команда</vt:lpstr>
      <vt:lpstr>Спеціальні команди присвоєння</vt:lpstr>
      <vt:lpstr>Спеціальні команди присвоєння. 2</vt:lpstr>
      <vt:lpstr>Ланцюг команд. Визначення</vt:lpstr>
      <vt:lpstr>Ланцюг команд. Правило ланцюга</vt:lpstr>
      <vt:lpstr>Рівносильність інструкцій</vt:lpstr>
      <vt:lpstr>Лінійні програми</vt:lpstr>
      <vt:lpstr>Правила запису програм</vt:lpstr>
      <vt:lpstr>Відступи та коментарі</vt:lpstr>
      <vt:lpstr>Приклад лінійної програми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Nataly</cp:lastModifiedBy>
  <cp:revision>59</cp:revision>
  <dcterms:created xsi:type="dcterms:W3CDTF">2015-08-16T10:20:57Z</dcterms:created>
  <dcterms:modified xsi:type="dcterms:W3CDTF">2015-08-26T22:32:48Z</dcterms:modified>
</cp:coreProperties>
</file>