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5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21.08.2015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37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21.08.2015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21.08.2015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21.08.2015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21.08.2015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fiz.univ.kiev.ua/books" TargetMode="External"/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nglinux.info/pdf" TargetMode="External"/><Relationship Id="rId5" Type="http://schemas.openxmlformats.org/officeDocument/2006/relationships/hyperlink" Target="http://pythonworld.ru/samouchitel-python" TargetMode="External"/><Relationship Id="rId4" Type="http://schemas.openxmlformats.org/officeDocument/2006/relationships/hyperlink" Target="http://obvintsev.info/compuscience/lectures/index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2. Розгалужені програми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21.08.2015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Умови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b="1" dirty="0" smtClean="0"/>
              <a:t>Умовою</a:t>
            </a:r>
            <a:r>
              <a:rPr lang="uk-UA" dirty="0" smtClean="0"/>
              <a:t> </a:t>
            </a:r>
            <a:r>
              <a:rPr lang="uk-UA" i="1" dirty="0" smtClean="0"/>
              <a:t>F</a:t>
            </a:r>
            <a:r>
              <a:rPr lang="uk-UA" dirty="0" smtClean="0"/>
              <a:t> будемо називати </a:t>
            </a:r>
            <a:r>
              <a:rPr lang="uk-UA" dirty="0" err="1" smtClean="0"/>
              <a:t>булів</a:t>
            </a:r>
            <a:r>
              <a:rPr lang="uk-UA" dirty="0" smtClean="0"/>
              <a:t> вираз, побудований </a:t>
            </a:r>
            <a:r>
              <a:rPr lang="uk-UA" dirty="0" err="1" smtClean="0"/>
              <a:t>індуктивно</a:t>
            </a:r>
            <a:r>
              <a:rPr lang="uk-UA" dirty="0" smtClean="0"/>
              <a:t> за правилом:</a:t>
            </a:r>
          </a:p>
          <a:p>
            <a:pPr lvl="1"/>
            <a:r>
              <a:rPr lang="ru-RU" dirty="0" smtClean="0"/>
              <a:t>1</a:t>
            </a:r>
            <a:r>
              <a:rPr lang="ru-RU" dirty="0"/>
              <a:t>. </a:t>
            </a:r>
            <a:r>
              <a:rPr lang="uk-UA" dirty="0" smtClean="0"/>
              <a:t>Якщо </a:t>
            </a:r>
            <a:r>
              <a:rPr lang="uk-UA" i="1" dirty="0" smtClean="0"/>
              <a:t>F</a:t>
            </a:r>
            <a:r>
              <a:rPr lang="uk-UA" dirty="0" smtClean="0"/>
              <a:t> висловлювання, то </a:t>
            </a:r>
            <a:r>
              <a:rPr lang="uk-UA" i="1" dirty="0" smtClean="0"/>
              <a:t>F</a:t>
            </a:r>
            <a:r>
              <a:rPr lang="uk-UA" dirty="0" smtClean="0"/>
              <a:t> - умова;</a:t>
            </a:r>
          </a:p>
          <a:p>
            <a:pPr lvl="1"/>
            <a:r>
              <a:rPr lang="uk-UA" dirty="0" smtClean="0"/>
              <a:t>2. Якщо </a:t>
            </a:r>
            <a:r>
              <a:rPr lang="uk-UA" i="1" dirty="0" smtClean="0"/>
              <a:t>F</a:t>
            </a:r>
            <a:r>
              <a:rPr lang="uk-UA" dirty="0" smtClean="0"/>
              <a:t> відношення, то </a:t>
            </a:r>
            <a:r>
              <a:rPr lang="uk-UA" i="1" dirty="0" smtClean="0"/>
              <a:t>F</a:t>
            </a:r>
            <a:r>
              <a:rPr lang="uk-UA" dirty="0" smtClean="0"/>
              <a:t> - умова;</a:t>
            </a:r>
          </a:p>
          <a:p>
            <a:pPr lvl="1"/>
            <a:r>
              <a:rPr lang="uk-UA" dirty="0" smtClean="0"/>
              <a:t>3. Якщо </a:t>
            </a:r>
            <a:r>
              <a:rPr lang="uk-UA" i="1" dirty="0" smtClean="0"/>
              <a:t>F </a:t>
            </a:r>
            <a:r>
              <a:rPr lang="uk-UA" dirty="0" smtClean="0"/>
              <a:t>вираз, то </a:t>
            </a:r>
            <a:r>
              <a:rPr lang="uk-UA" i="1" dirty="0" smtClean="0"/>
              <a:t>F</a:t>
            </a:r>
            <a:r>
              <a:rPr lang="uk-UA" dirty="0" smtClean="0"/>
              <a:t> – умова;</a:t>
            </a:r>
          </a:p>
          <a:p>
            <a:pPr lvl="1"/>
            <a:r>
              <a:rPr lang="uk-UA" dirty="0" smtClean="0"/>
              <a:t>4. Якщо </a:t>
            </a:r>
            <a:r>
              <a:rPr lang="uk-UA" i="1" dirty="0" smtClean="0"/>
              <a:t>F</a:t>
            </a:r>
            <a:r>
              <a:rPr lang="uk-UA" dirty="0" smtClean="0"/>
              <a:t>, </a:t>
            </a:r>
            <a:r>
              <a:rPr lang="uk-UA" i="1" dirty="0" smtClean="0"/>
              <a:t>F</a:t>
            </a:r>
            <a:r>
              <a:rPr lang="uk-UA" i="1" baseline="-25000" dirty="0" smtClean="0"/>
              <a:t>1</a:t>
            </a:r>
            <a:r>
              <a:rPr lang="uk-UA" dirty="0" smtClean="0"/>
              <a:t>, </a:t>
            </a:r>
            <a:r>
              <a:rPr lang="uk-UA" i="1" dirty="0" smtClean="0"/>
              <a:t>F</a:t>
            </a:r>
            <a:r>
              <a:rPr lang="uk-UA" i="1" baseline="-25000" dirty="0" smtClean="0"/>
              <a:t>2</a:t>
            </a:r>
            <a:r>
              <a:rPr lang="uk-UA" dirty="0" smtClean="0"/>
              <a:t> – умови, то </a:t>
            </a:r>
            <a:r>
              <a:rPr lang="uk-UA" i="1" dirty="0" smtClean="0"/>
              <a:t>F</a:t>
            </a:r>
            <a:r>
              <a:rPr lang="uk-UA" i="1" baseline="-25000" dirty="0" smtClean="0"/>
              <a:t>1</a:t>
            </a:r>
            <a:r>
              <a:rPr lang="uk-UA" dirty="0" smtClean="0"/>
              <a:t>, </a:t>
            </a:r>
            <a:r>
              <a:rPr lang="uk-UA" dirty="0" err="1" smtClean="0"/>
              <a:t>or</a:t>
            </a:r>
            <a:r>
              <a:rPr lang="uk-UA" dirty="0" smtClean="0"/>
              <a:t> </a:t>
            </a:r>
            <a:r>
              <a:rPr lang="uk-UA" i="1" dirty="0" smtClean="0"/>
              <a:t>F</a:t>
            </a:r>
            <a:r>
              <a:rPr lang="uk-UA" i="1" baseline="-25000" dirty="0" smtClean="0"/>
              <a:t>2</a:t>
            </a:r>
            <a:r>
              <a:rPr lang="uk-UA" dirty="0" smtClean="0"/>
              <a:t>, </a:t>
            </a:r>
            <a:r>
              <a:rPr lang="uk-UA" i="1" dirty="0" smtClean="0"/>
              <a:t>F</a:t>
            </a:r>
            <a:r>
              <a:rPr lang="uk-UA" i="1" baseline="-25000" dirty="0" smtClean="0"/>
              <a:t>1</a:t>
            </a:r>
            <a:r>
              <a:rPr lang="uk-UA" dirty="0" smtClean="0"/>
              <a:t>, </a:t>
            </a:r>
            <a:r>
              <a:rPr lang="uk-UA" dirty="0" err="1" smtClean="0"/>
              <a:t>and</a:t>
            </a:r>
            <a:r>
              <a:rPr lang="uk-UA" dirty="0" smtClean="0"/>
              <a:t> </a:t>
            </a:r>
            <a:r>
              <a:rPr lang="uk-UA" i="1" dirty="0" smtClean="0"/>
              <a:t>F</a:t>
            </a:r>
            <a:r>
              <a:rPr lang="uk-UA" i="1" baseline="-25000" dirty="0" smtClean="0"/>
              <a:t>2</a:t>
            </a:r>
            <a:r>
              <a:rPr lang="uk-UA" dirty="0" smtClean="0"/>
              <a:t>, </a:t>
            </a:r>
            <a:r>
              <a:rPr lang="uk-UA" dirty="0" err="1" smtClean="0"/>
              <a:t>not</a:t>
            </a:r>
            <a:r>
              <a:rPr lang="uk-UA" dirty="0" smtClean="0"/>
              <a:t> </a:t>
            </a:r>
            <a:r>
              <a:rPr lang="uk-UA" i="1" dirty="0" smtClean="0"/>
              <a:t>F</a:t>
            </a:r>
            <a:r>
              <a:rPr lang="uk-UA" dirty="0" smtClean="0"/>
              <a:t> – умови.</a:t>
            </a:r>
          </a:p>
          <a:p>
            <a:endParaRPr lang="uk-UA" dirty="0" smtClean="0"/>
          </a:p>
          <a:p>
            <a:pPr lvl="1" algn="just"/>
            <a:r>
              <a:rPr lang="uk-UA" dirty="0" smtClean="0"/>
              <a:t>Згідно </a:t>
            </a:r>
            <a:r>
              <a:rPr lang="uk-UA" dirty="0"/>
              <a:t>з п. 3 умова вважається істинною, якщо значення арифметичного виразу не дорівнює 0. Далі ми побачимо, що в якості умов можуть виступати вирази інших типів. Будь-яке «непорожнє» значення такого виразу вважається істинним.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2C6A-ECD4-4BE2-93CA-D100B5868AF9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Пріоритет операцій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Пріоритет операцій</a:t>
            </a:r>
            <a:endParaRPr lang="uk-UA" dirty="0" smtClean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Приклади</a:t>
            </a:r>
            <a:r>
              <a:rPr lang="ru-RU" dirty="0" smtClean="0"/>
              <a:t> </a:t>
            </a:r>
            <a:r>
              <a:rPr lang="ru-RU" dirty="0"/>
              <a:t>умов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p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p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and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q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or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r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0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and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0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a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1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and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B58900"/>
                </a:solidFill>
                <a:latin typeface="Consolas"/>
              </a:rPr>
              <a:t>p</a:t>
            </a:r>
            <a:endParaRPr lang="uk-UA" dirty="0" smtClean="0">
              <a:solidFill>
                <a:srgbClr val="B58900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b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+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1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*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d</a:t>
            </a:r>
            <a:endParaRPr lang="en-US" sz="3200" dirty="0">
              <a:solidFill>
                <a:srgbClr val="B58900"/>
              </a:solidFill>
              <a:latin typeface="Times New Roman"/>
            </a:endParaRPr>
          </a:p>
          <a:p>
            <a:pPr marL="274320" lvl="1" indent="0">
              <a:buNone/>
            </a:pPr>
            <a:endParaRPr lang="en-US" sz="3200" dirty="0">
              <a:solidFill>
                <a:srgbClr val="B58900"/>
              </a:solidFill>
              <a:latin typeface="Times New Roman"/>
            </a:endParaRP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15797"/>
              </p:ext>
            </p:extLst>
          </p:nvPr>
        </p:nvGraphicFramePr>
        <p:xfrm>
          <a:off x="3131840" y="1988840"/>
          <a:ext cx="2448272" cy="2523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Операції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**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*, /, //, %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+, -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==, !=, </a:t>
                      </a:r>
                      <a:r>
                        <a:rPr lang="en-US" sz="1800" dirty="0">
                          <a:effectLst/>
                        </a:rPr>
                        <a:t>&gt;, &lt;, &gt;=, &lt;=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and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or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B13-95DB-415D-A09D-6C2BF539B468}" type="datetime1">
              <a:rPr lang="uk-UA" smtClean="0"/>
              <a:t>21.08.2015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4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Бульове</a:t>
            </a:r>
            <a:r>
              <a:rPr lang="uk-UA" dirty="0"/>
              <a:t> присвоєння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Бульове</a:t>
            </a:r>
            <a:r>
              <a:rPr lang="uk-UA" dirty="0"/>
              <a:t> присвоєння</a:t>
            </a:r>
            <a:endParaRPr lang="uk-UA" i="1" dirty="0" smtClean="0"/>
          </a:p>
          <a:p>
            <a:pPr marL="0" indent="0">
              <a:buNone/>
            </a:pP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F</a:t>
            </a:r>
            <a:endParaRPr lang="ru-RU" dirty="0"/>
          </a:p>
          <a:p>
            <a:pPr lvl="1"/>
            <a:r>
              <a:rPr lang="uk-UA" dirty="0"/>
              <a:t>де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uk-UA" dirty="0"/>
              <a:t>– змінна,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uk-UA" dirty="0"/>
              <a:t>– умова.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Приклад </a:t>
            </a:r>
            <a:r>
              <a:rPr lang="uk-UA" dirty="0"/>
              <a:t>– належність </a:t>
            </a:r>
            <a:r>
              <a:rPr lang="uk-UA" dirty="0" smtClean="0"/>
              <a:t>точки з координатами </a:t>
            </a:r>
            <a:r>
              <a:rPr lang="uk-UA" dirty="0"/>
              <a:t>(</a:t>
            </a:r>
            <a:r>
              <a:rPr lang="en-US" dirty="0"/>
              <a:t>x</a:t>
            </a:r>
            <a:r>
              <a:rPr lang="ru-RU" dirty="0"/>
              <a:t>,</a:t>
            </a:r>
            <a:r>
              <a:rPr lang="en-US" dirty="0"/>
              <a:t>y</a:t>
            </a:r>
            <a:r>
              <a:rPr lang="ru-RU" dirty="0"/>
              <a:t>) </a:t>
            </a:r>
            <a:r>
              <a:rPr lang="uk-UA" dirty="0"/>
              <a:t>другому квадранту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204E-A0F8-415B-BFB6-98EBC2B82827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Розгалуження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u="sng" dirty="0"/>
              <a:t>Синтаксис: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uk-UA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uk-UA" sz="1800" dirty="0">
                <a:solidFill>
                  <a:srgbClr val="586E75"/>
                </a:solidFill>
                <a:latin typeface="Consolas"/>
              </a:rPr>
              <a:t>:</a:t>
            </a:r>
            <a:endParaRPr lang="uk-UA" sz="18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uk-UA" sz="18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1800" i="1" dirty="0">
                <a:solidFill>
                  <a:srgbClr val="657B83"/>
                </a:solidFill>
                <a:latin typeface="Consolas"/>
              </a:rPr>
              <a:t>P</a:t>
            </a:r>
            <a:endParaRPr lang="uk-UA" sz="1800" i="1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uk-UA" sz="1800" dirty="0">
                <a:solidFill>
                  <a:srgbClr val="586E75"/>
                </a:solidFill>
                <a:latin typeface="Consolas"/>
              </a:rPr>
              <a:t>:</a:t>
            </a:r>
            <a:endParaRPr lang="uk-UA" sz="18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uk-UA" sz="18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1800" i="1" dirty="0">
                <a:solidFill>
                  <a:srgbClr val="657B83"/>
                </a:solidFill>
                <a:latin typeface="Consolas"/>
              </a:rPr>
              <a:t>Q</a:t>
            </a:r>
            <a:endParaRPr lang="uk-UA" sz="2800" i="1" dirty="0">
              <a:solidFill>
                <a:srgbClr val="657B83"/>
              </a:solidFill>
              <a:latin typeface="Times New Roman"/>
            </a:endParaRPr>
          </a:p>
          <a:p>
            <a:pPr lvl="1"/>
            <a:r>
              <a:rPr lang="uk-UA" dirty="0" smtClean="0"/>
              <a:t>де </a:t>
            </a:r>
            <a:r>
              <a:rPr lang="en-US" i="1" dirty="0"/>
              <a:t>F</a:t>
            </a:r>
            <a:r>
              <a:rPr lang="uk-UA" dirty="0"/>
              <a:t> – умова, </a:t>
            </a:r>
            <a:r>
              <a:rPr lang="en-US" i="1" dirty="0"/>
              <a:t>P</a:t>
            </a:r>
            <a:r>
              <a:rPr lang="uk-UA" dirty="0"/>
              <a:t>, </a:t>
            </a:r>
            <a:r>
              <a:rPr lang="en-US" i="1" dirty="0"/>
              <a:t>Q</a:t>
            </a:r>
            <a:r>
              <a:rPr lang="uk-UA" dirty="0"/>
              <a:t> – ланцюг команд. </a:t>
            </a:r>
          </a:p>
          <a:p>
            <a:endParaRPr lang="uk-UA" u="sng" dirty="0" smtClean="0"/>
          </a:p>
          <a:p>
            <a:r>
              <a:rPr lang="uk-UA" u="sng" dirty="0" smtClean="0"/>
              <a:t>Правило </a:t>
            </a:r>
            <a:r>
              <a:rPr lang="uk-UA" u="sng" dirty="0"/>
              <a:t>розгалуження:</a:t>
            </a:r>
          </a:p>
          <a:p>
            <a:pPr lvl="1"/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розгалуження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у два кроки. </a:t>
            </a:r>
            <a:endParaRPr lang="en-US" dirty="0"/>
          </a:p>
          <a:p>
            <a:pPr lvl="2"/>
            <a:r>
              <a:rPr lang="ru-RU" dirty="0"/>
              <a:t>1</a:t>
            </a:r>
            <a:r>
              <a:rPr lang="ru-RU" dirty="0" smtClean="0"/>
              <a:t>.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dirty="0" err="1"/>
              <a:t>обчислює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i="1" dirty="0"/>
              <a:t>F</a:t>
            </a:r>
            <a:r>
              <a:rPr lang="ru-RU" baseline="-25000" dirty="0"/>
              <a:t>0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 </a:t>
            </a:r>
            <a:r>
              <a:rPr lang="ru-RU" i="1" dirty="0"/>
              <a:t>F</a:t>
            </a:r>
            <a:r>
              <a:rPr lang="ru-RU" dirty="0"/>
              <a:t>.</a:t>
            </a:r>
            <a:endParaRPr lang="en-US" dirty="0"/>
          </a:p>
          <a:p>
            <a:pPr lvl="2"/>
            <a:r>
              <a:rPr lang="en-US" dirty="0"/>
              <a:t>2.</a:t>
            </a:r>
            <a:r>
              <a:rPr lang="uk-UA" dirty="0"/>
              <a:t> </a:t>
            </a:r>
            <a:r>
              <a:rPr lang="en-US" dirty="0"/>
              <a:t>Python</a:t>
            </a:r>
            <a:r>
              <a:rPr lang="uk-UA" dirty="0"/>
              <a:t> виконує інструкцію </a:t>
            </a:r>
            <a:r>
              <a:rPr lang="uk-UA" i="1" dirty="0"/>
              <a:t>Р</a:t>
            </a:r>
            <a:r>
              <a:rPr lang="uk-UA" dirty="0"/>
              <a:t>, якщо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i="1" baseline="-25000" dirty="0"/>
              <a:t>0</a:t>
            </a:r>
            <a:r>
              <a:rPr lang="en-US" dirty="0"/>
              <a:t> = True</a:t>
            </a:r>
            <a:r>
              <a:rPr lang="uk-UA" dirty="0"/>
              <a:t>, або інструкцію </a:t>
            </a:r>
            <a:r>
              <a:rPr lang="en-US" i="1" dirty="0"/>
              <a:t>Q</a:t>
            </a:r>
            <a:r>
              <a:rPr lang="en-US" dirty="0"/>
              <a:t>, </a:t>
            </a:r>
            <a:r>
              <a:rPr lang="uk-UA" dirty="0"/>
              <a:t>якщо </a:t>
            </a:r>
            <a:r>
              <a:rPr lang="en-US" i="1" dirty="0"/>
              <a:t>F</a:t>
            </a:r>
            <a:r>
              <a:rPr lang="en-US" i="1" baseline="-25000" dirty="0"/>
              <a:t>0</a:t>
            </a:r>
            <a:r>
              <a:rPr lang="en-US" dirty="0"/>
              <a:t> = False</a:t>
            </a:r>
            <a:r>
              <a:rPr lang="uk-UA" dirty="0"/>
              <a:t>.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50B3-FE32-4E59-99AC-4CBE4F2A2DBD}" type="datetime1">
              <a:rPr lang="uk-UA" smtClean="0"/>
              <a:t>21.08.2015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7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Захищена 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3200" u="sng" dirty="0"/>
              <a:t>Синтаксис: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latin typeface="Consolas"/>
              </a:rPr>
              <a:t>F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: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uk-UA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latin typeface="Consolas"/>
              </a:rPr>
              <a:t>P</a:t>
            </a:r>
            <a:endParaRPr lang="uk-UA" i="1" dirty="0">
              <a:latin typeface="Consolas"/>
            </a:endParaRPr>
          </a:p>
          <a:p>
            <a:pPr lvl="1"/>
            <a:r>
              <a:rPr lang="uk-UA" sz="2800" dirty="0"/>
              <a:t>де </a:t>
            </a:r>
            <a:r>
              <a:rPr lang="en-US" sz="2800" i="1" dirty="0"/>
              <a:t>F</a:t>
            </a:r>
            <a:r>
              <a:rPr lang="uk-UA" sz="2800" dirty="0"/>
              <a:t> – умова, </a:t>
            </a:r>
            <a:r>
              <a:rPr lang="en-US" sz="2800" i="1" dirty="0"/>
              <a:t>P</a:t>
            </a:r>
            <a:r>
              <a:rPr lang="uk-UA" sz="2800" dirty="0"/>
              <a:t> – ланцюг команд. </a:t>
            </a:r>
            <a:endParaRPr lang="ru-RU" sz="2800" dirty="0"/>
          </a:p>
          <a:p>
            <a:endParaRPr lang="ru-RU" sz="3200" u="sng" dirty="0" smtClean="0"/>
          </a:p>
          <a:p>
            <a:r>
              <a:rPr lang="ru-RU" sz="3200" u="sng" dirty="0" smtClean="0"/>
              <a:t>Правило </a:t>
            </a:r>
            <a:r>
              <a:rPr lang="ru-RU" sz="3200" u="sng" dirty="0" err="1"/>
              <a:t>виконання</a:t>
            </a:r>
            <a:endParaRPr lang="ru-RU" sz="3200" dirty="0"/>
          </a:p>
          <a:p>
            <a:pPr marL="0" indent="0">
              <a:buNone/>
            </a:pPr>
            <a:r>
              <a:rPr lang="en-US" dirty="0" smtClean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latin typeface="Consolas"/>
              </a:rPr>
              <a:t>F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 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uk-UA" dirty="0">
                <a:solidFill>
                  <a:srgbClr val="657B83"/>
                </a:solidFill>
                <a:latin typeface="Times New Roman"/>
              </a:rPr>
              <a:t>≡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latin typeface="Consolas"/>
              </a:rPr>
              <a:t>F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latin typeface="Consolas"/>
              </a:rPr>
              <a:t>P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       </a:t>
            </a:r>
            <a:r>
              <a:rPr lang="en-US" i="1" dirty="0" err="1">
                <a:latin typeface="Consolas"/>
              </a:rPr>
              <a:t>P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     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         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pass</a:t>
            </a:r>
            <a:endParaRPr lang="en-US" dirty="0">
              <a:solidFill>
                <a:srgbClr val="859900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8439-B0BB-4C94-983E-875743E571B2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56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Каскадне розгалуження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u="sng" dirty="0"/>
              <a:t>Синтаксис: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i="1" baseline="-25000" dirty="0">
                <a:solidFill>
                  <a:srgbClr val="657B83"/>
                </a:solidFill>
                <a:latin typeface="Consolas"/>
              </a:rPr>
              <a:t>1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P</a:t>
            </a:r>
            <a:r>
              <a:rPr lang="en-US" i="1" baseline="-25000" dirty="0">
                <a:solidFill>
                  <a:srgbClr val="657B83"/>
                </a:solidFill>
                <a:latin typeface="Consolas"/>
              </a:rPr>
              <a:t>1</a:t>
            </a:r>
            <a:endParaRPr lang="en-US" i="1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859900"/>
                </a:solidFill>
                <a:latin typeface="Consolas"/>
              </a:rPr>
              <a:t>elif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i="1" baseline="-25000" dirty="0">
                <a:solidFill>
                  <a:srgbClr val="657B83"/>
                </a:solidFill>
                <a:latin typeface="Consolas"/>
              </a:rPr>
              <a:t>2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P</a:t>
            </a:r>
            <a:r>
              <a:rPr lang="en-US" i="1" baseline="-25000" dirty="0">
                <a:solidFill>
                  <a:srgbClr val="657B83"/>
                </a:solidFill>
                <a:latin typeface="Consolas"/>
              </a:rPr>
              <a:t>2</a:t>
            </a:r>
            <a:endParaRPr lang="en-US" i="1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86E75"/>
                </a:solidFill>
                <a:latin typeface="Consolas"/>
              </a:rPr>
              <a:t>...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859900"/>
                </a:solidFill>
                <a:latin typeface="Consolas"/>
              </a:rPr>
              <a:t>elif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 err="1">
                <a:solidFill>
                  <a:srgbClr val="657B83"/>
                </a:solidFill>
                <a:latin typeface="Consolas"/>
              </a:rPr>
              <a:t>F</a:t>
            </a:r>
            <a:r>
              <a:rPr lang="en-US" i="1" baseline="-25000" dirty="0" err="1">
                <a:solidFill>
                  <a:srgbClr val="657B83"/>
                </a:solidFill>
                <a:latin typeface="Consolas"/>
              </a:rPr>
              <a:t>n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 err="1">
                <a:solidFill>
                  <a:srgbClr val="657B83"/>
                </a:solidFill>
                <a:latin typeface="Consolas"/>
              </a:rPr>
              <a:t>P</a:t>
            </a:r>
            <a:r>
              <a:rPr lang="en-US" i="1" baseline="-25000" dirty="0" err="1">
                <a:solidFill>
                  <a:srgbClr val="657B83"/>
                </a:solidFill>
                <a:latin typeface="Consolas"/>
              </a:rPr>
              <a:t>n</a:t>
            </a:r>
            <a:endParaRPr lang="en-US" i="1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Q</a:t>
            </a:r>
            <a:endParaRPr lang="en-US" sz="3600" i="1" dirty="0">
              <a:solidFill>
                <a:srgbClr val="657B83"/>
              </a:solidFill>
              <a:latin typeface="Times New Roman"/>
            </a:endParaRPr>
          </a:p>
          <a:p>
            <a:pPr lvl="1"/>
            <a:r>
              <a:rPr lang="uk-UA" dirty="0"/>
              <a:t>де </a:t>
            </a:r>
            <a:r>
              <a:rPr lang="en-US" i="1" dirty="0"/>
              <a:t>F</a:t>
            </a:r>
            <a:r>
              <a:rPr lang="uk-UA" i="1" baseline="-25000" dirty="0"/>
              <a:t>1</a:t>
            </a:r>
            <a:r>
              <a:rPr lang="uk-UA" dirty="0"/>
              <a:t>, </a:t>
            </a:r>
            <a:r>
              <a:rPr lang="en-US" i="1" dirty="0"/>
              <a:t>F</a:t>
            </a:r>
            <a:r>
              <a:rPr lang="uk-UA" i="1" baseline="-25000" dirty="0"/>
              <a:t>2</a:t>
            </a:r>
            <a:r>
              <a:rPr lang="uk-UA" dirty="0"/>
              <a:t>, …,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  <a:r>
              <a:rPr lang="en-US" i="1" baseline="-25000" dirty="0"/>
              <a:t> </a:t>
            </a:r>
            <a:r>
              <a:rPr lang="uk-UA" dirty="0"/>
              <a:t>– умови,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uk-UA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uk-UA" dirty="0"/>
              <a:t>, </a:t>
            </a:r>
            <a:r>
              <a:rPr lang="en-US" dirty="0"/>
              <a:t>…,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uk-UA" dirty="0"/>
              <a:t>, </a:t>
            </a:r>
            <a:r>
              <a:rPr lang="en-US" i="1" dirty="0"/>
              <a:t>Q</a:t>
            </a:r>
            <a:r>
              <a:rPr lang="uk-UA" dirty="0"/>
              <a:t> – ланцюги команд.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B529-CE6A-4887-9064-FA3B88F2FCA2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Каскадне </a:t>
            </a:r>
            <a:r>
              <a:rPr lang="uk-UA" dirty="0" smtClean="0"/>
              <a:t>розгалуження.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u="sng" dirty="0"/>
              <a:t>Правило </a:t>
            </a:r>
            <a:r>
              <a:rPr lang="ru-RU" u="sng" dirty="0" err="1"/>
              <a:t>виконання</a:t>
            </a:r>
            <a:endParaRPr lang="ru-RU" dirty="0"/>
          </a:p>
          <a:p>
            <a:r>
              <a:rPr lang="en-US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i="1" baseline="-25000" dirty="0">
                <a:solidFill>
                  <a:srgbClr val="657B83"/>
                </a:solidFill>
                <a:latin typeface="Consolas"/>
              </a:rPr>
              <a:t>1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</a:t>
            </a:r>
            <a:r>
              <a:rPr lang="uk-UA" sz="3200" dirty="0">
                <a:solidFill>
                  <a:srgbClr val="657B83"/>
                </a:solidFill>
                <a:latin typeface="Times New Roman"/>
              </a:rPr>
              <a:t>≡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</a:t>
            </a:r>
            <a:r>
              <a:rPr lang="uk-UA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i="1" baseline="-25000" dirty="0">
                <a:solidFill>
                  <a:srgbClr val="657B83"/>
                </a:solidFill>
                <a:latin typeface="Consolas"/>
              </a:rPr>
              <a:t>1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r>
              <a:rPr lang="ru-RU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P</a:t>
            </a:r>
            <a:r>
              <a:rPr lang="en-US" i="1" baseline="-25000" dirty="0">
                <a:solidFill>
                  <a:srgbClr val="657B83"/>
                </a:solidFill>
                <a:latin typeface="Consolas"/>
              </a:rPr>
              <a:t>1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        </a:t>
            </a:r>
            <a:r>
              <a:rPr lang="en-US" i="1" dirty="0" err="1">
                <a:solidFill>
                  <a:srgbClr val="657B83"/>
                </a:solidFill>
                <a:latin typeface="Consolas"/>
              </a:rPr>
              <a:t>P</a:t>
            </a:r>
            <a:r>
              <a:rPr lang="en-US" i="1" baseline="-25000" dirty="0" err="1">
                <a:solidFill>
                  <a:srgbClr val="657B83"/>
                </a:solidFill>
                <a:latin typeface="Consolas"/>
              </a:rPr>
              <a:t>1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            </a:t>
            </a:r>
          </a:p>
          <a:p>
            <a:r>
              <a:rPr lang="en-US" dirty="0" err="1">
                <a:solidFill>
                  <a:srgbClr val="859900"/>
                </a:solidFill>
                <a:latin typeface="Consolas"/>
              </a:rPr>
              <a:t>elif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i="1" baseline="-25000" dirty="0">
                <a:solidFill>
                  <a:srgbClr val="657B83"/>
                </a:solidFill>
                <a:latin typeface="Consolas"/>
              </a:rPr>
              <a:t>2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P</a:t>
            </a:r>
            <a:r>
              <a:rPr lang="en-US" i="1" baseline="-25000" dirty="0">
                <a:solidFill>
                  <a:srgbClr val="657B83"/>
                </a:solidFill>
                <a:latin typeface="Consolas"/>
              </a:rPr>
              <a:t>2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       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i="1" baseline="-25000" dirty="0">
                <a:solidFill>
                  <a:srgbClr val="657B83"/>
                </a:solidFill>
                <a:latin typeface="Consolas"/>
              </a:rPr>
              <a:t>2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r>
              <a:rPr lang="en-US" dirty="0">
                <a:solidFill>
                  <a:srgbClr val="657B83"/>
                </a:solidFill>
                <a:latin typeface="Consolas"/>
              </a:rPr>
              <a:t>                   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P</a:t>
            </a:r>
            <a:r>
              <a:rPr lang="en-US" i="1" baseline="-25000" dirty="0">
                <a:solidFill>
                  <a:srgbClr val="657B83"/>
                </a:solidFill>
                <a:latin typeface="Consolas"/>
              </a:rPr>
              <a:t>2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...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      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...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endParaRPr lang="en-US" dirty="0">
              <a:solidFill>
                <a:srgbClr val="657B83"/>
              </a:solidFill>
              <a:latin typeface="Consolas"/>
            </a:endParaRPr>
          </a:p>
          <a:p>
            <a:r>
              <a:rPr lang="en-US" dirty="0" err="1">
                <a:solidFill>
                  <a:srgbClr val="859900"/>
                </a:solidFill>
                <a:latin typeface="Consolas"/>
              </a:rPr>
              <a:t>elif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 err="1">
                <a:solidFill>
                  <a:srgbClr val="657B83"/>
                </a:solidFill>
                <a:latin typeface="Consolas"/>
              </a:rPr>
              <a:t>F</a:t>
            </a:r>
            <a:r>
              <a:rPr lang="en-US" i="1" baseline="-25000" dirty="0" err="1">
                <a:solidFill>
                  <a:srgbClr val="657B83"/>
                </a:solidFill>
                <a:latin typeface="Consolas"/>
              </a:rPr>
              <a:t>n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 err="1">
                <a:solidFill>
                  <a:srgbClr val="657B83"/>
                </a:solidFill>
                <a:latin typeface="Consolas"/>
              </a:rPr>
              <a:t>P</a:t>
            </a:r>
            <a:r>
              <a:rPr lang="en-US" i="1" baseline="-25000" dirty="0" err="1">
                <a:solidFill>
                  <a:srgbClr val="657B83"/>
                </a:solidFill>
                <a:latin typeface="Consolas"/>
              </a:rPr>
              <a:t>n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                   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 err="1">
                <a:solidFill>
                  <a:srgbClr val="657B83"/>
                </a:solidFill>
                <a:latin typeface="Consolas"/>
              </a:rPr>
              <a:t>F</a:t>
            </a:r>
            <a:r>
              <a:rPr lang="en-US" i="1" baseline="-25000" dirty="0" err="1">
                <a:solidFill>
                  <a:srgbClr val="657B83"/>
                </a:solidFill>
                <a:latin typeface="Consolas"/>
              </a:rPr>
              <a:t>n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r>
              <a:rPr lang="en-US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                         </a:t>
            </a:r>
            <a:r>
              <a:rPr lang="en-US" i="1" dirty="0" err="1">
                <a:solidFill>
                  <a:srgbClr val="657B83"/>
                </a:solidFill>
                <a:latin typeface="Consolas"/>
              </a:rPr>
              <a:t>P</a:t>
            </a:r>
            <a:r>
              <a:rPr lang="en-US" i="1" baseline="-25000" dirty="0" err="1">
                <a:solidFill>
                  <a:srgbClr val="657B83"/>
                </a:solidFill>
                <a:latin typeface="Consolas"/>
              </a:rPr>
              <a:t>n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Q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                    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r>
              <a:rPr lang="en-US" dirty="0">
                <a:solidFill>
                  <a:srgbClr val="657B83"/>
                </a:solidFill>
                <a:latin typeface="Consolas"/>
              </a:rPr>
              <a:t>                               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Q</a:t>
            </a:r>
            <a:endParaRPr lang="ru-RU" sz="3600" dirty="0">
              <a:solidFill>
                <a:srgbClr val="657B83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28A0-3900-4C4C-A081-70D019DA3C97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4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розгалужень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>
                <a:latin typeface="Times New Roman"/>
              </a:rPr>
              <a:t>a)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sz="29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900" dirty="0">
                <a:solidFill>
                  <a:srgbClr val="859900"/>
                </a:solidFill>
                <a:latin typeface="Consolas"/>
              </a:rPr>
              <a:t>True</a:t>
            </a:r>
            <a:r>
              <a:rPr lang="en-US" sz="29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sz="2900" dirty="0">
                <a:solidFill>
                  <a:srgbClr val="657B83"/>
                </a:solidFill>
                <a:latin typeface="Consolas"/>
              </a:rPr>
              <a:t>   </a:t>
            </a:r>
            <a:r>
              <a:rPr lang="uk-UA" sz="2900" dirty="0">
                <a:solidFill>
                  <a:srgbClr val="657B83"/>
                </a:solidFill>
                <a:latin typeface="Times New Roman"/>
              </a:rPr>
              <a:t>≡</a:t>
            </a:r>
            <a:r>
              <a:rPr lang="en-US" sz="29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2900" i="1" dirty="0">
                <a:solidFill>
                  <a:srgbClr val="657B83"/>
                </a:solidFill>
                <a:latin typeface="Consolas"/>
              </a:rPr>
              <a:t>P</a:t>
            </a:r>
            <a:endParaRPr lang="en-US" sz="29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2900" i="1" dirty="0" smtClean="0">
                <a:solidFill>
                  <a:srgbClr val="657B83"/>
                </a:solidFill>
                <a:latin typeface="Consolas"/>
              </a:rPr>
              <a:t>P</a:t>
            </a:r>
            <a:endParaRPr lang="en-US" sz="2900" i="1" dirty="0">
              <a:solidFill>
                <a:srgbClr val="657B83"/>
              </a:solidFill>
              <a:latin typeface="Consolas"/>
            </a:endParaRPr>
          </a:p>
          <a:p>
            <a:r>
              <a:rPr lang="en-US" sz="3200" dirty="0" smtClean="0">
                <a:latin typeface="Times New Roman"/>
              </a:rPr>
              <a:t>b</a:t>
            </a:r>
            <a:r>
              <a:rPr lang="en-US" sz="3200" dirty="0">
                <a:latin typeface="Times New Roman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sz="29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900" dirty="0">
                <a:solidFill>
                  <a:srgbClr val="859900"/>
                </a:solidFill>
                <a:latin typeface="Consolas"/>
              </a:rPr>
              <a:t>False</a:t>
            </a:r>
            <a:r>
              <a:rPr lang="en-US" sz="29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sz="2900" dirty="0">
                <a:solidFill>
                  <a:srgbClr val="657B83"/>
                </a:solidFill>
                <a:latin typeface="Consolas"/>
              </a:rPr>
              <a:t>  </a:t>
            </a:r>
            <a:r>
              <a:rPr lang="uk-UA" sz="2900" dirty="0">
                <a:solidFill>
                  <a:srgbClr val="657B83"/>
                </a:solidFill>
                <a:latin typeface="Times New Roman"/>
              </a:rPr>
              <a:t>≡</a:t>
            </a:r>
            <a:r>
              <a:rPr lang="en-US" sz="29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2900" dirty="0">
                <a:solidFill>
                  <a:srgbClr val="859900"/>
                </a:solidFill>
                <a:latin typeface="Consolas"/>
              </a:rPr>
              <a:t>pass</a:t>
            </a:r>
            <a:endParaRPr lang="en-US" sz="29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2900" i="1" dirty="0" smtClean="0">
                <a:solidFill>
                  <a:srgbClr val="657B83"/>
                </a:solidFill>
                <a:latin typeface="Consolas"/>
              </a:rPr>
              <a:t>P   </a:t>
            </a:r>
            <a:endParaRPr lang="en-US" sz="2900" i="1" dirty="0">
              <a:solidFill>
                <a:srgbClr val="657B83"/>
              </a:solidFill>
              <a:latin typeface="Consolas"/>
            </a:endParaRPr>
          </a:p>
          <a:p>
            <a:r>
              <a:rPr lang="en-US" sz="3200" dirty="0">
                <a:latin typeface="Times New Roman"/>
              </a:rPr>
              <a:t>c)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sz="29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900" dirty="0">
                <a:solidFill>
                  <a:srgbClr val="859900"/>
                </a:solidFill>
                <a:latin typeface="Consolas"/>
              </a:rPr>
              <a:t>True</a:t>
            </a:r>
            <a:r>
              <a:rPr lang="en-US" sz="29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sz="2900" dirty="0">
                <a:solidFill>
                  <a:srgbClr val="657B83"/>
                </a:solidFill>
                <a:latin typeface="Consolas"/>
              </a:rPr>
              <a:t>   </a:t>
            </a:r>
            <a:r>
              <a:rPr lang="uk-UA" sz="2900" dirty="0">
                <a:solidFill>
                  <a:srgbClr val="657B83"/>
                </a:solidFill>
                <a:latin typeface="Times New Roman"/>
              </a:rPr>
              <a:t>≡</a:t>
            </a:r>
            <a:r>
              <a:rPr lang="en-US" sz="29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2900" i="1" dirty="0">
                <a:solidFill>
                  <a:srgbClr val="657B83"/>
                </a:solidFill>
                <a:latin typeface="Consolas"/>
              </a:rPr>
              <a:t>P</a:t>
            </a:r>
            <a:endParaRPr lang="en-US" sz="29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2900" i="1" dirty="0">
                <a:solidFill>
                  <a:srgbClr val="657B83"/>
                </a:solidFill>
                <a:latin typeface="Consolas"/>
              </a:rPr>
              <a:t>P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sz="2900" dirty="0">
                <a:solidFill>
                  <a:srgbClr val="586E75"/>
                </a:solidFill>
                <a:latin typeface="Consolas"/>
              </a:rPr>
              <a:t>:</a:t>
            </a:r>
            <a:endParaRPr lang="en-US" sz="29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2900" i="1" dirty="0">
                <a:solidFill>
                  <a:srgbClr val="657B83"/>
                </a:solidFill>
                <a:latin typeface="Consolas"/>
              </a:rPr>
              <a:t>Q   </a:t>
            </a:r>
          </a:p>
          <a:p>
            <a:r>
              <a:rPr lang="en-US" sz="3200" dirty="0" smtClean="0">
                <a:latin typeface="Times New Roman"/>
              </a:rPr>
              <a:t>d</a:t>
            </a:r>
            <a:r>
              <a:rPr lang="en-US" sz="3200" dirty="0">
                <a:latin typeface="Times New Roman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sz="29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900" dirty="0">
                <a:solidFill>
                  <a:srgbClr val="859900"/>
                </a:solidFill>
                <a:latin typeface="Consolas"/>
              </a:rPr>
              <a:t>False</a:t>
            </a:r>
            <a:r>
              <a:rPr lang="en-US" sz="29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sz="2900" dirty="0">
                <a:solidFill>
                  <a:srgbClr val="657B83"/>
                </a:solidFill>
                <a:latin typeface="Consolas"/>
              </a:rPr>
              <a:t>  </a:t>
            </a:r>
            <a:r>
              <a:rPr lang="uk-UA" sz="2900" dirty="0">
                <a:solidFill>
                  <a:srgbClr val="657B83"/>
                </a:solidFill>
                <a:latin typeface="Times New Roman"/>
              </a:rPr>
              <a:t>≡</a:t>
            </a:r>
            <a:r>
              <a:rPr lang="en-US" sz="29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2900" i="1" dirty="0">
                <a:solidFill>
                  <a:srgbClr val="657B83"/>
                </a:solidFill>
                <a:latin typeface="Consolas"/>
              </a:rPr>
              <a:t>Q</a:t>
            </a:r>
            <a:endParaRPr lang="en-US" sz="29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657B83"/>
                </a:solidFill>
                <a:latin typeface="Consolas"/>
              </a:rPr>
              <a:t>    P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sz="2900" dirty="0">
                <a:solidFill>
                  <a:srgbClr val="586E75"/>
                </a:solidFill>
                <a:latin typeface="Consolas"/>
              </a:rPr>
              <a:t>:</a:t>
            </a:r>
            <a:endParaRPr lang="en-US" sz="29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2900" i="1" dirty="0">
                <a:solidFill>
                  <a:srgbClr val="657B83"/>
                </a:solidFill>
                <a:latin typeface="Consolas"/>
              </a:rPr>
              <a:t>Q       </a:t>
            </a:r>
          </a:p>
          <a:p>
            <a:endParaRPr lang="en-US" dirty="0">
              <a:solidFill>
                <a:srgbClr val="657B83"/>
              </a:solidFill>
              <a:latin typeface="Consolas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F9D7-88B9-45BA-B52D-899A9BD6D3F5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0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</a:t>
            </a:r>
            <a:r>
              <a:rPr lang="uk-UA" dirty="0" smtClean="0"/>
              <a:t>розгалужень.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200" dirty="0">
                <a:latin typeface="Times New Roman"/>
              </a:rPr>
              <a:t>e)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3300" dirty="0">
                <a:solidFill>
                  <a:srgbClr val="859900"/>
                </a:solidFill>
                <a:latin typeface="Consolas"/>
              </a:rPr>
              <a:t>not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sz="33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</a:t>
            </a:r>
            <a:r>
              <a:rPr lang="uk-UA" sz="3300" dirty="0">
                <a:solidFill>
                  <a:srgbClr val="657B83"/>
                </a:solidFill>
                <a:latin typeface="Times New Roman"/>
              </a:rPr>
              <a:t>≡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3300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sz="3300" dirty="0">
                <a:solidFill>
                  <a:srgbClr val="586E75"/>
                </a:solidFill>
                <a:latin typeface="Consolas"/>
              </a:rPr>
              <a:t>:</a:t>
            </a:r>
            <a:endParaRPr lang="en-US" sz="33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P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      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Q</a:t>
            </a:r>
            <a:endParaRPr lang="en-US" sz="33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sz="33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      </a:t>
            </a:r>
            <a:r>
              <a:rPr lang="en-US" sz="3300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sz="3300" dirty="0">
                <a:solidFill>
                  <a:srgbClr val="586E75"/>
                </a:solidFill>
                <a:latin typeface="Consolas"/>
              </a:rPr>
              <a:t>:</a:t>
            </a:r>
            <a:endParaRPr lang="en-US" sz="33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Q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      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P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</a:t>
            </a:r>
          </a:p>
          <a:p>
            <a:r>
              <a:rPr lang="en-US" sz="3200" dirty="0" smtClean="0">
                <a:latin typeface="Times New Roman"/>
              </a:rPr>
              <a:t>f</a:t>
            </a:r>
            <a:r>
              <a:rPr lang="ru-RU" sz="3200" dirty="0" smtClean="0">
                <a:latin typeface="Times New Roman"/>
              </a:rPr>
              <a:t>) </a:t>
            </a:r>
            <a:r>
              <a:rPr lang="ru-RU" sz="3200" dirty="0" err="1" smtClean="0">
                <a:latin typeface="Times New Roman"/>
              </a:rPr>
              <a:t>Якщо</a:t>
            </a:r>
            <a:r>
              <a:rPr lang="ru-RU" sz="3200" dirty="0" smtClean="0">
                <a:latin typeface="Times New Roman"/>
              </a:rPr>
              <a:t> </a:t>
            </a:r>
            <a:r>
              <a:rPr lang="uk-UA" sz="3200" dirty="0" smtClean="0">
                <a:latin typeface="Times New Roman"/>
              </a:rPr>
              <a:t>інструкція </a:t>
            </a:r>
            <a:r>
              <a:rPr lang="en-US" sz="3200" i="1" dirty="0" smtClean="0">
                <a:latin typeface="Times New Roman"/>
              </a:rPr>
              <a:t>R</a:t>
            </a:r>
            <a:r>
              <a:rPr lang="uk-UA" sz="3200" dirty="0" smtClean="0">
                <a:latin typeface="Times New Roman"/>
              </a:rPr>
              <a:t> не змінює умову</a:t>
            </a:r>
            <a:r>
              <a:rPr lang="ru-RU" sz="3200" dirty="0" smtClean="0">
                <a:latin typeface="Times New Roman"/>
              </a:rPr>
              <a:t> </a:t>
            </a:r>
            <a:r>
              <a:rPr lang="en-US" sz="3200" i="1" dirty="0" smtClean="0">
                <a:latin typeface="Times New Roman"/>
              </a:rPr>
              <a:t>F</a:t>
            </a:r>
            <a:r>
              <a:rPr lang="ru-RU" sz="3200" dirty="0" smtClean="0">
                <a:latin typeface="Times New Roman"/>
              </a:rPr>
              <a:t>, то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sz="33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sz="33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</a:t>
            </a:r>
            <a:r>
              <a:rPr lang="uk-UA" sz="3300" dirty="0">
                <a:solidFill>
                  <a:srgbClr val="657B83"/>
                </a:solidFill>
                <a:latin typeface="Times New Roman"/>
              </a:rPr>
              <a:t>≡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R</a:t>
            </a:r>
            <a:endParaRPr lang="en-US" sz="33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R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      </a:t>
            </a:r>
            <a:r>
              <a:rPr lang="en-US" sz="3300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sz="33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P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          </a:t>
            </a:r>
            <a:r>
              <a:rPr lang="en-US" sz="3300" i="1" dirty="0" err="1">
                <a:solidFill>
                  <a:srgbClr val="657B83"/>
                </a:solidFill>
                <a:latin typeface="Consolas"/>
              </a:rPr>
              <a:t>P</a:t>
            </a:r>
            <a:endParaRPr lang="en-US" sz="33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sz="33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      </a:t>
            </a:r>
            <a:r>
              <a:rPr lang="en-US" sz="3300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sz="3300" dirty="0">
                <a:solidFill>
                  <a:srgbClr val="586E75"/>
                </a:solidFill>
                <a:latin typeface="Consolas"/>
              </a:rPr>
              <a:t>:</a:t>
            </a:r>
            <a:endParaRPr lang="en-US" sz="33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R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      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Q</a:t>
            </a:r>
            <a:endParaRPr lang="en-US" sz="33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Q</a:t>
            </a:r>
          </a:p>
          <a:p>
            <a:r>
              <a:rPr lang="en-US" sz="3200" dirty="0" smtClean="0">
                <a:latin typeface="Times New Roman"/>
              </a:rPr>
              <a:t>g</a:t>
            </a:r>
            <a:r>
              <a:rPr lang="en-US" sz="3200" dirty="0">
                <a:latin typeface="Times New Roman"/>
              </a:rPr>
              <a:t>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sz="33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</a:t>
            </a:r>
            <a:r>
              <a:rPr lang="uk-UA" sz="3300" dirty="0">
                <a:solidFill>
                  <a:srgbClr val="657B83"/>
                </a:solidFill>
                <a:latin typeface="Times New Roman"/>
              </a:rPr>
              <a:t>≡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</a:t>
            </a:r>
            <a:r>
              <a:rPr lang="en-US" sz="3300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sz="3300" dirty="0">
                <a:solidFill>
                  <a:srgbClr val="586E75"/>
                </a:solidFill>
                <a:latin typeface="Consolas"/>
              </a:rPr>
              <a:t>:</a:t>
            </a:r>
            <a:endParaRPr lang="en-US" sz="33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P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          </a:t>
            </a:r>
            <a:r>
              <a:rPr lang="en-US" sz="3300" i="1" dirty="0" err="1">
                <a:solidFill>
                  <a:srgbClr val="657B83"/>
                </a:solidFill>
                <a:latin typeface="Consolas"/>
              </a:rPr>
              <a:t>P</a:t>
            </a:r>
            <a:endParaRPr lang="en-US" sz="33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R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      </a:t>
            </a:r>
            <a:r>
              <a:rPr lang="en-US" sz="3300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sz="3300" dirty="0">
                <a:solidFill>
                  <a:srgbClr val="586E75"/>
                </a:solidFill>
                <a:latin typeface="Consolas"/>
              </a:rPr>
              <a:t>:</a:t>
            </a:r>
            <a:endParaRPr lang="en-US" sz="33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sz="3300" dirty="0">
                <a:solidFill>
                  <a:srgbClr val="586E75"/>
                </a:solidFill>
                <a:latin typeface="Consolas"/>
              </a:rPr>
              <a:t>: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      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Q</a:t>
            </a:r>
            <a:endParaRPr lang="en-US" sz="33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Q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  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R</a:t>
            </a:r>
            <a:r>
              <a:rPr lang="en-US" sz="3300" dirty="0">
                <a:solidFill>
                  <a:srgbClr val="657B83"/>
                </a:solidFill>
                <a:latin typeface="Consolas"/>
              </a:rPr>
              <a:t>       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3300" i="1" dirty="0">
                <a:solidFill>
                  <a:srgbClr val="657B83"/>
                </a:solidFill>
                <a:latin typeface="Consolas"/>
              </a:rPr>
              <a:t>R</a:t>
            </a:r>
            <a:endParaRPr lang="en-US" sz="3300" i="1" dirty="0">
              <a:solidFill>
                <a:srgbClr val="657B83"/>
              </a:solidFill>
              <a:latin typeface="Times New Roman"/>
            </a:endParaRPr>
          </a:p>
          <a:p>
            <a:endParaRPr lang="en-US" dirty="0">
              <a:solidFill>
                <a:srgbClr val="657B83"/>
              </a:solidFill>
              <a:latin typeface="Consolas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7B8A-3B11-457C-A6E7-5053925915F4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26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</a:t>
            </a:r>
            <a:r>
              <a:rPr lang="ru-RU" dirty="0" err="1"/>
              <a:t>розгалужень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a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b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max2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a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max2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b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0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-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0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-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1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859900"/>
                </a:solidFill>
                <a:latin typeface="Consolas"/>
              </a:rPr>
              <a:t>elif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2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-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1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1</a:t>
            </a:r>
            <a:endParaRPr lang="en-US" sz="3600" dirty="0">
              <a:solidFill>
                <a:srgbClr val="2AA198"/>
              </a:solidFill>
              <a:latin typeface="Times New Roman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A49-5D92-4A0E-B1BB-CD012ED79A6A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Висловлювання. Область істинності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Областю</a:t>
            </a:r>
            <a:r>
              <a:rPr lang="ru-RU" dirty="0"/>
              <a:t> </a:t>
            </a:r>
            <a:r>
              <a:rPr lang="ru-RU" dirty="0" err="1"/>
              <a:t>істинності</a:t>
            </a:r>
            <a:r>
              <a:rPr lang="ru-RU" dirty="0"/>
              <a:t> B</a:t>
            </a:r>
            <a:r>
              <a:rPr lang="ru-RU" baseline="-25000" dirty="0"/>
              <a:t>2</a:t>
            </a:r>
            <a:r>
              <a:rPr lang="ru-RU" dirty="0"/>
              <a:t> </a:t>
            </a:r>
            <a:r>
              <a:rPr lang="ru-RU" dirty="0" err="1"/>
              <a:t>назвемо</a:t>
            </a:r>
            <a:r>
              <a:rPr lang="ru-RU" dirty="0"/>
              <a:t> </a:t>
            </a:r>
            <a:r>
              <a:rPr lang="ru-RU" dirty="0" err="1"/>
              <a:t>множину</a:t>
            </a:r>
            <a:r>
              <a:rPr lang="ru-RU" dirty="0"/>
              <a:t>, яка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двох</a:t>
            </a:r>
            <a:r>
              <a:rPr lang="ru-RU" dirty="0"/>
              <a:t> величин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ru-RU" baseline="-25000" dirty="0"/>
              <a:t>2</a:t>
            </a:r>
            <a:r>
              <a:rPr lang="ru-RU" dirty="0"/>
              <a:t> ={</a:t>
            </a:r>
            <a:r>
              <a:rPr lang="en-US" dirty="0"/>
              <a:t>False</a:t>
            </a:r>
            <a:r>
              <a:rPr lang="ru-RU" dirty="0"/>
              <a:t>, </a:t>
            </a:r>
            <a:r>
              <a:rPr lang="en-US" dirty="0"/>
              <a:t>True</a:t>
            </a:r>
            <a:r>
              <a:rPr lang="ru-RU" dirty="0" smtClean="0"/>
              <a:t>}</a:t>
            </a:r>
            <a:endParaRPr lang="ru-RU" dirty="0"/>
          </a:p>
          <a:p>
            <a:pPr lvl="1"/>
            <a:r>
              <a:rPr lang="en-US" dirty="0"/>
              <a:t>False – </a:t>
            </a:r>
            <a:r>
              <a:rPr lang="ru-RU" dirty="0" err="1"/>
              <a:t>хибн</a:t>
            </a:r>
            <a:r>
              <a:rPr lang="uk-UA" dirty="0" err="1"/>
              <a:t>ість</a:t>
            </a:r>
            <a:endParaRPr lang="ru-RU" dirty="0"/>
          </a:p>
          <a:p>
            <a:pPr lvl="1"/>
            <a:r>
              <a:rPr lang="en-US" dirty="0"/>
              <a:t>True</a:t>
            </a:r>
            <a:r>
              <a:rPr lang="uk-UA" dirty="0"/>
              <a:t> - </a:t>
            </a:r>
            <a:r>
              <a:rPr lang="uk-UA" dirty="0" smtClean="0"/>
              <a:t>істина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3738-3359-4FC6-AB4F-FC34C858E53A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Розгалужен</a:t>
            </a:r>
            <a:r>
              <a:rPr lang="uk-UA" dirty="0"/>
              <a:t>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Розгалужен</a:t>
            </a:r>
            <a:r>
              <a:rPr lang="uk-UA" b="1" dirty="0"/>
              <a:t>а</a:t>
            </a:r>
            <a:r>
              <a:rPr lang="ru-RU" b="1" dirty="0"/>
              <a:t> </a:t>
            </a:r>
            <a:r>
              <a:rPr lang="ru-RU" b="1" dirty="0" err="1"/>
              <a:t>програ</a:t>
            </a:r>
            <a:r>
              <a:rPr lang="uk-UA" b="1" dirty="0" err="1"/>
              <a:t>ма</a:t>
            </a:r>
            <a:r>
              <a:rPr lang="uk-UA" b="1" dirty="0"/>
              <a:t> </a:t>
            </a:r>
            <a:r>
              <a:rPr lang="uk-UA" dirty="0"/>
              <a:t>– це програма яка є ланцюгом команд введення, виведення, присвоєння або </a:t>
            </a:r>
            <a:r>
              <a:rPr lang="uk-UA" dirty="0" err="1"/>
              <a:t>тотожньої</a:t>
            </a:r>
            <a:r>
              <a:rPr lang="uk-UA" dirty="0"/>
              <a:t> команди, а також розгалуження</a:t>
            </a:r>
            <a:r>
              <a:rPr lang="uk-UA" dirty="0" smtClean="0"/>
              <a:t>.</a:t>
            </a:r>
          </a:p>
          <a:p>
            <a:endParaRPr lang="uk-UA" dirty="0"/>
          </a:p>
          <a:p>
            <a:r>
              <a:rPr lang="uk-UA" dirty="0" smtClean="0"/>
              <a:t> </a:t>
            </a:r>
            <a:endParaRPr lang="ru-RU" dirty="0"/>
          </a:p>
          <a:p>
            <a:r>
              <a:rPr lang="uk-UA" dirty="0"/>
              <a:t>Приклади </a:t>
            </a:r>
            <a:r>
              <a:rPr lang="ru-RU" dirty="0" err="1"/>
              <a:t>розгалужених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uk-UA" dirty="0"/>
              <a:t>: </a:t>
            </a:r>
            <a:endParaRPr lang="ru-RU" dirty="0"/>
          </a:p>
          <a:p>
            <a:pPr lvl="1"/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uk-UA" dirty="0"/>
              <a:t>максимуму з 3 чисел  </a:t>
            </a:r>
            <a:endParaRPr lang="ru-RU" dirty="0"/>
          </a:p>
          <a:p>
            <a:pPr lvl="1"/>
            <a:r>
              <a:rPr lang="uk-UA" dirty="0"/>
              <a:t>Кількість дійсних </a:t>
            </a:r>
            <a:r>
              <a:rPr lang="uk-UA" dirty="0" err="1"/>
              <a:t>розв’язків</a:t>
            </a:r>
            <a:r>
              <a:rPr lang="uk-UA" dirty="0"/>
              <a:t> рівняння </a:t>
            </a:r>
            <a:r>
              <a:rPr lang="en-US" dirty="0"/>
              <a:t>ax</a:t>
            </a:r>
            <a:r>
              <a:rPr lang="uk-UA" baseline="30000" dirty="0"/>
              <a:t>2</a:t>
            </a:r>
            <a:r>
              <a:rPr lang="uk-UA" dirty="0"/>
              <a:t> + </a:t>
            </a:r>
            <a:r>
              <a:rPr lang="en-US" dirty="0" err="1"/>
              <a:t>bx</a:t>
            </a:r>
            <a:r>
              <a:rPr lang="uk-UA" dirty="0"/>
              <a:t> + </a:t>
            </a:r>
            <a:r>
              <a:rPr lang="en-US" dirty="0"/>
              <a:t>c</a:t>
            </a:r>
            <a:r>
              <a:rPr lang="uk-UA" dirty="0"/>
              <a:t> = 0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181D-59B6-4470-8C0C-916B8DA03AE9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8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 </a:t>
            </a:r>
            <a:r>
              <a:rPr lang="ru-RU" dirty="0" err="1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 smtClean="0"/>
              <a:t>Алгебру висловлювань, </a:t>
            </a:r>
            <a:r>
              <a:rPr lang="uk-UA" dirty="0" err="1" smtClean="0"/>
              <a:t>бульові</a:t>
            </a:r>
            <a:r>
              <a:rPr lang="uk-UA" dirty="0" smtClean="0"/>
              <a:t> операції, їх властивості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 smtClean="0"/>
              <a:t>Відношення та їх властивості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 smtClean="0"/>
              <a:t>Умови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 smtClean="0"/>
              <a:t>Розгалуження (звичайне розгалуження, захищена команда, каскадне розгалуження)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 smtClean="0"/>
              <a:t>Розгалужені програми</a:t>
            </a: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21.08.2015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 (Russian) </a:t>
            </a:r>
            <a:r>
              <a:rPr lang="ru-RU" dirty="0"/>
              <a:t>Версия</a:t>
            </a:r>
            <a:r>
              <a:rPr lang="en-US" dirty="0"/>
              <a:t>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Бублик</a:t>
            </a:r>
            <a:r>
              <a:rPr lang="en-US" dirty="0"/>
              <a:t> В.В., </a:t>
            </a:r>
            <a:r>
              <a:rPr lang="en-US" dirty="0" err="1"/>
              <a:t>Личман</a:t>
            </a:r>
            <a:r>
              <a:rPr lang="en-US" dirty="0"/>
              <a:t> В.В., </a:t>
            </a:r>
            <a:r>
              <a:rPr lang="en-US" dirty="0" err="1"/>
              <a:t>Обвінцев</a:t>
            </a:r>
            <a:r>
              <a:rPr lang="en-US" dirty="0"/>
              <a:t> О.В.. </a:t>
            </a:r>
            <a:r>
              <a:rPr lang="en-US" dirty="0" err="1"/>
              <a:t>Інформатика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 err="1"/>
              <a:t>програмування</a:t>
            </a:r>
            <a:r>
              <a:rPr lang="en-US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р.</a:t>
            </a:r>
            <a:r>
              <a:rPr lang="uk-UA" dirty="0"/>
              <a:t>, </a:t>
            </a:r>
            <a:r>
              <a:rPr lang="uk-UA" u="sng" dirty="0">
                <a:hlinkClick r:id="rId3"/>
              </a:rPr>
              <a:t>http://www.matfiz.univ.kiev.ua/books</a:t>
            </a:r>
            <a:r>
              <a:rPr lang="uk-UA" dirty="0"/>
              <a:t> (також на </a:t>
            </a:r>
            <a:r>
              <a:rPr lang="uk-UA" u="sng" dirty="0">
                <a:hlinkClick r:id="rId4"/>
              </a:rPr>
              <a:t>http://obvintsev.info/compuscience/lectures/index.htm</a:t>
            </a:r>
            <a:r>
              <a:rPr lang="uk-UA" dirty="0"/>
              <a:t>)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Самоучитель </a:t>
            </a:r>
            <a:r>
              <a:rPr lang="uk-UA" dirty="0" err="1"/>
              <a:t>Python</a:t>
            </a:r>
            <a:r>
              <a:rPr lang="uk-UA" dirty="0"/>
              <a:t>. </a:t>
            </a:r>
            <a:r>
              <a:rPr lang="uk-UA" u="sng" dirty="0">
                <a:hlinkClick r:id="rId5"/>
              </a:rPr>
              <a:t>http://pythonworld.ru/samouchitel-python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С. </a:t>
            </a:r>
            <a:r>
              <a:rPr lang="uk-UA" dirty="0" err="1"/>
              <a:t>Шапошникова</a:t>
            </a:r>
            <a:r>
              <a:rPr lang="uk-UA" dirty="0"/>
              <a:t>. </a:t>
            </a:r>
            <a:r>
              <a:rPr lang="uk-UA" dirty="0" err="1"/>
              <a:t>Основы</a:t>
            </a:r>
            <a:r>
              <a:rPr lang="uk-UA" dirty="0"/>
              <a:t> </a:t>
            </a:r>
            <a:r>
              <a:rPr lang="uk-UA" dirty="0" err="1"/>
              <a:t>программирования</a:t>
            </a:r>
            <a:r>
              <a:rPr lang="uk-UA" dirty="0"/>
              <a:t> на </a:t>
            </a:r>
            <a:r>
              <a:rPr lang="uk-UA" dirty="0" err="1"/>
              <a:t>Python</a:t>
            </a:r>
            <a:r>
              <a:rPr lang="uk-UA" dirty="0"/>
              <a:t>. </a:t>
            </a:r>
            <a:r>
              <a:rPr lang="uk-UA" dirty="0" err="1"/>
              <a:t>Версия</a:t>
            </a:r>
            <a:r>
              <a:rPr lang="uk-UA" dirty="0"/>
              <a:t> 2 (2011). </a:t>
            </a:r>
            <a:r>
              <a:rPr lang="uk-UA" u="sng" dirty="0">
                <a:hlinkClick r:id="rId6"/>
              </a:rPr>
              <a:t>http://younglinux.info/pdf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Визначення </a:t>
            </a:r>
            <a:r>
              <a:rPr lang="uk-UA" dirty="0" err="1" smtClean="0"/>
              <a:t>бульових</a:t>
            </a:r>
            <a:r>
              <a:rPr lang="uk-UA" dirty="0" smtClean="0"/>
              <a:t> операцій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Визначимо </a:t>
            </a:r>
            <a:r>
              <a:rPr lang="uk-UA" dirty="0"/>
              <a:t>три </a:t>
            </a:r>
            <a:r>
              <a:rPr lang="uk-UA" dirty="0" err="1"/>
              <a:t>бульових</a:t>
            </a:r>
            <a:r>
              <a:rPr lang="uk-UA" dirty="0"/>
              <a:t> операції:</a:t>
            </a:r>
            <a:endParaRPr lang="ru-RU" dirty="0"/>
          </a:p>
          <a:p>
            <a:pPr lvl="1"/>
            <a:r>
              <a:rPr lang="uk-UA" dirty="0"/>
              <a:t> а) диз’юнкція </a:t>
            </a:r>
            <a:r>
              <a:rPr lang="uk-UA" b="1" dirty="0"/>
              <a:t>p </a:t>
            </a:r>
            <a:r>
              <a:rPr lang="en-US" b="1" dirty="0"/>
              <a:t>or</a:t>
            </a:r>
            <a:r>
              <a:rPr lang="uk-UA" b="1" dirty="0"/>
              <a:t> q</a:t>
            </a:r>
            <a:r>
              <a:rPr lang="uk-UA" dirty="0"/>
              <a:t> дає по двох висловлюваннях p і q нове висловлювання, хибне тоді і тільки тоді, коли хибні одночасно p і </a:t>
            </a:r>
            <a:r>
              <a:rPr lang="en-US" dirty="0"/>
              <a:t>q</a:t>
            </a:r>
            <a:r>
              <a:rPr lang="uk-UA" dirty="0"/>
              <a:t>; у всіх інших випадках диз’юнкція істинна;</a:t>
            </a:r>
            <a:endParaRPr lang="ru-RU" dirty="0"/>
          </a:p>
          <a:p>
            <a:pPr lvl="1"/>
            <a:r>
              <a:rPr lang="uk-UA" dirty="0"/>
              <a:t> b) </a:t>
            </a:r>
            <a:r>
              <a:rPr lang="uk-UA" dirty="0" err="1"/>
              <a:t>кон’юнкция</a:t>
            </a:r>
            <a:r>
              <a:rPr lang="uk-UA" dirty="0"/>
              <a:t> </a:t>
            </a:r>
            <a:r>
              <a:rPr lang="uk-UA" b="1" dirty="0"/>
              <a:t>p </a:t>
            </a:r>
            <a:r>
              <a:rPr lang="en-US" b="1" dirty="0"/>
              <a:t>and</a:t>
            </a:r>
            <a:r>
              <a:rPr lang="uk-UA" b="1" dirty="0"/>
              <a:t> q</a:t>
            </a:r>
            <a:r>
              <a:rPr lang="uk-UA" dirty="0"/>
              <a:t> дає по двох висловлюваннях p і q нове висловлювання, істинне тільки тоді, коли одночасно істинні p і </a:t>
            </a:r>
            <a:r>
              <a:rPr lang="en-US" dirty="0"/>
              <a:t>q</a:t>
            </a:r>
            <a:r>
              <a:rPr lang="uk-UA" dirty="0"/>
              <a:t>; у всіх інших випадках кон’юнкція хибна;</a:t>
            </a:r>
            <a:endParaRPr lang="ru-RU" dirty="0"/>
          </a:p>
          <a:p>
            <a:pPr lvl="1"/>
            <a:r>
              <a:rPr lang="uk-UA" dirty="0"/>
              <a:t> c) заперечення </a:t>
            </a:r>
            <a:r>
              <a:rPr lang="en-US" b="1" dirty="0"/>
              <a:t>not </a:t>
            </a:r>
            <a:r>
              <a:rPr lang="uk-UA" b="1" dirty="0"/>
              <a:t>p</a:t>
            </a:r>
            <a:r>
              <a:rPr lang="uk-UA" dirty="0"/>
              <a:t> дає по висловлюванню p нове висловлювання, протилежне за змістом. </a:t>
            </a:r>
            <a:endParaRPr lang="ru-RU" dirty="0"/>
          </a:p>
          <a:p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69530"/>
              </p:ext>
            </p:extLst>
          </p:nvPr>
        </p:nvGraphicFramePr>
        <p:xfrm>
          <a:off x="1403648" y="4797152"/>
          <a:ext cx="6192688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3"/>
                <a:gridCol w="1008112"/>
                <a:gridCol w="1080120"/>
                <a:gridCol w="504057"/>
                <a:gridCol w="792088"/>
                <a:gridCol w="115212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  </a:t>
                      </a:r>
                      <a:r>
                        <a:rPr lang="uk-UA" sz="2000" spc="10" dirty="0">
                          <a:effectLst/>
                        </a:rPr>
                        <a:t>p </a:t>
                      </a:r>
                      <a:r>
                        <a:rPr lang="uk-UA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uk-UA" sz="2000" dirty="0" smtClean="0">
                          <a:effectLst/>
                        </a:rPr>
                        <a:t>   q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spc="10" dirty="0">
                          <a:effectLst/>
                        </a:rPr>
                        <a:t>p </a:t>
                      </a:r>
                      <a:r>
                        <a:rPr lang="en-US" sz="2000" dirty="0">
                          <a:effectLst/>
                        </a:rPr>
                        <a:t>or </a:t>
                      </a:r>
                      <a:r>
                        <a:rPr lang="en-US" sz="2000" spc="10" dirty="0">
                          <a:effectLst/>
                        </a:rPr>
                        <a:t>q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spc="10" dirty="0">
                          <a:effectLst/>
                        </a:rPr>
                        <a:t>p </a:t>
                      </a:r>
                      <a:r>
                        <a:rPr lang="en-US" sz="2000" spc="10" dirty="0">
                          <a:effectLst/>
                        </a:rPr>
                        <a:t>and</a:t>
                      </a:r>
                      <a:r>
                        <a:rPr lang="en-US" sz="2000" dirty="0">
                          <a:effectLst/>
                        </a:rPr>
                        <a:t> q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10" dirty="0">
                          <a:effectLst/>
                        </a:rPr>
                        <a:t>  </a:t>
                      </a:r>
                      <a:r>
                        <a:rPr lang="en-US" sz="2000" spc="10" dirty="0" smtClean="0">
                          <a:effectLst/>
                        </a:rPr>
                        <a:t>p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not </a:t>
                      </a:r>
                      <a:r>
                        <a:rPr lang="ru-RU" sz="2000">
                          <a:effectLst/>
                        </a:rPr>
                        <a:t>p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False  </a:t>
                      </a:r>
                      <a:r>
                        <a:rPr lang="en-US" sz="2000" spc="10" noProof="0" dirty="0" err="1" smtClean="0">
                          <a:effectLst/>
                        </a:rPr>
                        <a:t>False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False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False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 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False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True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False  True 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True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False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 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True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False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True   False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True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False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 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 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 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pc="10" noProof="0" dirty="0" smtClean="0">
                          <a:effectLst/>
                        </a:rPr>
                        <a:t>True   </a:t>
                      </a:r>
                      <a:r>
                        <a:rPr lang="en-US" sz="2000" spc="10" noProof="0" dirty="0" err="1" smtClean="0">
                          <a:effectLst/>
                        </a:rPr>
                        <a:t>True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True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True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 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 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noProof="0" dirty="0" smtClean="0">
                          <a:effectLst/>
                        </a:rPr>
                        <a:t> </a:t>
                      </a:r>
                      <a:endParaRPr lang="en-US" sz="20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4F50-D111-43B2-AD7F-54181D0D4C01}" type="datetime1">
              <a:rPr lang="uk-UA" smtClean="0"/>
              <a:t>21.08.2015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Визначення висловлювань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Висловлювання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булів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визначається</a:t>
            </a:r>
            <a:r>
              <a:rPr lang="ru-RU" dirty="0"/>
              <a:t> </a:t>
            </a:r>
            <a:r>
              <a:rPr lang="ru-RU" dirty="0" err="1"/>
              <a:t>індуктивно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1.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dirty="0"/>
              <a:t>b</a:t>
            </a:r>
            <a:r>
              <a:rPr lang="ru-RU" dirty="0"/>
              <a:t> - </a:t>
            </a:r>
            <a:r>
              <a:rPr lang="ru-RU" dirty="0" err="1"/>
              <a:t>бульова</a:t>
            </a:r>
            <a:r>
              <a:rPr lang="ru-RU" dirty="0"/>
              <a:t> константа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змінна</a:t>
            </a:r>
            <a:r>
              <a:rPr lang="ru-RU" dirty="0"/>
              <a:t>, то </a:t>
            </a:r>
            <a:r>
              <a:rPr lang="en-US" dirty="0"/>
              <a:t>b</a:t>
            </a:r>
            <a:r>
              <a:rPr lang="ru-RU" dirty="0"/>
              <a:t> - </a:t>
            </a:r>
            <a:r>
              <a:rPr lang="ru-RU" dirty="0" err="1"/>
              <a:t>висловлювання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2.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dirty="0"/>
              <a:t>b</a:t>
            </a:r>
            <a:r>
              <a:rPr lang="ru-RU" dirty="0"/>
              <a:t> і </a:t>
            </a:r>
            <a:r>
              <a:rPr lang="en-US" dirty="0"/>
              <a:t>c</a:t>
            </a:r>
            <a:r>
              <a:rPr lang="ru-RU" dirty="0"/>
              <a:t> </a:t>
            </a:r>
            <a:r>
              <a:rPr lang="ru-RU" dirty="0" err="1"/>
              <a:t>висловлювання</a:t>
            </a:r>
            <a:r>
              <a:rPr lang="ru-RU" dirty="0"/>
              <a:t>, то (</a:t>
            </a:r>
            <a:r>
              <a:rPr lang="en-US" dirty="0"/>
              <a:t>b or c</a:t>
            </a:r>
            <a:r>
              <a:rPr lang="ru-RU" dirty="0"/>
              <a:t>), (</a:t>
            </a:r>
            <a:r>
              <a:rPr lang="en-US" dirty="0"/>
              <a:t>b and c</a:t>
            </a:r>
            <a:r>
              <a:rPr lang="ru-RU" dirty="0"/>
              <a:t>), (</a:t>
            </a:r>
            <a:r>
              <a:rPr lang="en-US" dirty="0"/>
              <a:t>not b</a:t>
            </a:r>
            <a:r>
              <a:rPr lang="ru-RU" dirty="0"/>
              <a:t>) - </a:t>
            </a:r>
            <a:r>
              <a:rPr lang="ru-RU" dirty="0" err="1"/>
              <a:t>висловлювання</a:t>
            </a:r>
            <a:r>
              <a:rPr lang="ru-RU" dirty="0"/>
              <a:t>.</a:t>
            </a:r>
            <a:endParaRPr lang="ru-RU" b="1" dirty="0" smtClean="0"/>
          </a:p>
          <a:p>
            <a:endParaRPr lang="uk-UA" dirty="0" smtClean="0"/>
          </a:p>
          <a:p>
            <a:r>
              <a:rPr lang="uk-UA" dirty="0" smtClean="0"/>
              <a:t>Приклади </a:t>
            </a:r>
            <a:r>
              <a:rPr lang="uk-UA" dirty="0"/>
              <a:t>висловлювань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True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p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p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or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q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p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and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q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or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r</a:t>
            </a:r>
            <a:endParaRPr lang="uk-UA" sz="3600" dirty="0">
              <a:solidFill>
                <a:srgbClr val="B58900"/>
              </a:solidFill>
              <a:latin typeface="Times New Roman"/>
            </a:endParaRPr>
          </a:p>
          <a:p>
            <a:pPr marL="274320" lvl="1" indent="0">
              <a:buNone/>
            </a:pPr>
            <a:endParaRPr lang="uk-UA" dirty="0" smtClean="0"/>
          </a:p>
          <a:p>
            <a:pPr marL="274320" lvl="1" indent="0">
              <a:buNone/>
            </a:pPr>
            <a:endParaRPr lang="ru-RU" dirty="0" smtClean="0"/>
          </a:p>
          <a:p>
            <a:pPr lvl="1"/>
            <a:endParaRPr lang="uk-UA" dirty="0"/>
          </a:p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903-2BCA-4E10-B99A-8F2D36A8D003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9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висловлювань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uk-UA" dirty="0"/>
              <a:t>а) комутативність диз’юнкції і кон’юнкції</a:t>
            </a:r>
            <a:endParaRPr lang="ru-RU" dirty="0"/>
          </a:p>
          <a:p>
            <a:pPr lvl="1"/>
            <a:r>
              <a:rPr lang="uk-UA" dirty="0"/>
              <a:t> р </a:t>
            </a:r>
            <a:r>
              <a:rPr lang="uk-UA" dirty="0" err="1"/>
              <a:t>or</a:t>
            </a:r>
            <a:r>
              <a:rPr lang="uk-UA" dirty="0"/>
              <a:t> q ≡ q </a:t>
            </a:r>
            <a:r>
              <a:rPr lang="uk-UA" dirty="0" err="1"/>
              <a:t>or</a:t>
            </a:r>
            <a:r>
              <a:rPr lang="uk-UA" dirty="0"/>
              <a:t> р, </a:t>
            </a:r>
            <a:r>
              <a:rPr lang="en-US" dirty="0" smtClean="0"/>
              <a:t>	</a:t>
            </a:r>
            <a:r>
              <a:rPr lang="uk-UA" dirty="0" smtClean="0"/>
              <a:t>р </a:t>
            </a:r>
            <a:r>
              <a:rPr lang="uk-UA" dirty="0" err="1"/>
              <a:t>and</a:t>
            </a:r>
            <a:r>
              <a:rPr lang="uk-UA" dirty="0"/>
              <a:t> q ≡ q </a:t>
            </a:r>
            <a:r>
              <a:rPr lang="uk-UA" dirty="0" err="1"/>
              <a:t>and</a:t>
            </a:r>
            <a:r>
              <a:rPr lang="uk-UA" dirty="0"/>
              <a:t> р;</a:t>
            </a:r>
            <a:endParaRPr lang="ru-RU" dirty="0"/>
          </a:p>
          <a:p>
            <a:r>
              <a:rPr lang="uk-UA" dirty="0"/>
              <a:t> b) асоціативність диз’юнкції і кон’юнкції</a:t>
            </a:r>
            <a:endParaRPr lang="ru-RU" dirty="0"/>
          </a:p>
          <a:p>
            <a:pPr lvl="1"/>
            <a:r>
              <a:rPr lang="uk-UA" dirty="0"/>
              <a:t> (р </a:t>
            </a:r>
            <a:r>
              <a:rPr lang="uk-UA" dirty="0" err="1"/>
              <a:t>or</a:t>
            </a:r>
            <a:r>
              <a:rPr lang="uk-UA" dirty="0"/>
              <a:t> q) </a:t>
            </a:r>
            <a:r>
              <a:rPr lang="uk-UA" dirty="0" err="1"/>
              <a:t>or</a:t>
            </a:r>
            <a:r>
              <a:rPr lang="uk-UA" dirty="0"/>
              <a:t> r ≡ р </a:t>
            </a:r>
            <a:r>
              <a:rPr lang="uk-UA" dirty="0" err="1"/>
              <a:t>or</a:t>
            </a:r>
            <a:r>
              <a:rPr lang="uk-UA" dirty="0"/>
              <a:t> (q </a:t>
            </a:r>
            <a:r>
              <a:rPr lang="uk-UA" dirty="0" err="1"/>
              <a:t>or</a:t>
            </a:r>
            <a:r>
              <a:rPr lang="uk-UA" dirty="0"/>
              <a:t> r), </a:t>
            </a:r>
            <a:r>
              <a:rPr lang="en-US" dirty="0" smtClean="0"/>
              <a:t>	</a:t>
            </a:r>
            <a:r>
              <a:rPr lang="uk-UA" dirty="0" smtClean="0"/>
              <a:t>(</a:t>
            </a:r>
            <a:r>
              <a:rPr lang="uk-UA" dirty="0"/>
              <a:t>р </a:t>
            </a:r>
            <a:r>
              <a:rPr lang="uk-UA" dirty="0" err="1"/>
              <a:t>and</a:t>
            </a:r>
            <a:r>
              <a:rPr lang="uk-UA" dirty="0"/>
              <a:t> q) </a:t>
            </a:r>
            <a:r>
              <a:rPr lang="uk-UA" dirty="0" err="1"/>
              <a:t>and</a:t>
            </a:r>
            <a:r>
              <a:rPr lang="uk-UA" dirty="0"/>
              <a:t> r ≡ р </a:t>
            </a:r>
            <a:r>
              <a:rPr lang="uk-UA" dirty="0" err="1"/>
              <a:t>and</a:t>
            </a:r>
            <a:r>
              <a:rPr lang="uk-UA" dirty="0"/>
              <a:t> (q </a:t>
            </a:r>
            <a:r>
              <a:rPr lang="uk-UA" dirty="0" err="1"/>
              <a:t>and</a:t>
            </a:r>
            <a:r>
              <a:rPr lang="uk-UA" dirty="0"/>
              <a:t> r);</a:t>
            </a:r>
            <a:endParaRPr lang="ru-RU" dirty="0"/>
          </a:p>
          <a:p>
            <a:r>
              <a:rPr lang="uk-UA" dirty="0"/>
              <a:t> c) дистрибутивність кон’юнкції відносно диз’юнкції</a:t>
            </a:r>
            <a:endParaRPr lang="ru-RU" dirty="0"/>
          </a:p>
          <a:p>
            <a:pPr lvl="1"/>
            <a:r>
              <a:rPr lang="uk-UA" dirty="0"/>
              <a:t> </a:t>
            </a:r>
            <a:r>
              <a:rPr lang="uk-UA" dirty="0" smtClean="0"/>
              <a:t>р </a:t>
            </a:r>
            <a:r>
              <a:rPr lang="uk-UA" dirty="0" err="1"/>
              <a:t>and</a:t>
            </a:r>
            <a:r>
              <a:rPr lang="uk-UA" dirty="0"/>
              <a:t> (q </a:t>
            </a:r>
            <a:r>
              <a:rPr lang="uk-UA" dirty="0" err="1"/>
              <a:t>or</a:t>
            </a:r>
            <a:r>
              <a:rPr lang="uk-UA" dirty="0"/>
              <a:t> r) ≡ р </a:t>
            </a:r>
            <a:r>
              <a:rPr lang="uk-UA" dirty="0" err="1"/>
              <a:t>and</a:t>
            </a:r>
            <a:r>
              <a:rPr lang="uk-UA" dirty="0"/>
              <a:t> q </a:t>
            </a:r>
            <a:r>
              <a:rPr lang="uk-UA" dirty="0" err="1"/>
              <a:t>or</a:t>
            </a:r>
            <a:r>
              <a:rPr lang="uk-UA" dirty="0"/>
              <a:t> р </a:t>
            </a:r>
            <a:r>
              <a:rPr lang="uk-UA" dirty="0" err="1"/>
              <a:t>and</a:t>
            </a:r>
            <a:r>
              <a:rPr lang="uk-UA" dirty="0"/>
              <a:t> r,</a:t>
            </a:r>
            <a:endParaRPr lang="ru-RU" dirty="0"/>
          </a:p>
          <a:p>
            <a:r>
              <a:rPr lang="uk-UA" dirty="0"/>
              <a:t> дистрибутивність диз’юнкції відносно кон’юнкції</a:t>
            </a:r>
            <a:endParaRPr lang="ru-RU" dirty="0"/>
          </a:p>
          <a:p>
            <a:pPr lvl="1"/>
            <a:r>
              <a:rPr lang="uk-UA" dirty="0"/>
              <a:t> р </a:t>
            </a:r>
            <a:r>
              <a:rPr lang="uk-UA" dirty="0" err="1"/>
              <a:t>or</a:t>
            </a:r>
            <a:r>
              <a:rPr lang="uk-UA" dirty="0"/>
              <a:t> q </a:t>
            </a:r>
            <a:r>
              <a:rPr lang="uk-UA" dirty="0" err="1"/>
              <a:t>and</a:t>
            </a:r>
            <a:r>
              <a:rPr lang="uk-UA" dirty="0"/>
              <a:t> r ≡ (р </a:t>
            </a:r>
            <a:r>
              <a:rPr lang="uk-UA" dirty="0" err="1"/>
              <a:t>or</a:t>
            </a:r>
            <a:r>
              <a:rPr lang="uk-UA" dirty="0"/>
              <a:t> q) </a:t>
            </a:r>
            <a:r>
              <a:rPr lang="uk-UA" dirty="0" err="1"/>
              <a:t>and</a:t>
            </a:r>
            <a:r>
              <a:rPr lang="uk-UA" dirty="0"/>
              <a:t> (р </a:t>
            </a:r>
            <a:r>
              <a:rPr lang="uk-UA" dirty="0" err="1"/>
              <a:t>or</a:t>
            </a:r>
            <a:r>
              <a:rPr lang="uk-UA" dirty="0"/>
              <a:t> r);</a:t>
            </a:r>
            <a:endParaRPr lang="ru-RU" dirty="0"/>
          </a:p>
          <a:p>
            <a:r>
              <a:rPr lang="uk-UA" dirty="0"/>
              <a:t> d) властивості </a:t>
            </a:r>
            <a:r>
              <a:rPr lang="uk-UA" dirty="0" err="1"/>
              <a:t>бульових</a:t>
            </a:r>
            <a:r>
              <a:rPr lang="uk-UA" dirty="0"/>
              <a:t> констант</a:t>
            </a:r>
            <a:endParaRPr lang="ru-RU" dirty="0"/>
          </a:p>
          <a:p>
            <a:r>
              <a:rPr lang="uk-UA" dirty="0"/>
              <a:t> </a:t>
            </a:r>
            <a:r>
              <a:rPr lang="en-US" dirty="0" smtClean="0"/>
              <a:t>	</a:t>
            </a:r>
            <a:r>
              <a:rPr lang="uk-UA" dirty="0" smtClean="0"/>
              <a:t>р </a:t>
            </a:r>
            <a:r>
              <a:rPr lang="uk-UA" dirty="0" err="1"/>
              <a:t>or</a:t>
            </a:r>
            <a:r>
              <a:rPr lang="uk-UA" dirty="0"/>
              <a:t> </a:t>
            </a:r>
            <a:r>
              <a:rPr lang="uk-UA" dirty="0" err="1"/>
              <a:t>True</a:t>
            </a:r>
            <a:r>
              <a:rPr lang="uk-UA" dirty="0"/>
              <a:t> ≡ </a:t>
            </a:r>
            <a:r>
              <a:rPr lang="uk-UA" dirty="0" err="1"/>
              <a:t>True</a:t>
            </a:r>
            <a:r>
              <a:rPr lang="uk-UA" dirty="0"/>
              <a:t>, </a:t>
            </a:r>
            <a:r>
              <a:rPr lang="en-US" dirty="0" smtClean="0"/>
              <a:t>	</a:t>
            </a:r>
            <a:r>
              <a:rPr lang="uk-UA" dirty="0" smtClean="0"/>
              <a:t>р </a:t>
            </a:r>
            <a:r>
              <a:rPr lang="uk-UA" dirty="0" err="1"/>
              <a:t>or</a:t>
            </a:r>
            <a:r>
              <a:rPr lang="uk-UA" dirty="0"/>
              <a:t> </a:t>
            </a:r>
            <a:r>
              <a:rPr lang="uk-UA" dirty="0" err="1"/>
              <a:t>False</a:t>
            </a:r>
            <a:r>
              <a:rPr lang="uk-UA" dirty="0"/>
              <a:t> ≡ р,</a:t>
            </a:r>
            <a:endParaRPr lang="ru-RU" dirty="0"/>
          </a:p>
          <a:p>
            <a:r>
              <a:rPr lang="uk-UA" dirty="0"/>
              <a:t> </a:t>
            </a:r>
            <a:r>
              <a:rPr lang="en-US" dirty="0" smtClean="0"/>
              <a:t>	</a:t>
            </a:r>
            <a:r>
              <a:rPr lang="uk-UA" dirty="0" smtClean="0"/>
              <a:t>р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True</a:t>
            </a:r>
            <a:r>
              <a:rPr lang="uk-UA" dirty="0"/>
              <a:t> ≡ р, </a:t>
            </a:r>
            <a:r>
              <a:rPr lang="en-US" dirty="0" smtClean="0"/>
              <a:t>	</a:t>
            </a:r>
            <a:r>
              <a:rPr lang="uk-UA" dirty="0" smtClean="0"/>
              <a:t>р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False</a:t>
            </a:r>
            <a:r>
              <a:rPr lang="uk-UA" dirty="0"/>
              <a:t> ≡ </a:t>
            </a:r>
            <a:r>
              <a:rPr lang="uk-UA" dirty="0" err="1"/>
              <a:t>False</a:t>
            </a:r>
            <a:r>
              <a:rPr lang="uk-UA" dirty="0"/>
              <a:t>;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4372-F3B7-45A5-9DE1-5A0F1A57880C}" type="datetime1">
              <a:rPr lang="uk-UA" smtClean="0"/>
              <a:t>21.08.2015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8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</a:t>
            </a:r>
            <a:r>
              <a:rPr lang="uk-UA" dirty="0" smtClean="0"/>
              <a:t>висловлювань</a:t>
            </a:r>
            <a:r>
              <a:rPr lang="en-US" dirty="0" smtClean="0"/>
              <a:t>.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e</a:t>
            </a:r>
            <a:r>
              <a:rPr lang="uk-UA" dirty="0"/>
              <a:t>) </a:t>
            </a:r>
            <a:r>
              <a:rPr lang="uk-UA" dirty="0" err="1"/>
              <a:t>ідемпотентність</a:t>
            </a:r>
            <a:r>
              <a:rPr lang="uk-UA" dirty="0"/>
              <a:t> (поглинання)</a:t>
            </a:r>
            <a:endParaRPr lang="ru-RU" dirty="0"/>
          </a:p>
          <a:p>
            <a:pPr lvl="1"/>
            <a:r>
              <a:rPr lang="uk-UA" dirty="0"/>
              <a:t> </a:t>
            </a:r>
            <a:r>
              <a:rPr lang="uk-UA" dirty="0" smtClean="0"/>
              <a:t>р </a:t>
            </a:r>
            <a:r>
              <a:rPr lang="uk-UA" dirty="0" err="1"/>
              <a:t>or</a:t>
            </a:r>
            <a:r>
              <a:rPr lang="uk-UA" dirty="0"/>
              <a:t> р ≡ р, </a:t>
            </a:r>
            <a:r>
              <a:rPr lang="en-US" dirty="0" smtClean="0"/>
              <a:t>		</a:t>
            </a:r>
            <a:r>
              <a:rPr lang="uk-UA" dirty="0" smtClean="0"/>
              <a:t>р </a:t>
            </a:r>
            <a:r>
              <a:rPr lang="uk-UA" dirty="0" err="1"/>
              <a:t>and</a:t>
            </a:r>
            <a:r>
              <a:rPr lang="uk-UA" dirty="0"/>
              <a:t> р ≡ р;</a:t>
            </a:r>
            <a:endParaRPr lang="ru-RU" dirty="0"/>
          </a:p>
          <a:p>
            <a:r>
              <a:rPr lang="uk-UA" dirty="0"/>
              <a:t> f) подвійне заперечення</a:t>
            </a:r>
            <a:endParaRPr lang="ru-RU" dirty="0"/>
          </a:p>
          <a:p>
            <a:pPr lvl="1"/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(</a:t>
            </a:r>
            <a:r>
              <a:rPr lang="uk-UA" dirty="0" err="1"/>
              <a:t>not</a:t>
            </a:r>
            <a:r>
              <a:rPr lang="uk-UA" dirty="0"/>
              <a:t> p) ≡ p;</a:t>
            </a:r>
            <a:endParaRPr lang="ru-RU" dirty="0"/>
          </a:p>
          <a:p>
            <a:r>
              <a:rPr lang="uk-UA" dirty="0"/>
              <a:t> g) правила де Моргана </a:t>
            </a:r>
            <a:endParaRPr lang="ru-RU" dirty="0"/>
          </a:p>
          <a:p>
            <a:pPr lvl="1"/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(p </a:t>
            </a:r>
            <a:r>
              <a:rPr lang="uk-UA" dirty="0" err="1"/>
              <a:t>or</a:t>
            </a:r>
            <a:r>
              <a:rPr lang="uk-UA" dirty="0"/>
              <a:t> q) ≡ </a:t>
            </a:r>
            <a:r>
              <a:rPr lang="uk-UA" dirty="0" err="1"/>
              <a:t>not</a:t>
            </a:r>
            <a:r>
              <a:rPr lang="uk-UA" dirty="0"/>
              <a:t> p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 q,</a:t>
            </a:r>
            <a:endParaRPr lang="ru-RU" dirty="0"/>
          </a:p>
          <a:p>
            <a:pPr lvl="1"/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(p </a:t>
            </a:r>
            <a:r>
              <a:rPr lang="uk-UA" dirty="0" err="1"/>
              <a:t>and</a:t>
            </a:r>
            <a:r>
              <a:rPr lang="uk-UA" dirty="0"/>
              <a:t> q) ≡ </a:t>
            </a:r>
            <a:r>
              <a:rPr lang="uk-UA" dirty="0" err="1"/>
              <a:t>not</a:t>
            </a:r>
            <a:r>
              <a:rPr lang="uk-UA" dirty="0"/>
              <a:t> p </a:t>
            </a:r>
            <a:r>
              <a:rPr lang="uk-UA" dirty="0" err="1"/>
              <a:t>or</a:t>
            </a:r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 q;</a:t>
            </a:r>
            <a:endParaRPr lang="ru-RU" dirty="0"/>
          </a:p>
          <a:p>
            <a:r>
              <a:rPr lang="uk-UA" dirty="0"/>
              <a:t> h) закон виключення третього</a:t>
            </a:r>
            <a:endParaRPr lang="ru-RU" dirty="0"/>
          </a:p>
          <a:p>
            <a:pPr lvl="1"/>
            <a:r>
              <a:rPr lang="uk-UA" dirty="0"/>
              <a:t> р </a:t>
            </a:r>
            <a:r>
              <a:rPr lang="uk-UA" dirty="0" err="1"/>
              <a:t>or</a:t>
            </a:r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 р ≡ </a:t>
            </a:r>
            <a:r>
              <a:rPr lang="uk-UA" dirty="0" err="1"/>
              <a:t>True</a:t>
            </a:r>
            <a:r>
              <a:rPr lang="uk-UA" dirty="0"/>
              <a:t>;</a:t>
            </a:r>
            <a:endParaRPr lang="ru-RU" dirty="0"/>
          </a:p>
          <a:p>
            <a:r>
              <a:rPr lang="uk-UA" dirty="0"/>
              <a:t> i) закон протиріччя</a:t>
            </a:r>
            <a:endParaRPr lang="ru-RU" dirty="0"/>
          </a:p>
          <a:p>
            <a:pPr lvl="1"/>
            <a:r>
              <a:rPr lang="uk-UA" dirty="0"/>
              <a:t> р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 р ≡ </a:t>
            </a:r>
            <a:r>
              <a:rPr lang="uk-UA" dirty="0" err="1"/>
              <a:t>False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D441-99BA-43B9-A133-CF9CDE5E3D03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5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Відношення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/>
              <a:t>Відношення</a:t>
            </a:r>
            <a:r>
              <a:rPr lang="uk-UA" dirty="0"/>
              <a:t> дає одне </a:t>
            </a:r>
            <a:r>
              <a:rPr lang="uk-UA" dirty="0" err="1"/>
              <a:t>бульове</a:t>
            </a:r>
            <a:r>
              <a:rPr lang="uk-UA" dirty="0"/>
              <a:t> значення за одною або декільком (частіше за все двом) арифметичним величинам. </a:t>
            </a:r>
            <a:endParaRPr lang="uk-UA" dirty="0" smtClean="0"/>
          </a:p>
          <a:p>
            <a:r>
              <a:rPr lang="ru-RU" dirty="0" smtClean="0"/>
              <a:t>У</a:t>
            </a:r>
            <a:r>
              <a:rPr lang="uk-UA" dirty="0"/>
              <a:t>творимо стандартний набір відношень:</a:t>
            </a:r>
            <a:endParaRPr lang="ru-RU" dirty="0"/>
          </a:p>
          <a:p>
            <a:pPr lvl="1"/>
            <a:r>
              <a:rPr lang="ru-RU" dirty="0"/>
              <a:t>х </a:t>
            </a:r>
            <a:r>
              <a:rPr lang="ru-RU" dirty="0" err="1"/>
              <a:t>рівне</a:t>
            </a:r>
            <a:r>
              <a:rPr lang="ru-RU" dirty="0"/>
              <a:t> у, 		</a:t>
            </a:r>
            <a:r>
              <a:rPr lang="ru-RU" dirty="0" smtClean="0"/>
              <a:t>	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/>
              <a:t>	х == </a:t>
            </a:r>
            <a:r>
              <a:rPr lang="ru-RU" dirty="0" smtClean="0"/>
              <a:t>у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х не </a:t>
            </a:r>
            <a:r>
              <a:rPr lang="ru-RU" dirty="0" err="1"/>
              <a:t>рівне</a:t>
            </a:r>
            <a:r>
              <a:rPr lang="ru-RU" dirty="0"/>
              <a:t> у, 	</a:t>
            </a:r>
            <a:r>
              <a:rPr lang="ru-RU" dirty="0" smtClean="0"/>
              <a:t>	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/>
              <a:t>	х != у;</a:t>
            </a:r>
          </a:p>
          <a:p>
            <a:pPr lvl="1"/>
            <a:r>
              <a:rPr lang="ru-RU" dirty="0"/>
              <a:t>х </a:t>
            </a:r>
            <a:r>
              <a:rPr lang="ru-RU" dirty="0" err="1"/>
              <a:t>менше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у, 	</a:t>
            </a:r>
            <a:r>
              <a:rPr lang="ru-RU" dirty="0" smtClean="0"/>
              <a:t>	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/>
              <a:t>	х &lt; у;</a:t>
            </a:r>
          </a:p>
          <a:p>
            <a:pPr lvl="1"/>
            <a:r>
              <a:rPr lang="ru-RU" dirty="0"/>
              <a:t>х </a:t>
            </a:r>
            <a:r>
              <a:rPr lang="ru-RU" dirty="0" err="1"/>
              <a:t>більше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у, 	</a:t>
            </a:r>
            <a:r>
              <a:rPr lang="ru-RU" dirty="0" smtClean="0"/>
              <a:t>	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/>
              <a:t>	х &gt; у;</a:t>
            </a:r>
          </a:p>
          <a:p>
            <a:pPr lvl="1"/>
            <a:r>
              <a:rPr lang="ru-RU" dirty="0"/>
              <a:t>х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рівне</a:t>
            </a:r>
            <a:r>
              <a:rPr lang="ru-RU" dirty="0"/>
              <a:t> у, 	</a:t>
            </a:r>
            <a:r>
              <a:rPr lang="ru-RU" dirty="0" err="1"/>
              <a:t>або</a:t>
            </a:r>
            <a:r>
              <a:rPr lang="ru-RU" dirty="0"/>
              <a:t> 	х &lt;= у;</a:t>
            </a:r>
          </a:p>
          <a:p>
            <a:pPr lvl="1"/>
            <a:r>
              <a:rPr lang="ru-RU" dirty="0"/>
              <a:t>х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рівне</a:t>
            </a:r>
            <a:r>
              <a:rPr lang="ru-RU" dirty="0"/>
              <a:t> у, 	</a:t>
            </a:r>
            <a:r>
              <a:rPr lang="ru-RU" dirty="0" err="1"/>
              <a:t>або</a:t>
            </a:r>
            <a:r>
              <a:rPr lang="ru-RU" dirty="0"/>
              <a:t> 	х &gt;= у.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E0C3-4F35-443E-A40A-115F6C84395F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7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Визначення</a:t>
            </a:r>
            <a:r>
              <a:rPr lang="uk-UA" dirty="0" smtClean="0"/>
              <a:t> відношень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Визначимо множину </a:t>
            </a:r>
            <a:r>
              <a:rPr lang="uk-UA" dirty="0" err="1"/>
              <a:t>Rel</a:t>
            </a:r>
            <a:r>
              <a:rPr lang="uk-UA" dirty="0"/>
              <a:t> = { ==, !=, &lt;, &gt;, &lt;=, &gt;= }.</a:t>
            </a:r>
            <a:endParaRPr lang="ru-RU" dirty="0"/>
          </a:p>
          <a:p>
            <a:r>
              <a:rPr lang="uk-UA" dirty="0"/>
              <a:t>Тоді </a:t>
            </a:r>
            <a:r>
              <a:rPr lang="uk-UA" b="1" dirty="0"/>
              <a:t>відношення</a:t>
            </a:r>
            <a:r>
              <a:rPr lang="uk-UA" dirty="0"/>
              <a:t> – це </a:t>
            </a:r>
            <a:endParaRPr lang="uk-UA" dirty="0" smtClean="0"/>
          </a:p>
          <a:p>
            <a:pPr lvl="1"/>
            <a:r>
              <a:rPr lang="en-US" i="1" dirty="0" smtClean="0"/>
              <a:t>e</a:t>
            </a:r>
            <a:r>
              <a:rPr lang="uk-UA" i="1" baseline="-25000" dirty="0"/>
              <a:t>1</a:t>
            </a:r>
            <a:r>
              <a:rPr lang="uk-UA" i="1" dirty="0"/>
              <a:t> </a:t>
            </a:r>
            <a:r>
              <a:rPr lang="en-US" i="1" dirty="0"/>
              <a:t>r e</a:t>
            </a:r>
            <a:r>
              <a:rPr lang="uk-UA" i="1" baseline="-25000" dirty="0"/>
              <a:t>2</a:t>
            </a:r>
            <a:endParaRPr lang="ru-RU" dirty="0"/>
          </a:p>
          <a:p>
            <a:pPr lvl="2"/>
            <a:r>
              <a:rPr lang="uk-UA" dirty="0" smtClean="0"/>
              <a:t>де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uk-UA" dirty="0"/>
              <a:t>ϵ </a:t>
            </a:r>
            <a:r>
              <a:rPr lang="en-US" dirty="0" err="1"/>
              <a:t>Rel</a:t>
            </a:r>
            <a:r>
              <a:rPr lang="uk-UA" dirty="0"/>
              <a:t>, </a:t>
            </a:r>
            <a:r>
              <a:rPr lang="en-US" i="1" dirty="0"/>
              <a:t>e</a:t>
            </a:r>
            <a:r>
              <a:rPr lang="uk-UA" i="1" baseline="-25000" dirty="0"/>
              <a:t>1</a:t>
            </a:r>
            <a:r>
              <a:rPr lang="uk-UA" dirty="0"/>
              <a:t>,</a:t>
            </a:r>
            <a:r>
              <a:rPr lang="uk-UA" i="1" dirty="0"/>
              <a:t> </a:t>
            </a:r>
            <a:r>
              <a:rPr lang="en-US" i="1" dirty="0"/>
              <a:t>e</a:t>
            </a:r>
            <a:r>
              <a:rPr lang="uk-UA" i="1" baseline="-25000" dirty="0"/>
              <a:t>2</a:t>
            </a:r>
            <a:r>
              <a:rPr lang="uk-UA" dirty="0"/>
              <a:t> – </a:t>
            </a:r>
            <a:r>
              <a:rPr lang="uk-UA" dirty="0" smtClean="0"/>
              <a:t>вирази</a:t>
            </a:r>
            <a:r>
              <a:rPr lang="uk-UA" dirty="0"/>
              <a:t>,</a:t>
            </a:r>
            <a:endParaRPr lang="uk-UA" dirty="0" smtClean="0"/>
          </a:p>
          <a:p>
            <a:pPr marL="274320" lvl="1" indent="0">
              <a:buNone/>
            </a:pPr>
            <a:r>
              <a:rPr lang="uk-UA" dirty="0"/>
              <a:t>а</a:t>
            </a:r>
            <a:r>
              <a:rPr lang="uk-UA" dirty="0" smtClean="0"/>
              <a:t>бо</a:t>
            </a:r>
          </a:p>
          <a:p>
            <a:pPr lvl="1"/>
            <a:r>
              <a:rPr lang="en-US" i="1" dirty="0"/>
              <a:t>e</a:t>
            </a:r>
            <a:r>
              <a:rPr lang="uk-UA" i="1" baseline="-25000" dirty="0"/>
              <a:t>1</a:t>
            </a:r>
            <a:r>
              <a:rPr lang="uk-UA" i="1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i="1" dirty="0"/>
              <a:t> e</a:t>
            </a:r>
            <a:r>
              <a:rPr lang="uk-UA" i="1" baseline="-25000" dirty="0"/>
              <a:t>2 </a:t>
            </a:r>
            <a:r>
              <a:rPr lang="uk-UA" i="1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i="1" dirty="0"/>
              <a:t> e</a:t>
            </a:r>
            <a:r>
              <a:rPr lang="uk-UA" i="1" baseline="-25000" dirty="0"/>
              <a:t>3</a:t>
            </a:r>
            <a:endParaRPr lang="ru-RU" dirty="0"/>
          </a:p>
          <a:p>
            <a:pPr lvl="2"/>
            <a:r>
              <a:rPr lang="uk-UA" dirty="0"/>
              <a:t>де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dirty="0"/>
              <a:t>,</a:t>
            </a:r>
            <a:r>
              <a:rPr lang="en-US" i="1" dirty="0"/>
              <a:t> r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uk-UA" dirty="0"/>
              <a:t>ϵ </a:t>
            </a:r>
            <a:r>
              <a:rPr lang="en-US" dirty="0" err="1"/>
              <a:t>Rel</a:t>
            </a:r>
            <a:r>
              <a:rPr lang="uk-UA" dirty="0"/>
              <a:t>, </a:t>
            </a:r>
            <a:r>
              <a:rPr lang="en-US" i="1" dirty="0"/>
              <a:t>e</a:t>
            </a:r>
            <a:r>
              <a:rPr lang="uk-UA" i="1" baseline="-25000" dirty="0"/>
              <a:t>1</a:t>
            </a:r>
            <a:r>
              <a:rPr lang="uk-UA" dirty="0"/>
              <a:t>,</a:t>
            </a:r>
            <a:r>
              <a:rPr lang="uk-UA" i="1" dirty="0"/>
              <a:t> </a:t>
            </a:r>
            <a:r>
              <a:rPr lang="en-US" i="1" dirty="0"/>
              <a:t>e</a:t>
            </a:r>
            <a:r>
              <a:rPr lang="uk-UA" i="1" baseline="-25000" dirty="0"/>
              <a:t>2</a:t>
            </a:r>
            <a:r>
              <a:rPr lang="uk-UA" dirty="0"/>
              <a:t>,</a:t>
            </a:r>
            <a:r>
              <a:rPr lang="uk-UA" i="1" dirty="0"/>
              <a:t> </a:t>
            </a:r>
            <a:r>
              <a:rPr lang="en-US" i="1" dirty="0"/>
              <a:t>e</a:t>
            </a:r>
            <a:r>
              <a:rPr lang="uk-UA" i="1" baseline="-25000" dirty="0"/>
              <a:t>3</a:t>
            </a:r>
            <a:r>
              <a:rPr lang="uk-UA" dirty="0"/>
              <a:t> – вирази</a:t>
            </a:r>
            <a:endParaRPr lang="ru-RU" dirty="0"/>
          </a:p>
          <a:p>
            <a:r>
              <a:rPr lang="ru-RU" dirty="0"/>
              <a:t>При </a:t>
            </a:r>
            <a:r>
              <a:rPr lang="ru-RU" dirty="0" err="1"/>
              <a:t>цьому</a:t>
            </a:r>
            <a:endParaRPr lang="ru-RU" dirty="0"/>
          </a:p>
          <a:p>
            <a:pPr lvl="1"/>
            <a:r>
              <a:rPr lang="en-US" i="1" dirty="0"/>
              <a:t>e</a:t>
            </a:r>
            <a:r>
              <a:rPr lang="uk-UA" i="1" baseline="-25000" dirty="0"/>
              <a:t>1</a:t>
            </a:r>
            <a:r>
              <a:rPr lang="uk-UA" i="1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i="1" dirty="0"/>
              <a:t> e</a:t>
            </a:r>
            <a:r>
              <a:rPr lang="uk-UA" i="1" baseline="-25000" dirty="0"/>
              <a:t>2 </a:t>
            </a:r>
            <a:r>
              <a:rPr lang="uk-UA" i="1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i="1" dirty="0"/>
              <a:t> e</a:t>
            </a:r>
            <a:r>
              <a:rPr lang="uk-UA" i="1" baseline="-25000" dirty="0"/>
              <a:t>3</a:t>
            </a:r>
            <a:r>
              <a:rPr lang="uk-UA" dirty="0"/>
              <a:t> ≡ </a:t>
            </a:r>
            <a:r>
              <a:rPr lang="en-US" i="1" dirty="0"/>
              <a:t>e</a:t>
            </a:r>
            <a:r>
              <a:rPr lang="uk-UA" i="1" baseline="-25000" dirty="0"/>
              <a:t>1</a:t>
            </a:r>
            <a:r>
              <a:rPr lang="uk-UA" i="1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i="1" dirty="0"/>
              <a:t> e</a:t>
            </a:r>
            <a:r>
              <a:rPr lang="uk-UA" i="1" baseline="-25000" dirty="0"/>
              <a:t>2 </a:t>
            </a:r>
            <a:r>
              <a:rPr lang="uk-UA" i="1" dirty="0"/>
              <a:t> </a:t>
            </a:r>
            <a:r>
              <a:rPr lang="en-US" dirty="0"/>
              <a:t>and</a:t>
            </a:r>
            <a:r>
              <a:rPr lang="en-US" i="1" dirty="0"/>
              <a:t> e</a:t>
            </a:r>
            <a:r>
              <a:rPr lang="uk-UA" i="1" baseline="-25000" dirty="0"/>
              <a:t>2</a:t>
            </a:r>
            <a:r>
              <a:rPr lang="uk-UA" i="1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i="1" dirty="0"/>
              <a:t> e</a:t>
            </a:r>
            <a:r>
              <a:rPr lang="uk-UA" i="1" baseline="-25000" dirty="0"/>
              <a:t>3</a:t>
            </a:r>
            <a:endParaRPr lang="ru-RU" dirty="0"/>
          </a:p>
          <a:p>
            <a:r>
              <a:rPr lang="ru-RU" dirty="0" err="1"/>
              <a:t>Приклади</a:t>
            </a:r>
            <a:r>
              <a:rPr lang="ru-RU" dirty="0"/>
              <a:t> в</a:t>
            </a:r>
            <a:r>
              <a:rPr lang="uk-UA" dirty="0"/>
              <a:t>і</a:t>
            </a:r>
            <a:r>
              <a:rPr lang="ru-RU" dirty="0" err="1"/>
              <a:t>дношень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a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1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0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and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0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AA198"/>
                </a:solidFill>
                <a:latin typeface="Consolas"/>
              </a:rPr>
              <a:t>4</a:t>
            </a:r>
            <a:r>
              <a:rPr lang="ru-RU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dirty="0">
                <a:solidFill>
                  <a:srgbClr val="586E75"/>
                </a:solidFill>
                <a:latin typeface="Consolas"/>
              </a:rPr>
              <a:t>&lt;</a:t>
            </a:r>
            <a:r>
              <a:rPr lang="ru-RU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6</a:t>
            </a:r>
            <a:endParaRPr lang="ru-RU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AA198"/>
                </a:solidFill>
                <a:latin typeface="Consolas"/>
              </a:rPr>
              <a:t>0</a:t>
            </a:r>
            <a:r>
              <a:rPr lang="ru-RU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dirty="0">
                <a:solidFill>
                  <a:srgbClr val="586E75"/>
                </a:solidFill>
                <a:latin typeface="Consolas"/>
              </a:rPr>
              <a:t>==</a:t>
            </a:r>
            <a:r>
              <a:rPr lang="ru-RU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1</a:t>
            </a:r>
            <a:endParaRPr lang="ru-RU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AA198"/>
                </a:solidFill>
                <a:latin typeface="Consolas"/>
              </a:rPr>
              <a:t>0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&lt;=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10</a:t>
            </a:r>
            <a:endParaRPr lang="en-US" sz="3600" dirty="0">
              <a:solidFill>
                <a:srgbClr val="2AA198"/>
              </a:solidFill>
              <a:latin typeface="Times New Roman"/>
            </a:endParaRPr>
          </a:p>
          <a:p>
            <a:endParaRPr lang="uk-UA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48C3-C5DA-4106-B4E6-40ADC50289C7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Властивост</a:t>
            </a:r>
            <a:r>
              <a:rPr lang="uk-UA" dirty="0" smtClean="0"/>
              <a:t>і відношень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Властивості </a:t>
            </a:r>
            <a:r>
              <a:rPr lang="uk-UA" dirty="0"/>
              <a:t>відношень</a:t>
            </a:r>
            <a:endParaRPr lang="ru-RU" dirty="0"/>
          </a:p>
          <a:p>
            <a:pPr lvl="1"/>
            <a:r>
              <a:rPr lang="uk-UA" dirty="0"/>
              <a:t>a) x</a:t>
            </a:r>
            <a:r>
              <a:rPr lang="en-US" dirty="0"/>
              <a:t> != </a:t>
            </a:r>
            <a:r>
              <a:rPr lang="uk-UA" dirty="0"/>
              <a:t>y ≡  </a:t>
            </a:r>
            <a:r>
              <a:rPr lang="en-US" dirty="0"/>
              <a:t>not</a:t>
            </a:r>
            <a:r>
              <a:rPr lang="uk-UA" dirty="0"/>
              <a:t>(x =</a:t>
            </a:r>
            <a:r>
              <a:rPr lang="en-US" dirty="0"/>
              <a:t>= </a:t>
            </a:r>
            <a:r>
              <a:rPr lang="uk-UA" dirty="0"/>
              <a:t>y) ≡ x &lt; y </a:t>
            </a:r>
            <a:r>
              <a:rPr lang="en-US" dirty="0"/>
              <a:t>or</a:t>
            </a:r>
            <a:r>
              <a:rPr lang="uk-UA" dirty="0"/>
              <a:t> x &gt; y;</a:t>
            </a:r>
            <a:endParaRPr lang="ru-RU" dirty="0"/>
          </a:p>
          <a:p>
            <a:pPr lvl="1"/>
            <a:r>
              <a:rPr lang="uk-UA" dirty="0"/>
              <a:t>b) x &lt;= y ≡  </a:t>
            </a:r>
            <a:r>
              <a:rPr lang="en-US" dirty="0"/>
              <a:t>not</a:t>
            </a:r>
            <a:r>
              <a:rPr lang="uk-UA" dirty="0"/>
              <a:t>(x &gt; y) ≡ x &lt; y </a:t>
            </a:r>
            <a:r>
              <a:rPr lang="en-US" dirty="0"/>
              <a:t>or</a:t>
            </a:r>
            <a:r>
              <a:rPr lang="uk-UA" dirty="0"/>
              <a:t> x</a:t>
            </a:r>
            <a:r>
              <a:rPr lang="en-US" dirty="0"/>
              <a:t> =</a:t>
            </a:r>
            <a:r>
              <a:rPr lang="uk-UA" dirty="0"/>
              <a:t>= y;</a:t>
            </a:r>
            <a:endParaRPr lang="ru-RU" dirty="0"/>
          </a:p>
          <a:p>
            <a:pPr lvl="1"/>
            <a:r>
              <a:rPr lang="uk-UA" dirty="0"/>
              <a:t>c) x &gt;= y ≡  </a:t>
            </a:r>
            <a:r>
              <a:rPr lang="en-US" dirty="0"/>
              <a:t>not(</a:t>
            </a:r>
            <a:r>
              <a:rPr lang="uk-UA" dirty="0"/>
              <a:t>x &lt; y) ≡ x &gt; y </a:t>
            </a:r>
            <a:r>
              <a:rPr lang="en-US" dirty="0"/>
              <a:t>or</a:t>
            </a:r>
            <a:r>
              <a:rPr lang="uk-UA" dirty="0"/>
              <a:t> x</a:t>
            </a:r>
            <a:r>
              <a:rPr lang="en-US" dirty="0"/>
              <a:t> =</a:t>
            </a:r>
            <a:r>
              <a:rPr lang="uk-UA" dirty="0"/>
              <a:t>= y</a:t>
            </a:r>
            <a:r>
              <a:rPr lang="uk-UA" dirty="0" smtClean="0"/>
              <a:t>.</a:t>
            </a:r>
          </a:p>
          <a:p>
            <a:endParaRPr lang="uk-UA" dirty="0"/>
          </a:p>
          <a:p>
            <a:r>
              <a:rPr lang="uk-UA" dirty="0"/>
              <a:t>Окрім значень з </a:t>
            </a:r>
            <a:r>
              <a:rPr lang="en-US" dirty="0"/>
              <a:t>B</a:t>
            </a:r>
            <a:r>
              <a:rPr lang="ru-RU" baseline="-25000" dirty="0"/>
              <a:t>2</a:t>
            </a:r>
            <a:r>
              <a:rPr lang="ru-RU" dirty="0"/>
              <a:t> (</a:t>
            </a:r>
            <a:r>
              <a:rPr lang="en-US" dirty="0"/>
              <a:t>True</a:t>
            </a:r>
            <a:r>
              <a:rPr lang="ru-RU" dirty="0"/>
              <a:t>, </a:t>
            </a:r>
            <a:r>
              <a:rPr lang="en-US" dirty="0"/>
              <a:t>False</a:t>
            </a:r>
            <a:r>
              <a:rPr lang="ru-RU" dirty="0"/>
              <a:t>) </a:t>
            </a:r>
            <a:r>
              <a:rPr lang="uk-UA" dirty="0"/>
              <a:t>відношення можуть також бути невизначеними. Наприклад, відношення </a:t>
            </a:r>
            <a:endParaRPr lang="uk-UA" dirty="0" smtClean="0"/>
          </a:p>
          <a:p>
            <a:pPr marL="274320" lvl="1" indent="0">
              <a:buNone/>
            </a:pPr>
            <a:r>
              <a:rPr lang="uk-UA" dirty="0" smtClean="0"/>
              <a:t>1</a:t>
            </a:r>
            <a:r>
              <a:rPr lang="ru-RU" dirty="0"/>
              <a:t>/</a:t>
            </a:r>
            <a:r>
              <a:rPr lang="en-US" dirty="0"/>
              <a:t>x</a:t>
            </a:r>
            <a:r>
              <a:rPr lang="ru-RU" dirty="0"/>
              <a:t> &gt; 0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dirty="0" err="1" smtClean="0"/>
              <a:t>невизначене</a:t>
            </a:r>
            <a:r>
              <a:rPr lang="ru-RU" dirty="0" smtClean="0"/>
              <a:t> </a:t>
            </a:r>
            <a:r>
              <a:rPr lang="ru-RU" dirty="0"/>
              <a:t>при </a:t>
            </a:r>
            <a:r>
              <a:rPr lang="en-US" dirty="0"/>
              <a:t>x</a:t>
            </a:r>
            <a:r>
              <a:rPr lang="ru-RU" dirty="0"/>
              <a:t> == 0.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B31-09EC-4836-8B50-0EA935A6CB95}" type="datetime1">
              <a:rPr lang="uk-UA" smtClean="0"/>
              <a:t>21.08.2015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1412</TotalTime>
  <Words>1521</Words>
  <Application>Microsoft Office PowerPoint</Application>
  <PresentationFormat>Экран (4:3)</PresentationFormat>
  <Paragraphs>347</Paragraphs>
  <Slides>22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Ясность</vt:lpstr>
      <vt:lpstr>Інформатика та програмування</vt:lpstr>
      <vt:lpstr>Висловлювання. Область істинності</vt:lpstr>
      <vt:lpstr>Визначення бульових операцій</vt:lpstr>
      <vt:lpstr>Визначення висловлювань</vt:lpstr>
      <vt:lpstr>Властивості висловлювань</vt:lpstr>
      <vt:lpstr>Властивості висловлювань. 2</vt:lpstr>
      <vt:lpstr>Відношення</vt:lpstr>
      <vt:lpstr>Визначення відношень</vt:lpstr>
      <vt:lpstr>Властивості відношень</vt:lpstr>
      <vt:lpstr>Умови</vt:lpstr>
      <vt:lpstr>Пріоритет операцій</vt:lpstr>
      <vt:lpstr>Бульове присвоєння</vt:lpstr>
      <vt:lpstr>Розгалуження</vt:lpstr>
      <vt:lpstr>Захищена команда</vt:lpstr>
      <vt:lpstr>Каскадне розгалуження</vt:lpstr>
      <vt:lpstr>Каскадне розгалуження. 2</vt:lpstr>
      <vt:lpstr>Властивості розгалужень</vt:lpstr>
      <vt:lpstr>Властивості розгалужень. 2</vt:lpstr>
      <vt:lpstr>Приклади розгалужень</vt:lpstr>
      <vt:lpstr>Розгалужені програми</vt:lpstr>
      <vt:lpstr>Резюме</vt:lpstr>
      <vt:lpstr>Де прочитати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Nataly</cp:lastModifiedBy>
  <cp:revision>70</cp:revision>
  <dcterms:created xsi:type="dcterms:W3CDTF">2015-08-16T10:20:57Z</dcterms:created>
  <dcterms:modified xsi:type="dcterms:W3CDTF">2015-08-21T19:23:09Z</dcterms:modified>
</cp:coreProperties>
</file>