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9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7" r:id="rId22"/>
    <p:sldId id="296" r:id="rId23"/>
    <p:sldId id="298" r:id="rId24"/>
    <p:sldId id="299" r:id="rId25"/>
    <p:sldId id="300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276" r:id="rId34"/>
    <p:sldId id="30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76" autoAdjust="0"/>
  </p:normalViewPr>
  <p:slideViewPr>
    <p:cSldViewPr>
      <p:cViewPr varScale="1">
        <p:scale>
          <a:sx n="103" d="100"/>
          <a:sy n="103" d="100"/>
        </p:scale>
        <p:origin x="-20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1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pPr/>
              <a:t>17.09.2015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pPr/>
              <a:t>17.09.2015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0.emf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fiz.univ.kiev.ua/books" TargetMode="External"/><Relationship Id="rId2" Type="http://schemas.openxmlformats.org/officeDocument/2006/relationships/hyperlink" Target="http://wombat.org.ua/AByteOfPython/AByteofPythonRussian-2.0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nglinux.info/pdf" TargetMode="External"/><Relationship Id="rId5" Type="http://schemas.openxmlformats.org/officeDocument/2006/relationships/hyperlink" Target="http://pythonworld.ru/samouchitel-python" TargetMode="External"/><Relationship Id="rId4" Type="http://schemas.openxmlformats.org/officeDocument/2006/relationships/hyperlink" Target="http://obvintsev.info/compuscience/lectures/index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3. Циклічні програми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pPr/>
              <a:t>17.09.2015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Співвідношення 1 порядку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Послідовність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uk-UA" dirty="0"/>
              <a:t>} називають заданою </a:t>
            </a:r>
            <a:r>
              <a:rPr lang="uk-UA" b="1" dirty="0"/>
              <a:t>рекурентним співвідношенням 1 порядку</a:t>
            </a:r>
            <a:r>
              <a:rPr lang="uk-UA" dirty="0"/>
              <a:t> (</a:t>
            </a:r>
            <a:r>
              <a:rPr lang="en-US" i="1" dirty="0"/>
              <a:t>R</a:t>
            </a:r>
            <a:r>
              <a:rPr lang="uk-UA" i="1" baseline="-25000" dirty="0"/>
              <a:t>1</a:t>
            </a:r>
            <a:r>
              <a:rPr lang="uk-UA" dirty="0"/>
              <a:t>), </a:t>
            </a:r>
            <a:r>
              <a:rPr lang="uk-UA" dirty="0" smtClean="0"/>
              <a:t>якщо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uk-UA" dirty="0" smtClean="0"/>
              <a:t>Де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uk-UA" dirty="0"/>
              <a:t>– відома константа,</a:t>
            </a:r>
            <a:r>
              <a:rPr lang="uk-UA" dirty="0" smtClean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uk-UA" dirty="0"/>
              <a:t>відома функція, задана у вигляді виразу</a:t>
            </a:r>
            <a:r>
              <a:rPr lang="ru-RU" dirty="0"/>
              <a:t>,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uk-UA" dirty="0"/>
              <a:t>параметр, що не залежить від номера елемента та елементів послідовності.</a:t>
            </a:r>
            <a:endParaRPr lang="ru-RU" dirty="0"/>
          </a:p>
          <a:p>
            <a:r>
              <a:rPr lang="uk-UA" dirty="0"/>
              <a:t>Обчислення </a:t>
            </a:r>
            <a:r>
              <a:rPr lang="en-US" i="1" dirty="0"/>
              <a:t>n</a:t>
            </a:r>
            <a:r>
              <a:rPr lang="ru-RU" dirty="0"/>
              <a:t>-го</a:t>
            </a:r>
            <a:r>
              <a:rPr lang="uk-UA" dirty="0"/>
              <a:t> елемента послідовності, заданої рекурентним співвідношенням 1 порядку, може бути виконано формально.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10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5440839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88" name="Формула" r:id="rId3" imgW="114120" imgH="215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7082960"/>
              </p:ext>
            </p:extLst>
          </p:nvPr>
        </p:nvGraphicFramePr>
        <p:xfrm>
          <a:off x="827584" y="2564904"/>
          <a:ext cx="4387547" cy="1080120"/>
        </p:xfrm>
        <a:graphic>
          <a:graphicData uri="http://schemas.openxmlformats.org/presentationml/2006/ole">
            <p:oleObj spid="_x0000_s1089" name="Формула" r:id="rId4" imgW="1973663" imgH="48587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57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</a:t>
            </a:r>
            <a:r>
              <a:rPr lang="uk-UA" dirty="0" err="1" smtClean="0"/>
              <a:t>ерша</a:t>
            </a:r>
            <a:r>
              <a:rPr lang="uk-UA" dirty="0" smtClean="0"/>
              <a:t> </a:t>
            </a:r>
            <a:r>
              <a:rPr lang="uk-UA" dirty="0"/>
              <a:t>теорема про рекурентні співвідношення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u="sng" dirty="0"/>
              <a:t>Теорема 3.1</a:t>
            </a:r>
            <a:r>
              <a:rPr lang="uk-UA" dirty="0"/>
              <a:t>. (перша теорема про рекурентні співвідношення)</a:t>
            </a:r>
            <a:endParaRPr lang="ru-RU" dirty="0"/>
          </a:p>
          <a:p>
            <a:pPr lvl="1"/>
            <a:r>
              <a:rPr lang="uk-UA" dirty="0"/>
              <a:t>Нехай послідовність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uk-UA" dirty="0"/>
              <a:t>} задана співвідношеннями (</a:t>
            </a:r>
            <a:r>
              <a:rPr lang="en-US" i="1" dirty="0"/>
              <a:t>R</a:t>
            </a:r>
            <a:r>
              <a:rPr lang="uk-UA" i="1" baseline="-25000" dirty="0"/>
              <a:t>1</a:t>
            </a:r>
            <a:r>
              <a:rPr lang="uk-UA" dirty="0"/>
              <a:t>).</a:t>
            </a:r>
            <a:endParaRPr lang="ru-RU" dirty="0"/>
          </a:p>
          <a:p>
            <a:pPr lvl="1"/>
            <a:r>
              <a:rPr lang="uk-UA" dirty="0"/>
              <a:t>Тоді справджується </a:t>
            </a:r>
            <a:r>
              <a:rPr lang="uk-UA" dirty="0" smtClean="0"/>
              <a:t>трійка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uk-UA" dirty="0" smtClean="0"/>
              <a:t>#{</a:t>
            </a:r>
            <a:r>
              <a:rPr lang="en-US" i="1" dirty="0"/>
              <a:t>t </a:t>
            </a:r>
            <a:r>
              <a:rPr lang="uk-UA" dirty="0"/>
              <a:t>== </a:t>
            </a:r>
            <a:r>
              <a:rPr lang="en-US" i="1" dirty="0"/>
              <a:t>c</a:t>
            </a:r>
            <a:r>
              <a:rPr lang="en-US" dirty="0"/>
              <a:t> and k </a:t>
            </a:r>
            <a:r>
              <a:rPr lang="uk-UA" dirty="0"/>
              <a:t>== 0}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while k</a:t>
            </a:r>
            <a:r>
              <a:rPr lang="uk-UA" dirty="0"/>
              <a:t> &lt; </a:t>
            </a:r>
            <a:r>
              <a:rPr lang="en-US" i="1" dirty="0"/>
              <a:t>n</a:t>
            </a:r>
            <a:r>
              <a:rPr lang="uk-UA" dirty="0"/>
              <a:t>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en-US" dirty="0"/>
              <a:t>k</a:t>
            </a:r>
            <a:r>
              <a:rPr lang="uk-UA" dirty="0"/>
              <a:t> = </a:t>
            </a:r>
            <a:r>
              <a:rPr lang="en-US" dirty="0"/>
              <a:t>k </a:t>
            </a:r>
            <a:r>
              <a:rPr lang="uk-UA" dirty="0"/>
              <a:t>+ 1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en-US" i="1" dirty="0"/>
              <a:t>t</a:t>
            </a:r>
            <a:r>
              <a:rPr lang="uk-UA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dirty="0" err="1"/>
              <a:t>k,</a:t>
            </a:r>
            <a:r>
              <a:rPr lang="en-US" i="1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p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#{</a:t>
            </a:r>
            <a:r>
              <a:rPr lang="en-US" i="1" dirty="0"/>
              <a:t>t</a:t>
            </a:r>
            <a:r>
              <a:rPr lang="en-US" dirty="0"/>
              <a:t> ==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and k == </a:t>
            </a:r>
            <a:r>
              <a:rPr lang="en-US" i="1" dirty="0"/>
              <a:t>n</a:t>
            </a: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82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Приклад </a:t>
            </a:r>
            <a:r>
              <a:rPr lang="uk-UA" dirty="0" smtClean="0"/>
              <a:t>співвідношення 1 порядку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Обчислення                  при </a:t>
            </a:r>
            <a:r>
              <a:rPr lang="uk-UA" dirty="0"/>
              <a:t>заданих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i="1" dirty="0"/>
              <a:t>n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r>
              <a:rPr lang="uk-UA" dirty="0" smtClean="0"/>
              <a:t>Позначимо</a:t>
            </a:r>
            <a:r>
              <a:rPr lang="ru-RU" dirty="0" smtClean="0"/>
              <a:t>                      . </a:t>
            </a:r>
            <a:r>
              <a:rPr lang="uk-UA" dirty="0"/>
              <a:t>Тоді 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                             , </a:t>
            </a:r>
            <a:r>
              <a:rPr lang="uk-UA" dirty="0" smtClean="0"/>
              <a:t>звідки </a:t>
            </a:r>
          </a:p>
          <a:p>
            <a:endParaRPr lang="uk-UA" dirty="0"/>
          </a:p>
          <a:p>
            <a:r>
              <a:rPr lang="uk-UA" dirty="0"/>
              <a:t>Маємо рекурентне співвідношення 1 порядку: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84784"/>
            <a:ext cx="996306" cy="75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95436"/>
            <a:ext cx="179038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33574425"/>
              </p:ext>
            </p:extLst>
          </p:nvPr>
        </p:nvGraphicFramePr>
        <p:xfrm>
          <a:off x="5220072" y="2276872"/>
          <a:ext cx="1995190" cy="782660"/>
        </p:xfrm>
        <a:graphic>
          <a:graphicData uri="http://schemas.openxmlformats.org/presentationml/2006/ole">
            <p:oleObj spid="_x0000_s2232" name="Формула" r:id="rId5" imgW="1067731" imgH="419244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07414878"/>
              </p:ext>
            </p:extLst>
          </p:nvPr>
        </p:nvGraphicFramePr>
        <p:xfrm>
          <a:off x="611560" y="2996952"/>
          <a:ext cx="1641183" cy="792088"/>
        </p:xfrm>
        <a:graphic>
          <a:graphicData uri="http://schemas.openxmlformats.org/presentationml/2006/ole">
            <p:oleObj spid="_x0000_s2233" name="Формула" r:id="rId6" imgW="867734" imgH="419244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3322965"/>
              </p:ext>
            </p:extLst>
          </p:nvPr>
        </p:nvGraphicFramePr>
        <p:xfrm>
          <a:off x="2411760" y="3059532"/>
          <a:ext cx="2232248" cy="770494"/>
        </p:xfrm>
        <a:graphic>
          <a:graphicData uri="http://schemas.openxmlformats.org/presentationml/2006/ole">
            <p:oleObj spid="_x0000_s2234" name="Формула" r:id="rId7" imgW="1296556" imgH="448058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410076"/>
              </p:ext>
            </p:extLst>
          </p:nvPr>
        </p:nvGraphicFramePr>
        <p:xfrm>
          <a:off x="763076" y="3717032"/>
          <a:ext cx="3297368" cy="864096"/>
        </p:xfrm>
        <a:graphic>
          <a:graphicData uri="http://schemas.openxmlformats.org/presentationml/2006/ole">
            <p:oleObj spid="_x0000_s2235" name="Формула" r:id="rId8" imgW="1744837" imgH="457423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9999633"/>
              </p:ext>
            </p:extLst>
          </p:nvPr>
        </p:nvGraphicFramePr>
        <p:xfrm>
          <a:off x="5220072" y="3717032"/>
          <a:ext cx="1603495" cy="792088"/>
        </p:xfrm>
        <a:graphic>
          <a:graphicData uri="http://schemas.openxmlformats.org/presentationml/2006/ole">
            <p:oleObj spid="_x0000_s2236" name="Формула" r:id="rId9" imgW="791339" imgH="39079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4751563"/>
              </p:ext>
            </p:extLst>
          </p:nvPr>
        </p:nvGraphicFramePr>
        <p:xfrm>
          <a:off x="827584" y="5157192"/>
          <a:ext cx="3168352" cy="1332582"/>
        </p:xfrm>
        <a:graphic>
          <a:graphicData uri="http://schemas.openxmlformats.org/presentationml/2006/ole">
            <p:oleObj spid="_x0000_s2237" name="Формула" r:id="rId10" imgW="1449347" imgH="60977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867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Системи співвідношень</a:t>
            </a:r>
            <a:r>
              <a:rPr lang="ru-RU" dirty="0"/>
              <a:t> 1 порядку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Послідовності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uk-UA" dirty="0"/>
              <a:t>}, {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uk-UA" dirty="0"/>
              <a:t>} називають заданими </a:t>
            </a:r>
            <a:r>
              <a:rPr lang="uk-UA" b="1" dirty="0"/>
              <a:t>системою рекурентних співвідношень</a:t>
            </a:r>
            <a:r>
              <a:rPr lang="uk-UA" dirty="0"/>
              <a:t> 1 порядку (</a:t>
            </a:r>
            <a:r>
              <a:rPr lang="en-US" i="1" dirty="0"/>
              <a:t>R</a:t>
            </a:r>
            <a:r>
              <a:rPr lang="uk-UA" i="1" baseline="-25000" dirty="0"/>
              <a:t>11</a:t>
            </a:r>
            <a:r>
              <a:rPr lang="uk-UA" dirty="0"/>
              <a:t>), </a:t>
            </a:r>
            <a:r>
              <a:rPr lang="uk-UA" dirty="0" smtClean="0"/>
              <a:t>якщо</a:t>
            </a:r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ru-RU" dirty="0"/>
          </a:p>
          <a:p>
            <a:pPr lvl="1"/>
            <a:r>
              <a:rPr lang="uk-UA" dirty="0" smtClean="0"/>
              <a:t>де </a:t>
            </a:r>
            <a:r>
              <a:rPr lang="en-US" i="1" dirty="0"/>
              <a:t>c</a:t>
            </a:r>
            <a:r>
              <a:rPr lang="uk-UA" dirty="0"/>
              <a:t>,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uk-UA" dirty="0"/>
              <a:t>– відомі </a:t>
            </a:r>
            <a:r>
              <a:rPr lang="uk-UA" dirty="0" smtClean="0"/>
              <a:t>константи, </a:t>
            </a:r>
            <a:r>
              <a:rPr lang="en-US" i="1" dirty="0"/>
              <a:t>f</a:t>
            </a:r>
            <a:r>
              <a:rPr lang="ru-RU" i="1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  <a:r>
              <a:rPr lang="ru-RU" dirty="0"/>
              <a:t>– </a:t>
            </a:r>
            <a:r>
              <a:rPr lang="uk-UA" dirty="0"/>
              <a:t>відомі функції, задані у вигляді виразу</a:t>
            </a:r>
            <a:r>
              <a:rPr lang="ru-RU" dirty="0"/>
              <a:t>, </a:t>
            </a:r>
            <a:r>
              <a:rPr lang="en-US" i="1" dirty="0"/>
              <a:t>p</a:t>
            </a:r>
            <a:r>
              <a:rPr lang="ru-RU" i="1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ru-RU" dirty="0"/>
              <a:t>– </a:t>
            </a:r>
            <a:r>
              <a:rPr lang="uk-UA" dirty="0"/>
              <a:t>параметри, що не залежать від номера елемента та елементів послідовностей.</a:t>
            </a:r>
            <a:endParaRPr lang="ru-RU" dirty="0"/>
          </a:p>
          <a:p>
            <a:r>
              <a:rPr lang="uk-UA" dirty="0"/>
              <a:t>Обчислення </a:t>
            </a:r>
            <a:r>
              <a:rPr lang="en-US" i="1" dirty="0"/>
              <a:t>n</a:t>
            </a:r>
            <a:r>
              <a:rPr lang="ru-RU" dirty="0"/>
              <a:t>-го</a:t>
            </a:r>
            <a:r>
              <a:rPr lang="uk-UA" dirty="0"/>
              <a:t> елемента послідовностей, заданих системою рекурентних співвідношень 1 порядку, також може бути виконано формально.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13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7133109"/>
              </p:ext>
            </p:extLst>
          </p:nvPr>
        </p:nvGraphicFramePr>
        <p:xfrm>
          <a:off x="827583" y="2348880"/>
          <a:ext cx="3936311" cy="1656184"/>
        </p:xfrm>
        <a:graphic>
          <a:graphicData uri="http://schemas.openxmlformats.org/presentationml/2006/ole">
            <p:oleObj spid="_x0000_s3104" name="Формула" r:id="rId3" imgW="2174020" imgH="91484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0605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Твердження про системи </a:t>
            </a:r>
            <a:r>
              <a:rPr lang="uk-UA" dirty="0"/>
              <a:t>співвідношень</a:t>
            </a:r>
            <a:r>
              <a:rPr lang="ru-RU" dirty="0"/>
              <a:t> 1 порядку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u="sng" dirty="0"/>
              <a:t>Твердження 3.1</a:t>
            </a:r>
            <a:r>
              <a:rPr lang="uk-UA" dirty="0"/>
              <a:t>.</a:t>
            </a:r>
            <a:endParaRPr lang="ru-RU" dirty="0"/>
          </a:p>
          <a:p>
            <a:pPr lvl="1"/>
            <a:r>
              <a:rPr lang="uk-UA" dirty="0"/>
              <a:t>Нехай послідовності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uk-UA" dirty="0"/>
              <a:t>}, {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uk-UA" dirty="0"/>
              <a:t>} задані співвідношеннями (</a:t>
            </a:r>
            <a:r>
              <a:rPr lang="en-US" i="1" dirty="0"/>
              <a:t>R</a:t>
            </a:r>
            <a:r>
              <a:rPr lang="uk-UA" i="1" baseline="-25000" dirty="0"/>
              <a:t>11</a:t>
            </a:r>
            <a:r>
              <a:rPr lang="uk-UA" dirty="0"/>
              <a:t>).</a:t>
            </a:r>
            <a:endParaRPr lang="ru-RU" dirty="0"/>
          </a:p>
          <a:p>
            <a:pPr lvl="1"/>
            <a:r>
              <a:rPr lang="uk-UA" dirty="0"/>
              <a:t>Тоді справджується трійка</a:t>
            </a:r>
            <a:endParaRPr lang="ru-RU" dirty="0"/>
          </a:p>
          <a:p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#{</a:t>
            </a:r>
            <a:r>
              <a:rPr lang="en-US" i="1" dirty="0"/>
              <a:t>t </a:t>
            </a:r>
            <a:r>
              <a:rPr lang="uk-UA" dirty="0"/>
              <a:t>==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u</a:t>
            </a:r>
            <a:r>
              <a:rPr lang="en-US" dirty="0"/>
              <a:t> == </a:t>
            </a:r>
            <a:r>
              <a:rPr lang="en-US" i="1" dirty="0"/>
              <a:t>d</a:t>
            </a:r>
            <a:r>
              <a:rPr lang="en-US" dirty="0"/>
              <a:t> and k </a:t>
            </a:r>
            <a:r>
              <a:rPr lang="uk-UA" dirty="0"/>
              <a:t>== 0}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while k</a:t>
            </a:r>
            <a:r>
              <a:rPr lang="uk-UA" dirty="0"/>
              <a:t> &lt; </a:t>
            </a:r>
            <a:r>
              <a:rPr lang="en-US" i="1" dirty="0"/>
              <a:t>n</a:t>
            </a:r>
            <a:r>
              <a:rPr lang="uk-UA" dirty="0"/>
              <a:t>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en-US" dirty="0"/>
              <a:t>k</a:t>
            </a:r>
            <a:r>
              <a:rPr lang="uk-UA" dirty="0"/>
              <a:t> = </a:t>
            </a:r>
            <a:r>
              <a:rPr lang="en-US" dirty="0"/>
              <a:t>k </a:t>
            </a:r>
            <a:r>
              <a:rPr lang="uk-UA" dirty="0"/>
              <a:t>+ 1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en-US" i="1" dirty="0"/>
              <a:t>t</a:t>
            </a:r>
            <a:r>
              <a:rPr lang="uk-UA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dirty="0" err="1"/>
              <a:t>k,</a:t>
            </a:r>
            <a:r>
              <a:rPr lang="en-US" i="1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p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en-US" i="1" dirty="0"/>
              <a:t>u</a:t>
            </a:r>
            <a:r>
              <a:rPr lang="uk-UA" dirty="0"/>
              <a:t> =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dirty="0" err="1"/>
              <a:t>k,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q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#{</a:t>
            </a:r>
            <a:r>
              <a:rPr lang="en-US" i="1" dirty="0"/>
              <a:t>t</a:t>
            </a:r>
            <a:r>
              <a:rPr lang="en-US" dirty="0"/>
              <a:t> ==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and </a:t>
            </a:r>
            <a:r>
              <a:rPr lang="en-US" i="1" dirty="0"/>
              <a:t>u</a:t>
            </a:r>
            <a:r>
              <a:rPr lang="en-US" dirty="0"/>
              <a:t> =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dirty="0"/>
              <a:t> and k == </a:t>
            </a:r>
            <a:r>
              <a:rPr lang="en-US" i="1" dirty="0"/>
              <a:t>n</a:t>
            </a: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196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 системи співвідношень 1 </a:t>
            </a:r>
            <a:r>
              <a:rPr lang="uk-UA" dirty="0" smtClean="0"/>
              <a:t>порядку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Обчислити </a:t>
            </a:r>
            <a:r>
              <a:rPr lang="uk-UA" dirty="0" smtClean="0"/>
              <a:t>суму </a:t>
            </a:r>
          </a:p>
          <a:p>
            <a:pPr marL="0" indent="0">
              <a:buNone/>
            </a:pPr>
            <a:r>
              <a:rPr lang="uk-UA" dirty="0" smtClean="0"/>
              <a:t>при </a:t>
            </a:r>
            <a:r>
              <a:rPr lang="uk-UA" dirty="0"/>
              <a:t>заданих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i="1" dirty="0"/>
              <a:t>n</a:t>
            </a:r>
            <a:r>
              <a:rPr lang="ru-RU" dirty="0"/>
              <a:t>.</a:t>
            </a:r>
          </a:p>
          <a:p>
            <a:pPr lvl="1"/>
            <a:r>
              <a:rPr lang="uk-UA" dirty="0"/>
              <a:t>Позначимо </a:t>
            </a:r>
            <a:r>
              <a:rPr lang="en-US" i="1" dirty="0"/>
              <a:t>n</a:t>
            </a:r>
            <a:r>
              <a:rPr lang="ru-RU" dirty="0"/>
              <a:t>-</a:t>
            </a:r>
            <a:r>
              <a:rPr lang="ru-RU" dirty="0" err="1"/>
              <a:t>ий</a:t>
            </a:r>
            <a:r>
              <a:rPr lang="ru-RU" dirty="0"/>
              <a:t> </a:t>
            </a:r>
            <a:r>
              <a:rPr lang="uk-UA" dirty="0"/>
              <a:t>доданок через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uk-UA" dirty="0"/>
              <a:t>, а всю суму з (</a:t>
            </a:r>
            <a:r>
              <a:rPr lang="en-US" i="1" dirty="0"/>
              <a:t>n</a:t>
            </a:r>
            <a:r>
              <a:rPr lang="ru-RU" dirty="0"/>
              <a:t>+1</a:t>
            </a:r>
            <a:r>
              <a:rPr lang="uk-UA" dirty="0"/>
              <a:t>) доданку, - через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uk-UA" dirty="0"/>
              <a:t>. Відмітимо, що для послідовності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uk-UA" dirty="0"/>
              <a:t>} рекурентне співвідношення вже побудовано.</a:t>
            </a:r>
            <a:endParaRPr lang="ru-RU" dirty="0"/>
          </a:p>
          <a:p>
            <a:pPr lvl="1"/>
            <a:r>
              <a:rPr lang="uk-UA" dirty="0"/>
              <a:t>Що ж стосується {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uk-UA" dirty="0"/>
              <a:t>}, то маємо </a:t>
            </a:r>
            <a:r>
              <a:rPr lang="en-US" i="1" dirty="0"/>
              <a:t>b</a:t>
            </a:r>
            <a:r>
              <a:rPr lang="uk-UA" i="1" baseline="-25000" dirty="0"/>
              <a:t>0</a:t>
            </a:r>
            <a:r>
              <a:rPr lang="uk-UA" dirty="0"/>
              <a:t> = 1,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i="1" dirty="0"/>
              <a:t> </a:t>
            </a:r>
            <a:r>
              <a:rPr lang="uk-UA" i="1" dirty="0"/>
              <a:t>=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uk-UA" i="1" baseline="-25000" dirty="0"/>
              <a:t>-1</a:t>
            </a:r>
            <a:r>
              <a:rPr lang="uk-UA" i="1" dirty="0"/>
              <a:t> +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uk-UA" dirty="0"/>
              <a:t>.</a:t>
            </a:r>
            <a:endParaRPr lang="ru-RU" dirty="0"/>
          </a:p>
          <a:p>
            <a:pPr lvl="1"/>
            <a:r>
              <a:rPr lang="ru-RU" dirty="0" err="1"/>
              <a:t>Отже</a:t>
            </a:r>
            <a:r>
              <a:rPr lang="ru-RU" dirty="0"/>
              <a:t>, пара </a:t>
            </a:r>
            <a:r>
              <a:rPr lang="ru-RU" dirty="0" err="1"/>
              <a:t>посл</a:t>
            </a:r>
            <a:r>
              <a:rPr lang="uk-UA" dirty="0"/>
              <a:t>і</a:t>
            </a:r>
            <a:r>
              <a:rPr lang="ru-RU" dirty="0" err="1"/>
              <a:t>довностей</a:t>
            </a:r>
            <a:r>
              <a:rPr lang="ru-RU" dirty="0"/>
              <a:t> </a:t>
            </a:r>
            <a:r>
              <a:rPr lang="uk-UA" dirty="0"/>
              <a:t>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uk-UA" dirty="0"/>
              <a:t>}, {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uk-UA" dirty="0"/>
              <a:t>} задана системою рекурентних співвідношень 1 порядку</a:t>
            </a:r>
            <a:r>
              <a:rPr lang="uk-UA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15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2293578"/>
              </p:ext>
            </p:extLst>
          </p:nvPr>
        </p:nvGraphicFramePr>
        <p:xfrm>
          <a:off x="3491880" y="1412776"/>
          <a:ext cx="2955327" cy="792088"/>
        </p:xfrm>
        <a:graphic>
          <a:graphicData uri="http://schemas.openxmlformats.org/presentationml/2006/ole">
            <p:oleObj spid="_x0000_s4156" name="Формула" r:id="rId3" imgW="1563579" imgH="419244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2379774"/>
              </p:ext>
            </p:extLst>
          </p:nvPr>
        </p:nvGraphicFramePr>
        <p:xfrm>
          <a:off x="971600" y="4437112"/>
          <a:ext cx="2736304" cy="1960069"/>
        </p:xfrm>
        <a:graphic>
          <a:graphicData uri="http://schemas.openxmlformats.org/presentationml/2006/ole">
            <p:oleObj spid="_x0000_s4157" name="Формула" r:id="rId4" imgW="1449347" imgH="103874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4143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Співвідношення вищих порядків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Якщо елемент послідовності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uk-UA" dirty="0"/>
              <a:t>} залежить від декількох попередніх елементів цієї ж послідовності, то кажуть що послідовність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uk-UA" dirty="0"/>
              <a:t>} задана </a:t>
            </a:r>
            <a:r>
              <a:rPr lang="uk-UA" b="1" dirty="0"/>
              <a:t>рекурентним співвідношенням порядку вищого, ніж 1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Так, для 3 порядку </a:t>
            </a:r>
            <a:r>
              <a:rPr lang="uk-UA" dirty="0" smtClean="0"/>
              <a:t>маємо</a:t>
            </a:r>
          </a:p>
          <a:p>
            <a:endParaRPr lang="uk-UA" dirty="0"/>
          </a:p>
          <a:p>
            <a:endParaRPr lang="uk-UA" dirty="0" smtClean="0"/>
          </a:p>
          <a:p>
            <a:endParaRPr lang="ru-RU" dirty="0"/>
          </a:p>
          <a:p>
            <a:pPr lvl="1"/>
            <a:r>
              <a:rPr lang="uk-UA" dirty="0"/>
              <a:t>де </a:t>
            </a:r>
            <a:r>
              <a:rPr lang="en-US" i="1" dirty="0"/>
              <a:t>c</a:t>
            </a:r>
            <a:r>
              <a:rPr lang="uk-UA" dirty="0"/>
              <a:t>, </a:t>
            </a:r>
            <a:r>
              <a:rPr lang="en-US" i="1" dirty="0"/>
              <a:t>d</a:t>
            </a:r>
            <a:r>
              <a:rPr lang="ru-RU" i="1" dirty="0"/>
              <a:t>,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uk-UA" dirty="0"/>
              <a:t>– відомі константи,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uk-UA" dirty="0"/>
              <a:t>відома функція, задана у вигляді виразу</a:t>
            </a:r>
            <a:r>
              <a:rPr lang="ru-RU" dirty="0"/>
              <a:t>,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uk-UA" dirty="0"/>
              <a:t>параметр, що не залежить від номера елемента та елементів послідовності.</a:t>
            </a:r>
            <a:endParaRPr lang="ru-RU" dirty="0"/>
          </a:p>
          <a:p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en-US" i="1" dirty="0"/>
              <a:t>n</a:t>
            </a:r>
            <a:r>
              <a:rPr lang="ru-RU" dirty="0"/>
              <a:t>-го </a:t>
            </a:r>
            <a:r>
              <a:rPr lang="uk-UA" dirty="0"/>
              <a:t>елемента послідовності, заданої рекурентним співвідношенням 3 порядку, може бути виконано наступним чином.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16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3909749"/>
              </p:ext>
            </p:extLst>
          </p:nvPr>
        </p:nvGraphicFramePr>
        <p:xfrm>
          <a:off x="755575" y="3212976"/>
          <a:ext cx="5402953" cy="1008112"/>
        </p:xfrm>
        <a:graphic>
          <a:graphicData uri="http://schemas.openxmlformats.org/presentationml/2006/ole">
            <p:oleObj spid="_x0000_s5148" name="Формула" r:id="rId3" imgW="2602842" imgH="48587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352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</a:t>
            </a:r>
            <a:r>
              <a:rPr lang="uk-UA" dirty="0" smtClean="0"/>
              <a:t>руга </a:t>
            </a:r>
            <a:r>
              <a:rPr lang="uk-UA" dirty="0"/>
              <a:t>теорема про рекурентні співвідношення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u="sng" dirty="0"/>
              <a:t>Теорема 3.2</a:t>
            </a:r>
            <a:r>
              <a:rPr lang="uk-UA" dirty="0"/>
              <a:t>. (друга теорема про рекурентні співвідношення)</a:t>
            </a:r>
            <a:endParaRPr lang="ru-RU" dirty="0"/>
          </a:p>
          <a:p>
            <a:pPr lvl="1"/>
            <a:r>
              <a:rPr lang="uk-UA" dirty="0"/>
              <a:t>Нехай послідовність {</a:t>
            </a: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uk-UA" dirty="0"/>
              <a:t>} задана співвідношенням (</a:t>
            </a:r>
            <a:r>
              <a:rPr lang="en-US" dirty="0"/>
              <a:t>R</a:t>
            </a:r>
            <a:r>
              <a:rPr lang="uk-UA" baseline="-25000" dirty="0"/>
              <a:t>3</a:t>
            </a:r>
            <a:r>
              <a:rPr lang="uk-UA" dirty="0"/>
              <a:t>).</a:t>
            </a:r>
            <a:endParaRPr lang="ru-RU" dirty="0"/>
          </a:p>
          <a:p>
            <a:pPr lvl="1"/>
            <a:r>
              <a:rPr lang="uk-UA" dirty="0"/>
              <a:t>Тоді справджується трійка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#{</a:t>
            </a:r>
            <a:r>
              <a:rPr lang="en-US" i="1" dirty="0"/>
              <a:t>u </a:t>
            </a:r>
            <a:r>
              <a:rPr lang="uk-UA" dirty="0"/>
              <a:t>== </a:t>
            </a:r>
            <a:r>
              <a:rPr lang="en-US" i="1" dirty="0"/>
              <a:t>c</a:t>
            </a:r>
            <a:r>
              <a:rPr lang="en-US" dirty="0"/>
              <a:t> and v == </a:t>
            </a:r>
            <a:r>
              <a:rPr lang="en-US" i="1" dirty="0"/>
              <a:t>d</a:t>
            </a:r>
            <a:r>
              <a:rPr lang="en-US" dirty="0"/>
              <a:t> and w == </a:t>
            </a:r>
            <a:r>
              <a:rPr lang="en-US" i="1" dirty="0"/>
              <a:t>e</a:t>
            </a:r>
            <a:r>
              <a:rPr lang="en-US" dirty="0"/>
              <a:t> and k </a:t>
            </a:r>
            <a:r>
              <a:rPr lang="uk-UA" dirty="0"/>
              <a:t>== </a:t>
            </a:r>
            <a:r>
              <a:rPr lang="en-US" dirty="0"/>
              <a:t>2</a:t>
            </a:r>
            <a:r>
              <a:rPr lang="uk-UA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while k</a:t>
            </a:r>
            <a:r>
              <a:rPr lang="uk-UA" dirty="0"/>
              <a:t> &lt; </a:t>
            </a:r>
            <a:r>
              <a:rPr lang="en-US" i="1" dirty="0" smtClean="0"/>
              <a:t>n</a:t>
            </a:r>
            <a:r>
              <a:rPr lang="uk-UA" dirty="0" smtClean="0"/>
              <a:t> + 2: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en-US" dirty="0"/>
              <a:t>k</a:t>
            </a:r>
            <a:r>
              <a:rPr lang="uk-UA" dirty="0"/>
              <a:t> = </a:t>
            </a:r>
            <a:r>
              <a:rPr lang="en-US" dirty="0"/>
              <a:t>k </a:t>
            </a:r>
            <a:r>
              <a:rPr lang="uk-UA" dirty="0"/>
              <a:t>+ 1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en-US" i="1" dirty="0"/>
              <a:t>t</a:t>
            </a:r>
            <a:r>
              <a:rPr lang="uk-UA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dirty="0" err="1"/>
              <a:t>k,</a:t>
            </a:r>
            <a:r>
              <a:rPr lang="en-US" i="1" dirty="0" err="1"/>
              <a:t>u,v,w</a:t>
            </a:r>
            <a:r>
              <a:rPr lang="en-US" dirty="0" err="1"/>
              <a:t>,</a:t>
            </a:r>
            <a:r>
              <a:rPr lang="en-US" i="1" dirty="0" err="1"/>
              <a:t>p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v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v</a:t>
            </a:r>
            <a:r>
              <a:rPr lang="en-US" dirty="0"/>
              <a:t> = </a:t>
            </a:r>
            <a:r>
              <a:rPr lang="en-US" i="1" dirty="0"/>
              <a:t>w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i="1" dirty="0"/>
              <a:t>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#{</a:t>
            </a:r>
            <a:r>
              <a:rPr lang="en-US" i="1" dirty="0"/>
              <a:t>u</a:t>
            </a:r>
            <a:r>
              <a:rPr lang="en-US" dirty="0"/>
              <a:t> ==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== </a:t>
            </a:r>
            <a:r>
              <a:rPr lang="en-US" i="1" dirty="0"/>
              <a:t>a</a:t>
            </a:r>
            <a:r>
              <a:rPr lang="en-US" i="1" baseline="-25000" dirty="0"/>
              <a:t>n+1</a:t>
            </a:r>
            <a:r>
              <a:rPr lang="en-US" dirty="0"/>
              <a:t> and </a:t>
            </a:r>
            <a:r>
              <a:rPr lang="en-US" i="1" dirty="0"/>
              <a:t>w</a:t>
            </a:r>
            <a:r>
              <a:rPr lang="en-US" dirty="0"/>
              <a:t> == </a:t>
            </a:r>
            <a:r>
              <a:rPr lang="en-US" i="1" dirty="0"/>
              <a:t>a</a:t>
            </a:r>
            <a:r>
              <a:rPr lang="en-US" i="1" baseline="-25000" dirty="0"/>
              <a:t>n+2</a:t>
            </a:r>
            <a:r>
              <a:rPr lang="en-US" dirty="0"/>
              <a:t> and k == </a:t>
            </a:r>
            <a:r>
              <a:rPr lang="en-US" i="1" dirty="0"/>
              <a:t>n</a:t>
            </a:r>
            <a:r>
              <a:rPr lang="en-US" dirty="0"/>
              <a:t> + 2}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291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 рекурентних співвідношень вищих порядків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Запропонована у </a:t>
            </a:r>
            <a:r>
              <a:rPr lang="uk-UA" u="sng" dirty="0"/>
              <a:t>Теоремі 3.2</a:t>
            </a:r>
            <a:r>
              <a:rPr lang="uk-UA" dirty="0"/>
              <a:t> схема обчислень може бути розповсюджена на рекурентні співвідношення довільного </a:t>
            </a:r>
            <a:r>
              <a:rPr lang="uk-UA" dirty="0" smtClean="0"/>
              <a:t>порядку, </a:t>
            </a:r>
            <a:r>
              <a:rPr lang="uk-UA" dirty="0"/>
              <a:t>вважаючи</a:t>
            </a:r>
            <a:r>
              <a:rPr lang="ru-RU" dirty="0"/>
              <a:t>,</a:t>
            </a:r>
            <a:r>
              <a:rPr lang="uk-UA" dirty="0"/>
              <a:t> що ми будемо використовувати </a:t>
            </a:r>
            <a:r>
              <a:rPr lang="ru-RU" dirty="0"/>
              <a:t>(</a:t>
            </a:r>
            <a:r>
              <a:rPr lang="en-US" i="1" dirty="0"/>
              <a:t>m</a:t>
            </a:r>
            <a:r>
              <a:rPr lang="ru-RU" dirty="0"/>
              <a:t>+1)</a:t>
            </a:r>
            <a:r>
              <a:rPr lang="uk-UA" dirty="0"/>
              <a:t> змінну для співвідношення порядку </a:t>
            </a:r>
            <a:r>
              <a:rPr lang="en-US" dirty="0"/>
              <a:t>m</a:t>
            </a:r>
            <a:r>
              <a:rPr lang="uk-UA" dirty="0"/>
              <a:t>, а умовою продовження циклу буде </a:t>
            </a:r>
            <a:r>
              <a:rPr lang="en-US" dirty="0"/>
              <a:t>k</a:t>
            </a:r>
            <a:r>
              <a:rPr lang="ru-RU" dirty="0"/>
              <a:t> &lt; </a:t>
            </a:r>
            <a:r>
              <a:rPr lang="en-US" i="1" dirty="0"/>
              <a:t>n</a:t>
            </a:r>
            <a:r>
              <a:rPr lang="ru-RU" dirty="0"/>
              <a:t> + (</a:t>
            </a:r>
            <a:r>
              <a:rPr lang="en-US" i="1" dirty="0"/>
              <a:t>m</a:t>
            </a:r>
            <a:r>
              <a:rPr lang="ru-RU" dirty="0"/>
              <a:t>-1).</a:t>
            </a:r>
          </a:p>
          <a:p>
            <a:pPr algn="just"/>
            <a:r>
              <a:rPr lang="ru-RU" dirty="0" smtClean="0"/>
              <a:t>Нехай </a:t>
            </a:r>
            <a:r>
              <a:rPr lang="ru-RU" dirty="0"/>
              <a:t>треба</a:t>
            </a:r>
            <a:r>
              <a:rPr lang="uk-UA" dirty="0"/>
              <a:t> обчислити задане число </a:t>
            </a:r>
            <a:r>
              <a:rPr lang="uk-UA" dirty="0" err="1"/>
              <a:t>Фібоначчі</a:t>
            </a:r>
            <a:r>
              <a:rPr lang="uk-UA" dirty="0"/>
              <a:t>. Числа </a:t>
            </a:r>
            <a:r>
              <a:rPr lang="uk-UA" dirty="0" err="1"/>
              <a:t>Фібоначчі</a:t>
            </a:r>
            <a:r>
              <a:rPr lang="uk-UA" dirty="0"/>
              <a:t> визначаються рекурентним співвідношенням 2 порядку</a:t>
            </a:r>
            <a:r>
              <a:rPr lang="uk-UA" dirty="0" smtClean="0"/>
              <a:t>:</a:t>
            </a:r>
          </a:p>
          <a:p>
            <a:pPr algn="just"/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18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5235739"/>
              </p:ext>
            </p:extLst>
          </p:nvPr>
        </p:nvGraphicFramePr>
        <p:xfrm>
          <a:off x="683568" y="5085184"/>
          <a:ext cx="3709825" cy="1080120"/>
        </p:xfrm>
        <a:graphic>
          <a:graphicData uri="http://schemas.openxmlformats.org/presentationml/2006/ole">
            <p:oleObj spid="_x0000_s6172" name="Формула" r:id="rId3" imgW="1668442" imgH="48587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622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3.3 Рекурентні обчислення за умовою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017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Цикл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b="1" dirty="0"/>
              <a:t>Циклом</a:t>
            </a:r>
            <a:r>
              <a:rPr lang="uk-UA" dirty="0"/>
              <a:t> називається повторення виконання деякої інструкції </a:t>
            </a:r>
            <a:r>
              <a:rPr lang="ru-RU" i="1" dirty="0"/>
              <a:t>Р</a:t>
            </a:r>
            <a:r>
              <a:rPr lang="uk-UA" dirty="0"/>
              <a:t>.</a:t>
            </a:r>
            <a:endParaRPr lang="ru-RU" dirty="0"/>
          </a:p>
          <a:p>
            <a:pPr algn="just"/>
            <a:endParaRPr lang="uk-UA" dirty="0" smtClean="0"/>
          </a:p>
          <a:p>
            <a:pPr lvl="1" algn="just"/>
            <a:r>
              <a:rPr lang="uk-UA" dirty="0" smtClean="0"/>
              <a:t>Повторення </a:t>
            </a:r>
            <a:r>
              <a:rPr lang="uk-UA" dirty="0"/>
              <a:t>може </a:t>
            </a:r>
            <a:r>
              <a:rPr lang="uk-UA" dirty="0" err="1"/>
              <a:t>здійснюватись</a:t>
            </a:r>
            <a:r>
              <a:rPr lang="uk-UA" dirty="0"/>
              <a:t> визначену кількість разів або бути пов’язане з певною умовою</a:t>
            </a:r>
            <a:r>
              <a:rPr lang="uk-UA" dirty="0" smtClean="0"/>
              <a:t>. </a:t>
            </a:r>
            <a:r>
              <a:rPr lang="uk-UA" dirty="0"/>
              <a:t>Цикл також називають </a:t>
            </a:r>
            <a:r>
              <a:rPr lang="uk-UA" b="1" dirty="0"/>
              <a:t>ітерацією</a:t>
            </a:r>
            <a:r>
              <a:rPr lang="uk-UA" dirty="0"/>
              <a:t>.</a:t>
            </a:r>
            <a:endParaRPr lang="ru-RU" dirty="0"/>
          </a:p>
          <a:p>
            <a:pPr algn="just"/>
            <a:endParaRPr lang="uk-UA" dirty="0" smtClean="0"/>
          </a:p>
          <a:p>
            <a:pPr algn="just"/>
            <a:r>
              <a:rPr lang="uk-UA" b="1" dirty="0" smtClean="0"/>
              <a:t>Циклічна</a:t>
            </a:r>
            <a:r>
              <a:rPr lang="ru-RU" b="1" dirty="0" smtClean="0"/>
              <a:t> </a:t>
            </a:r>
            <a:r>
              <a:rPr lang="ru-RU" b="1" dirty="0" err="1"/>
              <a:t>програ</a:t>
            </a:r>
            <a:r>
              <a:rPr lang="uk-UA" b="1" dirty="0" err="1"/>
              <a:t>ма</a:t>
            </a:r>
            <a:r>
              <a:rPr lang="uk-UA" b="1" dirty="0"/>
              <a:t> </a:t>
            </a:r>
            <a:r>
              <a:rPr lang="uk-UA" dirty="0"/>
              <a:t>– це програма яка є ланцюгом команд введення, виведення, присвоєння або </a:t>
            </a:r>
            <a:r>
              <a:rPr lang="uk-UA" dirty="0" err="1"/>
              <a:t>тотожньої</a:t>
            </a:r>
            <a:r>
              <a:rPr lang="uk-UA" dirty="0"/>
              <a:t> команди, розгалуження а також циклу. 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6590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Команди </a:t>
            </a:r>
            <a:r>
              <a:rPr lang="en-US" dirty="0"/>
              <a:t>break</a:t>
            </a:r>
            <a:r>
              <a:rPr lang="uk-UA" dirty="0"/>
              <a:t> та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dirty="0"/>
              <a:t>У циклі </a:t>
            </a:r>
            <a:r>
              <a:rPr lang="en-US" dirty="0"/>
              <a:t>while</a:t>
            </a:r>
            <a:r>
              <a:rPr lang="uk-UA" dirty="0"/>
              <a:t> можуть застосовуватись команди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/>
              </a:rPr>
              <a:t>break</a:t>
            </a:r>
          </a:p>
          <a:p>
            <a:pPr marL="274320" lvl="1" indent="0">
              <a:buNone/>
            </a:pPr>
            <a:r>
              <a:rPr lang="uk-UA" dirty="0"/>
              <a:t>та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/>
              </a:rPr>
              <a:t>continue</a:t>
            </a:r>
          </a:p>
          <a:p>
            <a:r>
              <a:rPr lang="uk-UA" dirty="0"/>
              <a:t>Якщо </a:t>
            </a:r>
            <a:r>
              <a:rPr lang="en-US" dirty="0"/>
              <a:t>Python </a:t>
            </a:r>
            <a:r>
              <a:rPr lang="uk-UA" dirty="0"/>
              <a:t>зустрічає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/>
              </a:rPr>
              <a:t>break</a:t>
            </a:r>
          </a:p>
          <a:p>
            <a:pPr marL="274320" lvl="1" indent="0">
              <a:buNone/>
            </a:pPr>
            <a:r>
              <a:rPr lang="ru-RU" dirty="0"/>
              <a:t>то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перериває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циклу.</a:t>
            </a:r>
          </a:p>
          <a:p>
            <a:r>
              <a:rPr lang="uk-UA" dirty="0"/>
              <a:t>Якщо </a:t>
            </a:r>
            <a:r>
              <a:rPr lang="en-US" dirty="0"/>
              <a:t>Python</a:t>
            </a:r>
            <a:r>
              <a:rPr lang="uk-UA" dirty="0"/>
              <a:t> зустрічає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/>
              </a:rPr>
              <a:t>continue</a:t>
            </a:r>
            <a:endParaRPr lang="uk-UA" dirty="0">
              <a:solidFill>
                <a:srgbClr val="0070C0"/>
              </a:solidFill>
              <a:latin typeface="Consolas"/>
            </a:endParaRPr>
          </a:p>
          <a:p>
            <a:pPr marL="274320" lvl="1" indent="0">
              <a:buNone/>
            </a:pPr>
            <a:r>
              <a:rPr lang="ru-RU" dirty="0"/>
              <a:t>то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пропускає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 до </a:t>
            </a:r>
            <a:r>
              <a:rPr lang="ru-RU" dirty="0" err="1"/>
              <a:t>кінця</a:t>
            </a:r>
            <a:r>
              <a:rPr lang="ru-RU" dirty="0"/>
              <a:t> циклу </a:t>
            </a:r>
            <a:r>
              <a:rPr lang="ru-RU" dirty="0" smtClean="0"/>
              <a:t>та </a:t>
            </a:r>
            <a:r>
              <a:rPr lang="ru-RU" dirty="0"/>
              <a:t>переходить до </a:t>
            </a:r>
            <a:r>
              <a:rPr lang="ru-RU" dirty="0" err="1"/>
              <a:t>наступного</a:t>
            </a:r>
            <a:r>
              <a:rPr lang="ru-RU" dirty="0"/>
              <a:t> </a:t>
            </a:r>
            <a:r>
              <a:rPr lang="ru-RU" dirty="0" err="1"/>
              <a:t>кроку</a:t>
            </a:r>
            <a:r>
              <a:rPr lang="ru-RU" dirty="0"/>
              <a:t> циклу.</a:t>
            </a:r>
          </a:p>
          <a:p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148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Команди </a:t>
            </a:r>
            <a:r>
              <a:rPr lang="en-US" dirty="0"/>
              <a:t>break</a:t>
            </a:r>
            <a:r>
              <a:rPr lang="uk-UA" dirty="0"/>
              <a:t> та </a:t>
            </a:r>
            <a:r>
              <a:rPr lang="en-US" dirty="0" smtClean="0"/>
              <a:t>continue</a:t>
            </a:r>
            <a:r>
              <a:rPr lang="uk-UA" dirty="0" smtClean="0"/>
              <a:t>. 2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dirty="0"/>
              <a:t>Команда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/>
              </a:rPr>
              <a:t>break</a:t>
            </a:r>
            <a:endParaRPr lang="ru-RU" dirty="0">
              <a:solidFill>
                <a:srgbClr val="0070C0"/>
              </a:solidFill>
              <a:latin typeface="Consolas"/>
            </a:endParaRPr>
          </a:p>
          <a:p>
            <a:pPr lvl="1"/>
            <a:r>
              <a:rPr lang="uk-UA" dirty="0" smtClean="0"/>
              <a:t>зокрема використовується  для реалізації так званих циклів з </a:t>
            </a:r>
            <a:r>
              <a:rPr lang="uk-UA" dirty="0" err="1" smtClean="0"/>
              <a:t>післяумовою</a:t>
            </a:r>
            <a:r>
              <a:rPr lang="uk-UA" dirty="0" smtClean="0"/>
              <a:t> та з виходом. У цих циклах питання виходу з циклу вирішується не на початку циклу, а в його кінці (або всередині циклу).</a:t>
            </a:r>
          </a:p>
          <a:p>
            <a:r>
              <a:rPr lang="uk-UA" dirty="0" smtClean="0"/>
              <a:t>Такий </a:t>
            </a:r>
            <a:r>
              <a:rPr lang="uk-UA" dirty="0"/>
              <a:t>цикл має вигляд: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/>
              </a:rPr>
              <a:t>while</a:t>
            </a:r>
            <a:r>
              <a:rPr lang="uk-UA" dirty="0">
                <a:solidFill>
                  <a:srgbClr val="0070C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/>
              </a:rPr>
              <a:t>True</a:t>
            </a:r>
            <a:r>
              <a:rPr lang="uk-UA" dirty="0">
                <a:solidFill>
                  <a:srgbClr val="3333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uk-UA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solidFill>
                  <a:srgbClr val="333300"/>
                </a:solidFill>
                <a:latin typeface="Consolas"/>
              </a:rPr>
              <a:t>P</a:t>
            </a: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/>
              </a:rPr>
              <a:t>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333300"/>
                </a:solidFill>
                <a:latin typeface="Consolas"/>
              </a:rPr>
              <a:t>F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: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solidFill>
                  <a:srgbClr val="333300"/>
                </a:solidFill>
                <a:latin typeface="Consolas"/>
              </a:rPr>
              <a:t>Q</a:t>
            </a:r>
          </a:p>
          <a:p>
            <a:pPr lvl="1"/>
            <a:r>
              <a:rPr lang="uk-UA" dirty="0"/>
              <a:t>При цьому, </a:t>
            </a:r>
            <a:r>
              <a:rPr lang="en-US" dirty="0"/>
              <a:t>Q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і </a:t>
            </a:r>
            <a:r>
              <a:rPr lang="ru-RU" dirty="0" err="1"/>
              <a:t>тотожньою</a:t>
            </a:r>
            <a:r>
              <a:rPr lang="ru-RU" dirty="0"/>
              <a:t> командою.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479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Повний</a:t>
            </a:r>
            <a:r>
              <a:rPr lang="ru-RU" dirty="0"/>
              <a:t> синтаксис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Повний </a:t>
            </a:r>
            <a:r>
              <a:rPr lang="uk-UA" dirty="0" err="1"/>
              <a:t>синатксис</a:t>
            </a:r>
            <a:r>
              <a:rPr lang="uk-UA" dirty="0"/>
              <a:t> циклу </a:t>
            </a:r>
            <a:r>
              <a:rPr lang="en-US" dirty="0"/>
              <a:t>while</a:t>
            </a:r>
            <a:r>
              <a:rPr lang="uk-UA" dirty="0"/>
              <a:t> передбачає також можливість  використання </a:t>
            </a:r>
            <a:r>
              <a:rPr lang="en-US" dirty="0"/>
              <a:t>else</a:t>
            </a:r>
            <a:r>
              <a:rPr lang="uk-UA" dirty="0"/>
              <a:t> після кінця циклу.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solidFill>
                  <a:srgbClr val="657B83"/>
                </a:solidFill>
              </a:rPr>
              <a:t> </a:t>
            </a:r>
            <a:r>
              <a:rPr lang="en-US" i="1" dirty="0">
                <a:solidFill>
                  <a:srgbClr val="333300"/>
                </a:solidFill>
              </a:rPr>
              <a:t>F</a:t>
            </a:r>
            <a:r>
              <a:rPr lang="en-US" dirty="0">
                <a:solidFill>
                  <a:srgbClr val="3333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solidFill>
                  <a:srgbClr val="333300"/>
                </a:solidFill>
                <a:latin typeface="Consolas"/>
              </a:rPr>
              <a:t>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333300"/>
                </a:solidFill>
                <a:latin typeface="Consolas"/>
              </a:rPr>
              <a:t>    </a:t>
            </a:r>
            <a:r>
              <a:rPr lang="en-US" i="1" dirty="0">
                <a:solidFill>
                  <a:srgbClr val="333300"/>
                </a:solidFill>
                <a:latin typeface="Consolas"/>
              </a:rPr>
              <a:t>Q</a:t>
            </a:r>
            <a:endParaRPr lang="en-US" i="1" dirty="0">
              <a:solidFill>
                <a:srgbClr val="333300"/>
              </a:solidFill>
              <a:latin typeface="Times New Roman"/>
            </a:endParaRPr>
          </a:p>
          <a:p>
            <a:pPr lvl="1" algn="just"/>
            <a:endParaRPr lang="en-US" dirty="0" smtClean="0"/>
          </a:p>
          <a:p>
            <a:pPr lvl="1" algn="just"/>
            <a:r>
              <a:rPr lang="uk-UA" dirty="0" smtClean="0"/>
              <a:t>Інструкція </a:t>
            </a:r>
            <a:r>
              <a:rPr lang="uk-UA" i="1" dirty="0" smtClean="0"/>
              <a:t>P</a:t>
            </a:r>
            <a:r>
              <a:rPr lang="uk-UA" dirty="0" smtClean="0"/>
              <a:t> може містити, в тому числі, </a:t>
            </a:r>
            <a:r>
              <a:rPr lang="uk-UA" dirty="0" err="1" smtClean="0"/>
              <a:t>break</a:t>
            </a:r>
            <a:r>
              <a:rPr lang="uk-UA" dirty="0" smtClean="0"/>
              <a:t> та </a:t>
            </a:r>
            <a:r>
              <a:rPr lang="uk-UA" dirty="0" err="1" smtClean="0"/>
              <a:t>continue</a:t>
            </a:r>
            <a:r>
              <a:rPr lang="uk-UA" dirty="0" smtClean="0"/>
              <a:t>.</a:t>
            </a:r>
          </a:p>
          <a:p>
            <a:pPr lvl="1" algn="just"/>
            <a:r>
              <a:rPr lang="uk-UA" dirty="0" smtClean="0"/>
              <a:t>Інструкція Q буде виконуватись у випадку нормального завершення циклу. Якщо ж вихід з циклу здійснюється за допомогою </a:t>
            </a:r>
            <a:r>
              <a:rPr lang="uk-UA" dirty="0" err="1" smtClean="0"/>
              <a:t>break</a:t>
            </a:r>
            <a:r>
              <a:rPr lang="uk-UA" dirty="0" smtClean="0"/>
              <a:t>, то Q не буде виконуватись.</a:t>
            </a:r>
          </a:p>
          <a:p>
            <a:endParaRPr lang="uk-UA" dirty="0"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41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Рекурентні</a:t>
            </a:r>
            <a:r>
              <a:rPr lang="ru-RU" dirty="0"/>
              <a:t> </a:t>
            </a:r>
            <a:r>
              <a:rPr lang="ru-RU" dirty="0" err="1"/>
              <a:t>обчислення</a:t>
            </a:r>
            <a:r>
              <a:rPr lang="ru-RU" dirty="0"/>
              <a:t> за </a:t>
            </a:r>
            <a:r>
              <a:rPr lang="ru-RU" dirty="0" err="1"/>
              <a:t>умовою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Розглянемо тепер випадок, коли за рекурентним співвідношенням треба обчислити елемент послідовності, що задовольняє певну умову. </a:t>
            </a:r>
            <a:endParaRPr lang="en-US" dirty="0" smtClean="0"/>
          </a:p>
          <a:p>
            <a:pPr algn="just"/>
            <a:r>
              <a:rPr lang="uk-UA" dirty="0" smtClean="0"/>
              <a:t>Нехай </a:t>
            </a:r>
            <a:r>
              <a:rPr lang="uk-UA" dirty="0"/>
              <a:t>є умова </a:t>
            </a:r>
            <a:r>
              <a:rPr lang="uk-UA" i="1" dirty="0"/>
              <a:t>G</a:t>
            </a:r>
            <a:r>
              <a:rPr lang="uk-UA" dirty="0"/>
              <a:t>(</a:t>
            </a:r>
            <a:r>
              <a:rPr lang="uk-UA" i="1" dirty="0"/>
              <a:t>k, х</a:t>
            </a:r>
            <a:r>
              <a:rPr lang="uk-UA" dirty="0"/>
              <a:t>), яка залежить від одного числового аргументу. Застосуємо цю умову до членів послідовності {</a:t>
            </a:r>
            <a:r>
              <a:rPr lang="uk-UA" i="1" dirty="0" err="1"/>
              <a:t>а</a:t>
            </a:r>
            <a:r>
              <a:rPr lang="uk-UA" i="1" baseline="-25000" dirty="0" err="1"/>
              <a:t>n</a:t>
            </a:r>
            <a:r>
              <a:rPr lang="uk-UA" dirty="0"/>
              <a:t>}, яка задана рекурентним співвідношенням 1 порядку (</a:t>
            </a:r>
            <a:r>
              <a:rPr lang="en-US" i="1" dirty="0"/>
              <a:t>R</a:t>
            </a:r>
            <a:r>
              <a:rPr lang="ru-RU" i="1" baseline="-25000" dirty="0"/>
              <a:t>1</a:t>
            </a:r>
            <a:r>
              <a:rPr lang="uk-UA" dirty="0"/>
              <a:t>). </a:t>
            </a:r>
            <a:endParaRPr lang="en-US" dirty="0" smtClean="0"/>
          </a:p>
          <a:p>
            <a:pPr algn="just"/>
            <a:r>
              <a:rPr lang="uk-UA" dirty="0" smtClean="0"/>
              <a:t>Визначимо </a:t>
            </a:r>
            <a:r>
              <a:rPr lang="uk-UA" dirty="0"/>
              <a:t>через </a:t>
            </a:r>
            <a:r>
              <a:rPr lang="uk-UA" i="1" dirty="0"/>
              <a:t>n</a:t>
            </a:r>
            <a:r>
              <a:rPr lang="uk-UA" dirty="0"/>
              <a:t> &gt;= 0 номер першого по порядку члена, який задовольняє цій умові, тобто</a:t>
            </a:r>
            <a:endParaRPr lang="ru-RU" dirty="0"/>
          </a:p>
          <a:p>
            <a:r>
              <a:rPr lang="uk-UA" i="1" dirty="0"/>
              <a:t>G</a:t>
            </a:r>
            <a:r>
              <a:rPr lang="uk-UA" dirty="0"/>
              <a:t>(0, </a:t>
            </a:r>
            <a:r>
              <a:rPr lang="uk-UA" i="1" dirty="0"/>
              <a:t>а</a:t>
            </a:r>
            <a:r>
              <a:rPr lang="uk-UA" i="1" baseline="-25000" dirty="0"/>
              <a:t>0</a:t>
            </a:r>
            <a:r>
              <a:rPr lang="uk-UA" dirty="0"/>
              <a:t>) == </a:t>
            </a:r>
            <a:r>
              <a:rPr lang="en-US" dirty="0"/>
              <a:t>False</a:t>
            </a:r>
            <a:r>
              <a:rPr lang="uk-UA" dirty="0"/>
              <a:t>; </a:t>
            </a:r>
            <a:r>
              <a:rPr lang="uk-UA" i="1" dirty="0"/>
              <a:t>G</a:t>
            </a:r>
            <a:r>
              <a:rPr lang="uk-UA" dirty="0"/>
              <a:t>(1, </a:t>
            </a:r>
            <a:r>
              <a:rPr lang="uk-UA" i="1" dirty="0"/>
              <a:t>а</a:t>
            </a:r>
            <a:r>
              <a:rPr lang="uk-UA" i="1" baseline="-25000" dirty="0"/>
              <a:t>1</a:t>
            </a:r>
            <a:r>
              <a:rPr lang="uk-UA" dirty="0"/>
              <a:t>) == </a:t>
            </a:r>
            <a:r>
              <a:rPr lang="en-US" dirty="0"/>
              <a:t>False</a:t>
            </a:r>
            <a:r>
              <a:rPr lang="uk-UA" dirty="0"/>
              <a:t>; ...; </a:t>
            </a:r>
            <a:r>
              <a:rPr lang="uk-UA" i="1" dirty="0"/>
              <a:t>G</a:t>
            </a:r>
            <a:r>
              <a:rPr lang="uk-UA" dirty="0"/>
              <a:t>(</a:t>
            </a:r>
            <a:r>
              <a:rPr lang="uk-UA" i="1" dirty="0"/>
              <a:t>n</a:t>
            </a:r>
            <a:r>
              <a:rPr lang="uk-UA" dirty="0"/>
              <a:t>-1, </a:t>
            </a:r>
            <a:r>
              <a:rPr lang="uk-UA" i="1" dirty="0"/>
              <a:t>а</a:t>
            </a:r>
            <a:r>
              <a:rPr lang="en-US" i="1" baseline="-25000" dirty="0"/>
              <a:t>n</a:t>
            </a:r>
            <a:r>
              <a:rPr lang="uk-UA" i="1" baseline="-25000" dirty="0"/>
              <a:t>-1</a:t>
            </a:r>
            <a:r>
              <a:rPr lang="uk-UA" dirty="0"/>
              <a:t>) == </a:t>
            </a:r>
            <a:r>
              <a:rPr lang="en-US" dirty="0"/>
              <a:t>False </a:t>
            </a:r>
            <a:r>
              <a:rPr lang="uk-UA" dirty="0"/>
              <a:t>; </a:t>
            </a:r>
            <a:r>
              <a:rPr lang="uk-UA" i="1" dirty="0"/>
              <a:t>G</a:t>
            </a:r>
            <a:r>
              <a:rPr lang="uk-UA" dirty="0"/>
              <a:t>(</a:t>
            </a:r>
            <a:r>
              <a:rPr lang="uk-UA" i="1" dirty="0"/>
              <a:t>n</a:t>
            </a:r>
            <a:r>
              <a:rPr lang="uk-UA" dirty="0"/>
              <a:t>, </a:t>
            </a:r>
            <a:r>
              <a:rPr lang="uk-UA" i="1" dirty="0"/>
              <a:t>а</a:t>
            </a:r>
            <a:r>
              <a:rPr lang="en-US" i="1" baseline="-25000" dirty="0"/>
              <a:t>n</a:t>
            </a:r>
            <a:r>
              <a:rPr lang="uk-UA" dirty="0"/>
              <a:t>)</a:t>
            </a:r>
            <a:r>
              <a:rPr lang="en-US" dirty="0"/>
              <a:t> =</a:t>
            </a:r>
            <a:r>
              <a:rPr lang="uk-UA" dirty="0"/>
              <a:t>=</a:t>
            </a:r>
            <a:r>
              <a:rPr lang="en-US" dirty="0"/>
              <a:t> True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04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u="sng" dirty="0"/>
              <a:t>Третя теорема про рекурентні </a:t>
            </a:r>
            <a:r>
              <a:rPr lang="uk-UA" u="sng" dirty="0" smtClean="0"/>
              <a:t>співвідношення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u="sng" dirty="0"/>
              <a:t>Теорема 3.3.</a:t>
            </a:r>
            <a:r>
              <a:rPr lang="ru-RU" dirty="0"/>
              <a:t> (</a:t>
            </a:r>
            <a:r>
              <a:rPr lang="ru-RU" dirty="0" err="1"/>
              <a:t>Рекурентні</a:t>
            </a:r>
            <a:r>
              <a:rPr lang="ru-RU" dirty="0"/>
              <a:t> </a:t>
            </a:r>
            <a:r>
              <a:rPr lang="ru-RU" dirty="0" err="1"/>
              <a:t>обчислення</a:t>
            </a:r>
            <a:r>
              <a:rPr lang="ru-RU" dirty="0"/>
              <a:t> за </a:t>
            </a:r>
            <a:r>
              <a:rPr lang="ru-RU" dirty="0" err="1"/>
              <a:t>умовою</a:t>
            </a:r>
            <a:r>
              <a:rPr lang="ru-RU" dirty="0"/>
              <a:t>)</a:t>
            </a:r>
          </a:p>
          <a:p>
            <a:pPr lvl="1" algn="just"/>
            <a:r>
              <a:rPr lang="ru-RU" dirty="0"/>
              <a:t>При </a:t>
            </a:r>
            <a:r>
              <a:rPr lang="ru-RU" dirty="0" err="1"/>
              <a:t>довільній</a:t>
            </a:r>
            <a:r>
              <a:rPr lang="ru-RU" dirty="0"/>
              <a:t> </a:t>
            </a:r>
            <a:r>
              <a:rPr lang="ru-RU" dirty="0" err="1"/>
              <a:t>умові</a:t>
            </a:r>
            <a:r>
              <a:rPr lang="ru-RU" dirty="0"/>
              <a:t> </a:t>
            </a:r>
            <a:r>
              <a:rPr lang="ru-RU" i="1" dirty="0"/>
              <a:t>G</a:t>
            </a:r>
            <a:r>
              <a:rPr lang="ru-RU" dirty="0"/>
              <a:t>(</a:t>
            </a:r>
            <a:r>
              <a:rPr lang="ru-RU" i="1" dirty="0"/>
              <a:t>k, х</a:t>
            </a:r>
            <a:r>
              <a:rPr lang="ru-RU" dirty="0"/>
              <a:t>) </a:t>
            </a:r>
            <a:r>
              <a:rPr lang="uk-UA" dirty="0"/>
              <a:t>для послідовності {</a:t>
            </a:r>
            <a:r>
              <a:rPr lang="uk-UA" i="1" dirty="0" err="1"/>
              <a:t>а</a:t>
            </a:r>
            <a:r>
              <a:rPr lang="uk-UA" i="1" baseline="-25000" dirty="0" err="1"/>
              <a:t>n</a:t>
            </a:r>
            <a:r>
              <a:rPr lang="uk-UA" dirty="0"/>
              <a:t>}, яка задана рекурентним співвідношенням 1 порядку (</a:t>
            </a:r>
            <a:r>
              <a:rPr lang="en-US" i="1" dirty="0"/>
              <a:t>R</a:t>
            </a:r>
            <a:r>
              <a:rPr lang="ru-RU" i="1" baseline="-25000" dirty="0"/>
              <a:t>1</a:t>
            </a:r>
            <a:r>
              <a:rPr lang="uk-UA" dirty="0"/>
              <a:t>)</a:t>
            </a:r>
            <a:r>
              <a:rPr lang="ru-RU" dirty="0"/>
              <a:t>, </a:t>
            </a:r>
            <a:r>
              <a:rPr lang="uk-UA" dirty="0"/>
              <a:t>справджується трійка: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#{</a:t>
            </a:r>
            <a:r>
              <a:rPr lang="en-US" i="1" dirty="0"/>
              <a:t>t </a:t>
            </a:r>
            <a:r>
              <a:rPr lang="uk-UA" dirty="0"/>
              <a:t>== </a:t>
            </a:r>
            <a:r>
              <a:rPr lang="en-US" i="1" dirty="0"/>
              <a:t>c</a:t>
            </a:r>
            <a:r>
              <a:rPr lang="en-US" dirty="0"/>
              <a:t> and k </a:t>
            </a:r>
            <a:r>
              <a:rPr lang="uk-UA" dirty="0"/>
              <a:t>== 0}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while not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dirty="0" err="1"/>
              <a:t>k,</a:t>
            </a:r>
            <a:r>
              <a:rPr lang="en-US" i="1" dirty="0" err="1"/>
              <a:t>t</a:t>
            </a:r>
            <a:r>
              <a:rPr lang="en-US" dirty="0"/>
              <a:t>)</a:t>
            </a:r>
            <a:r>
              <a:rPr lang="uk-UA" dirty="0"/>
              <a:t>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en-US" dirty="0"/>
              <a:t>k</a:t>
            </a:r>
            <a:r>
              <a:rPr lang="uk-UA" dirty="0"/>
              <a:t> = </a:t>
            </a:r>
            <a:r>
              <a:rPr lang="en-US" dirty="0"/>
              <a:t>k </a:t>
            </a:r>
            <a:r>
              <a:rPr lang="uk-UA" dirty="0"/>
              <a:t>+ 1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en-US" i="1" dirty="0"/>
              <a:t>t</a:t>
            </a:r>
            <a:r>
              <a:rPr lang="uk-UA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dirty="0" err="1"/>
              <a:t>k,</a:t>
            </a:r>
            <a:r>
              <a:rPr lang="en-US" i="1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p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#{</a:t>
            </a:r>
            <a:r>
              <a:rPr lang="en-US" i="1" dirty="0"/>
              <a:t>t</a:t>
            </a:r>
            <a:r>
              <a:rPr lang="en-US" dirty="0"/>
              <a:t> ==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and k ==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dirty="0" err="1"/>
              <a:t>k,</a:t>
            </a:r>
            <a:r>
              <a:rPr lang="en-US" i="1" dirty="0" err="1"/>
              <a:t>t</a:t>
            </a:r>
            <a:r>
              <a:rPr lang="en-US" dirty="0"/>
              <a:t>)}</a:t>
            </a:r>
            <a:endParaRPr lang="ru-RU" dirty="0"/>
          </a:p>
          <a:p>
            <a:pPr lvl="1"/>
            <a:endParaRPr lang="en-US" dirty="0" smtClean="0"/>
          </a:p>
          <a:p>
            <a:pPr lvl="1" algn="just"/>
            <a:r>
              <a:rPr lang="uk-UA" dirty="0" smtClean="0"/>
              <a:t>Такий </a:t>
            </a:r>
            <a:r>
              <a:rPr lang="uk-UA" dirty="0"/>
              <a:t>підхід можна розповсюдити на обчислення елементів послідовностей, заданих системами рекурентних співвідношень, а також співвідношеннями вищого порядку. </a:t>
            </a:r>
            <a:endParaRPr lang="en-US" dirty="0" smtClean="0"/>
          </a:p>
          <a:p>
            <a:pPr lvl="1" algn="just"/>
            <a:r>
              <a:rPr lang="uk-UA" dirty="0" smtClean="0"/>
              <a:t>Умови </a:t>
            </a:r>
            <a:r>
              <a:rPr lang="uk-UA" i="1" dirty="0"/>
              <a:t>G</a:t>
            </a:r>
            <a:r>
              <a:rPr lang="uk-UA" dirty="0"/>
              <a:t>(</a:t>
            </a:r>
            <a:r>
              <a:rPr lang="uk-UA" i="1" dirty="0"/>
              <a:t>k, х</a:t>
            </a:r>
            <a:r>
              <a:rPr lang="uk-UA" dirty="0"/>
              <a:t>) часто формулюють таким, чином, щоб наближено обчислювати границі послідовностей.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9616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Наближене обчислення </a:t>
            </a:r>
            <a:r>
              <a:rPr lang="en-US" dirty="0"/>
              <a:t>e</a:t>
            </a:r>
            <a:r>
              <a:rPr lang="en-US" baseline="30000" dirty="0"/>
              <a:t>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lvl="1"/>
            <a:r>
              <a:rPr lang="uk-UA" dirty="0" smtClean="0"/>
              <a:t>Відомо</a:t>
            </a:r>
            <a:r>
              <a:rPr lang="uk-UA" dirty="0"/>
              <a:t>, що загальний член цього </a:t>
            </a:r>
            <a:r>
              <a:rPr lang="uk-UA" dirty="0" smtClean="0"/>
              <a:t>ряду </a:t>
            </a:r>
            <a:r>
              <a:rPr lang="uk-UA" dirty="0"/>
              <a:t>прямує до 0. Обчислимо наближено </a:t>
            </a:r>
            <a:r>
              <a:rPr lang="en-US" i="1" dirty="0"/>
              <a:t>e</a:t>
            </a:r>
            <a:r>
              <a:rPr lang="en-US" i="1" baseline="30000" dirty="0"/>
              <a:t>x</a:t>
            </a:r>
            <a:r>
              <a:rPr lang="en-US" dirty="0"/>
              <a:t> </a:t>
            </a:r>
            <a:r>
              <a:rPr lang="uk-UA" dirty="0"/>
              <a:t> як суму цього ряду. </a:t>
            </a:r>
            <a:endParaRPr lang="en-US" dirty="0" smtClean="0"/>
          </a:p>
          <a:p>
            <a:pPr lvl="1"/>
            <a:r>
              <a:rPr lang="uk-UA" dirty="0" smtClean="0"/>
              <a:t>Позначимо </a:t>
            </a:r>
            <a:r>
              <a:rPr lang="uk-UA" dirty="0"/>
              <a:t>загальний член ряду через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ru-RU" dirty="0"/>
              <a:t>, </a:t>
            </a:r>
            <a:r>
              <a:rPr lang="uk-UA" dirty="0"/>
              <a:t>а суму, - через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ru-RU" dirty="0"/>
              <a:t>. </a:t>
            </a:r>
            <a:endParaRPr lang="en-US" dirty="0" smtClean="0"/>
          </a:p>
          <a:p>
            <a:pPr lvl="1"/>
            <a:r>
              <a:rPr lang="uk-UA" dirty="0" smtClean="0"/>
              <a:t>Будемо </a:t>
            </a:r>
            <a:r>
              <a:rPr lang="uk-UA" dirty="0"/>
              <a:t>вважати точність обчислення задовільною, якщо модуль загального члену ряду менше деякого малого ε, тобто</a:t>
            </a:r>
            <a:r>
              <a:rPr lang="uk-UA" dirty="0" smtClean="0"/>
              <a:t>, </a:t>
            </a:r>
            <a:r>
              <a:rPr lang="uk-UA" dirty="0"/>
              <a:t>|</a:t>
            </a: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uk-UA" dirty="0"/>
              <a:t>| &lt; ε </a:t>
            </a:r>
            <a:r>
              <a:rPr lang="uk-UA" dirty="0" smtClean="0"/>
              <a:t>-</a:t>
            </a:r>
            <a:r>
              <a:rPr lang="en-US" dirty="0" smtClean="0"/>
              <a:t> </a:t>
            </a:r>
            <a:r>
              <a:rPr lang="uk-UA" dirty="0" smtClean="0"/>
              <a:t>це </a:t>
            </a:r>
            <a:r>
              <a:rPr lang="uk-UA" dirty="0"/>
              <a:t>і є умова </a:t>
            </a:r>
            <a:r>
              <a:rPr lang="ru-RU" i="1" dirty="0"/>
              <a:t>G</a:t>
            </a:r>
            <a:r>
              <a:rPr lang="uk-UA" dirty="0"/>
              <a:t>(</a:t>
            </a:r>
            <a:r>
              <a:rPr lang="ru-RU" i="1" dirty="0"/>
              <a:t>k</a:t>
            </a:r>
            <a:r>
              <a:rPr lang="uk-UA" i="1" dirty="0"/>
              <a:t>, х</a:t>
            </a:r>
            <a:r>
              <a:rPr lang="uk-UA" dirty="0"/>
              <a:t>)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25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7726127"/>
              </p:ext>
            </p:extLst>
          </p:nvPr>
        </p:nvGraphicFramePr>
        <p:xfrm>
          <a:off x="827584" y="1556792"/>
          <a:ext cx="3981989" cy="936104"/>
        </p:xfrm>
        <a:graphic>
          <a:graphicData uri="http://schemas.openxmlformats.org/presentationml/2006/ole">
            <p:oleObj spid="_x0000_s7191" name="Формула" r:id="rId3" imgW="1783035" imgH="41924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2757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Наближене </a:t>
            </a:r>
            <a:r>
              <a:rPr lang="uk-UA" dirty="0" smtClean="0"/>
              <a:t>обчислення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baseline="30000" dirty="0"/>
              <a:t>x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Маємо </a:t>
            </a:r>
            <a:r>
              <a:rPr lang="uk-UA" dirty="0"/>
              <a:t>систему рекурентних співвідношень 1 порядку, в якій нас цікавить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uk-UA" dirty="0"/>
              <a:t> такий, що </a:t>
            </a:r>
            <a:r>
              <a:rPr lang="uk-UA" i="1" dirty="0"/>
              <a:t>G</a:t>
            </a:r>
            <a:r>
              <a:rPr lang="uk-UA" dirty="0"/>
              <a:t>(</a:t>
            </a:r>
            <a:r>
              <a:rPr lang="uk-UA" i="1" dirty="0"/>
              <a:t>n, а</a:t>
            </a:r>
            <a:r>
              <a:rPr lang="en-US" i="1" baseline="-25000" dirty="0"/>
              <a:t>n</a:t>
            </a:r>
            <a:r>
              <a:rPr lang="uk-UA" dirty="0"/>
              <a:t>)</a:t>
            </a:r>
            <a:r>
              <a:rPr lang="ru-RU" dirty="0"/>
              <a:t> =</a:t>
            </a:r>
            <a:r>
              <a:rPr lang="uk-UA" dirty="0"/>
              <a:t>= </a:t>
            </a:r>
            <a:r>
              <a:rPr lang="en-US" dirty="0"/>
              <a:t>True</a:t>
            </a:r>
            <a:r>
              <a:rPr lang="uk-UA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26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335603"/>
              </p:ext>
            </p:extLst>
          </p:nvPr>
        </p:nvGraphicFramePr>
        <p:xfrm>
          <a:off x="1043608" y="2636912"/>
          <a:ext cx="3456384" cy="2475876"/>
        </p:xfrm>
        <a:graphic>
          <a:graphicData uri="http://schemas.openxmlformats.org/presentationml/2006/ole">
            <p:oleObj spid="_x0000_s8214" name="Формула" r:id="rId3" imgW="1449347" imgH="103874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821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3.4 Цикл по діапазону значень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12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Цикл по діапазону значень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uk-UA" dirty="0"/>
              <a:t>У </a:t>
            </a:r>
            <a:r>
              <a:rPr lang="en-US" dirty="0"/>
              <a:t>Python</a:t>
            </a:r>
            <a:r>
              <a:rPr lang="uk-UA" dirty="0"/>
              <a:t> є також цикл, який виконується задану кількість разів. </a:t>
            </a:r>
            <a:endParaRPr lang="en-US" dirty="0" smtClean="0"/>
          </a:p>
          <a:p>
            <a:pPr algn="just"/>
            <a:r>
              <a:rPr lang="uk-UA" dirty="0" smtClean="0"/>
              <a:t>При </a:t>
            </a:r>
            <a:r>
              <a:rPr lang="uk-UA" dirty="0"/>
              <a:t>цьому, визначається спеціальна змінна, яка називається лічильником циклу і яка пробігає визначену послідовність значень. </a:t>
            </a:r>
            <a:endParaRPr lang="en-US" dirty="0" smtClean="0"/>
          </a:p>
          <a:p>
            <a:pPr algn="just"/>
            <a:r>
              <a:rPr lang="uk-UA" dirty="0" smtClean="0"/>
              <a:t>Розглянемо </a:t>
            </a:r>
            <a:r>
              <a:rPr lang="uk-UA" dirty="0"/>
              <a:t>цей цикл спочатку для послідовностей цілих чисел. </a:t>
            </a:r>
            <a:endParaRPr lang="en-US" dirty="0" smtClean="0"/>
          </a:p>
          <a:p>
            <a:pPr algn="just"/>
            <a:r>
              <a:rPr lang="uk-UA" dirty="0" smtClean="0"/>
              <a:t>Така </a:t>
            </a:r>
            <a:r>
              <a:rPr lang="uk-UA" dirty="0"/>
              <a:t>послідовність повинна бути арифметичною прогресією: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 = b, a</a:t>
            </a:r>
            <a:r>
              <a:rPr lang="en-US" i="1" baseline="-25000" dirty="0"/>
              <a:t>2</a:t>
            </a:r>
            <a:r>
              <a:rPr lang="en-US" i="1" dirty="0"/>
              <a:t> = a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uk-UA" i="1" dirty="0"/>
              <a:t>+</a:t>
            </a:r>
            <a:r>
              <a:rPr lang="en-US" i="1" dirty="0"/>
              <a:t> d, … ,a</a:t>
            </a:r>
            <a:r>
              <a:rPr lang="en-US" i="1" baseline="-25000" dirty="0"/>
              <a:t>n</a:t>
            </a:r>
            <a:r>
              <a:rPr lang="en-US" i="1" dirty="0"/>
              <a:t> = a</a:t>
            </a:r>
            <a:r>
              <a:rPr lang="en-US" i="1" baseline="-25000" dirty="0"/>
              <a:t>n-1 </a:t>
            </a:r>
            <a:r>
              <a:rPr lang="en-US" i="1" dirty="0"/>
              <a:t>+ d</a:t>
            </a:r>
            <a:r>
              <a:rPr lang="en-US" dirty="0"/>
              <a:t>, …</a:t>
            </a:r>
            <a:endParaRPr lang="ru-RU" dirty="0"/>
          </a:p>
          <a:p>
            <a:pPr algn="just"/>
            <a:r>
              <a:rPr lang="uk-UA" dirty="0"/>
              <a:t>Для обмеження кількості повторень циклу встановлюють границю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uk-UA" dirty="0"/>
              <a:t>таким чином, що лічильник пробігає значення всіх елементів послідовності </a:t>
            </a:r>
            <a:r>
              <a:rPr lang="en-US" dirty="0"/>
              <a:t>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</a:t>
            </a:r>
            <a:r>
              <a:rPr lang="uk-UA" dirty="0"/>
              <a:t>з </a:t>
            </a:r>
            <a:r>
              <a:rPr lang="uk-UA" dirty="0" err="1"/>
              <a:t>напівінтервалу</a:t>
            </a:r>
            <a:r>
              <a:rPr lang="uk-UA" dirty="0"/>
              <a:t> </a:t>
            </a:r>
            <a:r>
              <a:rPr lang="en-US" dirty="0"/>
              <a:t>[</a:t>
            </a:r>
            <a:r>
              <a:rPr lang="en-US" i="1" dirty="0" err="1"/>
              <a:t>b,c</a:t>
            </a:r>
            <a:r>
              <a:rPr lang="en-US" dirty="0"/>
              <a:t>), </a:t>
            </a:r>
            <a:r>
              <a:rPr lang="uk-UA" dirty="0"/>
              <a:t>при </a:t>
            </a:r>
            <a:r>
              <a:rPr lang="en-US" i="1" dirty="0"/>
              <a:t>d</a:t>
            </a:r>
            <a:r>
              <a:rPr lang="en-US" dirty="0"/>
              <a:t> &gt; 0 (</a:t>
            </a:r>
            <a:r>
              <a:rPr lang="uk-UA" dirty="0" err="1"/>
              <a:t>напівінтервалу</a:t>
            </a:r>
            <a:r>
              <a:rPr lang="uk-UA" dirty="0"/>
              <a:t> </a:t>
            </a:r>
            <a:r>
              <a:rPr lang="en-US" dirty="0"/>
              <a:t>(</a:t>
            </a:r>
            <a:r>
              <a:rPr lang="en-US" i="1" dirty="0" err="1"/>
              <a:t>c,b</a:t>
            </a:r>
            <a:r>
              <a:rPr lang="en-US" dirty="0"/>
              <a:t>] </a:t>
            </a:r>
            <a:r>
              <a:rPr lang="uk-UA" dirty="0"/>
              <a:t>при </a:t>
            </a:r>
            <a:r>
              <a:rPr lang="en-US" i="1" dirty="0"/>
              <a:t>d</a:t>
            </a:r>
            <a:r>
              <a:rPr lang="en-US" dirty="0"/>
              <a:t> &lt; 0).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089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r>
              <a:rPr lang="uk-UA" dirty="0" smtClean="0"/>
              <a:t> </a:t>
            </a:r>
            <a:r>
              <a:rPr lang="en-US" dirty="0" smtClean="0"/>
              <a:t>range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У </a:t>
            </a:r>
            <a:r>
              <a:rPr lang="uk-UA" dirty="0" err="1" smtClean="0"/>
              <a:t>Python</a:t>
            </a:r>
            <a:r>
              <a:rPr lang="uk-UA" dirty="0" smtClean="0"/>
              <a:t> ця послідовність</a:t>
            </a:r>
            <a:r>
              <a:rPr lang="en-US" dirty="0" smtClean="0"/>
              <a:t> (</a:t>
            </a:r>
            <a:r>
              <a:rPr lang="uk-UA" dirty="0" smtClean="0"/>
              <a:t>прогресія</a:t>
            </a:r>
            <a:r>
              <a:rPr lang="en-US" dirty="0" smtClean="0"/>
              <a:t>)</a:t>
            </a:r>
            <a:r>
              <a:rPr lang="uk-UA" dirty="0" smtClean="0"/>
              <a:t> задається спеціальним об’єктом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  <a:latin typeface="Consolas"/>
              </a:rPr>
              <a:t>range</a:t>
            </a:r>
            <a:r>
              <a:rPr lang="en-US" dirty="0" smtClean="0">
                <a:solidFill>
                  <a:srgbClr val="586E75"/>
                </a:solidFill>
                <a:latin typeface="Consolas"/>
              </a:rPr>
              <a:t>(</a:t>
            </a:r>
            <a:r>
              <a:rPr lang="en-US" i="1" dirty="0" err="1" smtClean="0">
                <a:solidFill>
                  <a:srgbClr val="586E75"/>
                </a:solidFill>
                <a:latin typeface="Consolas"/>
              </a:rPr>
              <a:t>b</a:t>
            </a:r>
            <a:r>
              <a:rPr lang="en-US" dirty="0" err="1" smtClean="0">
                <a:solidFill>
                  <a:srgbClr val="586E75"/>
                </a:solidFill>
                <a:latin typeface="Consolas"/>
              </a:rPr>
              <a:t>,</a:t>
            </a:r>
            <a:r>
              <a:rPr lang="en-US" i="1" dirty="0" err="1" smtClean="0">
                <a:solidFill>
                  <a:srgbClr val="586E75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586E75"/>
                </a:solidFill>
                <a:latin typeface="Consolas"/>
              </a:rPr>
              <a:t>,</a:t>
            </a:r>
            <a:r>
              <a:rPr lang="en-US" i="1" dirty="0" err="1" smtClean="0">
                <a:solidFill>
                  <a:srgbClr val="586E75"/>
                </a:solidFill>
                <a:latin typeface="Consolas"/>
              </a:rPr>
              <a:t>d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endParaRPr lang="en-US" dirty="0">
              <a:latin typeface="Times New Roman"/>
            </a:endParaRPr>
          </a:p>
          <a:p>
            <a:r>
              <a:rPr lang="uk-UA" dirty="0"/>
              <a:t>Якщо </a:t>
            </a:r>
            <a:r>
              <a:rPr lang="en-US" i="1" dirty="0"/>
              <a:t>d</a:t>
            </a:r>
            <a:r>
              <a:rPr lang="ru-RU" dirty="0"/>
              <a:t> = 1, то </a:t>
            </a:r>
            <a:r>
              <a:rPr lang="en-US" i="1" dirty="0"/>
              <a:t>d</a:t>
            </a:r>
            <a:r>
              <a:rPr lang="ru-RU" dirty="0"/>
              <a:t> </a:t>
            </a:r>
            <a:r>
              <a:rPr lang="uk-UA" dirty="0"/>
              <a:t>можна опустити і писати</a:t>
            </a:r>
          </a:p>
          <a:p>
            <a:pPr marL="0" indent="0">
              <a:buNone/>
            </a:pPr>
            <a:r>
              <a:rPr lang="en-US" dirty="0">
                <a:solidFill>
                  <a:srgbClr val="006600"/>
                </a:solidFill>
                <a:latin typeface="Consolas"/>
              </a:rPr>
              <a:t>range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586E75"/>
                </a:solidFill>
                <a:latin typeface="Consolas"/>
              </a:rPr>
              <a:t>b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i="1" dirty="0">
                <a:solidFill>
                  <a:srgbClr val="586E75"/>
                </a:solidFill>
                <a:latin typeface="Consolas"/>
              </a:rPr>
              <a:t>c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)</a:t>
            </a:r>
            <a:endParaRPr lang="uk-UA" dirty="0">
              <a:solidFill>
                <a:srgbClr val="657B83"/>
              </a:solidFill>
              <a:latin typeface="Consolas"/>
            </a:endParaRPr>
          </a:p>
          <a:p>
            <a:endParaRPr lang="en-US" dirty="0" smtClean="0"/>
          </a:p>
          <a:p>
            <a:r>
              <a:rPr lang="uk-UA" dirty="0" smtClean="0"/>
              <a:t>Якщо, крім цього, </a:t>
            </a:r>
            <a:r>
              <a:rPr lang="uk-UA" i="1" dirty="0" smtClean="0"/>
              <a:t>b</a:t>
            </a:r>
            <a:r>
              <a:rPr lang="uk-UA" dirty="0" smtClean="0"/>
              <a:t> = 0, то </a:t>
            </a:r>
            <a:r>
              <a:rPr lang="uk-UA" i="1" dirty="0" smtClean="0"/>
              <a:t>b</a:t>
            </a:r>
            <a:r>
              <a:rPr lang="uk-UA" dirty="0" smtClean="0"/>
              <a:t> також можна опустити і писати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  <a:latin typeface="Consolas"/>
              </a:rPr>
              <a:t>range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586E75"/>
                </a:solidFill>
                <a:latin typeface="Consolas"/>
              </a:rPr>
              <a:t>c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)</a:t>
            </a:r>
            <a:endParaRPr lang="uk-UA" dirty="0">
              <a:solidFill>
                <a:srgbClr val="586E75"/>
              </a:solidFill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47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3.1 Цикл з умовою продовження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84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Цикл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200" u="sng" dirty="0"/>
              <a:t>Синтаксис циклу </a:t>
            </a:r>
            <a:r>
              <a:rPr lang="en-US" sz="3200" u="sng" dirty="0"/>
              <a:t>for</a:t>
            </a:r>
            <a:endParaRPr lang="uk-UA" sz="3200" u="sng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>
                <a:solidFill>
                  <a:srgbClr val="657B83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i</a:t>
            </a:r>
            <a:r>
              <a:rPr lang="en-US" dirty="0">
                <a:solidFill>
                  <a:srgbClr val="657B83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>
                <a:solidFill>
                  <a:srgbClr val="657B83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range</a:t>
            </a:r>
            <a:r>
              <a:rPr lang="en-US" dirty="0">
                <a:solidFill>
                  <a:srgbClr val="333300"/>
                </a:solidFill>
              </a:rPr>
              <a:t>(</a:t>
            </a:r>
            <a:r>
              <a:rPr lang="en-US" i="1" dirty="0" err="1">
                <a:solidFill>
                  <a:srgbClr val="333300"/>
                </a:solidFill>
              </a:rPr>
              <a:t>b</a:t>
            </a:r>
            <a:r>
              <a:rPr lang="en-US" dirty="0" err="1">
                <a:solidFill>
                  <a:srgbClr val="333300"/>
                </a:solidFill>
              </a:rPr>
              <a:t>,</a:t>
            </a:r>
            <a:r>
              <a:rPr lang="en-US" i="1" dirty="0" err="1">
                <a:solidFill>
                  <a:srgbClr val="333300"/>
                </a:solidFill>
              </a:rPr>
              <a:t>c</a:t>
            </a:r>
            <a:r>
              <a:rPr lang="en-US" dirty="0" err="1">
                <a:solidFill>
                  <a:srgbClr val="333300"/>
                </a:solidFill>
              </a:rPr>
              <a:t>,</a:t>
            </a:r>
            <a:r>
              <a:rPr lang="en-US" i="1" dirty="0" err="1">
                <a:solidFill>
                  <a:srgbClr val="333300"/>
                </a:solidFill>
              </a:rPr>
              <a:t>d</a:t>
            </a:r>
            <a:r>
              <a:rPr lang="en-US" dirty="0">
                <a:solidFill>
                  <a:srgbClr val="33330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</a:rPr>
              <a:t>   </a:t>
            </a:r>
            <a:r>
              <a:rPr lang="en-US" dirty="0">
                <a:solidFill>
                  <a:srgbClr val="333300"/>
                </a:solidFill>
              </a:rPr>
              <a:t> </a:t>
            </a:r>
            <a:r>
              <a:rPr lang="en-US" i="1" dirty="0">
                <a:solidFill>
                  <a:srgbClr val="333300"/>
                </a:solidFill>
              </a:rPr>
              <a:t>P</a:t>
            </a:r>
            <a:endParaRPr lang="en-US" sz="3600" i="1" dirty="0">
              <a:solidFill>
                <a:srgbClr val="333300"/>
              </a:solidFill>
            </a:endParaRPr>
          </a:p>
          <a:p>
            <a:pPr lvl="1"/>
            <a:r>
              <a:rPr lang="uk-UA" sz="2800" dirty="0"/>
              <a:t>де </a:t>
            </a:r>
            <a:r>
              <a:rPr lang="en-US" sz="2800" i="1" dirty="0"/>
              <a:t>b</a:t>
            </a:r>
            <a:r>
              <a:rPr lang="ru-RU" sz="2800" i="1" dirty="0"/>
              <a:t>, </a:t>
            </a:r>
            <a:r>
              <a:rPr lang="en-US" sz="2800" i="1" dirty="0"/>
              <a:t>c</a:t>
            </a:r>
            <a:r>
              <a:rPr lang="ru-RU" sz="2800" i="1" dirty="0"/>
              <a:t>, </a:t>
            </a:r>
            <a:r>
              <a:rPr lang="en-US" sz="2800" i="1" dirty="0"/>
              <a:t>d</a:t>
            </a:r>
            <a:r>
              <a:rPr lang="ru-RU" sz="2800" dirty="0"/>
              <a:t> – </a:t>
            </a:r>
            <a:r>
              <a:rPr lang="uk-UA" sz="2800" dirty="0"/>
              <a:t>цілі вирази (</a:t>
            </a:r>
            <a:r>
              <a:rPr lang="en-US" sz="2800" i="1" dirty="0"/>
              <a:t>d</a:t>
            </a:r>
            <a:r>
              <a:rPr lang="ru-RU" sz="2800" dirty="0"/>
              <a:t> != 0), </a:t>
            </a:r>
            <a:r>
              <a:rPr lang="en-US" sz="2800" i="1" dirty="0"/>
              <a:t>P</a:t>
            </a:r>
            <a:r>
              <a:rPr lang="ru-RU" sz="2800" dirty="0"/>
              <a:t> – </a:t>
            </a:r>
            <a:r>
              <a:rPr lang="uk-UA" sz="2800" dirty="0"/>
              <a:t>інструкція.</a:t>
            </a:r>
          </a:p>
          <a:p>
            <a:r>
              <a:rPr lang="ru-RU" sz="3200" u="sng" dirty="0"/>
              <a:t>Правило </a:t>
            </a:r>
            <a:r>
              <a:rPr lang="ru-RU" sz="3200" u="sng" dirty="0" err="1"/>
              <a:t>виконання</a:t>
            </a:r>
            <a:r>
              <a:rPr lang="ru-RU" sz="3200" u="sng" dirty="0"/>
              <a:t> циклу </a:t>
            </a:r>
            <a:r>
              <a:rPr lang="en-US" sz="3200" u="sng" dirty="0"/>
              <a:t>for</a:t>
            </a:r>
            <a:r>
              <a:rPr lang="ru-RU" sz="3200" u="sng" dirty="0"/>
              <a:t> (</a:t>
            </a:r>
            <a:r>
              <a:rPr lang="en-US" sz="3200" i="1" u="sng" dirty="0"/>
              <a:t>d</a:t>
            </a:r>
            <a:r>
              <a:rPr lang="ru-RU" sz="3200" u="sng" dirty="0"/>
              <a:t> &gt; 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</a:rPr>
              <a:t>for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Consolas"/>
              </a:rPr>
              <a:t>i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/>
              </a:rPr>
              <a:t>in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Consolas"/>
              </a:rPr>
              <a:t>range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(</a:t>
            </a:r>
            <a:r>
              <a:rPr lang="en-US" sz="2000" i="1" dirty="0" err="1">
                <a:solidFill>
                  <a:srgbClr val="333300"/>
                </a:solidFill>
                <a:latin typeface="Consolas"/>
              </a:rPr>
              <a:t>b</a:t>
            </a:r>
            <a:r>
              <a:rPr lang="en-US" sz="2000" dirty="0" err="1">
                <a:solidFill>
                  <a:srgbClr val="333300"/>
                </a:solidFill>
                <a:latin typeface="Consolas"/>
              </a:rPr>
              <a:t>,</a:t>
            </a:r>
            <a:r>
              <a:rPr lang="en-US" sz="2000" i="1" dirty="0" err="1">
                <a:solidFill>
                  <a:srgbClr val="333300"/>
                </a:solidFill>
                <a:latin typeface="Consolas"/>
              </a:rPr>
              <a:t>c</a:t>
            </a:r>
            <a:r>
              <a:rPr lang="en-US" sz="2000" dirty="0" err="1">
                <a:solidFill>
                  <a:srgbClr val="333300"/>
                </a:solidFill>
                <a:latin typeface="Consolas"/>
              </a:rPr>
              <a:t>,</a:t>
            </a:r>
            <a:r>
              <a:rPr lang="en-US" sz="2000" i="1" dirty="0" err="1">
                <a:solidFill>
                  <a:srgbClr val="333300"/>
                </a:solidFill>
                <a:latin typeface="Consolas"/>
              </a:rPr>
              <a:t>d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): </a:t>
            </a:r>
            <a:r>
              <a:rPr lang="uk-UA" sz="2000" dirty="0" smtClean="0">
                <a:solidFill>
                  <a:srgbClr val="657B83"/>
                </a:solidFill>
                <a:latin typeface="Times New Roman"/>
              </a:rPr>
              <a:t>≡</a:t>
            </a:r>
            <a:r>
              <a:rPr lang="en-US" sz="2000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333300"/>
                </a:solidFill>
                <a:latin typeface="Consolas"/>
              </a:rPr>
              <a:t>b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 &lt; </a:t>
            </a:r>
            <a:r>
              <a:rPr lang="en-US" sz="2000" i="1" dirty="0">
                <a:solidFill>
                  <a:srgbClr val="333300"/>
                </a:solidFill>
                <a:latin typeface="Consolas"/>
              </a:rPr>
              <a:t>c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2000" i="1" dirty="0">
                <a:solidFill>
                  <a:srgbClr val="333300"/>
                </a:solidFill>
                <a:latin typeface="Consolas"/>
              </a:rPr>
              <a:t>P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                  </a:t>
            </a:r>
            <a:r>
              <a:rPr lang="en-US" sz="2000" dirty="0" smtClean="0">
                <a:solidFill>
                  <a:srgbClr val="657B83"/>
                </a:solidFill>
                <a:latin typeface="Consolas"/>
              </a:rPr>
              <a:t>     </a:t>
            </a:r>
            <a:r>
              <a:rPr lang="en-US" sz="2000" dirty="0" err="1">
                <a:solidFill>
                  <a:srgbClr val="0070C0"/>
                </a:solidFill>
                <a:latin typeface="Consolas"/>
              </a:rPr>
              <a:t>i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= </a:t>
            </a:r>
            <a:r>
              <a:rPr lang="en-US" sz="2000" i="1" dirty="0">
                <a:solidFill>
                  <a:srgbClr val="333300"/>
                </a:solidFill>
                <a:latin typeface="Consolas"/>
              </a:rPr>
              <a:t>b</a:t>
            </a:r>
            <a:endParaRPr lang="en-US" sz="2000" dirty="0">
              <a:solidFill>
                <a:srgbClr val="3333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657B83"/>
                </a:solidFill>
                <a:latin typeface="Consolas"/>
              </a:rPr>
              <a:t>                        </a:t>
            </a:r>
            <a:r>
              <a:rPr lang="en-US" sz="2000" dirty="0" smtClean="0">
                <a:solidFill>
                  <a:srgbClr val="657B83"/>
                </a:solidFill>
                <a:latin typeface="Consolas"/>
              </a:rPr>
              <a:t>     </a:t>
            </a:r>
            <a:r>
              <a:rPr lang="en-US" sz="2000" dirty="0">
                <a:solidFill>
                  <a:srgbClr val="0070C0"/>
                </a:solidFill>
                <a:latin typeface="Consolas"/>
              </a:rPr>
              <a:t>while True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:</a:t>
            </a:r>
            <a:endParaRPr lang="en-US" sz="20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657B83"/>
                </a:solidFill>
                <a:latin typeface="Consolas"/>
              </a:rPr>
              <a:t>                        </a:t>
            </a:r>
            <a:r>
              <a:rPr lang="en-US" sz="2000" dirty="0" smtClean="0">
                <a:solidFill>
                  <a:srgbClr val="657B83"/>
                </a:solidFill>
                <a:latin typeface="Consolas"/>
              </a:rPr>
              <a:t>         </a:t>
            </a:r>
            <a:r>
              <a:rPr lang="en-US" sz="2000" i="1" dirty="0">
                <a:solidFill>
                  <a:srgbClr val="333300"/>
                </a:solidFill>
                <a:latin typeface="Consolas"/>
              </a:rPr>
              <a:t>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57B83"/>
                </a:solidFill>
                <a:latin typeface="Consolas"/>
              </a:rPr>
              <a:t>                        </a:t>
            </a:r>
            <a:r>
              <a:rPr lang="en-US" sz="2000" dirty="0" smtClean="0">
                <a:solidFill>
                  <a:srgbClr val="657B83"/>
                </a:solidFill>
                <a:latin typeface="Consolas"/>
              </a:rPr>
              <a:t>         </a:t>
            </a:r>
            <a:r>
              <a:rPr lang="en-US" sz="2000" dirty="0">
                <a:solidFill>
                  <a:srgbClr val="0070C0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Consolas"/>
              </a:rPr>
              <a:t>i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+ </a:t>
            </a:r>
            <a:r>
              <a:rPr lang="en-US" sz="2000" i="1" dirty="0">
                <a:solidFill>
                  <a:srgbClr val="333300"/>
                </a:solidFill>
                <a:latin typeface="Consolas"/>
              </a:rPr>
              <a:t>d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 &gt;= </a:t>
            </a:r>
            <a:r>
              <a:rPr lang="en-US" sz="2000" i="1" dirty="0">
                <a:solidFill>
                  <a:srgbClr val="333300"/>
                </a:solidFill>
                <a:latin typeface="Consolas"/>
              </a:rPr>
              <a:t>c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57B83"/>
                </a:solidFill>
                <a:latin typeface="Consolas"/>
              </a:rPr>
              <a:t>                        </a:t>
            </a:r>
            <a:r>
              <a:rPr lang="en-US" sz="2000" dirty="0" smtClean="0">
                <a:solidFill>
                  <a:srgbClr val="657B83"/>
                </a:solidFill>
                <a:latin typeface="Consolas"/>
              </a:rPr>
              <a:t>         </a:t>
            </a:r>
            <a:r>
              <a:rPr lang="en-US" sz="2000" dirty="0" err="1">
                <a:solidFill>
                  <a:srgbClr val="006600"/>
                </a:solidFill>
                <a:latin typeface="Consolas"/>
              </a:rPr>
              <a:t>i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Consolas"/>
              </a:rPr>
              <a:t>i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+ </a:t>
            </a:r>
            <a:r>
              <a:rPr lang="en-US" sz="2000" i="1" dirty="0">
                <a:solidFill>
                  <a:srgbClr val="333300"/>
                </a:solidFill>
                <a:latin typeface="Consolas"/>
              </a:rPr>
              <a:t>d</a:t>
            </a:r>
            <a:endParaRPr lang="en-US" sz="2000" dirty="0">
              <a:solidFill>
                <a:srgbClr val="333300"/>
              </a:solidFill>
              <a:latin typeface="Consolas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12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Цикл </a:t>
            </a:r>
            <a:r>
              <a:rPr lang="en-US" dirty="0" smtClean="0"/>
              <a:t>for.2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 </a:t>
            </a:r>
            <a:r>
              <a:rPr lang="en-US" i="1" dirty="0"/>
              <a:t>d</a:t>
            </a:r>
            <a:r>
              <a:rPr lang="ru-RU" dirty="0"/>
              <a:t> &lt; 0 </a:t>
            </a:r>
            <a:r>
              <a:rPr lang="uk-UA" dirty="0" smtClean="0"/>
              <a:t>змінюються знаки двох відношень у правилі виконання циклу </a:t>
            </a:r>
            <a:r>
              <a:rPr lang="en-US" dirty="0" smtClean="0"/>
              <a:t>for</a:t>
            </a:r>
            <a:r>
              <a:rPr lang="ru-RU" dirty="0" smtClean="0"/>
              <a:t> </a:t>
            </a:r>
            <a:r>
              <a:rPr lang="ru-RU" dirty="0"/>
              <a:t>(&lt; </a:t>
            </a:r>
            <a:r>
              <a:rPr lang="uk-UA" dirty="0"/>
              <a:t>на</a:t>
            </a:r>
            <a:r>
              <a:rPr lang="ru-RU" dirty="0"/>
              <a:t> &gt;</a:t>
            </a:r>
            <a:r>
              <a:rPr lang="uk-UA" dirty="0"/>
              <a:t>,</a:t>
            </a:r>
            <a:r>
              <a:rPr lang="ru-RU" dirty="0"/>
              <a:t> </a:t>
            </a:r>
            <a:r>
              <a:rPr lang="uk-UA" dirty="0"/>
              <a:t>а</a:t>
            </a:r>
            <a:r>
              <a:rPr lang="ru-RU" dirty="0"/>
              <a:t> &gt;= </a:t>
            </a:r>
            <a:r>
              <a:rPr lang="uk-UA" dirty="0"/>
              <a:t>на </a:t>
            </a:r>
            <a:r>
              <a:rPr lang="ru-RU" dirty="0"/>
              <a:t>&lt;=</a:t>
            </a:r>
            <a:r>
              <a:rPr lang="uk-UA" dirty="0"/>
              <a:t>):</a:t>
            </a:r>
          </a:p>
          <a:p>
            <a:pPr marL="0" indent="0">
              <a:buNone/>
            </a:pPr>
            <a:endParaRPr lang="en-US" sz="2000" dirty="0" smtClean="0">
              <a:solidFill>
                <a:srgbClr val="8599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/>
              </a:rPr>
              <a:t>for</a:t>
            </a:r>
            <a:r>
              <a:rPr lang="en-US" sz="2000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Consolas"/>
              </a:rPr>
              <a:t>i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/>
              </a:rPr>
              <a:t>in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Consolas"/>
              </a:rPr>
              <a:t>range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(</a:t>
            </a:r>
            <a:r>
              <a:rPr lang="en-US" sz="2000" i="1" dirty="0" err="1">
                <a:solidFill>
                  <a:srgbClr val="333300"/>
                </a:solidFill>
                <a:latin typeface="Consolas"/>
              </a:rPr>
              <a:t>b</a:t>
            </a:r>
            <a:r>
              <a:rPr lang="en-US" sz="2000" dirty="0" err="1">
                <a:solidFill>
                  <a:srgbClr val="333300"/>
                </a:solidFill>
                <a:latin typeface="Consolas"/>
              </a:rPr>
              <a:t>,</a:t>
            </a:r>
            <a:r>
              <a:rPr lang="en-US" sz="2000" i="1" dirty="0" err="1">
                <a:solidFill>
                  <a:srgbClr val="333300"/>
                </a:solidFill>
                <a:latin typeface="Consolas"/>
              </a:rPr>
              <a:t>c</a:t>
            </a:r>
            <a:r>
              <a:rPr lang="en-US" sz="2000" dirty="0" err="1">
                <a:solidFill>
                  <a:srgbClr val="333300"/>
                </a:solidFill>
                <a:latin typeface="Consolas"/>
              </a:rPr>
              <a:t>,</a:t>
            </a:r>
            <a:r>
              <a:rPr lang="en-US" sz="2000" i="1" dirty="0" err="1">
                <a:solidFill>
                  <a:srgbClr val="333300"/>
                </a:solidFill>
                <a:latin typeface="Consolas"/>
              </a:rPr>
              <a:t>d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): </a:t>
            </a:r>
            <a:r>
              <a:rPr lang="uk-UA" sz="2000" dirty="0">
                <a:solidFill>
                  <a:srgbClr val="657B83"/>
                </a:solidFill>
                <a:latin typeface="Times New Roman"/>
              </a:rPr>
              <a:t>≡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333300"/>
                </a:solidFill>
                <a:latin typeface="Consolas"/>
              </a:rPr>
              <a:t>b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 &gt; </a:t>
            </a:r>
            <a:r>
              <a:rPr lang="en-US" sz="2000" i="1" dirty="0">
                <a:solidFill>
                  <a:srgbClr val="333300"/>
                </a:solidFill>
                <a:latin typeface="Consolas"/>
              </a:rPr>
              <a:t>c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2000" i="1" dirty="0">
                <a:solidFill>
                  <a:srgbClr val="333300"/>
                </a:solidFill>
                <a:latin typeface="Consolas"/>
              </a:rPr>
              <a:t>P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                        </a:t>
            </a:r>
            <a:r>
              <a:rPr lang="en-US" sz="2000" dirty="0" err="1">
                <a:solidFill>
                  <a:srgbClr val="006600"/>
                </a:solidFill>
                <a:latin typeface="Consolas"/>
              </a:rPr>
              <a:t>i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= </a:t>
            </a:r>
            <a:r>
              <a:rPr lang="en-US" sz="2000" i="1" dirty="0">
                <a:solidFill>
                  <a:srgbClr val="333300"/>
                </a:solidFill>
                <a:latin typeface="Consolas"/>
              </a:rPr>
              <a:t>b</a:t>
            </a:r>
            <a:endParaRPr lang="en-US" sz="2000" dirty="0">
              <a:solidFill>
                <a:srgbClr val="3333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657B83"/>
                </a:solidFill>
                <a:latin typeface="Consolas"/>
              </a:rPr>
              <a:t>                              </a:t>
            </a:r>
            <a:r>
              <a:rPr lang="en-US" sz="2000" dirty="0">
                <a:solidFill>
                  <a:srgbClr val="0070C0"/>
                </a:solidFill>
                <a:latin typeface="Consolas"/>
              </a:rPr>
              <a:t>while True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:</a:t>
            </a:r>
            <a:endParaRPr lang="en-US" sz="20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657B83"/>
                </a:solidFill>
                <a:latin typeface="Consolas"/>
              </a:rPr>
              <a:t>                                  </a:t>
            </a:r>
            <a:r>
              <a:rPr lang="en-US" sz="2000" i="1" dirty="0">
                <a:solidFill>
                  <a:srgbClr val="333300"/>
                </a:solidFill>
                <a:latin typeface="Consolas"/>
              </a:rPr>
              <a:t>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57B83"/>
                </a:solidFill>
                <a:latin typeface="Consolas"/>
              </a:rPr>
              <a:t>                                  </a:t>
            </a:r>
            <a:r>
              <a:rPr lang="en-US" sz="2000" dirty="0">
                <a:solidFill>
                  <a:srgbClr val="0070C0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Consolas"/>
              </a:rPr>
              <a:t>i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+ </a:t>
            </a:r>
            <a:r>
              <a:rPr lang="en-US" sz="2000" i="1" dirty="0">
                <a:solidFill>
                  <a:srgbClr val="333300"/>
                </a:solidFill>
                <a:latin typeface="Consolas"/>
              </a:rPr>
              <a:t>d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 &lt;= </a:t>
            </a:r>
            <a:r>
              <a:rPr lang="en-US" sz="2000" i="1" dirty="0">
                <a:solidFill>
                  <a:srgbClr val="333300"/>
                </a:solidFill>
                <a:latin typeface="Consolas"/>
              </a:rPr>
              <a:t>c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657B83"/>
                </a:solidFill>
                <a:latin typeface="Consolas"/>
              </a:rPr>
              <a:t>                                  </a:t>
            </a:r>
            <a:r>
              <a:rPr lang="en-US" sz="2000" dirty="0" err="1">
                <a:solidFill>
                  <a:srgbClr val="006600"/>
                </a:solidFill>
                <a:latin typeface="Consolas"/>
              </a:rPr>
              <a:t>i</a:t>
            </a:r>
            <a:r>
              <a:rPr lang="ru-RU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000" dirty="0">
                <a:solidFill>
                  <a:srgbClr val="333300"/>
                </a:solidFill>
                <a:latin typeface="Consolas"/>
              </a:rPr>
              <a:t>=</a:t>
            </a:r>
            <a:r>
              <a:rPr lang="ru-RU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Consolas"/>
              </a:rPr>
              <a:t>i</a:t>
            </a:r>
            <a:r>
              <a:rPr lang="ru-RU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000" dirty="0">
                <a:solidFill>
                  <a:srgbClr val="333300"/>
                </a:solidFill>
                <a:latin typeface="Consolas"/>
              </a:rPr>
              <a:t>+ </a:t>
            </a:r>
            <a:r>
              <a:rPr lang="en-US" sz="2000" i="1" dirty="0">
                <a:solidFill>
                  <a:srgbClr val="333300"/>
                </a:solidFill>
                <a:latin typeface="Consolas"/>
              </a:rPr>
              <a:t>d</a:t>
            </a:r>
            <a:endParaRPr lang="ru-RU" sz="2000" dirty="0">
              <a:solidFill>
                <a:srgbClr val="333300"/>
              </a:solidFill>
              <a:latin typeface="Consolas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99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Цикл </a:t>
            </a:r>
            <a:r>
              <a:rPr lang="en-US" dirty="0" smtClean="0"/>
              <a:t>for </a:t>
            </a:r>
            <a:r>
              <a:rPr lang="uk-UA" dirty="0" smtClean="0"/>
              <a:t>та рекурентні співвідношення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Звичайно, можна обчислювати елементи послідовностей, заданих рекурентними співвідношеннями, за допомогою циклу </a:t>
            </a:r>
            <a:r>
              <a:rPr lang="en-US" dirty="0"/>
              <a:t>for</a:t>
            </a:r>
            <a:r>
              <a:rPr lang="ru-RU" dirty="0"/>
              <a:t> (</a:t>
            </a:r>
            <a:r>
              <a:rPr lang="uk-UA" dirty="0"/>
              <a:t>якщо номер потрібного елементу відомий</a:t>
            </a:r>
            <a:r>
              <a:rPr lang="ru-RU" dirty="0"/>
              <a:t>)</a:t>
            </a:r>
            <a:r>
              <a:rPr lang="uk-UA" dirty="0"/>
              <a:t>.</a:t>
            </a:r>
            <a:endParaRPr lang="ru-RU" dirty="0"/>
          </a:p>
          <a:p>
            <a:pPr lvl="1" algn="just"/>
            <a:r>
              <a:rPr lang="uk-UA" dirty="0"/>
              <a:t>Наприклад, для співвідношення 1 порядку (</a:t>
            </a:r>
            <a:r>
              <a:rPr lang="en-US" i="1" dirty="0"/>
              <a:t>R</a:t>
            </a:r>
            <a:r>
              <a:rPr lang="ru-RU" i="1" baseline="-25000" dirty="0"/>
              <a:t>1</a:t>
            </a:r>
            <a:r>
              <a:rPr lang="uk-UA" dirty="0"/>
              <a:t>) </a:t>
            </a:r>
            <a:r>
              <a:rPr lang="ru-RU" dirty="0" err="1"/>
              <a:t>ма</a:t>
            </a:r>
            <a:r>
              <a:rPr lang="uk-UA" dirty="0" err="1"/>
              <a:t>ємо</a:t>
            </a:r>
            <a:r>
              <a:rPr lang="uk-UA" dirty="0"/>
              <a:t> таку схему обчислень:</a:t>
            </a:r>
            <a:endParaRPr lang="ru-RU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#{</a:t>
            </a:r>
            <a:r>
              <a:rPr lang="en-US" i="1" dirty="0"/>
              <a:t>t </a:t>
            </a:r>
            <a:r>
              <a:rPr lang="uk-UA" dirty="0"/>
              <a:t>== </a:t>
            </a:r>
            <a:r>
              <a:rPr lang="en-US" dirty="0"/>
              <a:t>c</a:t>
            </a:r>
            <a:r>
              <a:rPr lang="uk-UA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</a:t>
            </a:r>
            <a:r>
              <a:rPr lang="en-US" i="1" dirty="0"/>
              <a:t>n</a:t>
            </a:r>
            <a:r>
              <a:rPr lang="en-US" dirty="0"/>
              <a:t>+1)</a:t>
            </a:r>
            <a:r>
              <a:rPr lang="uk-UA" dirty="0"/>
              <a:t>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en-US" i="1" dirty="0"/>
              <a:t>t</a:t>
            </a:r>
            <a:r>
              <a:rPr lang="uk-UA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dirty="0" err="1"/>
              <a:t>i,</a:t>
            </a:r>
            <a:r>
              <a:rPr lang="en-US" i="1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p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#{</a:t>
            </a:r>
            <a:r>
              <a:rPr lang="en-US" i="1" dirty="0"/>
              <a:t>t</a:t>
            </a:r>
            <a:r>
              <a:rPr lang="en-US" dirty="0"/>
              <a:t> ==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and </a:t>
            </a:r>
            <a:r>
              <a:rPr lang="en-US" dirty="0" err="1"/>
              <a:t>i</a:t>
            </a:r>
            <a:r>
              <a:rPr lang="en-US" dirty="0"/>
              <a:t> == </a:t>
            </a:r>
            <a:r>
              <a:rPr lang="en-US" i="1" dirty="0"/>
              <a:t>n</a:t>
            </a: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16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 </a:t>
            </a:r>
            <a:r>
              <a:rPr lang="ru-RU" dirty="0" err="1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Поняття циклу та циклічної програми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Цикл з умовою продовження, його властивості.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Рекурентні співвідношення 1 та вищих порядків, системи рекурентних співвідношень.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Правила обчислення елементів послідовностей, заданих рекурентними співвідношеннями.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Повний синтаксис циклу за умовою, обчислення границь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Цикл по діапазону значень.</a:t>
            </a:r>
            <a:endParaRPr lang="ru-RU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 Byte of Python (Russian) </a:t>
            </a:r>
            <a:r>
              <a:rPr lang="ru-RU" dirty="0"/>
              <a:t>Версия</a:t>
            </a:r>
            <a:r>
              <a:rPr lang="en-US" dirty="0"/>
              <a:t> 2.01 </a:t>
            </a:r>
            <a:r>
              <a:rPr lang="en-US" dirty="0" err="1"/>
              <a:t>Swaroop</a:t>
            </a:r>
            <a:r>
              <a:rPr lang="en-US" dirty="0"/>
              <a:t> C H (Translated by Vladimir </a:t>
            </a:r>
            <a:r>
              <a:rPr lang="en-US" dirty="0" err="1"/>
              <a:t>Smolyar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uk-UA" u="sng" dirty="0">
                <a:hlinkClick r:id="rId2"/>
              </a:rPr>
              <a:t>http://wombat.org.ua/AByteOfPython/AByteofPythonRussian-2.01.pdf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Бублик</a:t>
            </a:r>
            <a:r>
              <a:rPr lang="en-US" dirty="0"/>
              <a:t> В.В., </a:t>
            </a:r>
            <a:r>
              <a:rPr lang="en-US" dirty="0" err="1"/>
              <a:t>Личман</a:t>
            </a:r>
            <a:r>
              <a:rPr lang="en-US" dirty="0"/>
              <a:t> В.В., </a:t>
            </a:r>
            <a:r>
              <a:rPr lang="en-US" dirty="0" err="1"/>
              <a:t>Обвінцев</a:t>
            </a:r>
            <a:r>
              <a:rPr lang="en-US" dirty="0"/>
              <a:t> О.В.. </a:t>
            </a:r>
            <a:r>
              <a:rPr lang="en-US" dirty="0" err="1"/>
              <a:t>Інформатика</a:t>
            </a:r>
            <a:r>
              <a:rPr lang="en-US" dirty="0"/>
              <a:t> </a:t>
            </a:r>
            <a:r>
              <a:rPr lang="en-US" dirty="0" err="1"/>
              <a:t>та</a:t>
            </a:r>
            <a:r>
              <a:rPr lang="en-US" dirty="0"/>
              <a:t> </a:t>
            </a:r>
            <a:r>
              <a:rPr lang="en-US" dirty="0" err="1"/>
              <a:t>програмування</a:t>
            </a:r>
            <a:r>
              <a:rPr lang="en-US" dirty="0"/>
              <a:t>. </a:t>
            </a:r>
            <a:r>
              <a:rPr lang="ru-RU" dirty="0" err="1"/>
              <a:t>Електронний</a:t>
            </a:r>
            <a:r>
              <a:rPr lang="ru-RU" dirty="0"/>
              <a:t> конспект </a:t>
            </a:r>
            <a:r>
              <a:rPr lang="ru-RU" dirty="0" err="1"/>
              <a:t>лекцій</a:t>
            </a:r>
            <a:r>
              <a:rPr lang="ru-RU" dirty="0"/>
              <a:t>, 2003 р.</a:t>
            </a:r>
            <a:r>
              <a:rPr lang="uk-UA" dirty="0"/>
              <a:t>, </a:t>
            </a:r>
            <a:r>
              <a:rPr lang="uk-UA" u="sng" dirty="0">
                <a:hlinkClick r:id="rId3"/>
              </a:rPr>
              <a:t>http://www.matfiz.univ.kiev.ua/books</a:t>
            </a:r>
            <a:r>
              <a:rPr lang="uk-UA" dirty="0"/>
              <a:t> (також на </a:t>
            </a:r>
            <a:r>
              <a:rPr lang="uk-UA" u="sng" dirty="0">
                <a:hlinkClick r:id="rId4"/>
              </a:rPr>
              <a:t>http://obvintsev.info/compuscience/lectures/index.htm</a:t>
            </a:r>
            <a:r>
              <a:rPr lang="uk-UA" dirty="0"/>
              <a:t>)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Самоучитель </a:t>
            </a:r>
            <a:r>
              <a:rPr lang="uk-UA" dirty="0" err="1"/>
              <a:t>Python</a:t>
            </a:r>
            <a:r>
              <a:rPr lang="uk-UA" dirty="0"/>
              <a:t>. </a:t>
            </a:r>
            <a:r>
              <a:rPr lang="uk-UA" u="sng" dirty="0">
                <a:hlinkClick r:id="rId5"/>
              </a:rPr>
              <a:t>http://pythonworld.ru/samouchitel-python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С. </a:t>
            </a:r>
            <a:r>
              <a:rPr lang="uk-UA" dirty="0" err="1"/>
              <a:t>Шапошникова</a:t>
            </a:r>
            <a:r>
              <a:rPr lang="uk-UA" dirty="0"/>
              <a:t>. </a:t>
            </a:r>
            <a:r>
              <a:rPr lang="uk-UA" dirty="0" err="1"/>
              <a:t>Основы</a:t>
            </a:r>
            <a:r>
              <a:rPr lang="uk-UA" dirty="0"/>
              <a:t> </a:t>
            </a:r>
            <a:r>
              <a:rPr lang="uk-UA" dirty="0" err="1"/>
              <a:t>программирования</a:t>
            </a:r>
            <a:r>
              <a:rPr lang="uk-UA" dirty="0"/>
              <a:t> на </a:t>
            </a:r>
            <a:r>
              <a:rPr lang="uk-UA" dirty="0" err="1"/>
              <a:t>Python</a:t>
            </a:r>
            <a:r>
              <a:rPr lang="uk-UA" dirty="0"/>
              <a:t>. </a:t>
            </a:r>
            <a:r>
              <a:rPr lang="uk-UA" dirty="0" err="1"/>
              <a:t>Версия</a:t>
            </a:r>
            <a:r>
              <a:rPr lang="uk-UA" dirty="0"/>
              <a:t> 2 (2011). </a:t>
            </a:r>
            <a:r>
              <a:rPr lang="uk-UA" u="sng" dirty="0">
                <a:hlinkClick r:id="rId6"/>
              </a:rPr>
              <a:t>http://younglinux.info/pdf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78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Цикл з умовою продовження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u="sng" dirty="0"/>
              <a:t>Синтаксис</a:t>
            </a:r>
            <a:r>
              <a:rPr lang="uk-UA" u="sng" dirty="0">
                <a:latin typeface="Times New Roman"/>
              </a:rPr>
              <a:t> </a:t>
            </a:r>
            <a:endParaRPr lang="ru-RU" u="sng" dirty="0">
              <a:latin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latin typeface="Consolas"/>
              </a:rPr>
              <a:t>F</a:t>
            </a:r>
            <a:r>
              <a:rPr lang="en-US" dirty="0"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latin typeface="Consolas"/>
              </a:rPr>
              <a:t>P</a:t>
            </a:r>
            <a:endParaRPr lang="en-US" i="1" dirty="0">
              <a:latin typeface="Times New Roman"/>
            </a:endParaRPr>
          </a:p>
          <a:p>
            <a:pPr marL="274320" lvl="1" indent="0">
              <a:buNone/>
            </a:pPr>
            <a:r>
              <a:rPr lang="uk-UA" dirty="0"/>
              <a:t>де </a:t>
            </a:r>
            <a:r>
              <a:rPr lang="en-US" i="1" dirty="0"/>
              <a:t>F</a:t>
            </a:r>
            <a:r>
              <a:rPr lang="uk-UA" dirty="0"/>
              <a:t> – умова, </a:t>
            </a:r>
            <a:r>
              <a:rPr lang="ru-RU" i="1" dirty="0"/>
              <a:t>Р</a:t>
            </a:r>
            <a:r>
              <a:rPr lang="uk-UA" dirty="0"/>
              <a:t> - інструкція</a:t>
            </a:r>
          </a:p>
          <a:p>
            <a:r>
              <a:rPr lang="uk-UA" u="sng" dirty="0"/>
              <a:t>Правило циклу</a:t>
            </a:r>
            <a:r>
              <a:rPr lang="ru-RU" u="sng" dirty="0"/>
              <a:t> </a:t>
            </a:r>
            <a:r>
              <a:rPr lang="uk-UA" u="sng" dirty="0"/>
              <a:t>з умовою продовження. </a:t>
            </a:r>
            <a:endParaRPr lang="ru-RU" u="sng" dirty="0"/>
          </a:p>
          <a:p>
            <a:pPr lvl="1"/>
            <a:r>
              <a:rPr lang="ru-RU" dirty="0"/>
              <a:t>1. </a:t>
            </a:r>
            <a:r>
              <a:rPr lang="uk-UA" dirty="0" smtClean="0"/>
              <a:t>Обчислюється значення </a:t>
            </a:r>
            <a:r>
              <a:rPr lang="uk-UA" i="1" dirty="0" smtClean="0"/>
              <a:t>F</a:t>
            </a:r>
            <a:r>
              <a:rPr lang="uk-UA" i="1" baseline="-25000" dirty="0" smtClean="0"/>
              <a:t>0</a:t>
            </a:r>
            <a:r>
              <a:rPr lang="uk-UA" dirty="0" smtClean="0"/>
              <a:t> умови </a:t>
            </a:r>
            <a:r>
              <a:rPr lang="uk-UA" i="1" dirty="0" smtClean="0"/>
              <a:t>F</a:t>
            </a:r>
            <a:r>
              <a:rPr lang="uk-UA" dirty="0" smtClean="0"/>
              <a:t>.</a:t>
            </a:r>
          </a:p>
          <a:p>
            <a:pPr lvl="1"/>
            <a:r>
              <a:rPr lang="uk-UA" dirty="0" smtClean="0"/>
              <a:t>2.1 Якщо </a:t>
            </a:r>
            <a:r>
              <a:rPr lang="uk-UA" i="1" dirty="0" smtClean="0"/>
              <a:t>F</a:t>
            </a:r>
            <a:r>
              <a:rPr lang="uk-UA" i="1" baseline="-25000" dirty="0" smtClean="0"/>
              <a:t>0</a:t>
            </a:r>
            <a:r>
              <a:rPr lang="uk-UA" dirty="0" smtClean="0"/>
              <a:t> == </a:t>
            </a:r>
            <a:r>
              <a:rPr lang="uk-UA" dirty="0" err="1" smtClean="0"/>
              <a:t>False</a:t>
            </a:r>
            <a:r>
              <a:rPr lang="uk-UA" dirty="0" smtClean="0"/>
              <a:t>, то цикл завершує свою роботу.</a:t>
            </a:r>
          </a:p>
          <a:p>
            <a:pPr lvl="1"/>
            <a:r>
              <a:rPr lang="uk-UA" dirty="0" smtClean="0"/>
              <a:t>2.2 Якщо </a:t>
            </a:r>
            <a:r>
              <a:rPr lang="uk-UA" i="1" dirty="0" smtClean="0"/>
              <a:t>F</a:t>
            </a:r>
            <a:r>
              <a:rPr lang="uk-UA" i="1" baseline="-25000" dirty="0" smtClean="0"/>
              <a:t>0</a:t>
            </a:r>
            <a:r>
              <a:rPr lang="uk-UA" dirty="0" smtClean="0"/>
              <a:t> == </a:t>
            </a:r>
            <a:r>
              <a:rPr lang="uk-UA" dirty="0" err="1" smtClean="0"/>
              <a:t>True</a:t>
            </a:r>
            <a:r>
              <a:rPr lang="uk-UA" dirty="0" smtClean="0"/>
              <a:t>, то виконується інструкція </a:t>
            </a:r>
            <a:r>
              <a:rPr lang="uk-UA" i="1" dirty="0" smtClean="0"/>
              <a:t>Р</a:t>
            </a:r>
            <a:r>
              <a:rPr lang="uk-UA" dirty="0" smtClean="0"/>
              <a:t> і знову починає виконуватись цикл за цим же правилом.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7661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Приклади</a:t>
            </a:r>
            <a:r>
              <a:rPr lang="ru-RU" dirty="0"/>
              <a:t> цикл</a:t>
            </a:r>
            <a:r>
              <a:rPr lang="uk-UA" dirty="0" err="1" smtClean="0"/>
              <a:t>ів</a:t>
            </a:r>
            <a:r>
              <a:rPr lang="ru-RU" dirty="0"/>
              <a:t> </a:t>
            </a:r>
            <a:r>
              <a:rPr lang="ru-RU" dirty="0" smtClean="0"/>
              <a:t>з </a:t>
            </a:r>
            <a:r>
              <a:rPr lang="ru-RU" dirty="0" err="1" smtClean="0"/>
              <a:t>умовою</a:t>
            </a:r>
            <a:r>
              <a:rPr lang="ru-RU" dirty="0" smtClean="0"/>
              <a:t> </a:t>
            </a:r>
            <a:r>
              <a:rPr lang="ru-RU" dirty="0" err="1" smtClean="0"/>
              <a:t>продовження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66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0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66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66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-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1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66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6600"/>
                </a:solidFill>
                <a:latin typeface="Consolas"/>
              </a:rPr>
              <a:t>n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66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66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+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1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66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66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*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6600"/>
                </a:solidFill>
                <a:latin typeface="Consolas"/>
              </a:rPr>
              <a:t>x</a:t>
            </a:r>
            <a:endParaRPr lang="en-US" sz="3600" dirty="0">
              <a:solidFill>
                <a:srgbClr val="006600"/>
              </a:solidFill>
              <a:latin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66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0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66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66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-</a:t>
            </a:r>
            <a:r>
              <a:rPr lang="en-US" dirty="0">
                <a:solidFill>
                  <a:srgbClr val="2AA198"/>
                </a:solidFill>
                <a:latin typeface="Consolas"/>
              </a:rPr>
              <a:t>1</a:t>
            </a:r>
            <a:endParaRPr lang="en-US" sz="3600" dirty="0">
              <a:solidFill>
                <a:srgbClr val="2AA198"/>
              </a:solidFill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026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Скінченність циклів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Останн</a:t>
            </a:r>
            <a:r>
              <a:rPr lang="uk-UA" dirty="0" err="1"/>
              <a:t>ій</a:t>
            </a:r>
            <a:r>
              <a:rPr lang="uk-UA" dirty="0"/>
              <a:t> </a:t>
            </a:r>
            <a:r>
              <a:rPr lang="uk-UA" dirty="0" smtClean="0"/>
              <a:t>цикл </a:t>
            </a:r>
            <a:r>
              <a:rPr lang="en-US" sz="2000" dirty="0" smtClean="0">
                <a:solidFill>
                  <a:srgbClr val="0070C0"/>
                </a:solidFill>
                <a:latin typeface="Consolas"/>
              </a:rPr>
              <a:t>while</a:t>
            </a:r>
            <a:r>
              <a:rPr lang="en-US" sz="2000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/>
              </a:rPr>
              <a:t>y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/>
              </a:rPr>
              <a:t>0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srgbClr val="657B83"/>
                </a:solidFill>
                <a:latin typeface="Consolas"/>
              </a:rPr>
              <a:t>			</a:t>
            </a:r>
            <a:r>
              <a:rPr lang="en-US" sz="2000" dirty="0" smtClean="0">
                <a:solidFill>
                  <a:srgbClr val="C00000"/>
                </a:solidFill>
                <a:latin typeface="Consolas"/>
              </a:rPr>
              <a:t>x</a:t>
            </a:r>
            <a:r>
              <a:rPr lang="en-US" sz="2000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33300"/>
                </a:solidFill>
                <a:latin typeface="Consolas"/>
              </a:rPr>
              <a:t>-</a:t>
            </a:r>
            <a:r>
              <a:rPr lang="en-US" sz="2000" dirty="0" smtClean="0">
                <a:solidFill>
                  <a:srgbClr val="2AA198"/>
                </a:solidFill>
                <a:latin typeface="Consolas"/>
              </a:rPr>
              <a:t>1</a:t>
            </a:r>
            <a:r>
              <a:rPr lang="uk-UA" dirty="0" smtClean="0"/>
              <a:t>, </a:t>
            </a:r>
          </a:p>
          <a:p>
            <a:pPr marL="0" indent="0">
              <a:buNone/>
            </a:pPr>
            <a:r>
              <a:rPr lang="uk-UA" dirty="0" smtClean="0"/>
              <a:t>один </a:t>
            </a:r>
            <a:r>
              <a:rPr lang="uk-UA" dirty="0"/>
              <a:t>раз почавшись, ніколи не закінчиться. </a:t>
            </a:r>
            <a:endParaRPr lang="uk-UA" dirty="0" smtClean="0"/>
          </a:p>
          <a:p>
            <a:pPr lvl="1" algn="just"/>
            <a:r>
              <a:rPr lang="uk-UA" dirty="0" smtClean="0"/>
              <a:t>Така </a:t>
            </a:r>
            <a:r>
              <a:rPr lang="uk-UA" dirty="0"/>
              <a:t>ситуація називається «</a:t>
            </a:r>
            <a:r>
              <a:rPr lang="uk-UA" dirty="0" err="1"/>
              <a:t>зациклюванням</a:t>
            </a:r>
            <a:r>
              <a:rPr lang="uk-UA" dirty="0"/>
              <a:t>». Отже, треба слідкувати (у переважній більшості випадків) за тим, щоб цикли були скінченними.</a:t>
            </a:r>
            <a:endParaRPr lang="ru-RU" dirty="0"/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Очевидно</a:t>
            </a:r>
            <a:r>
              <a:rPr lang="uk-UA" dirty="0"/>
              <a:t>, що, якщо інструкція </a:t>
            </a:r>
            <a:r>
              <a:rPr lang="ru-RU" i="1" dirty="0"/>
              <a:t>Р</a:t>
            </a:r>
            <a:r>
              <a:rPr lang="uk-UA" dirty="0"/>
              <a:t> не змінює умову </a:t>
            </a:r>
            <a:r>
              <a:rPr lang="ru-RU" i="1" dirty="0"/>
              <a:t>F</a:t>
            </a:r>
            <a:r>
              <a:rPr lang="uk-UA" dirty="0"/>
              <a:t>, то цикл буде нескінченним. </a:t>
            </a:r>
            <a:endParaRPr lang="uk-UA" dirty="0" smtClean="0"/>
          </a:p>
          <a:p>
            <a:pPr algn="just"/>
            <a:r>
              <a:rPr lang="uk-UA" dirty="0" smtClean="0"/>
              <a:t>Тому </a:t>
            </a:r>
            <a:r>
              <a:rPr lang="uk-UA" b="1" dirty="0"/>
              <a:t>необхідною умовою скінченності циклу </a:t>
            </a:r>
            <a:r>
              <a:rPr lang="uk-UA" dirty="0"/>
              <a:t>є: інструкція </a:t>
            </a:r>
            <a:r>
              <a:rPr lang="uk-UA" i="1" dirty="0"/>
              <a:t>Р</a:t>
            </a:r>
            <a:r>
              <a:rPr lang="uk-UA" dirty="0"/>
              <a:t> повинна змінювати умову </a:t>
            </a:r>
            <a:r>
              <a:rPr lang="ru-RU" i="1" dirty="0"/>
              <a:t>F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8862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Хоарівська</a:t>
            </a:r>
            <a:r>
              <a:rPr lang="uk-UA" dirty="0"/>
              <a:t> трійка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b="1" dirty="0" err="1"/>
              <a:t>Хоарівська</a:t>
            </a:r>
            <a:r>
              <a:rPr lang="uk-UA" b="1" dirty="0"/>
              <a:t> трійка </a:t>
            </a:r>
            <a:r>
              <a:rPr lang="uk-UA" dirty="0"/>
              <a:t>– це трійка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{ </a:t>
            </a:r>
            <a:r>
              <a:rPr lang="en-US" i="1" dirty="0"/>
              <a:t>F</a:t>
            </a:r>
            <a:r>
              <a:rPr lang="uk-UA" dirty="0"/>
              <a:t> } </a:t>
            </a:r>
            <a:r>
              <a:rPr lang="uk-UA" i="1" dirty="0"/>
              <a:t>Р</a:t>
            </a:r>
            <a:r>
              <a:rPr lang="uk-UA" dirty="0"/>
              <a:t> { </a:t>
            </a:r>
            <a:r>
              <a:rPr lang="en-US" i="1" dirty="0"/>
              <a:t>G</a:t>
            </a:r>
            <a:r>
              <a:rPr lang="uk-UA" dirty="0"/>
              <a:t> },</a:t>
            </a:r>
            <a:endParaRPr lang="ru-RU" dirty="0"/>
          </a:p>
          <a:p>
            <a:pPr lvl="1"/>
            <a:r>
              <a:rPr lang="uk-UA" dirty="0"/>
              <a:t>де </a:t>
            </a:r>
            <a:r>
              <a:rPr lang="en-US" i="1" dirty="0"/>
              <a:t>F</a:t>
            </a:r>
            <a:r>
              <a:rPr lang="uk-UA" dirty="0"/>
              <a:t>, </a:t>
            </a:r>
            <a:r>
              <a:rPr lang="en-US" i="1" dirty="0"/>
              <a:t>G</a:t>
            </a:r>
            <a:r>
              <a:rPr lang="uk-UA" dirty="0"/>
              <a:t> - умови, </a:t>
            </a:r>
            <a:r>
              <a:rPr lang="uk-UA" i="1" dirty="0"/>
              <a:t>Р</a:t>
            </a:r>
            <a:r>
              <a:rPr lang="uk-UA" dirty="0"/>
              <a:t> – інструкція.</a:t>
            </a:r>
            <a:endParaRPr lang="ru-RU" dirty="0"/>
          </a:p>
          <a:p>
            <a:pPr lvl="1"/>
            <a:r>
              <a:rPr lang="ru-RU" dirty="0"/>
              <a:t>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</a:t>
            </a:r>
            <a:r>
              <a:rPr lang="en-US" i="1" dirty="0"/>
              <a:t>F</a:t>
            </a:r>
            <a:r>
              <a:rPr lang="ru-RU" dirty="0"/>
              <a:t> </a:t>
            </a:r>
            <a:r>
              <a:rPr lang="ru-RU" dirty="0" err="1"/>
              <a:t>називається</a:t>
            </a:r>
            <a:r>
              <a:rPr lang="ru-RU" dirty="0"/>
              <a:t> </a:t>
            </a:r>
            <a:r>
              <a:rPr lang="ru-RU" dirty="0" err="1"/>
              <a:t>передумовою</a:t>
            </a:r>
            <a:r>
              <a:rPr lang="ru-RU" dirty="0"/>
              <a:t> </a:t>
            </a:r>
            <a:r>
              <a:rPr lang="ru-RU" dirty="0" err="1"/>
              <a:t>інструкції</a:t>
            </a:r>
            <a:r>
              <a:rPr lang="ru-RU" dirty="0"/>
              <a:t> </a:t>
            </a:r>
            <a:r>
              <a:rPr lang="ru-RU" i="1" dirty="0"/>
              <a:t>Р</a:t>
            </a:r>
            <a:r>
              <a:rPr lang="ru-RU" dirty="0"/>
              <a:t>, а </a:t>
            </a:r>
            <a:r>
              <a:rPr lang="en-US" i="1" dirty="0"/>
              <a:t>G</a:t>
            </a:r>
            <a:r>
              <a:rPr lang="ru-RU" dirty="0"/>
              <a:t> - </a:t>
            </a:r>
            <a:r>
              <a:rPr lang="ru-RU" dirty="0" err="1"/>
              <a:t>післяумовою</a:t>
            </a:r>
            <a:r>
              <a:rPr lang="ru-RU" dirty="0"/>
              <a:t> </a:t>
            </a:r>
            <a:r>
              <a:rPr lang="ru-RU" i="1" dirty="0"/>
              <a:t>Р</a:t>
            </a:r>
            <a:r>
              <a:rPr lang="ru-RU" dirty="0"/>
              <a:t>.</a:t>
            </a:r>
          </a:p>
          <a:p>
            <a:r>
              <a:rPr lang="uk-UA" dirty="0"/>
              <a:t>Будемо записувати </a:t>
            </a:r>
            <a:r>
              <a:rPr lang="uk-UA" dirty="0" err="1"/>
              <a:t>Хоарівську</a:t>
            </a:r>
            <a:r>
              <a:rPr lang="uk-UA" dirty="0"/>
              <a:t> трійку наступним чином</a:t>
            </a:r>
            <a:endParaRPr lang="ru-RU" dirty="0"/>
          </a:p>
          <a:p>
            <a:pPr marL="0" indent="0">
              <a:buNone/>
            </a:pPr>
            <a:r>
              <a:rPr lang="en-US" sz="1800" i="1" dirty="0">
                <a:solidFill>
                  <a:srgbClr val="333300"/>
                </a:solidFill>
                <a:latin typeface="Consolas"/>
              </a:rPr>
              <a:t>#{F}</a:t>
            </a:r>
            <a:endParaRPr lang="en-US" sz="1800" dirty="0">
              <a:solidFill>
                <a:srgbClr val="3333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i="1" dirty="0">
                <a:latin typeface="Consolas"/>
              </a:rPr>
              <a:t>P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33300"/>
                </a:solidFill>
                <a:latin typeface="Consolas"/>
              </a:rPr>
              <a:t>#{G}</a:t>
            </a:r>
            <a:endParaRPr lang="en-US" sz="2800" dirty="0">
              <a:solidFill>
                <a:srgbClr val="333300"/>
              </a:solidFill>
              <a:latin typeface="Times New Roman"/>
            </a:endParaRPr>
          </a:p>
          <a:p>
            <a:pPr algn="just"/>
            <a:r>
              <a:rPr lang="uk-UA" dirty="0" err="1" smtClean="0"/>
              <a:t>Хоарівська</a:t>
            </a:r>
            <a:r>
              <a:rPr lang="uk-UA" dirty="0" smtClean="0"/>
              <a:t> трійка </a:t>
            </a:r>
            <a:r>
              <a:rPr lang="uk-UA" b="1" dirty="0" smtClean="0"/>
              <a:t>справджується</a:t>
            </a:r>
            <a:r>
              <a:rPr lang="uk-UA" dirty="0" smtClean="0"/>
              <a:t>, якщо за умови істинності </a:t>
            </a:r>
            <a:r>
              <a:rPr lang="uk-UA" i="1" dirty="0" smtClean="0"/>
              <a:t>F</a:t>
            </a:r>
            <a:r>
              <a:rPr lang="uk-UA" dirty="0" smtClean="0"/>
              <a:t> до виконання інструкції </a:t>
            </a:r>
            <a:r>
              <a:rPr lang="uk-UA" i="1" dirty="0" smtClean="0"/>
              <a:t>Р</a:t>
            </a:r>
            <a:r>
              <a:rPr lang="uk-UA" dirty="0" smtClean="0"/>
              <a:t>, умова </a:t>
            </a:r>
            <a:r>
              <a:rPr lang="uk-UA" i="1" dirty="0" smtClean="0"/>
              <a:t>G</a:t>
            </a:r>
            <a:r>
              <a:rPr lang="uk-UA" dirty="0" smtClean="0"/>
              <a:t> буде істинною після виконання </a:t>
            </a:r>
            <a:r>
              <a:rPr lang="uk-UA" i="1" dirty="0" smtClean="0"/>
              <a:t>Р</a:t>
            </a:r>
            <a:r>
              <a:rPr lang="uk-UA" dirty="0" smtClean="0"/>
              <a:t>.</a:t>
            </a:r>
          </a:p>
          <a:p>
            <a:r>
              <a:rPr lang="ru-RU" dirty="0" smtClean="0"/>
              <a:t>Приклад </a:t>
            </a:r>
            <a:r>
              <a:rPr lang="ru-RU" dirty="0" err="1"/>
              <a:t>Хоарівської</a:t>
            </a:r>
            <a:r>
              <a:rPr lang="ru-RU" dirty="0"/>
              <a:t> </a:t>
            </a:r>
            <a:r>
              <a:rPr lang="ru-RU" dirty="0" err="1"/>
              <a:t>трійки</a:t>
            </a:r>
            <a:r>
              <a:rPr lang="ru-RU" dirty="0"/>
              <a:t>, яка </a:t>
            </a:r>
            <a:r>
              <a:rPr lang="ru-RU" dirty="0" err="1"/>
              <a:t>справджується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  <a:latin typeface="Consolas"/>
              </a:rPr>
              <a:t>#{x == 1}</a:t>
            </a:r>
            <a:endParaRPr lang="en-US" sz="1800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nsolas"/>
              </a:rPr>
              <a:t>x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333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nsolas"/>
              </a:rPr>
              <a:t>x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33300"/>
                </a:solidFill>
                <a:latin typeface="Consolas"/>
              </a:rPr>
              <a:t>+</a:t>
            </a:r>
            <a:r>
              <a:rPr lang="en-US" sz="1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2AA198"/>
                </a:solidFill>
                <a:latin typeface="Consolas"/>
              </a:rPr>
              <a:t>2</a:t>
            </a:r>
            <a:endParaRPr lang="en-US" sz="18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  <a:latin typeface="Consolas"/>
              </a:rPr>
              <a:t>#{x == 3}</a:t>
            </a:r>
            <a:endParaRPr lang="en-US" sz="2800" dirty="0">
              <a:solidFill>
                <a:srgbClr val="FF0000"/>
              </a:solidFill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8153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Властивості циклу з умовою продовження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)</a:t>
            </a:r>
            <a:r>
              <a:rPr lang="ru-RU" sz="3200" dirty="0" smtClean="0"/>
              <a:t> </a:t>
            </a:r>
            <a:r>
              <a:rPr lang="uk-UA" sz="3200" dirty="0" smtClean="0"/>
              <a:t>Цикл рівносильний такому розгалуженню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/>
              </a:rPr>
              <a:t>while </a:t>
            </a:r>
            <a:r>
              <a:rPr lang="en-US" i="1" dirty="0">
                <a:solidFill>
                  <a:srgbClr val="333300"/>
                </a:solidFill>
                <a:latin typeface="Consolas"/>
              </a:rPr>
              <a:t>F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: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  </a:t>
            </a:r>
            <a:r>
              <a:rPr lang="uk-UA" sz="3200" dirty="0">
                <a:solidFill>
                  <a:srgbClr val="333300"/>
                </a:solidFill>
                <a:latin typeface="Times New Roman"/>
              </a:rPr>
              <a:t>≡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/>
              </a:rPr>
              <a:t>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333300"/>
                </a:solidFill>
                <a:latin typeface="Consolas"/>
              </a:rPr>
              <a:t>F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solidFill>
                  <a:srgbClr val="333300"/>
                </a:solidFill>
                <a:latin typeface="Consolas"/>
              </a:rPr>
              <a:t>P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              </a:t>
            </a:r>
            <a:r>
              <a:rPr lang="en-US" i="1" dirty="0" err="1">
                <a:solidFill>
                  <a:srgbClr val="333300"/>
                </a:solidFill>
                <a:latin typeface="Consolas"/>
              </a:rPr>
              <a:t>P</a:t>
            </a:r>
            <a:endParaRPr lang="en-US" dirty="0">
              <a:solidFill>
                <a:srgbClr val="3333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                </a:t>
            </a:r>
            <a:r>
              <a:rPr lang="en-US" dirty="0">
                <a:solidFill>
                  <a:srgbClr val="0070C0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333300"/>
                </a:solidFill>
                <a:latin typeface="Consolas"/>
              </a:rPr>
              <a:t>F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                    </a:t>
            </a:r>
            <a:r>
              <a:rPr lang="en-US" i="1" dirty="0">
                <a:solidFill>
                  <a:srgbClr val="333300"/>
                </a:solidFill>
                <a:latin typeface="Consolas"/>
              </a:rPr>
              <a:t>P</a:t>
            </a: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                    </a:t>
            </a:r>
            <a:endParaRPr lang="en-US" sz="3600" dirty="0">
              <a:solidFill>
                <a:srgbClr val="657B83"/>
              </a:solidFill>
              <a:latin typeface="Times New Roman"/>
            </a:endParaRPr>
          </a:p>
          <a:p>
            <a:r>
              <a:rPr lang="en-US" sz="3200" dirty="0" smtClean="0"/>
              <a:t>b)</a:t>
            </a:r>
            <a:r>
              <a:rPr lang="ru-RU" sz="3200" dirty="0" smtClean="0"/>
              <a:t> </a:t>
            </a:r>
            <a:r>
              <a:rPr lang="uk-UA" sz="3200" dirty="0"/>
              <a:t>Справджується трійка</a:t>
            </a:r>
            <a:endParaRPr lang="en-US" sz="3200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  <a:latin typeface="Consolas"/>
              </a:rPr>
              <a:t>#{True}</a:t>
            </a:r>
            <a:endParaRPr lang="en-US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333300"/>
                </a:solidFill>
                <a:latin typeface="Consolas"/>
              </a:rPr>
              <a:t>F</a:t>
            </a:r>
            <a:r>
              <a:rPr lang="en-US" dirty="0">
                <a:solidFill>
                  <a:srgbClr val="3333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solidFill>
                  <a:srgbClr val="333300"/>
                </a:solidFill>
                <a:latin typeface="Consolas"/>
              </a:rPr>
              <a:t>P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  <a:latin typeface="Consolas"/>
              </a:rPr>
              <a:t>#{not F}</a:t>
            </a:r>
            <a:endParaRPr lang="en-US" sz="3600" dirty="0">
              <a:solidFill>
                <a:srgbClr val="FF0000"/>
              </a:solidFill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0006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3.2 Рекурентні співвідношення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010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2251</TotalTime>
  <Words>2227</Words>
  <Application>Microsoft Office PowerPoint</Application>
  <PresentationFormat>On-screen Show (4:3)</PresentationFormat>
  <Paragraphs>358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Ясность</vt:lpstr>
      <vt:lpstr>Формула</vt:lpstr>
      <vt:lpstr>Інформатика та програмування</vt:lpstr>
      <vt:lpstr>Цикл</vt:lpstr>
      <vt:lpstr>3.1 Цикл з умовою продовження</vt:lpstr>
      <vt:lpstr>Цикл з умовою продовження</vt:lpstr>
      <vt:lpstr>Приклади циклів з умовою продовження</vt:lpstr>
      <vt:lpstr>Скінченність циклів</vt:lpstr>
      <vt:lpstr>Хоарівська трійка</vt:lpstr>
      <vt:lpstr>Властивості циклу з умовою продовження</vt:lpstr>
      <vt:lpstr>3.2 Рекурентні співвідношення</vt:lpstr>
      <vt:lpstr>Співвідношення 1 порядку</vt:lpstr>
      <vt:lpstr>Перша теорема про рекурентні співвідношення</vt:lpstr>
      <vt:lpstr>Приклад співвідношення 1 порядку</vt:lpstr>
      <vt:lpstr>Системи співвідношень 1 порядку</vt:lpstr>
      <vt:lpstr>Твердження про системи співвідношень 1 порядку</vt:lpstr>
      <vt:lpstr>Приклад системи співвідношень 1 порядку</vt:lpstr>
      <vt:lpstr>Співвідношення вищих порядків</vt:lpstr>
      <vt:lpstr>Друга теорема про рекурентні співвідношення</vt:lpstr>
      <vt:lpstr>Приклад рекурентних співвідношень вищих порядків</vt:lpstr>
      <vt:lpstr>3.3 Рекурентні обчислення за умовою</vt:lpstr>
      <vt:lpstr>Команди break та continue</vt:lpstr>
      <vt:lpstr>Команди break та continue. 2</vt:lpstr>
      <vt:lpstr>Повний синтаксис while</vt:lpstr>
      <vt:lpstr>Рекурентні обчислення за умовою</vt:lpstr>
      <vt:lpstr>Третя теорема про рекурентні співвідношення</vt:lpstr>
      <vt:lpstr>Наближене обчислення ex</vt:lpstr>
      <vt:lpstr>Наближене обчислення ex.2</vt:lpstr>
      <vt:lpstr>3.4 Цикл по діапазону значень</vt:lpstr>
      <vt:lpstr>Цикл по діапазону значень</vt:lpstr>
      <vt:lpstr>Об’єкт range</vt:lpstr>
      <vt:lpstr>Цикл for</vt:lpstr>
      <vt:lpstr>Цикл for.2</vt:lpstr>
      <vt:lpstr>Цикл for та рекурентні співвідношення </vt:lpstr>
      <vt:lpstr>Резюме</vt:lpstr>
      <vt:lpstr>Де прочитати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obv</cp:lastModifiedBy>
  <cp:revision>110</cp:revision>
  <dcterms:created xsi:type="dcterms:W3CDTF">2015-08-16T10:20:57Z</dcterms:created>
  <dcterms:modified xsi:type="dcterms:W3CDTF">2015-09-16T22:29:16Z</dcterms:modified>
</cp:coreProperties>
</file>