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1" r:id="rId3"/>
    <p:sldId id="308" r:id="rId4"/>
    <p:sldId id="309" r:id="rId5"/>
    <p:sldId id="310" r:id="rId6"/>
    <p:sldId id="311" r:id="rId7"/>
    <p:sldId id="293" r:id="rId8"/>
    <p:sldId id="294" r:id="rId9"/>
    <p:sldId id="295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6" r:id="rId19"/>
    <p:sldId id="305" r:id="rId20"/>
    <p:sldId id="307" r:id="rId21"/>
    <p:sldId id="276" r:id="rId22"/>
    <p:sldId id="277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5E88B-F225-4F1B-84EC-D768E8A63062}" type="datetimeFigureOut">
              <a:rPr lang="ru-RU" smtClean="0"/>
              <a:t>12.10.2015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196F5-39F3-4F85-A922-8DDA3E8F9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0132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B7DB8-FC40-41B3-9EFE-C4C19D88E701}" type="datetimeFigureOut">
              <a:rPr lang="ru-RU" smtClean="0"/>
              <a:t>12.10.2015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8CA18-C5A7-4DED-9A0A-B8C713982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458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56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1E1F-E850-4697-9608-B45B2D72BEA6}" type="datetime1">
              <a:rPr lang="uk-UA" smtClean="0"/>
              <a:t>12.10.2015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53D7-449F-477E-824A-67BF5FFD504B}" type="datetime1">
              <a:rPr lang="uk-UA" smtClean="0"/>
              <a:t>12.10.2015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5406-93C0-4BAB-B688-B6491FE3DF48}" type="datetime1">
              <a:rPr lang="uk-UA" smtClean="0"/>
              <a:t>12.10.2015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E6F8-C6BB-41F9-8CFB-F8756C18C26A}" type="datetime1">
              <a:rPr lang="uk-UA" smtClean="0"/>
              <a:t>12.10.2015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AD10-89D3-479D-8C66-727A4E1A373F}" type="datetime1">
              <a:rPr lang="uk-UA" smtClean="0"/>
              <a:t>12.10.2015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3325-68D7-46BA-AAF4-B9E60C5E49C8}" type="datetime1">
              <a:rPr lang="uk-UA" smtClean="0"/>
              <a:t>12.10.2015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7721-F92E-4781-A5B6-F5A0899068A8}" type="datetime1">
              <a:rPr lang="uk-UA" smtClean="0"/>
              <a:t>12.10.2015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4647-4DA6-461C-994B-936BB46DF973}" type="datetime1">
              <a:rPr lang="uk-UA" smtClean="0"/>
              <a:t>12.10.2015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5800-11E9-4B7B-9C59-D2251FEF0CE6}" type="datetime1">
              <a:rPr lang="uk-UA" smtClean="0"/>
              <a:t>12.10.2015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0E0B-F910-4020-BB80-789125CC14F1}" type="datetime1">
              <a:rPr lang="uk-UA" smtClean="0"/>
              <a:t>12.10.2015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FECC733-D900-4416-B289-770A769BB8C3}" type="datetime1">
              <a:rPr lang="uk-UA" smtClean="0"/>
              <a:t>12.10.2015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eeplearning.net/software/theano/tutorial/python-memory-management.html" TargetMode="External"/><Relationship Id="rId2" Type="http://schemas.openxmlformats.org/officeDocument/2006/relationships/hyperlink" Target="http://wombat.org.ua/AByteOfPython/AByteofPythonRussian-2.0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ohndcook.com/blog/2009/04/06/anatomy-of-a-floating-point-number/" TargetMode="External"/><Relationship Id="rId5" Type="http://schemas.openxmlformats.org/officeDocument/2006/relationships/hyperlink" Target="https://docs.python.org/2/tutorial/floatingpoint.html" TargetMode="External"/><Relationship Id="rId4" Type="http://schemas.openxmlformats.org/officeDocument/2006/relationships/hyperlink" Target="http://www.laurentluce.com/posts/python-integer-objects-implementa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Інформатика та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622504" cy="1752600"/>
          </a:xfrm>
        </p:spPr>
        <p:txBody>
          <a:bodyPr>
            <a:normAutofit lnSpcReduction="10000"/>
          </a:bodyPr>
          <a:lstStyle/>
          <a:p>
            <a:r>
              <a:rPr lang="uk-UA" sz="3600" dirty="0"/>
              <a:t>Тема </a:t>
            </a:r>
            <a:r>
              <a:rPr lang="ru-RU" sz="3600" dirty="0"/>
              <a:t>4</a:t>
            </a:r>
            <a:r>
              <a:rPr lang="uk-UA" sz="3600" dirty="0" smtClean="0"/>
              <a:t>.1 </a:t>
            </a:r>
            <a:r>
              <a:rPr lang="uk-UA" sz="3600" dirty="0" smtClean="0"/>
              <a:t>Числові </a:t>
            </a:r>
            <a:r>
              <a:rPr lang="uk-UA" sz="3600" dirty="0"/>
              <a:t>типи </a:t>
            </a:r>
            <a:r>
              <a:rPr lang="uk-UA" sz="3600" dirty="0" smtClean="0"/>
              <a:t>даних.</a:t>
            </a:r>
          </a:p>
          <a:p>
            <a:r>
              <a:rPr lang="uk-UA" sz="3600" dirty="0" smtClean="0"/>
              <a:t>Дійсний та комплексний типи даних.</a:t>
            </a:r>
            <a:endParaRPr lang="ru-RU" sz="3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1C9F-DCD3-4623-B23F-C42AD5B2AC00}" type="datetime1">
              <a:rPr lang="uk-UA" smtClean="0"/>
              <a:t>12.10.2015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</a:t>
            </a:fld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Київський</a:t>
            </a:r>
            <a:r>
              <a:rPr lang="ru-RU" smtClean="0"/>
              <a:t> національний уіверситет імені Тараса Шевченка, кафедра математичної фізики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5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Операції для </a:t>
            </a:r>
            <a:r>
              <a:rPr lang="uk-UA" dirty="0"/>
              <a:t>дійсного типу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Основні операції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342664"/>
              </p:ext>
            </p:extLst>
          </p:nvPr>
        </p:nvGraphicFramePr>
        <p:xfrm>
          <a:off x="467544" y="2132856"/>
          <a:ext cx="7344816" cy="44165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7740"/>
                <a:gridCol w="5777076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Операція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Опис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x + y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сума x та y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x - y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різниця x та y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x * y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добуток</a:t>
                      </a:r>
                      <a:r>
                        <a:rPr lang="ru-RU" sz="1800" dirty="0">
                          <a:effectLst/>
                        </a:rPr>
                        <a:t> x та y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x / y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частка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від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ділення</a:t>
                      </a:r>
                      <a:r>
                        <a:rPr lang="ru-RU" sz="1800" dirty="0">
                          <a:effectLst/>
                        </a:rPr>
                        <a:t> x на </a:t>
                      </a:r>
                      <a:r>
                        <a:rPr lang="ru-RU" sz="1800" dirty="0" smtClean="0">
                          <a:effectLst/>
                        </a:rPr>
                        <a:t>y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x // y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ділення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націло</a:t>
                      </a:r>
                      <a:r>
                        <a:rPr lang="ru-RU" sz="1800" dirty="0">
                          <a:effectLst/>
                        </a:rPr>
                        <a:t> x на y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x % y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Остача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від</a:t>
                      </a:r>
                      <a:r>
                        <a:rPr lang="ru-RU" sz="1800" dirty="0">
                          <a:effectLst/>
                        </a:rPr>
                        <a:t> x // y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-x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x </a:t>
                      </a:r>
                      <a:r>
                        <a:rPr lang="ru-RU" sz="1800" dirty="0" err="1">
                          <a:effectLst/>
                        </a:rPr>
                        <a:t>від’ємне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abs(x)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модуль x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int</a:t>
                      </a:r>
                      <a:r>
                        <a:rPr lang="ru-RU" sz="1800">
                          <a:effectLst/>
                        </a:rPr>
                        <a:t>(x)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п</a:t>
                      </a:r>
                      <a:r>
                        <a:rPr lang="ru-RU" sz="1800" dirty="0" err="1">
                          <a:effectLst/>
                        </a:rPr>
                        <a:t>еретвореня</a:t>
                      </a:r>
                      <a:r>
                        <a:rPr lang="ru-RU" sz="1800" dirty="0">
                          <a:effectLst/>
                        </a:rPr>
                        <a:t> x до ц</a:t>
                      </a:r>
                      <a:r>
                        <a:rPr lang="uk-UA" sz="1800" dirty="0">
                          <a:effectLst/>
                        </a:rPr>
                        <a:t>і</a:t>
                      </a:r>
                      <a:r>
                        <a:rPr lang="ru-RU" sz="1800" dirty="0">
                          <a:effectLst/>
                        </a:rPr>
                        <a:t>лого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float(x)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п</a:t>
                      </a:r>
                      <a:r>
                        <a:rPr lang="ru-RU" sz="1800" dirty="0" err="1">
                          <a:effectLst/>
                        </a:rPr>
                        <a:t>еретвореня</a:t>
                      </a:r>
                      <a:r>
                        <a:rPr lang="ru-RU" sz="1800" dirty="0">
                          <a:effectLst/>
                        </a:rPr>
                        <a:t> x до </a:t>
                      </a:r>
                      <a:r>
                        <a:rPr lang="ru-RU" sz="1800" dirty="0" err="1">
                          <a:effectLst/>
                        </a:rPr>
                        <a:t>дійсного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divmod(x, y)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пара</a:t>
                      </a:r>
                      <a:r>
                        <a:rPr lang="en-US" sz="1800" dirty="0">
                          <a:effectLst/>
                        </a:rPr>
                        <a:t> (x // y, x % y)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pow(x, y)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x </a:t>
                      </a:r>
                      <a:r>
                        <a:rPr lang="ru-RU" sz="1800" dirty="0" err="1">
                          <a:effectLst/>
                        </a:rPr>
                        <a:t>піднесене</a:t>
                      </a:r>
                      <a:r>
                        <a:rPr lang="ru-RU" sz="1800" dirty="0">
                          <a:effectLst/>
                        </a:rPr>
                        <a:t> до </a:t>
                      </a:r>
                      <a:r>
                        <a:rPr lang="ru-RU" sz="1800" dirty="0" err="1">
                          <a:effectLst/>
                        </a:rPr>
                        <a:t>степеня</a:t>
                      </a:r>
                      <a:r>
                        <a:rPr lang="ru-RU" sz="1800" dirty="0">
                          <a:effectLst/>
                        </a:rPr>
                        <a:t> y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x ** y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x </a:t>
                      </a:r>
                      <a:r>
                        <a:rPr lang="ru-RU" sz="1800" dirty="0" err="1">
                          <a:effectLst/>
                        </a:rPr>
                        <a:t>піднесене</a:t>
                      </a:r>
                      <a:r>
                        <a:rPr lang="ru-RU" sz="1800" dirty="0">
                          <a:effectLst/>
                        </a:rPr>
                        <a:t> до </a:t>
                      </a:r>
                      <a:r>
                        <a:rPr lang="ru-RU" sz="1800" dirty="0" err="1">
                          <a:effectLst/>
                        </a:rPr>
                        <a:t>степеня</a:t>
                      </a:r>
                      <a:r>
                        <a:rPr lang="ru-RU" sz="1800" dirty="0">
                          <a:effectLst/>
                        </a:rPr>
                        <a:t> y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92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Відношення </a:t>
            </a:r>
            <a:r>
              <a:rPr lang="uk-UA" dirty="0"/>
              <a:t>та інструкції для дійсного типу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u="sng" dirty="0"/>
              <a:t>відношення</a:t>
            </a:r>
            <a:endParaRPr lang="ru-RU" dirty="0"/>
          </a:p>
          <a:p>
            <a:r>
              <a:rPr lang="uk-UA" dirty="0"/>
              <a:t>Для дійсного типу визначені 6 стандартних відношень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==, !=, </a:t>
            </a:r>
            <a:r>
              <a:rPr lang="en-US" dirty="0"/>
              <a:t>&gt;, &lt;, &gt;=, &lt;=</a:t>
            </a:r>
            <a:endParaRPr lang="ru-RU" dirty="0"/>
          </a:p>
          <a:p>
            <a:pPr lvl="0"/>
            <a:endParaRPr lang="uk-UA" u="sng" dirty="0" smtClean="0"/>
          </a:p>
          <a:p>
            <a:pPr lvl="0"/>
            <a:r>
              <a:rPr lang="uk-UA" u="sng" dirty="0" smtClean="0"/>
              <a:t>інструкції</a:t>
            </a:r>
            <a:endParaRPr lang="ru-RU" dirty="0"/>
          </a:p>
          <a:p>
            <a:r>
              <a:rPr lang="ru-RU" dirty="0" err="1"/>
              <a:t>Визначено</a:t>
            </a:r>
            <a:r>
              <a:rPr lang="ru-RU" dirty="0"/>
              <a:t> </a:t>
            </a:r>
            <a:r>
              <a:rPr lang="ru-RU" dirty="0" err="1"/>
              <a:t>присво</a:t>
            </a:r>
            <a:r>
              <a:rPr lang="uk-UA" dirty="0" err="1"/>
              <a:t>єня</a:t>
            </a:r>
            <a:r>
              <a:rPr lang="uk-UA" dirty="0"/>
              <a:t>, введення та </a:t>
            </a:r>
            <a:r>
              <a:rPr lang="uk-UA" dirty="0" err="1"/>
              <a:t>виведеня</a:t>
            </a: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B58900"/>
                </a:solidFill>
                <a:latin typeface="Consolas"/>
              </a:rPr>
              <a:t>x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=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e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,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x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=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float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(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input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(</a:t>
            </a:r>
            <a:r>
              <a:rPr lang="en-US" i="1" dirty="0">
                <a:solidFill>
                  <a:srgbClr val="586E75"/>
                </a:solidFill>
                <a:latin typeface="Consolas"/>
              </a:rPr>
              <a:t>S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)),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(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x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)</a:t>
            </a:r>
            <a:endParaRPr lang="en-US" sz="3600" dirty="0">
              <a:solidFill>
                <a:srgbClr val="586E75"/>
              </a:solidFill>
              <a:latin typeface="Times New Roman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56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Додаткові функції </a:t>
            </a:r>
            <a:r>
              <a:rPr lang="ru-RU" dirty="0"/>
              <a:t>для д</a:t>
            </a:r>
            <a:r>
              <a:rPr lang="uk-UA" dirty="0" err="1" smtClean="0"/>
              <a:t>ійсних</a:t>
            </a:r>
            <a:r>
              <a:rPr lang="uk-UA" dirty="0" smtClean="0"/>
              <a:t> чисел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Функції доступні, якщо написати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59900"/>
                </a:solidFill>
                <a:latin typeface="Consolas"/>
              </a:rPr>
              <a:t>import</a:t>
            </a:r>
            <a:r>
              <a:rPr lang="en-US" sz="1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B58900"/>
                </a:solidFill>
                <a:latin typeface="Consolas"/>
              </a:rPr>
              <a:t>math</a:t>
            </a:r>
            <a:endParaRPr lang="uk-UA" sz="1800" dirty="0" smtClean="0">
              <a:solidFill>
                <a:srgbClr val="B58900"/>
              </a:solidFill>
              <a:latin typeface="Consolas"/>
            </a:endParaRPr>
          </a:p>
          <a:p>
            <a:pPr marL="0" indent="0">
              <a:buNone/>
            </a:pPr>
            <a:endParaRPr lang="en-US" sz="2800" dirty="0">
              <a:solidFill>
                <a:srgbClr val="B58900"/>
              </a:solidFill>
              <a:latin typeface="Times New Roman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410174"/>
              </p:ext>
            </p:extLst>
          </p:nvPr>
        </p:nvGraphicFramePr>
        <p:xfrm>
          <a:off x="683568" y="2492896"/>
          <a:ext cx="7344816" cy="420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4216"/>
                <a:gridCol w="54006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Функція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Опис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err="1">
                          <a:effectLst/>
                        </a:rPr>
                        <a:t>math.pi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Константа π = 3.141592...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err="1">
                          <a:effectLst/>
                        </a:rPr>
                        <a:t>math.e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Константа </a:t>
                      </a:r>
                      <a:r>
                        <a:rPr lang="uk-UA" sz="1600" i="1" dirty="0">
                          <a:effectLst/>
                        </a:rPr>
                        <a:t>e</a:t>
                      </a:r>
                      <a:r>
                        <a:rPr lang="uk-UA" sz="1600" dirty="0">
                          <a:effectLst/>
                        </a:rPr>
                        <a:t> = 2.718281...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math.sqrt(x)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Корінь квадратний з </a:t>
                      </a:r>
                      <a:r>
                        <a:rPr lang="uk-UA" sz="1600" i="1" dirty="0">
                          <a:effectLst/>
                        </a:rPr>
                        <a:t>x</a:t>
                      </a:r>
                      <a:r>
                        <a:rPr lang="uk-UA" sz="1600" dirty="0">
                          <a:effectLst/>
                        </a:rPr>
                        <a:t>.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math.exp(x)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i="1" dirty="0">
                          <a:effectLst/>
                        </a:rPr>
                        <a:t>e**x</a:t>
                      </a:r>
                      <a:endParaRPr lang="ru-RU" sz="16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math.expm1(x)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i="1" dirty="0">
                          <a:effectLst/>
                        </a:rPr>
                        <a:t>e**x </a:t>
                      </a:r>
                      <a:r>
                        <a:rPr lang="uk-UA" sz="1600" dirty="0">
                          <a:effectLst/>
                        </a:rPr>
                        <a:t>- 1. Для малих x підвищує точність обчислення у порівнянні з </a:t>
                      </a:r>
                      <a:r>
                        <a:rPr lang="uk-UA" sz="1600" dirty="0" err="1">
                          <a:effectLst/>
                        </a:rPr>
                        <a:t>exp</a:t>
                      </a:r>
                      <a:r>
                        <a:rPr lang="uk-UA" sz="1600" dirty="0">
                          <a:effectLst/>
                        </a:rPr>
                        <a:t>(x) - 1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math.log(x).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</a:rPr>
                        <a:t>ln x </a:t>
                      </a:r>
                      <a:endParaRPr lang="ru-RU" sz="16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math.log(x, </a:t>
                      </a:r>
                      <a:r>
                        <a:rPr lang="uk-UA" sz="1600" dirty="0" err="1">
                          <a:effectLst/>
                        </a:rPr>
                        <a:t>base</a:t>
                      </a:r>
                      <a:r>
                        <a:rPr lang="uk-UA" sz="1600" dirty="0" smtClean="0">
                          <a:effectLst/>
                        </a:rPr>
                        <a:t>)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</a:rPr>
                        <a:t>log</a:t>
                      </a:r>
                      <a:r>
                        <a:rPr lang="en-US" sz="1600" i="1" baseline="-25000" dirty="0" err="1">
                          <a:effectLst/>
                        </a:rPr>
                        <a:t>base</a:t>
                      </a:r>
                      <a:r>
                        <a:rPr lang="en-US" sz="1600" i="1" dirty="0" err="1">
                          <a:effectLst/>
                        </a:rPr>
                        <a:t>x</a:t>
                      </a:r>
                      <a:r>
                        <a:rPr lang="en-US" sz="1600" i="1" dirty="0">
                          <a:effectLst/>
                        </a:rPr>
                        <a:t> </a:t>
                      </a:r>
                      <a:endParaRPr lang="ru-RU" sz="16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math.log1p(x)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</a:rPr>
                        <a:t>ln</a:t>
                      </a:r>
                      <a:r>
                        <a:rPr lang="en-US" sz="1600" dirty="0">
                          <a:effectLst/>
                        </a:rPr>
                        <a:t>(1+</a:t>
                      </a:r>
                      <a:r>
                        <a:rPr lang="en-US" sz="1600" i="1" dirty="0">
                          <a:effectLst/>
                        </a:rPr>
                        <a:t>x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math.log2(x)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</a:rPr>
                        <a:t>log</a:t>
                      </a:r>
                      <a:r>
                        <a:rPr lang="en-US" sz="1600" i="1" baseline="-25000" dirty="0">
                          <a:effectLst/>
                        </a:rPr>
                        <a:t>2</a:t>
                      </a:r>
                      <a:r>
                        <a:rPr lang="en-US" sz="1600" i="1" dirty="0">
                          <a:effectLst/>
                        </a:rPr>
                        <a:t>x</a:t>
                      </a:r>
                      <a:endParaRPr lang="ru-RU" sz="16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math.log10(x)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</a:rPr>
                        <a:t>lg</a:t>
                      </a:r>
                      <a:r>
                        <a:rPr lang="en-US" sz="1600" i="1" dirty="0">
                          <a:effectLst/>
                        </a:rPr>
                        <a:t> x</a:t>
                      </a:r>
                      <a:endParaRPr lang="ru-RU" sz="16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math.cos(x)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</a:rPr>
                        <a:t>cos x </a:t>
                      </a:r>
                      <a:endParaRPr lang="ru-RU" sz="16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math.sin(x)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</a:rPr>
                        <a:t>sin x</a:t>
                      </a:r>
                      <a:endParaRPr lang="ru-RU" sz="16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math.tan(x)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</a:rPr>
                        <a:t>tg</a:t>
                      </a:r>
                      <a:r>
                        <a:rPr lang="en-US" sz="1600" i="1" dirty="0">
                          <a:effectLst/>
                        </a:rPr>
                        <a:t> x</a:t>
                      </a:r>
                      <a:endParaRPr lang="ru-RU" sz="16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47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Додаткові функції </a:t>
            </a:r>
            <a:r>
              <a:rPr lang="ru-RU" dirty="0"/>
              <a:t>для д</a:t>
            </a:r>
            <a:r>
              <a:rPr lang="uk-UA" dirty="0" err="1" smtClean="0"/>
              <a:t>ійсних</a:t>
            </a:r>
            <a:r>
              <a:rPr lang="uk-UA" dirty="0" smtClean="0"/>
              <a:t> чисел.2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462487"/>
              </p:ext>
            </p:extLst>
          </p:nvPr>
        </p:nvGraphicFramePr>
        <p:xfrm>
          <a:off x="611560" y="1412776"/>
          <a:ext cx="7920880" cy="53279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5769"/>
                <a:gridCol w="5685111"/>
              </a:tblGrid>
              <a:tr h="1477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Функція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Опис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</a:tr>
              <a:tr h="147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math.acos</a:t>
                      </a:r>
                      <a:r>
                        <a:rPr lang="en-US" sz="1600" dirty="0">
                          <a:effectLst/>
                        </a:rPr>
                        <a:t>(x)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</a:rPr>
                        <a:t>arccos</a:t>
                      </a:r>
                      <a:r>
                        <a:rPr lang="en-US" sz="1600" i="1" dirty="0">
                          <a:effectLst/>
                        </a:rPr>
                        <a:t> x</a:t>
                      </a:r>
                      <a:endParaRPr lang="ru-RU" sz="16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</a:tr>
              <a:tr h="147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math.asin</a:t>
                      </a:r>
                      <a:r>
                        <a:rPr lang="en-US" sz="1600" dirty="0">
                          <a:effectLst/>
                        </a:rPr>
                        <a:t>(x)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</a:rPr>
                        <a:t>arcsin</a:t>
                      </a:r>
                      <a:r>
                        <a:rPr lang="en-US" sz="1600" i="1" dirty="0">
                          <a:effectLst/>
                        </a:rPr>
                        <a:t> x</a:t>
                      </a:r>
                      <a:endParaRPr lang="ru-RU" sz="16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</a:tr>
              <a:tr h="147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math.atan</a:t>
                      </a:r>
                      <a:r>
                        <a:rPr lang="en-US" sz="1600" dirty="0">
                          <a:effectLst/>
                        </a:rPr>
                        <a:t>(x)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</a:rPr>
                        <a:t>arctg</a:t>
                      </a:r>
                      <a:r>
                        <a:rPr lang="en-US" sz="1600" i="1" dirty="0">
                          <a:effectLst/>
                        </a:rPr>
                        <a:t> x</a:t>
                      </a:r>
                      <a:endParaRPr lang="ru-RU" sz="16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</a:tr>
              <a:tr h="147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math.atan2(y, 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math.atan(y / 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</a:tr>
              <a:tr h="147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math.hypot(x, y)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math.sqrt</a:t>
                      </a:r>
                      <a:r>
                        <a:rPr lang="en-US" sz="1600" dirty="0">
                          <a:effectLst/>
                        </a:rPr>
                        <a:t>(x*x + y*y)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</a:tr>
              <a:tr h="147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math.degrees(x)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noProof="0" dirty="0" smtClean="0">
                          <a:effectLst/>
                        </a:rPr>
                        <a:t>Перетворює</a:t>
                      </a:r>
                      <a:r>
                        <a:rPr lang="uk-UA" sz="1600" dirty="0" smtClean="0">
                          <a:effectLst/>
                        </a:rPr>
                        <a:t> </a:t>
                      </a:r>
                      <a:r>
                        <a:rPr lang="en-US" sz="1600" i="1" dirty="0">
                          <a:effectLst/>
                        </a:rPr>
                        <a:t>x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uk-UA" sz="1600" dirty="0">
                          <a:effectLst/>
                        </a:rPr>
                        <a:t>з радіан на градуси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</a:tr>
              <a:tr h="147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math.radians(x)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noProof="0" dirty="0" smtClean="0">
                          <a:effectLst/>
                        </a:rPr>
                        <a:t>Перетворює </a:t>
                      </a:r>
                      <a:r>
                        <a:rPr lang="en-US" sz="1600" i="1" dirty="0" smtClean="0">
                          <a:effectLst/>
                        </a:rPr>
                        <a:t>x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uk-UA" sz="1600" dirty="0">
                          <a:effectLst/>
                        </a:rPr>
                        <a:t>з градусів на радіани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</a:tr>
              <a:tr h="147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math.cosh(x)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</a:rPr>
                        <a:t>cosh</a:t>
                      </a:r>
                      <a:r>
                        <a:rPr lang="en-US" sz="1600" i="1" dirty="0">
                          <a:effectLst/>
                        </a:rPr>
                        <a:t> x </a:t>
                      </a:r>
                      <a:endParaRPr lang="ru-RU" sz="16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</a:tr>
              <a:tr h="147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math.sinh(x)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</a:rPr>
                        <a:t>sinh</a:t>
                      </a:r>
                      <a:r>
                        <a:rPr lang="en-US" sz="1600" i="1" dirty="0">
                          <a:effectLst/>
                        </a:rPr>
                        <a:t> x</a:t>
                      </a:r>
                      <a:endParaRPr lang="ru-RU" sz="16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</a:tr>
              <a:tr h="147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math.tanh</a:t>
                      </a:r>
                      <a:r>
                        <a:rPr lang="en-US" sz="1600" dirty="0">
                          <a:effectLst/>
                        </a:rPr>
                        <a:t>(x)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</a:rPr>
                        <a:t>tgh</a:t>
                      </a:r>
                      <a:r>
                        <a:rPr lang="en-US" sz="1600" i="1" dirty="0">
                          <a:effectLst/>
                        </a:rPr>
                        <a:t> x</a:t>
                      </a:r>
                      <a:endParaRPr lang="ru-RU" sz="16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</a:tr>
              <a:tr h="147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math.factorial(x)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</a:rPr>
                        <a:t>x</a:t>
                      </a:r>
                      <a:r>
                        <a:rPr lang="ru-RU" sz="1600" dirty="0">
                          <a:effectLst/>
                        </a:rPr>
                        <a:t>! </a:t>
                      </a:r>
                      <a:r>
                        <a:rPr lang="en-US" sz="1600" i="1" dirty="0">
                          <a:effectLst/>
                        </a:rPr>
                        <a:t>x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uk-UA" sz="1600" dirty="0">
                          <a:effectLst/>
                        </a:rPr>
                        <a:t>повинен бути цілим та невід’ємним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</a:tr>
              <a:tr h="147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math.isfinite(x)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Істина (</a:t>
                      </a:r>
                      <a:r>
                        <a:rPr lang="en-US" sz="1600" dirty="0">
                          <a:effectLst/>
                        </a:rPr>
                        <a:t>True</a:t>
                      </a:r>
                      <a:r>
                        <a:rPr lang="uk-UA" sz="1600" dirty="0">
                          <a:effectLst/>
                        </a:rPr>
                        <a:t>), </a:t>
                      </a:r>
                      <a:r>
                        <a:rPr lang="uk-UA" sz="1600" dirty="0" smtClean="0">
                          <a:effectLst/>
                        </a:rPr>
                        <a:t>якщо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i="1" dirty="0">
                          <a:effectLst/>
                        </a:rPr>
                        <a:t>x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uk-UA" sz="1600" dirty="0">
                          <a:effectLst/>
                        </a:rPr>
                        <a:t>скінченне дійсне число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</a:tr>
              <a:tr h="147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math.isinf(x)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Істина (</a:t>
                      </a:r>
                      <a:r>
                        <a:rPr lang="en-US" sz="1600" dirty="0">
                          <a:effectLst/>
                        </a:rPr>
                        <a:t>True</a:t>
                      </a:r>
                      <a:r>
                        <a:rPr lang="uk-UA" sz="1600" dirty="0">
                          <a:effectLst/>
                        </a:rPr>
                        <a:t>), </a:t>
                      </a:r>
                      <a:r>
                        <a:rPr lang="uk-UA" sz="1600" dirty="0" smtClean="0">
                          <a:effectLst/>
                        </a:rPr>
                        <a:t>якщо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i="1" dirty="0">
                          <a:effectLst/>
                        </a:rPr>
                        <a:t>x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uk-UA" sz="1600" dirty="0">
                          <a:effectLst/>
                        </a:rPr>
                        <a:t>нескінченне (</a:t>
                      </a:r>
                      <a:r>
                        <a:rPr lang="en-US" sz="1600" dirty="0" err="1">
                          <a:effectLst/>
                        </a:rPr>
                        <a:t>inf</a:t>
                      </a:r>
                      <a:r>
                        <a:rPr lang="uk-UA" sz="1600" dirty="0">
                          <a:effectLst/>
                        </a:rPr>
                        <a:t>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</a:tr>
              <a:tr h="147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math.isnan(x)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Істина (</a:t>
                      </a:r>
                      <a:r>
                        <a:rPr lang="en-US" sz="1600" dirty="0">
                          <a:effectLst/>
                        </a:rPr>
                        <a:t>True</a:t>
                      </a:r>
                      <a:r>
                        <a:rPr lang="uk-UA" sz="1600" dirty="0">
                          <a:effectLst/>
                        </a:rPr>
                        <a:t>), </a:t>
                      </a:r>
                      <a:r>
                        <a:rPr lang="uk-UA" sz="1600" dirty="0" smtClean="0">
                          <a:effectLst/>
                        </a:rPr>
                        <a:t>якщо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i="1" dirty="0">
                          <a:effectLst/>
                        </a:rPr>
                        <a:t>x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uk-UA" sz="1600" dirty="0">
                          <a:effectLst/>
                        </a:rPr>
                        <a:t>не є дійсним числом (</a:t>
                      </a:r>
                      <a:r>
                        <a:rPr lang="en-US" sz="1600" dirty="0">
                          <a:effectLst/>
                        </a:rPr>
                        <a:t>nan</a:t>
                      </a:r>
                      <a:r>
                        <a:rPr lang="uk-UA" sz="1600" dirty="0">
                          <a:effectLst/>
                        </a:rPr>
                        <a:t>)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</a:tr>
              <a:tr h="2955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math.trunc(x)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Дійсне число, яке є </a:t>
                      </a:r>
                      <a:r>
                        <a:rPr lang="uk-UA" sz="1600" dirty="0" smtClean="0">
                          <a:effectLst/>
                        </a:rPr>
                        <a:t>результатом </a:t>
                      </a:r>
                      <a:r>
                        <a:rPr lang="uk-UA" sz="1600" dirty="0">
                          <a:effectLst/>
                        </a:rPr>
                        <a:t>відкидання дробової частини </a:t>
                      </a:r>
                      <a:r>
                        <a:rPr lang="uk-UA" sz="1600" i="1" dirty="0">
                          <a:effectLst/>
                        </a:rPr>
                        <a:t>x</a:t>
                      </a:r>
                      <a:r>
                        <a:rPr lang="uk-UA" sz="1600" dirty="0">
                          <a:effectLst/>
                        </a:rPr>
                        <a:t>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</a:tr>
              <a:tr h="147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math.ceil(x)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Найменше ціле число, яке більше або рівне </a:t>
                      </a:r>
                      <a:r>
                        <a:rPr lang="en-US" sz="1600" i="1" dirty="0">
                          <a:effectLst/>
                        </a:rPr>
                        <a:t>x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</a:tr>
              <a:tr h="147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math.floor(x)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Найбільше ціле число, яке </a:t>
                      </a:r>
                      <a:r>
                        <a:rPr lang="uk-UA" sz="1600" dirty="0" smtClean="0">
                          <a:effectLst/>
                        </a:rPr>
                        <a:t>менше </a:t>
                      </a:r>
                      <a:r>
                        <a:rPr lang="uk-UA" sz="1600" dirty="0">
                          <a:effectLst/>
                        </a:rPr>
                        <a:t>або рівне </a:t>
                      </a:r>
                      <a:r>
                        <a:rPr lang="en-US" sz="1600" i="1" dirty="0">
                          <a:effectLst/>
                        </a:rPr>
                        <a:t>x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71" marR="52571" marT="0" marB="0"/>
                </a:tc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00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 для дійсних чисел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Наближене обчислення синуса 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78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Комплексний тип даних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u="sng" dirty="0"/>
              <a:t>носій</a:t>
            </a:r>
            <a:endParaRPr lang="ru-RU" dirty="0"/>
          </a:p>
          <a:p>
            <a:r>
              <a:rPr lang="uk-UA" dirty="0"/>
              <a:t>Носієм комплексного типу даних є декартів добуток </a:t>
            </a:r>
            <a:r>
              <a:rPr lang="uk-UA" dirty="0" smtClean="0"/>
              <a:t>носіїв дійсн</a:t>
            </a:r>
            <a:r>
              <a:rPr lang="uk-UA" dirty="0" smtClean="0"/>
              <a:t>их типів</a:t>
            </a:r>
            <a:r>
              <a:rPr lang="uk-UA" dirty="0" smtClean="0"/>
              <a:t> </a:t>
            </a:r>
            <a:endParaRPr lang="uk-UA" dirty="0" smtClean="0"/>
          </a:p>
          <a:p>
            <a:pPr marL="0" indent="0">
              <a:buNone/>
            </a:pPr>
            <a:r>
              <a:rPr lang="uk-UA" i="1" dirty="0" smtClean="0"/>
              <a:t>С</a:t>
            </a:r>
            <a:r>
              <a:rPr lang="uk-UA" dirty="0" smtClean="0"/>
              <a:t> </a:t>
            </a:r>
            <a:r>
              <a:rPr lang="uk-UA" dirty="0"/>
              <a:t>= </a:t>
            </a:r>
            <a:r>
              <a:rPr lang="uk-UA" i="1" dirty="0" err="1"/>
              <a:t>R</a:t>
            </a:r>
            <a:r>
              <a:rPr lang="uk-UA" i="1" baseline="-25000" dirty="0" err="1"/>
              <a:t>p,b,q,d</a:t>
            </a:r>
            <a:r>
              <a:rPr lang="uk-UA" dirty="0"/>
              <a:t> </a:t>
            </a:r>
            <a:r>
              <a:rPr lang="ru-RU" dirty="0"/>
              <a:t>× </a:t>
            </a:r>
            <a:r>
              <a:rPr lang="uk-UA" i="1" dirty="0" err="1"/>
              <a:t>R</a:t>
            </a:r>
            <a:r>
              <a:rPr lang="uk-UA" i="1" baseline="-25000" dirty="0" err="1"/>
              <a:t>p,b,q,d</a:t>
            </a:r>
            <a:r>
              <a:rPr lang="ru-RU" dirty="0"/>
              <a:t>,</a:t>
            </a:r>
          </a:p>
          <a:p>
            <a:pPr lvl="1"/>
            <a:r>
              <a:rPr lang="ru-RU" dirty="0"/>
              <a:t>де </a:t>
            </a:r>
            <a:r>
              <a:rPr lang="uk-UA" i="1" dirty="0" err="1"/>
              <a:t>R</a:t>
            </a:r>
            <a:r>
              <a:rPr lang="uk-UA" i="1" baseline="-25000" dirty="0" err="1"/>
              <a:t>p,b,q,d</a:t>
            </a:r>
            <a:r>
              <a:rPr lang="uk-UA" dirty="0"/>
              <a:t> </a:t>
            </a:r>
            <a:r>
              <a:rPr lang="ru-RU" dirty="0"/>
              <a:t>– </a:t>
            </a:r>
            <a:r>
              <a:rPr lang="uk-UA" dirty="0"/>
              <a:t>носій дійсного типу</a:t>
            </a:r>
            <a:endParaRPr lang="ru-RU" dirty="0"/>
          </a:p>
          <a:p>
            <a:endParaRPr lang="uk-UA" dirty="0" smtClean="0"/>
          </a:p>
          <a:p>
            <a:r>
              <a:rPr lang="uk-UA" dirty="0" smtClean="0"/>
              <a:t>Створити </a:t>
            </a:r>
            <a:r>
              <a:rPr lang="uk-UA" dirty="0"/>
              <a:t>комплексне число можна, ввівши </a:t>
            </a:r>
            <a:r>
              <a:rPr lang="en-US" i="1" dirty="0"/>
              <a:t>a</a:t>
            </a:r>
            <a:r>
              <a:rPr lang="ru-RU" dirty="0"/>
              <a:t>+</a:t>
            </a:r>
            <a:r>
              <a:rPr lang="en-US" i="1" dirty="0" err="1"/>
              <a:t>b</a:t>
            </a:r>
            <a:r>
              <a:rPr lang="en-US" dirty="0" err="1"/>
              <a:t>j</a:t>
            </a:r>
            <a:r>
              <a:rPr lang="ru-RU" dirty="0"/>
              <a:t>. </a:t>
            </a:r>
            <a:r>
              <a:rPr lang="uk-UA" dirty="0"/>
              <a:t>Наприклад</a:t>
            </a:r>
            <a:r>
              <a:rPr lang="ru-RU" dirty="0"/>
              <a:t>, </a:t>
            </a:r>
            <a:r>
              <a:rPr lang="en-US" dirty="0"/>
              <a:t>z = 2 + 3j.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Таким </a:t>
            </a:r>
            <a:r>
              <a:rPr lang="ru-RU" dirty="0"/>
              <a:t>же чином </a:t>
            </a:r>
            <a:r>
              <a:rPr lang="uk-UA" dirty="0"/>
              <a:t>позначають і константи комплексного типу, наприклад</a:t>
            </a:r>
            <a:r>
              <a:rPr lang="ru-RU" dirty="0"/>
              <a:t>, 1.2+0.44</a:t>
            </a:r>
            <a:r>
              <a:rPr lang="en-US" dirty="0"/>
              <a:t>j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38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Операції для </a:t>
            </a:r>
            <a:r>
              <a:rPr lang="uk-UA" dirty="0" smtClean="0"/>
              <a:t>комплексного </a:t>
            </a:r>
            <a:r>
              <a:rPr lang="uk-UA" dirty="0"/>
              <a:t>типу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 smtClean="0"/>
              <a:t>Основні операції</a:t>
            </a:r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pPr lvl="1"/>
            <a:endParaRPr lang="uk-UA" sz="1600" dirty="0" smtClean="0"/>
          </a:p>
          <a:p>
            <a:pPr lvl="1"/>
            <a:r>
              <a:rPr lang="uk-UA" sz="1800" dirty="0" smtClean="0"/>
              <a:t>В </a:t>
            </a:r>
            <a:r>
              <a:rPr lang="uk-UA" sz="1800" dirty="0"/>
              <a:t>якості операндів +, -, *, /, ** можуть виступати не тільки комплексні, але й дійсні (цілі) числа.</a:t>
            </a:r>
            <a:endParaRPr lang="ru-RU" sz="1800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16</a:t>
            </a:fld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993004"/>
              </p:ext>
            </p:extLst>
          </p:nvPr>
        </p:nvGraphicFramePr>
        <p:xfrm>
          <a:off x="683568" y="1988840"/>
          <a:ext cx="7704855" cy="39258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4216"/>
                <a:gridCol w="5760639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Операція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Опис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x + y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сума x та y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x - y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різниця x та y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x * y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добуток</a:t>
                      </a:r>
                      <a:r>
                        <a:rPr lang="ru-RU" sz="1600" dirty="0">
                          <a:effectLst/>
                        </a:rPr>
                        <a:t> x та y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x / y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частка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від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ділення</a:t>
                      </a:r>
                      <a:r>
                        <a:rPr lang="ru-RU" sz="1600" dirty="0">
                          <a:effectLst/>
                        </a:rPr>
                        <a:t> x на y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-x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x </a:t>
                      </a:r>
                      <a:r>
                        <a:rPr lang="ru-RU" sz="1600" dirty="0" err="1">
                          <a:effectLst/>
                        </a:rPr>
                        <a:t>від’ємне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abs(x)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модуль x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complex(re, im)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Створення комплексного числа з пари дійсних чисел </a:t>
                      </a:r>
                      <a:r>
                        <a:rPr lang="en-US" sz="1600" dirty="0">
                          <a:effectLst/>
                        </a:rPr>
                        <a:t>re </a:t>
                      </a:r>
                      <a:r>
                        <a:rPr lang="uk-UA" sz="1600" dirty="0">
                          <a:effectLst/>
                        </a:rPr>
                        <a:t>та </a:t>
                      </a:r>
                      <a:r>
                        <a:rPr lang="en-US" sz="1600" dirty="0" err="1">
                          <a:effectLst/>
                        </a:rPr>
                        <a:t>im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x.real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дійсна </a:t>
                      </a:r>
                      <a:r>
                        <a:rPr lang="ru-RU" sz="1600" dirty="0" err="1">
                          <a:effectLst/>
                        </a:rPr>
                        <a:t>частина</a:t>
                      </a:r>
                      <a:r>
                        <a:rPr lang="ru-RU" sz="1600" dirty="0">
                          <a:effectLst/>
                        </a:rPr>
                        <a:t> x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x.imag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уявна </a:t>
                      </a:r>
                      <a:r>
                        <a:rPr lang="ru-RU" sz="1600" dirty="0" err="1">
                          <a:effectLst/>
                        </a:rPr>
                        <a:t>частина</a:t>
                      </a:r>
                      <a:r>
                        <a:rPr lang="ru-RU" sz="1600" dirty="0">
                          <a:effectLst/>
                        </a:rPr>
                        <a:t> x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x. conjugate()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комплексно-спряжене число до </a:t>
                      </a:r>
                      <a:r>
                        <a:rPr lang="ru-RU" sz="1600" dirty="0">
                          <a:effectLst/>
                        </a:rPr>
                        <a:t>x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pow(x, y)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x </a:t>
                      </a:r>
                      <a:r>
                        <a:rPr lang="ru-RU" sz="1600" dirty="0" err="1">
                          <a:effectLst/>
                        </a:rPr>
                        <a:t>піднесене</a:t>
                      </a:r>
                      <a:r>
                        <a:rPr lang="ru-RU" sz="1600" dirty="0">
                          <a:effectLst/>
                        </a:rPr>
                        <a:t> до </a:t>
                      </a:r>
                      <a:r>
                        <a:rPr lang="ru-RU" sz="1600" dirty="0" err="1">
                          <a:effectLst/>
                        </a:rPr>
                        <a:t>степеня</a:t>
                      </a:r>
                      <a:r>
                        <a:rPr lang="ru-RU" sz="1600" dirty="0">
                          <a:effectLst/>
                        </a:rPr>
                        <a:t> y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x ** y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x </a:t>
                      </a:r>
                      <a:r>
                        <a:rPr lang="ru-RU" sz="1600" dirty="0" err="1">
                          <a:effectLst/>
                        </a:rPr>
                        <a:t>піднесене</a:t>
                      </a:r>
                      <a:r>
                        <a:rPr lang="ru-RU" sz="1600" dirty="0">
                          <a:effectLst/>
                        </a:rPr>
                        <a:t> до </a:t>
                      </a:r>
                      <a:r>
                        <a:rPr lang="ru-RU" sz="1600" dirty="0" err="1">
                          <a:effectLst/>
                        </a:rPr>
                        <a:t>степеня</a:t>
                      </a:r>
                      <a:r>
                        <a:rPr lang="ru-RU" sz="1600" dirty="0">
                          <a:effectLst/>
                        </a:rPr>
                        <a:t> y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33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Відношення та інструкції для </a:t>
            </a:r>
            <a:r>
              <a:rPr lang="uk-UA" dirty="0" smtClean="0"/>
              <a:t>комплексного </a:t>
            </a:r>
            <a:r>
              <a:rPr lang="uk-UA" dirty="0"/>
              <a:t>типу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u="sng" dirty="0" smtClean="0"/>
              <a:t>Відношення</a:t>
            </a:r>
            <a:endParaRPr lang="ru-RU" dirty="0"/>
          </a:p>
          <a:p>
            <a:r>
              <a:rPr lang="uk-UA" dirty="0"/>
              <a:t>Для комплексного типу визначені відношення</a:t>
            </a:r>
            <a:endParaRPr lang="ru-RU" dirty="0"/>
          </a:p>
          <a:p>
            <a:pPr marL="0" indent="0" algn="ctr">
              <a:buNone/>
            </a:pPr>
            <a:r>
              <a:rPr lang="uk-UA" dirty="0"/>
              <a:t>==, != </a:t>
            </a:r>
            <a:endParaRPr lang="uk-UA" u="sng" dirty="0" smtClean="0"/>
          </a:p>
          <a:p>
            <a:pPr lvl="0"/>
            <a:r>
              <a:rPr lang="uk-UA" u="sng" dirty="0" smtClean="0"/>
              <a:t>Інструкції</a:t>
            </a:r>
            <a:endParaRPr lang="ru-RU" dirty="0"/>
          </a:p>
          <a:p>
            <a:r>
              <a:rPr lang="uk-UA" dirty="0" smtClean="0"/>
              <a:t>Визначено</a:t>
            </a:r>
            <a:r>
              <a:rPr lang="ru-RU" dirty="0" smtClean="0"/>
              <a:t> </a:t>
            </a:r>
            <a:r>
              <a:rPr lang="uk-UA" dirty="0" smtClean="0"/>
              <a:t>присвоєн</a:t>
            </a:r>
            <a:r>
              <a:rPr lang="uk-UA" dirty="0" smtClean="0"/>
              <a:t>н</a:t>
            </a:r>
            <a:r>
              <a:rPr lang="uk-UA" dirty="0" smtClean="0"/>
              <a:t>я</a:t>
            </a:r>
            <a:r>
              <a:rPr lang="en-US" dirty="0" smtClean="0"/>
              <a:t>, </a:t>
            </a:r>
            <a:r>
              <a:rPr lang="uk-UA" dirty="0" smtClean="0"/>
              <a:t>введення </a:t>
            </a:r>
            <a:r>
              <a:rPr lang="uk-UA" dirty="0"/>
              <a:t>та </a:t>
            </a:r>
            <a:r>
              <a:rPr lang="uk-UA" dirty="0" smtClean="0"/>
              <a:t>виведення</a:t>
            </a:r>
            <a:endParaRPr lang="uk-UA" dirty="0" smtClean="0"/>
          </a:p>
          <a:p>
            <a:pPr marL="0" indent="0">
              <a:buNone/>
            </a:pPr>
            <a:r>
              <a:rPr lang="en-US" dirty="0">
                <a:solidFill>
                  <a:srgbClr val="B58900"/>
                </a:solidFill>
                <a:latin typeface="Consolas"/>
              </a:rPr>
              <a:t>x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=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B58900"/>
                </a:solidFill>
                <a:latin typeface="Consolas"/>
              </a:rPr>
              <a:t>e</a:t>
            </a:r>
            <a:endParaRPr lang="en-US" dirty="0" smtClean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/>
              <a:t>b </a:t>
            </a:r>
            <a:r>
              <a:rPr lang="en-US" dirty="0"/>
              <a:t>= </a:t>
            </a:r>
            <a:r>
              <a:rPr lang="en-US" dirty="0" smtClean="0">
                <a:solidFill>
                  <a:srgbClr val="B58900"/>
                </a:solidFill>
                <a:latin typeface="Consolas"/>
              </a:rPr>
              <a:t>complex(input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59900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586E75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B58900"/>
                </a:solidFill>
                <a:latin typeface="Consolas"/>
              </a:rPr>
              <a:t>x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)</a:t>
            </a:r>
            <a:endParaRPr lang="en-US" sz="3600" dirty="0">
              <a:solidFill>
                <a:srgbClr val="586E75"/>
              </a:solidFill>
              <a:latin typeface="Times New Roman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01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Додаткові функції </a:t>
            </a:r>
            <a:r>
              <a:rPr lang="ru-RU" dirty="0"/>
              <a:t>для </a:t>
            </a:r>
            <a:r>
              <a:rPr lang="uk-UA" dirty="0" smtClean="0"/>
              <a:t>комплексних чисел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Функції доступні, якщо написати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59900"/>
                </a:solidFill>
                <a:latin typeface="Consolas"/>
              </a:rPr>
              <a:t>import</a:t>
            </a:r>
            <a:r>
              <a:rPr lang="en-US" sz="1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1800" dirty="0" err="1" smtClean="0">
                <a:solidFill>
                  <a:srgbClr val="B58900"/>
                </a:solidFill>
                <a:latin typeface="Consolas"/>
              </a:rPr>
              <a:t>cmath</a:t>
            </a:r>
            <a:endParaRPr lang="uk-UA" sz="1800" dirty="0" smtClean="0">
              <a:solidFill>
                <a:srgbClr val="B58900"/>
              </a:solidFill>
              <a:latin typeface="Consolas"/>
            </a:endParaRPr>
          </a:p>
          <a:p>
            <a:pPr marL="0" indent="0">
              <a:buNone/>
            </a:pPr>
            <a:endParaRPr lang="en-US" sz="2800" dirty="0">
              <a:solidFill>
                <a:srgbClr val="B58900"/>
              </a:solidFill>
              <a:latin typeface="Times New Roman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18</a:t>
            </a:fld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151994"/>
              </p:ext>
            </p:extLst>
          </p:nvPr>
        </p:nvGraphicFramePr>
        <p:xfrm>
          <a:off x="611560" y="2420888"/>
          <a:ext cx="7704856" cy="39258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4794"/>
                <a:gridCol w="5530062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Функція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Опис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err="1">
                          <a:effectLst/>
                        </a:rPr>
                        <a:t>cmath.pi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Константа π = 3.141592...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err="1">
                          <a:effectLst/>
                        </a:rPr>
                        <a:t>cmath.e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Константа e = 2.718281...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cmath.sqrt(x)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Корінь квадратний з x.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cmath.exp(x)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e**x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cmath.log(x). 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ln x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cmath.log(x, base). 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log</a:t>
                      </a:r>
                      <a:r>
                        <a:rPr lang="en-US" sz="1600" baseline="-25000" dirty="0" err="1">
                          <a:effectLst/>
                        </a:rPr>
                        <a:t>base</a:t>
                      </a:r>
                      <a:r>
                        <a:rPr lang="en-US" sz="1600" dirty="0" err="1">
                          <a:effectLst/>
                        </a:rPr>
                        <a:t>x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cmath.log10(x)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lg x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cmath.cos(x)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cos x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cmath.sin(x)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sin x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cmath.tan(x)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tg</a:t>
                      </a:r>
                      <a:r>
                        <a:rPr lang="en-US" sz="1600" dirty="0">
                          <a:effectLst/>
                        </a:rPr>
                        <a:t> x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cmath.acos(x)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arccos</a:t>
                      </a:r>
                      <a:r>
                        <a:rPr lang="en-US" sz="1600" dirty="0">
                          <a:effectLst/>
                        </a:rPr>
                        <a:t> x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cmath.asin(x)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arcsin</a:t>
                      </a:r>
                      <a:r>
                        <a:rPr lang="en-US" sz="1600" dirty="0">
                          <a:effectLst/>
                        </a:rPr>
                        <a:t> x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cmath.atan(x)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arctg</a:t>
                      </a:r>
                      <a:r>
                        <a:rPr lang="en-US" sz="1600" dirty="0">
                          <a:effectLst/>
                        </a:rPr>
                        <a:t> x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22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Додаткові функції </a:t>
            </a:r>
            <a:r>
              <a:rPr lang="ru-RU" dirty="0"/>
              <a:t>для </a:t>
            </a:r>
            <a:r>
              <a:rPr lang="uk-UA" dirty="0"/>
              <a:t>комплексних </a:t>
            </a:r>
            <a:r>
              <a:rPr lang="uk-UA" dirty="0" smtClean="0"/>
              <a:t>чисел</a:t>
            </a:r>
            <a:r>
              <a:rPr lang="en-US" dirty="0" smtClean="0"/>
              <a:t>.2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5827625"/>
              </p:ext>
            </p:extLst>
          </p:nvPr>
        </p:nvGraphicFramePr>
        <p:xfrm>
          <a:off x="611560" y="1600203"/>
          <a:ext cx="7920880" cy="40066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5770"/>
                <a:gridCol w="5685110"/>
              </a:tblGrid>
              <a:tr h="1806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Функція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Опис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</a:tr>
              <a:tr h="180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cmath.acos</a:t>
                      </a:r>
                      <a:r>
                        <a:rPr lang="en-US" sz="1600" dirty="0">
                          <a:effectLst/>
                        </a:rPr>
                        <a:t>(x)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arccos</a:t>
                      </a:r>
                      <a:r>
                        <a:rPr lang="en-US" sz="1600" dirty="0">
                          <a:effectLst/>
                        </a:rPr>
                        <a:t> x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</a:tr>
              <a:tr h="180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cmath.asin(x)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arcsin</a:t>
                      </a:r>
                      <a:r>
                        <a:rPr lang="en-US" sz="1600" dirty="0">
                          <a:effectLst/>
                        </a:rPr>
                        <a:t> x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</a:tr>
              <a:tr h="180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cmath.atan(x)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arctg</a:t>
                      </a:r>
                      <a:r>
                        <a:rPr lang="en-US" sz="1600" dirty="0">
                          <a:effectLst/>
                        </a:rPr>
                        <a:t> x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</a:tr>
              <a:tr h="180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cmath.cosh(x)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cosh</a:t>
                      </a:r>
                      <a:r>
                        <a:rPr lang="en-US" sz="1600" dirty="0">
                          <a:effectLst/>
                        </a:rPr>
                        <a:t> x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</a:tr>
              <a:tr h="180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cmath.sinh(x)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sinh</a:t>
                      </a:r>
                      <a:r>
                        <a:rPr lang="en-US" sz="1600" dirty="0">
                          <a:effectLst/>
                        </a:rPr>
                        <a:t> x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</a:tr>
              <a:tr h="180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cmath.tanh(x)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tgh</a:t>
                      </a:r>
                      <a:r>
                        <a:rPr lang="en-US" sz="1600" dirty="0">
                          <a:effectLst/>
                        </a:rPr>
                        <a:t> x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</a:tr>
              <a:tr h="2044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cmath.isfinite(x)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Істина (</a:t>
                      </a:r>
                      <a:r>
                        <a:rPr lang="en-US" sz="1600" dirty="0">
                          <a:effectLst/>
                        </a:rPr>
                        <a:t>True</a:t>
                      </a:r>
                      <a:r>
                        <a:rPr lang="uk-UA" sz="1600" dirty="0">
                          <a:effectLst/>
                        </a:rPr>
                        <a:t>), якщо обидві частини </a:t>
                      </a:r>
                      <a:r>
                        <a:rPr lang="en-US" sz="1600" dirty="0">
                          <a:effectLst/>
                        </a:rPr>
                        <a:t>x </a:t>
                      </a:r>
                      <a:r>
                        <a:rPr lang="uk-UA" sz="1600" dirty="0">
                          <a:effectLst/>
                        </a:rPr>
                        <a:t>скінченні дійсні числа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cmath.isinf(x)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Істина (</a:t>
                      </a:r>
                      <a:r>
                        <a:rPr lang="en-US" sz="1600" dirty="0">
                          <a:effectLst/>
                        </a:rPr>
                        <a:t>True</a:t>
                      </a:r>
                      <a:r>
                        <a:rPr lang="uk-UA" sz="1600" dirty="0">
                          <a:effectLst/>
                        </a:rPr>
                        <a:t>), якщо хоча б одна з частин </a:t>
                      </a:r>
                      <a:r>
                        <a:rPr lang="en-US" sz="1600" dirty="0">
                          <a:effectLst/>
                        </a:rPr>
                        <a:t>x </a:t>
                      </a:r>
                      <a:r>
                        <a:rPr lang="uk-UA" sz="1600" dirty="0">
                          <a:effectLst/>
                        </a:rPr>
                        <a:t>нескінченне (</a:t>
                      </a:r>
                      <a:r>
                        <a:rPr lang="en-US" sz="1600" dirty="0" err="1">
                          <a:effectLst/>
                        </a:rPr>
                        <a:t>inf</a:t>
                      </a:r>
                      <a:r>
                        <a:rPr lang="uk-UA" sz="1600" dirty="0">
                          <a:effectLst/>
                        </a:rPr>
                        <a:t>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cmath.isnan</a:t>
                      </a:r>
                      <a:r>
                        <a:rPr lang="en-US" sz="1600" dirty="0">
                          <a:effectLst/>
                        </a:rPr>
                        <a:t>(x)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Істина (</a:t>
                      </a:r>
                      <a:r>
                        <a:rPr lang="en-US" sz="1600" dirty="0">
                          <a:effectLst/>
                        </a:rPr>
                        <a:t>True</a:t>
                      </a:r>
                      <a:r>
                        <a:rPr lang="uk-UA" sz="1600" dirty="0">
                          <a:effectLst/>
                        </a:rPr>
                        <a:t>), якщо </a:t>
                      </a:r>
                      <a:r>
                        <a:rPr lang="uk-UA" sz="1600" dirty="0" err="1">
                          <a:effectLst/>
                        </a:rPr>
                        <a:t>якщо</a:t>
                      </a:r>
                      <a:r>
                        <a:rPr lang="uk-UA" sz="1600" dirty="0">
                          <a:effectLst/>
                        </a:rPr>
                        <a:t> хоча б одна з частин </a:t>
                      </a:r>
                      <a:r>
                        <a:rPr lang="en-US" sz="1600" dirty="0">
                          <a:effectLst/>
                        </a:rPr>
                        <a:t>x </a:t>
                      </a:r>
                      <a:r>
                        <a:rPr lang="uk-UA" sz="1600" dirty="0">
                          <a:effectLst/>
                        </a:rPr>
                        <a:t>не є дійсним числом (</a:t>
                      </a:r>
                      <a:r>
                        <a:rPr lang="en-US" sz="1600" dirty="0">
                          <a:effectLst/>
                        </a:rPr>
                        <a:t>nan</a:t>
                      </a:r>
                      <a:r>
                        <a:rPr lang="uk-UA" sz="1600" dirty="0">
                          <a:effectLst/>
                        </a:rPr>
                        <a:t>)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</a:tr>
              <a:tr h="180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cmath.</a:t>
                      </a:r>
                      <a:r>
                        <a:rPr lang="en-US" sz="1600">
                          <a:effectLst/>
                        </a:rPr>
                        <a:t>phase</a:t>
                      </a:r>
                      <a:r>
                        <a:rPr lang="uk-UA" sz="1600">
                          <a:effectLst/>
                        </a:rPr>
                        <a:t>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Аргумент </a:t>
                      </a:r>
                      <a:r>
                        <a:rPr lang="uk-UA" sz="1600" dirty="0">
                          <a:effectLst/>
                        </a:rPr>
                        <a:t>x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</a:tr>
              <a:tr h="180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cmath.polar(x)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Представлення </a:t>
                      </a:r>
                      <a:r>
                        <a:rPr lang="en-US" sz="1600" dirty="0">
                          <a:effectLst/>
                        </a:rPr>
                        <a:t>x </a:t>
                      </a:r>
                      <a:r>
                        <a:rPr lang="uk-UA" sz="1600" dirty="0">
                          <a:effectLst/>
                        </a:rPr>
                        <a:t>у полярних координатах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</a:tr>
              <a:tr h="3612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cmath.rect(r,phi)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Комплексне число з полярними координатами </a:t>
                      </a:r>
                      <a:r>
                        <a:rPr lang="en-US" sz="1600" dirty="0">
                          <a:effectLst/>
                        </a:rPr>
                        <a:t>r</a:t>
                      </a:r>
                      <a:r>
                        <a:rPr lang="ru-RU" sz="1600" dirty="0">
                          <a:effectLst/>
                        </a:rPr>
                        <a:t>, </a:t>
                      </a:r>
                      <a:r>
                        <a:rPr lang="en-US" sz="1600" dirty="0">
                          <a:effectLst/>
                        </a:rPr>
                        <a:t>phi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53" marR="64253" marT="0" marB="0"/>
                </a:tc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Дійсний тип даних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uk-UA" dirty="0" smtClean="0"/>
                  <a:t>Найуживаніший формат представлення дійсних чисел у інформатиці – експоненціальний запис.</a:t>
                </a:r>
                <a:endParaRPr lang="ru-RU" dirty="0"/>
              </a:p>
              <a:p>
                <a:pPr marL="0" indent="0" algn="just" hangingPunct="0">
                  <a:buNone/>
                </a:pPr>
                <a:r>
                  <a:rPr lang="uk-UA" b="1" dirty="0" smtClean="0"/>
                  <a:t>Означення.</a:t>
                </a:r>
                <a:r>
                  <a:rPr lang="uk-UA" dirty="0"/>
                  <a:t> </a:t>
                </a:r>
                <a:r>
                  <a:rPr lang="uk-UA" b="1" dirty="0"/>
                  <a:t>Експоненціальний запис</a:t>
                </a:r>
                <a:r>
                  <a:rPr lang="uk-UA" i="1" dirty="0"/>
                  <a:t> </a:t>
                </a:r>
                <a:r>
                  <a:rPr lang="uk-UA" dirty="0"/>
                  <a:t>(</a:t>
                </a:r>
                <a:r>
                  <a:rPr lang="uk-UA" b="1" dirty="0"/>
                  <a:t>формат</a:t>
                </a:r>
                <a:r>
                  <a:rPr lang="uk-UA" dirty="0"/>
                  <a:t>) – представлення дійсних (дробових) чисел у вигляді </a:t>
                </a:r>
                <a:r>
                  <a:rPr lang="uk-UA" b="1" dirty="0"/>
                  <a:t>мантиси</a:t>
                </a:r>
                <a:r>
                  <a:rPr lang="uk-UA" dirty="0"/>
                  <a:t> т</a:t>
                </a:r>
                <a:r>
                  <a:rPr lang="en-US" dirty="0"/>
                  <a:t>a </a:t>
                </a:r>
                <a:r>
                  <a:rPr lang="uk-UA" b="1" dirty="0"/>
                  <a:t>порядку</a:t>
                </a:r>
                <a:r>
                  <a:rPr lang="uk-UA" dirty="0" smtClean="0"/>
                  <a:t>:</a:t>
                </a:r>
                <a:endParaRPr lang="en-US" dirty="0" smtClean="0"/>
              </a:p>
              <a:p>
                <a:pPr marL="0" indent="0" algn="just" hangingPunct="0">
                  <a:buNone/>
                </a:pPr>
                <a:endParaRPr lang="uk-UA" dirty="0" smtClean="0"/>
              </a:p>
              <a:p>
                <a:pPr marL="0" indent="0" algn="just" hangingPunc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/>
                        </a:rPr>
                        <m:t>𝑁</m:t>
                      </m:r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r>
                        <a:rPr lang="en-US" sz="4000" b="0" i="1" smtClean="0">
                          <a:latin typeface="Cambria Math"/>
                        </a:rPr>
                        <m:t>𝑀</m:t>
                      </m:r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uk-UA" sz="4000" dirty="0" smtClean="0"/>
              </a:p>
              <a:p>
                <a:pPr algn="just"/>
                <a:endParaRPr lang="en-US" dirty="0" smtClean="0"/>
              </a:p>
              <a:p>
                <a:pPr algn="just"/>
                <a:r>
                  <a:rPr lang="uk-UA" dirty="0" smtClean="0"/>
                  <a:t>де </a:t>
                </a:r>
                <a:r>
                  <a:rPr lang="uk-UA" i="1" dirty="0"/>
                  <a:t>N</a:t>
                </a:r>
                <a:r>
                  <a:rPr lang="uk-UA" dirty="0"/>
                  <a:t> – число, </a:t>
                </a:r>
                <a:r>
                  <a:rPr lang="uk-UA" i="1" dirty="0"/>
                  <a:t>M </a:t>
                </a:r>
                <a:r>
                  <a:rPr lang="uk-UA" dirty="0"/>
                  <a:t>– мантиса, </a:t>
                </a:r>
                <a:r>
                  <a:rPr lang="en-US" i="1" dirty="0"/>
                  <a:t>n</a:t>
                </a:r>
                <a:r>
                  <a:rPr lang="uk-UA" dirty="0"/>
                  <a:t> – основа </a:t>
                </a:r>
                <a:r>
                  <a:rPr lang="uk-UA" dirty="0" err="1"/>
                  <a:t>показникової</a:t>
                </a:r>
                <a:r>
                  <a:rPr lang="uk-UA" dirty="0"/>
                  <a:t> функції, </a:t>
                </a:r>
                <a:r>
                  <a:rPr lang="en-US" i="1" dirty="0"/>
                  <a:t>p</a:t>
                </a:r>
                <a:r>
                  <a:rPr lang="uk-UA" dirty="0"/>
                  <a:t> – порядок.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875" r="-111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31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 для комплексних чисел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Знайти усі розв’язки рівняння </a:t>
            </a: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ax</a:t>
            </a:r>
            <a:r>
              <a:rPr lang="uk-UA" i="1" baseline="30000" dirty="0"/>
              <a:t>2</a:t>
            </a:r>
            <a:r>
              <a:rPr lang="uk-UA" i="1" dirty="0"/>
              <a:t> + </a:t>
            </a:r>
            <a:r>
              <a:rPr lang="en-US" i="1" dirty="0" err="1"/>
              <a:t>bx</a:t>
            </a:r>
            <a:r>
              <a:rPr lang="uk-UA" i="1" dirty="0"/>
              <a:t> + </a:t>
            </a:r>
            <a:r>
              <a:rPr lang="en-US" i="1" dirty="0"/>
              <a:t>c</a:t>
            </a:r>
            <a:r>
              <a:rPr lang="uk-UA" dirty="0"/>
              <a:t> = 0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59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Ми </a:t>
            </a:r>
            <a:r>
              <a:rPr lang="ru-RU" dirty="0" err="1" smtClean="0"/>
              <a:t>розглянули</a:t>
            </a:r>
            <a:r>
              <a:rPr lang="ru-RU" dirty="0" smtClean="0"/>
              <a:t>: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Поняття типу даних. Складові частини типу даних.</a:t>
            </a:r>
            <a:endParaRPr lang="ru-RU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Позиційний запис дійсного числа.</a:t>
            </a:r>
            <a:endParaRPr lang="ru-RU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Функцію округлення, похибку округлення. </a:t>
            </a:r>
            <a:endParaRPr lang="ru-RU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 smtClean="0"/>
              <a:t>Наближені </a:t>
            </a:r>
            <a:r>
              <a:rPr lang="uk-UA" dirty="0"/>
              <a:t>операції та їх властивості</a:t>
            </a:r>
            <a:endParaRPr lang="ru-RU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Цілий тип даних.</a:t>
            </a:r>
            <a:endParaRPr lang="ru-RU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Дійсний тип даних.</a:t>
            </a:r>
            <a:endParaRPr lang="ru-RU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Комплексний тип даних</a:t>
            </a:r>
            <a:endParaRPr lang="ru-RU" dirty="0"/>
          </a:p>
          <a:p>
            <a:pPr marL="274320" lvl="1" indent="0">
              <a:buNone/>
            </a:pPr>
            <a:endParaRPr lang="ru-RU" dirty="0"/>
          </a:p>
          <a:p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94C8-3391-44C3-B520-64BEEE01E423}" type="datetime1">
              <a:rPr lang="ru-RU" smtClean="0"/>
              <a:t>12.10.2015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4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 прочитати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A Byte of Python (Russian) </a:t>
            </a:r>
            <a:r>
              <a:rPr lang="ru-RU" dirty="0"/>
              <a:t>Версия</a:t>
            </a:r>
            <a:r>
              <a:rPr lang="en-US" dirty="0"/>
              <a:t> 2.01 </a:t>
            </a:r>
            <a:r>
              <a:rPr lang="en-US" dirty="0" err="1"/>
              <a:t>Swaroop</a:t>
            </a:r>
            <a:r>
              <a:rPr lang="en-US" dirty="0"/>
              <a:t> C H (Translated by Vladimir </a:t>
            </a:r>
            <a:r>
              <a:rPr lang="en-US" dirty="0" err="1"/>
              <a:t>Smolyar</a:t>
            </a:r>
            <a:r>
              <a:rPr lang="en-US" dirty="0"/>
              <a:t>)</a:t>
            </a:r>
            <a:r>
              <a:rPr lang="uk-UA" dirty="0"/>
              <a:t>, </a:t>
            </a:r>
            <a:r>
              <a:rPr lang="uk-UA" u="sng" dirty="0">
                <a:hlinkClick r:id="rId2"/>
              </a:rPr>
              <a:t>http://wombat.org.ua/AByteOfPython/AByteofPythonRussian-2.01.pdf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Бублик В.В., </a:t>
            </a:r>
            <a:r>
              <a:rPr lang="ru-RU" dirty="0" err="1"/>
              <a:t>Личман</a:t>
            </a:r>
            <a:r>
              <a:rPr lang="ru-RU" dirty="0"/>
              <a:t> В.В., </a:t>
            </a:r>
            <a:r>
              <a:rPr lang="ru-RU" dirty="0" err="1"/>
              <a:t>Обвінцев</a:t>
            </a:r>
            <a:r>
              <a:rPr lang="ru-RU" dirty="0"/>
              <a:t> О.В.. </a:t>
            </a:r>
            <a:r>
              <a:rPr lang="ru-RU" dirty="0" err="1"/>
              <a:t>Інформатика</a:t>
            </a:r>
            <a:r>
              <a:rPr lang="ru-RU" dirty="0"/>
              <a:t> та </a:t>
            </a:r>
            <a:r>
              <a:rPr lang="ru-RU" dirty="0" err="1"/>
              <a:t>програмування</a:t>
            </a:r>
            <a:r>
              <a:rPr lang="ru-RU" dirty="0"/>
              <a:t>. </a:t>
            </a:r>
            <a:r>
              <a:rPr lang="ru-RU" dirty="0" err="1"/>
              <a:t>Електронний</a:t>
            </a:r>
            <a:r>
              <a:rPr lang="ru-RU" dirty="0"/>
              <a:t> конспект </a:t>
            </a:r>
            <a:r>
              <a:rPr lang="ru-RU" dirty="0" err="1"/>
              <a:t>лекцій</a:t>
            </a:r>
            <a:r>
              <a:rPr lang="ru-RU" dirty="0"/>
              <a:t>, 2003 р.</a:t>
            </a:r>
            <a:r>
              <a:rPr lang="uk-UA" dirty="0"/>
              <a:t>,  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/>
              <a:t>Марк </a:t>
            </a:r>
            <a:r>
              <a:rPr lang="uk-UA" dirty="0" err="1"/>
              <a:t>Лутц</a:t>
            </a:r>
            <a:r>
              <a:rPr lang="uk-UA" dirty="0"/>
              <a:t>, </a:t>
            </a:r>
            <a:r>
              <a:rPr lang="uk-UA" dirty="0" err="1"/>
              <a:t>Изучаем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, 4-е </a:t>
            </a:r>
            <a:r>
              <a:rPr lang="uk-UA" dirty="0" err="1"/>
              <a:t>издание</a:t>
            </a:r>
            <a:r>
              <a:rPr lang="uk-UA" dirty="0"/>
              <a:t>, 2010, Символ-Плюс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 err="1"/>
              <a:t>Python</a:t>
            </a:r>
            <a:r>
              <a:rPr lang="ru-RU" dirty="0"/>
              <a:t> 3.4.3 </a:t>
            </a:r>
            <a:r>
              <a:rPr lang="ru-RU" dirty="0" err="1"/>
              <a:t>documentation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uk-UA" u="sng" dirty="0">
                <a:hlinkClick r:id="rId3"/>
              </a:rPr>
              <a:t>http://deeplearning.net/software/theano/tutorial/python-memory-management.html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uk-UA" u="sng" dirty="0">
                <a:hlinkClick r:id="rId4"/>
              </a:rPr>
              <a:t>http://www.laurentluce.com/posts/python-integer-objects-implementation/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uk-UA" u="sng" dirty="0">
                <a:hlinkClick r:id="rId5"/>
              </a:rPr>
              <a:t>https://docs.python.org/2/tutorial/floatingpoint.html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uk-UA" u="sng" dirty="0">
                <a:hlinkClick r:id="rId6"/>
              </a:rPr>
              <a:t>http://www.johndcook.com/blog/2009/04/06/anatomy-of-a-floating-point-number/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12.10.2015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Київський</a:t>
            </a:r>
            <a:r>
              <a:rPr lang="ru-RU" dirty="0" smtClean="0"/>
              <a:t> </a:t>
            </a:r>
            <a:r>
              <a:rPr lang="ru-RU" dirty="0" err="1" smtClean="0"/>
              <a:t>національний</a:t>
            </a:r>
            <a:r>
              <a:rPr lang="ru-RU" dirty="0" smtClean="0"/>
              <a:t> </a:t>
            </a:r>
            <a:r>
              <a:rPr lang="ru-RU" dirty="0" err="1" smtClean="0"/>
              <a:t>уіверситет</a:t>
            </a:r>
            <a:r>
              <a:rPr lang="ru-RU" dirty="0" smtClean="0"/>
              <a:t> </a:t>
            </a:r>
            <a:r>
              <a:rPr lang="ru-RU" dirty="0" err="1" smtClean="0"/>
              <a:t>імені</a:t>
            </a:r>
            <a:r>
              <a:rPr lang="ru-RU" dirty="0" smtClean="0"/>
              <a:t> Тараса </a:t>
            </a:r>
            <a:r>
              <a:rPr lang="ru-RU" dirty="0" err="1" smtClean="0"/>
              <a:t>Шевченка</a:t>
            </a:r>
            <a:r>
              <a:rPr lang="ru-RU" dirty="0" smtClean="0"/>
              <a:t>, кафедра </a:t>
            </a:r>
            <a:r>
              <a:rPr lang="ru-RU" dirty="0" err="1" smtClean="0"/>
              <a:t>математичної</a:t>
            </a:r>
            <a:r>
              <a:rPr lang="ru-RU" dirty="0" smtClean="0"/>
              <a:t> </a:t>
            </a:r>
            <a:r>
              <a:rPr lang="ru-RU" dirty="0" err="1" smtClean="0"/>
              <a:t>фізики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0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2060848"/>
                <a:ext cx="8229600" cy="4104456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uk-UA" dirty="0" smtClean="0"/>
                  <a:t>В інформатиці основу </a:t>
                </a:r>
                <a:r>
                  <a:rPr lang="uk-UA" dirty="0" err="1"/>
                  <a:t>показникової</a:t>
                </a:r>
                <a:r>
                  <a:rPr lang="uk-UA" dirty="0"/>
                  <a:t> функції </a:t>
                </a:r>
                <a:r>
                  <a:rPr lang="en-US" i="1" dirty="0"/>
                  <a:t>n</a:t>
                </a:r>
                <a:r>
                  <a:rPr lang="en-US" dirty="0"/>
                  <a:t> </a:t>
                </a:r>
                <a:r>
                  <a:rPr lang="uk-UA" dirty="0"/>
                  <a:t>беруть </a:t>
                </a:r>
                <a:r>
                  <a:rPr lang="uk-UA" dirty="0" smtClean="0"/>
                  <a:t>рівною 10</a:t>
                </a:r>
                <a:r>
                  <a:rPr lang="uk-UA" dirty="0"/>
                  <a:t>, а комп'ютерну реалізацію чисел у експоненціальній формі називають </a:t>
                </a:r>
                <a:r>
                  <a:rPr lang="uk-UA" b="1" dirty="0"/>
                  <a:t>числами з</a:t>
                </a:r>
                <a:r>
                  <a:rPr lang="uk-UA" b="1" i="1" dirty="0"/>
                  <a:t> </a:t>
                </a:r>
                <a:r>
                  <a:rPr lang="uk-UA" b="1" dirty="0"/>
                  <a:t>плаваючою комою</a:t>
                </a:r>
                <a:r>
                  <a:rPr lang="uk-UA" dirty="0"/>
                  <a:t> (</a:t>
                </a:r>
                <a:r>
                  <a:rPr lang="uk-UA" b="1" dirty="0"/>
                  <a:t>плаваючою крапкою</a:t>
                </a:r>
                <a:r>
                  <a:rPr lang="uk-UA" dirty="0" smtClean="0"/>
                  <a:t>).</a:t>
                </a:r>
              </a:p>
              <a:p>
                <a:pPr marL="0" indent="0" algn="just">
                  <a:buNone/>
                </a:pPr>
                <a:endParaRPr lang="uk-UA" dirty="0"/>
              </a:p>
              <a:p>
                <a:pPr marL="0" indent="0" algn="just" hangingPunct="0">
                  <a:buNone/>
                </a:pPr>
                <a:r>
                  <a:rPr lang="uk-UA" dirty="0"/>
                  <a:t>Показник степеня в обчислювальних машинах прийнято відділяти від мантиси символами </a:t>
                </a:r>
                <a:r>
                  <a:rPr lang="en-US" dirty="0"/>
                  <a:t>"</a:t>
                </a:r>
                <a:r>
                  <a:rPr lang="en-US" b="1" dirty="0"/>
                  <a:t>E</a:t>
                </a:r>
                <a:r>
                  <a:rPr lang="en-US" dirty="0"/>
                  <a:t>"</a:t>
                </a:r>
                <a:r>
                  <a:rPr lang="uk-UA" dirty="0"/>
                  <a:t> або </a:t>
                </a:r>
                <a:r>
                  <a:rPr lang="en-US" dirty="0"/>
                  <a:t>"</a:t>
                </a:r>
                <a:r>
                  <a:rPr lang="en-US" b="1" dirty="0"/>
                  <a:t>e</a:t>
                </a:r>
                <a:r>
                  <a:rPr lang="en-US" dirty="0"/>
                  <a:t>"</a:t>
                </a:r>
                <a:r>
                  <a:rPr lang="uk-UA" dirty="0"/>
                  <a:t> (скорочення від "</a:t>
                </a:r>
                <a:r>
                  <a:rPr lang="uk-UA" b="1" dirty="0" err="1"/>
                  <a:t>exponent</a:t>
                </a:r>
                <a:r>
                  <a:rPr lang="uk-UA" dirty="0"/>
                  <a:t>"). Наприклад, </a:t>
                </a:r>
                <a:r>
                  <a:rPr lang="uk-UA" dirty="0" smtClean="0"/>
                  <a:t>число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1.234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−56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uk-UA" dirty="0" smtClean="0"/>
                  <a:t>у </a:t>
                </a:r>
                <a:r>
                  <a:rPr lang="uk-UA" dirty="0"/>
                  <a:t>більшості мов програмування записується так</a:t>
                </a:r>
                <a:r>
                  <a:rPr lang="uk-UA" dirty="0" smtClean="0"/>
                  <a:t>:</a:t>
                </a:r>
                <a:endParaRPr lang="ru-RU" dirty="0"/>
              </a:p>
              <a:p>
                <a:pPr marL="0" indent="0" algn="ctr" hangingPunct="0">
                  <a:buNone/>
                </a:pPr>
                <a:r>
                  <a:rPr lang="en-US" dirty="0" smtClean="0"/>
                  <a:t>1.1234E-56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2060848"/>
                <a:ext cx="8229600" cy="4104456"/>
              </a:xfrm>
              <a:blipFill rotWithShape="1">
                <a:blip r:embed="rId3"/>
                <a:stretch>
                  <a:fillRect l="-1185" t="-1932" r="-111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817098"/>
              </p:ext>
            </p:extLst>
          </p:nvPr>
        </p:nvGraphicFramePr>
        <p:xfrm>
          <a:off x="3275856" y="1340768"/>
          <a:ext cx="2160240" cy="677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Формула" r:id="rId4" imgW="647640" imgH="203040" progId="Equation.3">
                  <p:embed/>
                </p:oleObj>
              </mc:Choice>
              <mc:Fallback>
                <p:oleObj name="Формула" r:id="rId4" imgW="6476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5856" y="1340768"/>
                        <a:ext cx="2160240" cy="677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uk-UA" dirty="0" smtClean="0"/>
              <a:t>Зображення даних </a:t>
            </a:r>
            <a:r>
              <a:rPr lang="uk-UA" dirty="0" smtClean="0"/>
              <a:t>д</a:t>
            </a:r>
            <a:r>
              <a:rPr lang="uk-UA" dirty="0" smtClean="0"/>
              <a:t>ійсного типу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460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 hangingPunct="0">
                  <a:buNone/>
                </a:pPr>
                <a:r>
                  <a:rPr lang="uk-UA" dirty="0" smtClean="0"/>
                  <a:t>Слід зауважити, що представлення дійсного числа в </a:t>
                </a:r>
                <a:r>
                  <a:rPr lang="uk-UA" dirty="0" err="1"/>
                  <a:t>показниковій</a:t>
                </a:r>
                <a:r>
                  <a:rPr lang="uk-UA" dirty="0"/>
                  <a:t> формі є неоднозначним. </a:t>
                </a:r>
                <a:endParaRPr lang="uk-UA" dirty="0" smtClean="0"/>
              </a:p>
              <a:p>
                <a:pPr marL="0" indent="0" algn="just" hangingPunct="0">
                  <a:buNone/>
                </a:pPr>
                <a:endParaRPr lang="uk-UA" dirty="0"/>
              </a:p>
              <a:p>
                <a:pPr marL="0" indent="0" algn="just" hangingPunct="0">
                  <a:buNone/>
                </a:pPr>
                <a:r>
                  <a:rPr lang="uk-UA" dirty="0" smtClean="0"/>
                  <a:t>Наприклад</a:t>
                </a:r>
                <a:r>
                  <a:rPr lang="uk-UA" dirty="0"/>
                  <a:t>, число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0.0001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uk-UA" dirty="0"/>
                  <a:t>у </a:t>
                </a:r>
                <a:r>
                  <a:rPr lang="uk-UA" dirty="0" err="1"/>
                  <a:t>показниковій</a:t>
                </a:r>
                <a:r>
                  <a:rPr lang="uk-UA" dirty="0"/>
                  <a:t> формі можна записати багатьма способами, наприклад</a:t>
                </a:r>
                <a:r>
                  <a:rPr lang="uk-UA" dirty="0" smtClean="0"/>
                  <a:t>,</a:t>
                </a:r>
                <a:endParaRPr lang="en-US" dirty="0" smtClean="0"/>
              </a:p>
              <a:p>
                <a:pPr marL="0" indent="0" algn="just" hangingPunc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 algn="just" hangingPunc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0.0001=10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−5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=0.1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  <a:p>
                <a:pPr marL="0" indent="0" algn="ctr" hangingPunct="0">
                  <a:buNone/>
                </a:pPr>
                <a:endParaRPr lang="uk-UA" dirty="0" smtClean="0"/>
              </a:p>
              <a:p>
                <a:pPr marL="0" indent="0" algn="just">
                  <a:buNone/>
                </a:pPr>
                <a:r>
                  <a:rPr lang="uk-UA" dirty="0"/>
                  <a:t>Тому в інформатиці використовують нормалізовану форму запису чисел з плаваючою комою.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875" r="-111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</a:t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uk-UA" dirty="0" smtClean="0"/>
              <a:t>Зображення даних </a:t>
            </a:r>
            <a:r>
              <a:rPr lang="uk-UA" dirty="0" smtClean="0"/>
              <a:t>д</a:t>
            </a:r>
            <a:r>
              <a:rPr lang="uk-UA" dirty="0" smtClean="0"/>
              <a:t>ійсного типу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375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 hangingPunct="0">
                  <a:buNone/>
                </a:pPr>
                <a:r>
                  <a:rPr lang="uk-UA" b="1" dirty="0" smtClean="0"/>
                  <a:t>Озн</a:t>
                </a:r>
                <a:r>
                  <a:rPr lang="uk-UA" b="1" dirty="0"/>
                  <a:t>ачення 4.2.</a:t>
                </a:r>
                <a:r>
                  <a:rPr lang="uk-UA" b="1" i="1" dirty="0"/>
                  <a:t> </a:t>
                </a:r>
                <a:r>
                  <a:rPr lang="uk-UA" b="1" dirty="0"/>
                  <a:t>Нормалізованою формою</a:t>
                </a:r>
                <a:r>
                  <a:rPr lang="uk-UA" dirty="0"/>
                  <a:t> запису числа з плаваючою комою називають представлення, у </a:t>
                </a:r>
                <a:r>
                  <a:rPr lang="uk-UA" dirty="0" smtClean="0"/>
                  <a:t>якому модуль мантиси </a:t>
                </a:r>
                <a:r>
                  <a:rPr lang="uk-UA" dirty="0"/>
                  <a:t>належить проміжку </a:t>
                </a:r>
                <a:r>
                  <a:rPr lang="en-US" dirty="0"/>
                  <a:t>[</a:t>
                </a:r>
                <a:r>
                  <a:rPr lang="en-US" dirty="0" smtClean="0"/>
                  <a:t>1,</a:t>
                </a:r>
                <a:r>
                  <a:rPr lang="uk-UA" dirty="0" smtClean="0"/>
                  <a:t>10</a:t>
                </a:r>
                <a:r>
                  <a:rPr lang="en-US" dirty="0" smtClean="0"/>
                  <a:t>)</a:t>
                </a:r>
                <a:r>
                  <a:rPr lang="uk-UA" dirty="0" smtClean="0"/>
                  <a:t>.</a:t>
                </a:r>
              </a:p>
              <a:p>
                <a:pPr marL="0" indent="0" algn="ctr" hangingPunc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1≤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6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/>
                            </a:rPr>
                            <m:t>𝑀</m:t>
                          </m:r>
                        </m:e>
                      </m:d>
                      <m:r>
                        <a:rPr lang="en-US" sz="3600" b="0" i="1" smtClean="0">
                          <a:latin typeface="Cambria Math"/>
                        </a:rPr>
                        <m:t>&lt;10</m:t>
                      </m:r>
                    </m:oMath>
                  </m:oMathPara>
                </a14:m>
                <a:endParaRPr lang="uk-UA" sz="3600" dirty="0"/>
              </a:p>
              <a:p>
                <a:pPr marL="0" indent="0" algn="just" hangingPunct="0">
                  <a:buNone/>
                </a:pPr>
                <a:r>
                  <a:rPr lang="uk-UA" dirty="0"/>
                  <a:t>У такій формі будь-яке число (крім нуля) записується єдиним чином. </a:t>
                </a:r>
                <a:endParaRPr lang="en-US" dirty="0" smtClean="0"/>
              </a:p>
              <a:p>
                <a:pPr marL="0" indent="0" algn="just" hangingPunct="0">
                  <a:buNone/>
                </a:pPr>
                <a:endParaRPr lang="en-US" dirty="0" smtClean="0"/>
              </a:p>
              <a:p>
                <a:pPr marL="0" indent="0" algn="just" hangingPunct="0">
                  <a:buNone/>
                </a:pPr>
                <a:r>
                  <a:rPr lang="uk-UA" dirty="0" smtClean="0"/>
                  <a:t>Наприклад, вищенаведене число </a:t>
                </a:r>
                <a:r>
                  <a:rPr lang="en-US" dirty="0" smtClean="0"/>
                  <a:t>0.0001</a:t>
                </a:r>
                <a:r>
                  <a:rPr lang="uk-UA" dirty="0" smtClean="0"/>
                  <a:t> у нормалізованій формі матиме вигляд:</a:t>
                </a:r>
                <a:endParaRPr lang="en-US" dirty="0" smtClean="0"/>
              </a:p>
              <a:p>
                <a:pPr marL="0" indent="0" algn="just" hangingPunc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/>
                        </a:rPr>
                        <m:t>0.0001=1</m:t>
                      </m:r>
                      <m:r>
                        <a:rPr lang="en-US" sz="40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40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40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uk-UA" sz="40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uk-UA" sz="4000" dirty="0"/>
              </a:p>
              <a:p>
                <a:pPr marL="0" indent="0" algn="just" hangingPunc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875" r="-111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uk-UA" dirty="0" smtClean="0"/>
              <a:t>Зображення даних </a:t>
            </a:r>
            <a:r>
              <a:rPr lang="uk-UA" dirty="0" smtClean="0"/>
              <a:t>д</a:t>
            </a:r>
            <a:r>
              <a:rPr lang="uk-UA" dirty="0" smtClean="0"/>
              <a:t>ійсного типу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368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</a:t>
            </a:fld>
            <a:endParaRPr lang="ru-RU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uk-UA" dirty="0" smtClean="0"/>
              <a:t>Приклади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496966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err="1">
                          <a:effectLst/>
                        </a:rPr>
                        <a:t>Стандартний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десятковий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запис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>
                          <a:effectLst/>
                        </a:rPr>
                        <a:t>Нормалізований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запис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>
                          <a:effectLst/>
                        </a:rPr>
                        <a:t>2×10</a:t>
                      </a:r>
                      <a:r>
                        <a:rPr lang="ru-RU" baseline="30000">
                          <a:effectLst/>
                        </a:rPr>
                        <a:t>0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3×10</a:t>
                      </a:r>
                      <a:r>
                        <a:rPr lang="ru-RU" baseline="30000" dirty="0">
                          <a:effectLst/>
                        </a:rPr>
                        <a:t>2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4,321.768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4.321768×10</a:t>
                      </a:r>
                      <a:r>
                        <a:rPr lang="ru-RU" baseline="30000" dirty="0">
                          <a:effectLst/>
                        </a:rPr>
                        <a:t>3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−53,000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−5.3×10</a:t>
                      </a:r>
                      <a:r>
                        <a:rPr lang="ru-RU" baseline="30000" dirty="0">
                          <a:effectLst/>
                        </a:rPr>
                        <a:t>4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>
                          <a:effectLst/>
                        </a:rPr>
                        <a:t>6,720,000,000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6.72×10</a:t>
                      </a:r>
                      <a:r>
                        <a:rPr lang="ru-RU" baseline="30000" dirty="0">
                          <a:effectLst/>
                        </a:rPr>
                        <a:t>9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>
                          <a:effectLst/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2×10</a:t>
                      </a:r>
                      <a:r>
                        <a:rPr lang="ru-RU" baseline="30000" dirty="0">
                          <a:effectLst/>
                        </a:rPr>
                        <a:t>−1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>
                          <a:effectLst/>
                        </a:rPr>
                        <a:t>0.000 000 007 51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7.51×10</a:t>
                      </a:r>
                      <a:r>
                        <a:rPr lang="ru-RU" baseline="30000" dirty="0">
                          <a:effectLst/>
                        </a:rPr>
                        <a:t>−9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66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Наближені обмежені операції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uk-UA" dirty="0" smtClean="0"/>
                  <a:t>Визначимо тепер наближен</a:t>
                </a:r>
                <a:r>
                  <a:rPr lang="uk-UA" dirty="0"/>
                  <a:t>і</a:t>
                </a:r>
                <a:r>
                  <a:rPr lang="uk-UA" dirty="0" smtClean="0"/>
                  <a:t> операції для дійсних чисел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+.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+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𝑟𝑜𝑢𝑛𝑑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latin typeface="Cambria Math"/>
                          </a:rPr>
                          <m:t>,10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;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uk-UA" b="0" i="1" smtClean="0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.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b="0" i="1" smtClean="0">
                            <a:latin typeface="Cambria Math"/>
                          </a:rPr>
                          <m:t>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𝑟𝑜𝑢𝑛𝑑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uk-UA" b="0" i="1" smtClean="0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latin typeface="Cambria Math"/>
                          </a:rPr>
                          <m:t>,10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;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uk-UA" b="0" i="1" smtClean="0">
                        <a:latin typeface="Cambria Math"/>
                      </a:rPr>
                      <m:t>∗</m:t>
                    </m:r>
                    <m:r>
                      <a:rPr lang="en-US" i="1">
                        <a:latin typeface="Cambria Math"/>
                      </a:rPr>
                      <m:t>.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b="0" i="1" smtClean="0">
                            <a:latin typeface="Cambria Math"/>
                          </a:rPr>
                          <m:t>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𝑟𝑜𝑢𝑛𝑑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uk-UA" b="0" i="1" smtClean="0">
                            <a:latin typeface="Cambria Math"/>
                          </a:rPr>
                          <m:t>∗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latin typeface="Cambria Math"/>
                          </a:rPr>
                          <m:t>,10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;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uk-UA" b="0" i="1" smtClean="0">
                        <a:latin typeface="Cambria Math"/>
                      </a:rPr>
                      <m:t>/</m:t>
                    </m:r>
                    <m:r>
                      <a:rPr lang="en-US" i="1">
                        <a:latin typeface="Cambria Math"/>
                      </a:rPr>
                      <m:t>.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b="0" i="1" smtClean="0">
                            <a:latin typeface="Cambria Math"/>
                          </a:rPr>
                          <m:t>/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𝑟𝑜𝑢𝑛𝑑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uk-UA" b="0" i="1" smtClean="0">
                            <a:latin typeface="Cambria Math"/>
                          </a:rPr>
                          <m:t>/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latin typeface="Cambria Math"/>
                          </a:rPr>
                          <m:t>,10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;</m:t>
                    </m:r>
                  </m:oMath>
                </a14:m>
                <a:endParaRPr lang="en-US" i="1" dirty="0"/>
              </a:p>
              <a:p>
                <a:pPr marL="274320" lvl="1" indent="0">
                  <a:buNone/>
                </a:pPr>
                <a:r>
                  <a:rPr lang="uk-UA" sz="2400" dirty="0" smtClean="0"/>
                  <a:t>де </a:t>
                </a:r>
                <a:r>
                  <a:rPr lang="en-US" sz="2400" dirty="0" smtClean="0"/>
                  <a:t>p </a:t>
                </a:r>
                <a:r>
                  <a:rPr lang="ru-RU" sz="2400" dirty="0"/>
                  <a:t>– </a:t>
                </a:r>
                <a:r>
                  <a:rPr lang="ru-RU" sz="2400" dirty="0" err="1" smtClean="0"/>
                  <a:t>максмимальна</a:t>
                </a:r>
                <a:r>
                  <a:rPr lang="ru-RU" sz="2400" dirty="0" smtClean="0"/>
                  <a:t> </a:t>
                </a:r>
                <a:r>
                  <a:rPr lang="uk-UA" sz="2400" dirty="0" smtClean="0"/>
                  <a:t>кількість</a:t>
                </a:r>
                <a:r>
                  <a:rPr lang="ru-RU" sz="2400" dirty="0" smtClean="0"/>
                  <a:t> </a:t>
                </a:r>
                <a:r>
                  <a:rPr lang="uk-UA" sz="2400" dirty="0" smtClean="0"/>
                  <a:t>розрядів мантиси.</a:t>
                </a:r>
                <a:endParaRPr lang="ru-RU" sz="2400" dirty="0"/>
              </a:p>
              <a:p>
                <a:endParaRPr lang="uk-UA" dirty="0" smtClean="0"/>
              </a:p>
              <a:p>
                <a:r>
                  <a:rPr lang="uk-UA" dirty="0" smtClean="0"/>
                  <a:t>Аналогічно можуть бути введені інші наближені </a:t>
                </a:r>
                <a:r>
                  <a:rPr lang="uk-UA" dirty="0" smtClean="0"/>
                  <a:t>арифметичні </a:t>
                </a:r>
                <a:r>
                  <a:rPr lang="uk-UA" dirty="0" smtClean="0"/>
                  <a:t>операції.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87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09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Реалізація носія дійсного типу даних у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У </a:t>
            </a:r>
            <a:r>
              <a:rPr lang="en-US" dirty="0"/>
              <a:t>Python </a:t>
            </a:r>
            <a:r>
              <a:rPr lang="uk-UA" dirty="0"/>
              <a:t>дійсні числа зберігаються </a:t>
            </a:r>
            <a:r>
              <a:rPr lang="ru-RU" dirty="0" err="1"/>
              <a:t>зг</a:t>
            </a:r>
            <a:r>
              <a:rPr lang="uk-UA" dirty="0" err="1"/>
              <a:t>ідно</a:t>
            </a:r>
            <a:r>
              <a:rPr lang="uk-UA" dirty="0"/>
              <a:t> стандарту IEEE 754 у представленні з плаваючою крапкою у двійковій системі числення, тобто </a:t>
            </a:r>
            <a:r>
              <a:rPr lang="en-US" i="1" dirty="0"/>
              <a:t>b</a:t>
            </a:r>
            <a:r>
              <a:rPr lang="ru-RU" dirty="0"/>
              <a:t> = 2. </a:t>
            </a:r>
            <a:endParaRPr lang="ru-RU" dirty="0" smtClean="0"/>
          </a:p>
          <a:p>
            <a:r>
              <a:rPr lang="uk-UA" dirty="0" smtClean="0"/>
              <a:t>Для </a:t>
            </a:r>
            <a:r>
              <a:rPr lang="uk-UA" dirty="0"/>
              <a:t>збереження у пам’яті самого числа виділяється 8 байтів (64 біти). </a:t>
            </a:r>
            <a:endParaRPr lang="uk-UA" dirty="0" smtClean="0"/>
          </a:p>
          <a:p>
            <a:r>
              <a:rPr lang="uk-UA" dirty="0" smtClean="0"/>
              <a:t>При </a:t>
            </a:r>
            <a:r>
              <a:rPr lang="uk-UA" dirty="0"/>
              <a:t>цьому, 1 біт виділяється під знак числа, 52 біти – під мантису, 11 біт – під порядок.</a:t>
            </a:r>
            <a:endParaRPr lang="ru-RU" dirty="0"/>
          </a:p>
          <a:p>
            <a:r>
              <a:rPr lang="uk-UA" dirty="0"/>
              <a:t>Числа зберігаються у нормалізованому представленні. Це для двійкової системи числення означає, що старший біт завжди дорівнює 1. </a:t>
            </a:r>
            <a:endParaRPr lang="uk-UA" dirty="0" smtClean="0"/>
          </a:p>
          <a:p>
            <a:r>
              <a:rPr lang="uk-UA" dirty="0" smtClean="0"/>
              <a:t>Тому </a:t>
            </a:r>
            <a:r>
              <a:rPr lang="uk-UA" dirty="0"/>
              <a:t>цей старший біт мантиси не зберігають у пам’яті, враховують при виконанні операцій. Таким чином, у пам’яті зберігається частина мантиси </a:t>
            </a:r>
            <a:r>
              <a:rPr lang="en-US" i="1" dirty="0"/>
              <a:t>f</a:t>
            </a:r>
            <a:r>
              <a:rPr lang="ru-RU" i="1" dirty="0"/>
              <a:t>’</a:t>
            </a:r>
            <a:r>
              <a:rPr lang="ru-RU" dirty="0"/>
              <a:t>. </a:t>
            </a:r>
            <a:r>
              <a:rPr lang="uk-UA" dirty="0"/>
              <a:t>Співвідношення між </a:t>
            </a:r>
            <a:r>
              <a:rPr lang="en-US" i="1" dirty="0"/>
              <a:t>f</a:t>
            </a:r>
            <a:r>
              <a:rPr lang="uk-UA" dirty="0"/>
              <a:t> та </a:t>
            </a:r>
            <a:r>
              <a:rPr lang="en-US" i="1" dirty="0"/>
              <a:t>f</a:t>
            </a:r>
            <a:r>
              <a:rPr lang="ru-RU" i="1" dirty="0"/>
              <a:t>’</a:t>
            </a:r>
            <a:r>
              <a:rPr lang="uk-UA" dirty="0"/>
              <a:t> таке: 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f</a:t>
            </a:r>
            <a:r>
              <a:rPr lang="en-US" dirty="0"/>
              <a:t> </a:t>
            </a:r>
            <a:r>
              <a:rPr lang="ru-RU" dirty="0"/>
              <a:t>= </a:t>
            </a:r>
            <a:r>
              <a:rPr lang="en-US" dirty="0" smtClean="0"/>
              <a:t>(</a:t>
            </a:r>
            <a:r>
              <a:rPr lang="ru-RU" dirty="0" smtClean="0"/>
              <a:t>1.</a:t>
            </a:r>
            <a:r>
              <a:rPr lang="en-US" i="1" dirty="0"/>
              <a:t>f</a:t>
            </a:r>
            <a:r>
              <a:rPr lang="ru-RU" i="1" dirty="0"/>
              <a:t>’</a:t>
            </a:r>
            <a:r>
              <a:rPr lang="ru-RU" dirty="0"/>
              <a:t> </a:t>
            </a:r>
            <a:r>
              <a:rPr lang="en-US" dirty="0" smtClean="0"/>
              <a:t>)</a:t>
            </a:r>
            <a:r>
              <a:rPr lang="en-US" baseline="-25000" dirty="0" smtClean="0"/>
              <a:t>2</a:t>
            </a:r>
            <a:endParaRPr lang="ru-RU" baseline="-25000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01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Реалізація носія дійсного типу даних у </a:t>
            </a:r>
            <a:r>
              <a:rPr lang="en-US" dirty="0" smtClean="0"/>
              <a:t>Python</a:t>
            </a:r>
            <a:r>
              <a:rPr lang="uk-UA" dirty="0" smtClean="0"/>
              <a:t>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Під порядок </a:t>
            </a:r>
            <a:r>
              <a:rPr lang="uk-UA" dirty="0"/>
              <a:t>виділено 11 біт, </a:t>
            </a:r>
            <a:r>
              <a:rPr lang="en-US" i="1" dirty="0"/>
              <a:t>d</a:t>
            </a:r>
            <a:r>
              <a:rPr lang="ru-RU" dirty="0"/>
              <a:t> = 2047 (2</a:t>
            </a:r>
            <a:r>
              <a:rPr lang="ru-RU" baseline="30000" dirty="0"/>
              <a:t>11</a:t>
            </a:r>
            <a:r>
              <a:rPr lang="ru-RU" dirty="0"/>
              <a:t>-1). </a:t>
            </a:r>
            <a:endParaRPr lang="ru-RU" dirty="0" smtClean="0"/>
          </a:p>
          <a:p>
            <a:r>
              <a:rPr lang="uk-UA" dirty="0" smtClean="0"/>
              <a:t>мінімальний </a:t>
            </a:r>
            <a:r>
              <a:rPr lang="uk-UA" dirty="0"/>
              <a:t>порядок </a:t>
            </a:r>
            <a:r>
              <a:rPr lang="en-US" i="1" dirty="0" err="1"/>
              <a:t>r</a:t>
            </a:r>
            <a:r>
              <a:rPr lang="en-US" i="1" baseline="-25000" dirty="0" err="1"/>
              <a:t>min</a:t>
            </a:r>
            <a:r>
              <a:rPr lang="ru-RU" dirty="0"/>
              <a:t> = -1022, а </a:t>
            </a:r>
            <a:r>
              <a:rPr lang="uk-UA" dirty="0"/>
              <a:t>максимальний – </a:t>
            </a:r>
            <a:r>
              <a:rPr lang="en-US" i="1" dirty="0" err="1"/>
              <a:t>r</a:t>
            </a:r>
            <a:r>
              <a:rPr lang="en-US" i="1" baseline="-25000" dirty="0" err="1"/>
              <a:t>max</a:t>
            </a:r>
            <a:r>
              <a:rPr lang="ru-RU" dirty="0"/>
              <a:t> = 1023</a:t>
            </a:r>
            <a:r>
              <a:rPr lang="ru-RU" dirty="0" smtClean="0"/>
              <a:t>.</a:t>
            </a:r>
            <a:endParaRPr lang="ru-RU" dirty="0" smtClean="0"/>
          </a:p>
          <a:p>
            <a:pPr lvl="1"/>
            <a:r>
              <a:rPr lang="uk-UA" dirty="0" smtClean="0"/>
              <a:t>Одиниця </a:t>
            </a:r>
            <a:r>
              <a:rPr lang="uk-UA" dirty="0"/>
              <a:t>з мінімального порядку використовується для збереження 0 (всі нулі у всіх бітах) та маленьких </a:t>
            </a:r>
            <a:r>
              <a:rPr lang="uk-UA" dirty="0" err="1"/>
              <a:t>денормалізованих</a:t>
            </a:r>
            <a:r>
              <a:rPr lang="uk-UA" dirty="0"/>
              <a:t> чисел (ненульові біти мантиси), а одиниця максимального порядку – для позначення нескінченності - </a:t>
            </a:r>
            <a:r>
              <a:rPr lang="en-US" dirty="0" err="1"/>
              <a:t>inf</a:t>
            </a:r>
            <a:r>
              <a:rPr lang="uk-UA" dirty="0"/>
              <a:t> - та випадків коли результат операції не є числом</a:t>
            </a:r>
            <a:r>
              <a:rPr lang="ru-RU" dirty="0"/>
              <a:t> – </a:t>
            </a:r>
            <a:r>
              <a:rPr lang="en-US" dirty="0"/>
              <a:t>nan</a:t>
            </a:r>
            <a:r>
              <a:rPr lang="ru-RU" dirty="0"/>
              <a:t> -</a:t>
            </a:r>
            <a:r>
              <a:rPr lang="uk-UA" dirty="0"/>
              <a:t> (наприклад, - корінь з від’ємного числа)</a:t>
            </a:r>
            <a:r>
              <a:rPr lang="ru-RU" dirty="0"/>
              <a:t>.</a:t>
            </a:r>
          </a:p>
          <a:p>
            <a:r>
              <a:rPr lang="uk-UA" dirty="0" smtClean="0"/>
              <a:t>Кількість значущих десяткових </a:t>
            </a:r>
            <a:r>
              <a:rPr lang="uk-UA" dirty="0"/>
              <a:t>цифр мантиси – 15-16.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02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3194</TotalTime>
  <Words>1706</Words>
  <Application>Microsoft Office PowerPoint</Application>
  <PresentationFormat>Экран (4:3)</PresentationFormat>
  <Paragraphs>378</Paragraphs>
  <Slides>22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4" baseType="lpstr">
      <vt:lpstr>Ясность</vt:lpstr>
      <vt:lpstr>Microsoft Equation 3.0</vt:lpstr>
      <vt:lpstr>Інформатика та програмування</vt:lpstr>
      <vt:lpstr>Дійсний тип даних</vt:lpstr>
      <vt:lpstr>Зображення даних дійсного типу</vt:lpstr>
      <vt:lpstr>Зображення даних дійсного типу</vt:lpstr>
      <vt:lpstr>Зображення даних дійсного типу</vt:lpstr>
      <vt:lpstr>Приклади</vt:lpstr>
      <vt:lpstr>Наближені обмежені операції</vt:lpstr>
      <vt:lpstr>Реалізація носія дійсного типу даних у Python</vt:lpstr>
      <vt:lpstr>Реалізація носія дійсного типу даних у Python.2</vt:lpstr>
      <vt:lpstr>Операції для дійсного типу</vt:lpstr>
      <vt:lpstr>Відношення та інструкції для дійсного типу</vt:lpstr>
      <vt:lpstr>Додаткові функції для дійсних чисел</vt:lpstr>
      <vt:lpstr>Додаткові функції для дійсних чисел.2</vt:lpstr>
      <vt:lpstr>Приклад для дійсних чисел </vt:lpstr>
      <vt:lpstr>Комплексний тип даних </vt:lpstr>
      <vt:lpstr>Операції для комплексного типу</vt:lpstr>
      <vt:lpstr>Відношення та інструкції для комплексного типу</vt:lpstr>
      <vt:lpstr>Додаткові функції для комплексних чисел</vt:lpstr>
      <vt:lpstr>Додаткові функції для комплексних чисел.2</vt:lpstr>
      <vt:lpstr>Приклад для комплексних чисел</vt:lpstr>
      <vt:lpstr>Резюме</vt:lpstr>
      <vt:lpstr>Де прочитати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Інформатика та програмування</dc:title>
  <dc:creator>Nataly</dc:creator>
  <cp:lastModifiedBy>Andrii Krenevych</cp:lastModifiedBy>
  <cp:revision>121</cp:revision>
  <dcterms:created xsi:type="dcterms:W3CDTF">2015-08-16T10:20:57Z</dcterms:created>
  <dcterms:modified xsi:type="dcterms:W3CDTF">2015-10-12T20:55:09Z</dcterms:modified>
</cp:coreProperties>
</file>