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6" r:id="rId30"/>
    <p:sldId id="305" r:id="rId31"/>
    <p:sldId id="307" r:id="rId32"/>
    <p:sldId id="276" r:id="rId33"/>
    <p:sldId id="277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30.09.2015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30.09.2015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30.09.2015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30.09.2015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30.09.2015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30.09.2015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software/theano/tutorial/python-memory-management.html" TargetMode="External"/><Relationship Id="rId2" Type="http://schemas.openxmlformats.org/officeDocument/2006/relationships/hyperlink" Target="http://wombat.org.ua/AByteOfPython/AByteofPythonRussian-2.0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ohndcook.com/blog/2009/04/06/anatomy-of-a-floating-point-number/" TargetMode="External"/><Relationship Id="rId5" Type="http://schemas.openxmlformats.org/officeDocument/2006/relationships/hyperlink" Target="https://docs.python.org/2/tutorial/floatingpoint.html" TargetMode="External"/><Relationship Id="rId4" Type="http://schemas.openxmlformats.org/officeDocument/2006/relationships/hyperlink" Target="http://www.laurentluce.com/posts/python-integer-objects-implement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uk-UA" sz="3600" dirty="0"/>
              <a:t>Тема </a:t>
            </a:r>
            <a:r>
              <a:rPr lang="ru-RU" sz="3600" dirty="0"/>
              <a:t>4</a:t>
            </a:r>
            <a:r>
              <a:rPr lang="uk-UA" sz="3600" dirty="0"/>
              <a:t>. </a:t>
            </a:r>
            <a:r>
              <a:rPr lang="uk-UA" sz="3600" dirty="0" smtClean="0"/>
              <a:t>Числові </a:t>
            </a:r>
            <a:r>
              <a:rPr lang="uk-UA" sz="3600" dirty="0"/>
              <a:t>типи даних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30.09.2015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Пам’ять комп’ютера та змінні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76800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Пам'ять комп’ютера представляє собою послідовність 8-розрядних клітинок - </a:t>
            </a:r>
            <a:r>
              <a:rPr lang="uk-UA" b="1" dirty="0"/>
              <a:t>байтів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Кожний </a:t>
            </a:r>
            <a:r>
              <a:rPr lang="uk-UA" dirty="0"/>
              <a:t>розряд - </a:t>
            </a:r>
            <a:r>
              <a:rPr lang="uk-UA" b="1" dirty="0" smtClean="0"/>
              <a:t>біт</a:t>
            </a:r>
            <a:r>
              <a:rPr lang="uk-UA" dirty="0" smtClean="0"/>
              <a:t> </a:t>
            </a:r>
            <a:r>
              <a:rPr lang="uk-UA" dirty="0"/>
              <a:t>- може приймати одне з двох значень: 0 або 1. </a:t>
            </a:r>
            <a:endParaRPr lang="en-US" dirty="0" smtClean="0"/>
          </a:p>
          <a:p>
            <a:pPr lvl="1"/>
            <a:r>
              <a:rPr lang="uk-UA" dirty="0" smtClean="0"/>
              <a:t>Тому </a:t>
            </a:r>
            <a:r>
              <a:rPr lang="uk-UA" dirty="0"/>
              <a:t>за допомогою одного </a:t>
            </a:r>
            <a:r>
              <a:rPr lang="uk-UA" dirty="0" err="1"/>
              <a:t>байта</a:t>
            </a:r>
            <a:r>
              <a:rPr lang="uk-UA" dirty="0"/>
              <a:t> можна кодувати 2</a:t>
            </a:r>
            <a:r>
              <a:rPr lang="uk-UA" baseline="30000" dirty="0"/>
              <a:t>8</a:t>
            </a:r>
            <a:r>
              <a:rPr lang="uk-UA" dirty="0"/>
              <a:t> = 256 різних значень. </a:t>
            </a:r>
            <a:endParaRPr lang="ru-RU" dirty="0"/>
          </a:p>
          <a:p>
            <a:pPr lvl="1"/>
            <a:r>
              <a:rPr lang="uk-UA" dirty="0"/>
              <a:t>Для збереження даних у пам’яті виділяється певна кількість байтів, в залежності від типу змінної або константи та прийнятої у мові програмування моделі збереження даних.</a:t>
            </a:r>
            <a:endParaRPr lang="ru-RU" dirty="0"/>
          </a:p>
          <a:p>
            <a:endParaRPr lang="en-US" dirty="0" smtClean="0"/>
          </a:p>
          <a:p>
            <a:r>
              <a:rPr lang="uk-UA" dirty="0" smtClean="0"/>
              <a:t>Для </a:t>
            </a:r>
            <a:r>
              <a:rPr lang="uk-UA" dirty="0"/>
              <a:t>того, щоб дізнатися скільки байтів виділено під деяку змінну або константу, у </a:t>
            </a:r>
            <a:r>
              <a:rPr lang="en-US" dirty="0"/>
              <a:t>Python</a:t>
            </a:r>
            <a:r>
              <a:rPr lang="uk-UA" dirty="0"/>
              <a:t> використовують функцію </a:t>
            </a:r>
            <a:r>
              <a:rPr lang="en-US" dirty="0" err="1"/>
              <a:t>getsizeof</a:t>
            </a:r>
            <a:r>
              <a:rPr lang="uk-UA" dirty="0"/>
              <a:t>(). </a:t>
            </a:r>
            <a:endParaRPr lang="en-US" dirty="0" smtClean="0"/>
          </a:p>
          <a:p>
            <a:pPr lvl="1"/>
            <a:r>
              <a:rPr lang="uk-UA" dirty="0" smtClean="0"/>
              <a:t>Для </a:t>
            </a:r>
            <a:r>
              <a:rPr lang="uk-UA" dirty="0"/>
              <a:t>використання цієї функції у інтерпретаторі треба спочатку набрати 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latin typeface="Consolas"/>
              </a:rPr>
              <a:t>from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sys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import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B58900"/>
                </a:solidFill>
                <a:latin typeface="Consolas"/>
              </a:rPr>
              <a:t>getsizeof</a:t>
            </a:r>
            <a:endParaRPr lang="uk-UA" sz="3200" dirty="0">
              <a:solidFill>
                <a:srgbClr val="B58900"/>
              </a:solidFill>
              <a:latin typeface="Times New Roman"/>
            </a:endParaRPr>
          </a:p>
          <a:p>
            <a:pPr marL="274320" lvl="1" indent="0">
              <a:buNone/>
            </a:pPr>
            <a:r>
              <a:rPr lang="ru-RU" dirty="0" smtClean="0"/>
              <a:t>а </a:t>
            </a:r>
            <a:r>
              <a:rPr lang="ru-RU" dirty="0"/>
              <a:t>пот</a:t>
            </a:r>
            <a:r>
              <a:rPr lang="uk-UA" dirty="0" err="1"/>
              <a:t>ім</a:t>
            </a:r>
            <a:r>
              <a:rPr lang="uk-UA" dirty="0"/>
              <a:t>, наприклад,</a:t>
            </a: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rgbClr val="B58900"/>
                </a:solidFill>
                <a:latin typeface="Consolas"/>
              </a:rPr>
              <a:t>getsizeof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5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</a:t>
            </a:r>
            <a:endParaRPr lang="en-US" sz="3600" dirty="0">
              <a:solidFill>
                <a:srgbClr val="586E75"/>
              </a:solidFill>
              <a:latin typeface="Times New Roman"/>
            </a:endParaRPr>
          </a:p>
          <a:p>
            <a:endParaRPr lang="en-US" dirty="0" smtClean="0"/>
          </a:p>
          <a:p>
            <a:r>
              <a:rPr lang="uk-UA" dirty="0" smtClean="0"/>
              <a:t>Дані </a:t>
            </a:r>
            <a:r>
              <a:rPr lang="uk-UA" dirty="0"/>
              <a:t>зберігаються у пам’яті у двійковій системі числення.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1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Цілий тип даних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uk-UA" u="sng" dirty="0"/>
              <a:t>носій</a:t>
            </a:r>
            <a:endParaRPr lang="ru-RU" dirty="0"/>
          </a:p>
          <a:p>
            <a:pPr lvl="1"/>
            <a:r>
              <a:rPr lang="uk-UA" dirty="0"/>
              <a:t>Носієм цілого типу даних є обмежена множина цілих чисел</a:t>
            </a:r>
            <a:endParaRPr lang="ru-RU" dirty="0"/>
          </a:p>
          <a:p>
            <a:pPr marL="274320" lvl="1" indent="0">
              <a:buNone/>
            </a:pPr>
            <a:r>
              <a:rPr lang="en-US" i="1" dirty="0"/>
              <a:t>Z</a:t>
            </a:r>
            <a:r>
              <a:rPr lang="en-US" i="1" baseline="-25000" dirty="0"/>
              <a:t>n</a:t>
            </a:r>
            <a:r>
              <a:rPr lang="en-US" i="1" dirty="0"/>
              <a:t> </a:t>
            </a:r>
            <a:r>
              <a:rPr lang="uk-UA" dirty="0"/>
              <a:t>= {</a:t>
            </a:r>
            <a:r>
              <a:rPr lang="en-US" i="1" dirty="0"/>
              <a:t>x</a:t>
            </a:r>
            <a:r>
              <a:rPr lang="en-US" dirty="0"/>
              <a:t> ϵ </a:t>
            </a:r>
            <a:r>
              <a:rPr lang="en-US" i="1" dirty="0"/>
              <a:t>Z</a:t>
            </a:r>
            <a:r>
              <a:rPr lang="uk-UA" dirty="0"/>
              <a:t>: |</a:t>
            </a:r>
            <a:r>
              <a:rPr lang="en-US" i="1" dirty="0"/>
              <a:t>x</a:t>
            </a:r>
            <a:r>
              <a:rPr lang="uk-UA" dirty="0"/>
              <a:t>| ≤ </a:t>
            </a:r>
            <a:r>
              <a:rPr lang="en-US" i="1" dirty="0"/>
              <a:t>n</a:t>
            </a:r>
            <a:r>
              <a:rPr lang="uk-UA" dirty="0"/>
              <a:t>}</a:t>
            </a:r>
            <a:endParaRPr lang="ru-RU" dirty="0"/>
          </a:p>
          <a:p>
            <a:pPr lvl="1"/>
            <a:r>
              <a:rPr lang="uk-UA" dirty="0"/>
              <a:t>Значення </a:t>
            </a:r>
            <a:r>
              <a:rPr lang="en-US" dirty="0"/>
              <a:t>n </a:t>
            </a:r>
            <a:r>
              <a:rPr lang="uk-UA" dirty="0"/>
              <a:t>залежить від реалізації цілого типу. </a:t>
            </a:r>
            <a:endParaRPr lang="en-US" dirty="0" smtClean="0"/>
          </a:p>
          <a:p>
            <a:pPr lvl="1"/>
            <a:r>
              <a:rPr lang="uk-UA" dirty="0" smtClean="0"/>
              <a:t>Наприклад</a:t>
            </a:r>
            <a:r>
              <a:rPr lang="uk-UA" dirty="0"/>
              <a:t>, якщо для збереження цілого числа виділено 4 байти, то з урахуванням виділення 1 біту на знак числа, залишається 31 біт на представлення самого числа. </a:t>
            </a:r>
            <a:endParaRPr lang="en-US" dirty="0" smtClean="0"/>
          </a:p>
          <a:p>
            <a:pPr lvl="1"/>
            <a:r>
              <a:rPr lang="uk-UA" dirty="0" smtClean="0"/>
              <a:t>Тому </a:t>
            </a:r>
            <a:r>
              <a:rPr lang="uk-UA" dirty="0"/>
              <a:t>в цьому випадку </a:t>
            </a:r>
            <a:r>
              <a:rPr lang="en-US" i="1" dirty="0"/>
              <a:t>n</a:t>
            </a:r>
            <a:r>
              <a:rPr lang="ru-RU" dirty="0"/>
              <a:t> = 2</a:t>
            </a:r>
            <a:r>
              <a:rPr lang="ru-RU" baseline="30000" dirty="0"/>
              <a:t>31</a:t>
            </a:r>
            <a:r>
              <a:rPr lang="ru-RU" dirty="0"/>
              <a:t>-1 (</a:t>
            </a:r>
            <a:r>
              <a:rPr lang="uk-UA" dirty="0"/>
              <a:t>насправді мінімальне ціле -</a:t>
            </a:r>
            <a:r>
              <a:rPr lang="ru-RU" dirty="0"/>
              <a:t>2</a:t>
            </a:r>
            <a:r>
              <a:rPr lang="ru-RU" baseline="30000" dirty="0"/>
              <a:t>31</a:t>
            </a:r>
            <a:r>
              <a:rPr lang="uk-UA" dirty="0"/>
              <a:t>, а максимальне </a:t>
            </a:r>
            <a:r>
              <a:rPr lang="ru-RU" dirty="0"/>
              <a:t>2</a:t>
            </a:r>
            <a:r>
              <a:rPr lang="ru-RU" baseline="30000" dirty="0"/>
              <a:t>31</a:t>
            </a:r>
            <a:r>
              <a:rPr lang="ru-RU" dirty="0"/>
              <a:t>-1</a:t>
            </a:r>
            <a:r>
              <a:rPr lang="uk-UA" dirty="0"/>
              <a:t> через те, що 0 включається у додатні числа).</a:t>
            </a:r>
            <a:endParaRPr lang="ru-RU" dirty="0"/>
          </a:p>
          <a:p>
            <a:r>
              <a:rPr lang="uk-UA" dirty="0"/>
              <a:t>У </a:t>
            </a:r>
            <a:r>
              <a:rPr lang="en-US" dirty="0"/>
              <a:t>Python</a:t>
            </a:r>
            <a:r>
              <a:rPr lang="uk-UA" dirty="0"/>
              <a:t> значення </a:t>
            </a:r>
            <a:r>
              <a:rPr lang="en-US" i="1" dirty="0"/>
              <a:t>n</a:t>
            </a:r>
            <a:r>
              <a:rPr lang="uk-UA" dirty="0"/>
              <a:t> попередньо не встановлюється, оскільки кількість байтів, що виділяються для збереження цілого числа, збільшується, коли це потрібно. </a:t>
            </a:r>
            <a:endParaRPr lang="en-US" dirty="0" smtClean="0"/>
          </a:p>
          <a:p>
            <a:r>
              <a:rPr lang="uk-UA" dirty="0" smtClean="0"/>
              <a:t>Тому</a:t>
            </a:r>
            <a:r>
              <a:rPr lang="uk-UA" dirty="0"/>
              <a:t>, практично, верхня границя для цілого типу обмежена тільки об’ємом пам’яті для програми. </a:t>
            </a:r>
            <a:endParaRPr lang="en-US" dirty="0" smtClean="0"/>
          </a:p>
          <a:p>
            <a:r>
              <a:rPr lang="uk-UA" dirty="0" smtClean="0"/>
              <a:t>Можна </a:t>
            </a:r>
            <a:r>
              <a:rPr lang="uk-UA" dirty="0"/>
              <a:t>вважати, що для всіх відомих задач зі скінченним значенням цілого числа, така границя недосяжна.</a:t>
            </a:r>
            <a:endParaRPr lang="ru-RU" dirty="0"/>
          </a:p>
          <a:p>
            <a:r>
              <a:rPr lang="uk-UA" dirty="0"/>
              <a:t>Константи цілого типу позначаються як у звичайній арифметиці, наприклад: 0, 1, -235.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33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Операції для цілого типу даних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u="sng" dirty="0"/>
              <a:t>операції</a:t>
            </a:r>
            <a:endParaRPr lang="ru-RU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49351"/>
              </p:ext>
            </p:extLst>
          </p:nvPr>
        </p:nvGraphicFramePr>
        <p:xfrm>
          <a:off x="755576" y="2132856"/>
          <a:ext cx="7272808" cy="4426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/>
                <a:gridCol w="5760640"/>
              </a:tblGrid>
              <a:tr h="279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Операція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Опис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x +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сума x та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x - y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різниця</a:t>
                      </a:r>
                      <a:r>
                        <a:rPr lang="ru-RU" sz="1800" dirty="0">
                          <a:effectLst/>
                        </a:rPr>
                        <a:t> x та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x * y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добуток</a:t>
                      </a:r>
                      <a:r>
                        <a:rPr lang="ru-RU" sz="1800" dirty="0">
                          <a:effectLst/>
                        </a:rPr>
                        <a:t> x та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3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x /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частка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від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ділення</a:t>
                      </a:r>
                      <a:r>
                        <a:rPr lang="ru-RU" sz="1800" dirty="0">
                          <a:effectLst/>
                        </a:rPr>
                        <a:t> x на y (результат – </a:t>
                      </a:r>
                      <a:r>
                        <a:rPr lang="ru-RU" sz="1800" dirty="0" err="1">
                          <a:effectLst/>
                        </a:rPr>
                        <a:t>дійсне</a:t>
                      </a:r>
                      <a:r>
                        <a:rPr lang="ru-RU" sz="1800" dirty="0">
                          <a:effectLst/>
                        </a:rPr>
                        <a:t> число)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x // y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ділення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націло</a:t>
                      </a:r>
                      <a:r>
                        <a:rPr lang="ru-RU" sz="1800" dirty="0">
                          <a:effectLst/>
                        </a:rPr>
                        <a:t> x на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x % y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Остача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від</a:t>
                      </a:r>
                      <a:r>
                        <a:rPr lang="ru-RU" sz="1800" dirty="0">
                          <a:effectLst/>
                        </a:rPr>
                        <a:t> x //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-x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x </a:t>
                      </a:r>
                      <a:r>
                        <a:rPr lang="ru-RU" sz="1800" dirty="0" err="1">
                          <a:effectLst/>
                        </a:rPr>
                        <a:t>від’ємне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abs(x)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модуль x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</a:t>
                      </a:r>
                      <a:r>
                        <a:rPr lang="ru-RU" sz="1800">
                          <a:effectLst/>
                        </a:rPr>
                        <a:t>(x)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</a:t>
                      </a:r>
                      <a:r>
                        <a:rPr lang="ru-RU" sz="1800" dirty="0" err="1">
                          <a:effectLst/>
                        </a:rPr>
                        <a:t>еретвореня</a:t>
                      </a:r>
                      <a:r>
                        <a:rPr lang="ru-RU" sz="1800" dirty="0">
                          <a:effectLst/>
                        </a:rPr>
                        <a:t> x до ц</a:t>
                      </a:r>
                      <a:r>
                        <a:rPr lang="uk-UA" sz="1800" dirty="0">
                          <a:effectLst/>
                        </a:rPr>
                        <a:t>і</a:t>
                      </a:r>
                      <a:r>
                        <a:rPr lang="ru-RU" sz="1800" dirty="0">
                          <a:effectLst/>
                        </a:rPr>
                        <a:t>лого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float(x)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</a:t>
                      </a:r>
                      <a:r>
                        <a:rPr lang="ru-RU" sz="1800" dirty="0" err="1">
                          <a:effectLst/>
                        </a:rPr>
                        <a:t>еретвореня</a:t>
                      </a:r>
                      <a:r>
                        <a:rPr lang="ru-RU" sz="1800" dirty="0">
                          <a:effectLst/>
                        </a:rPr>
                        <a:t> x до </a:t>
                      </a:r>
                      <a:r>
                        <a:rPr lang="ru-RU" sz="1800" dirty="0" err="1">
                          <a:effectLst/>
                        </a:rPr>
                        <a:t>дійсного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8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divmod(x, y)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пара</a:t>
                      </a:r>
                      <a:r>
                        <a:rPr lang="en-US" sz="1800" dirty="0">
                          <a:effectLst/>
                        </a:rPr>
                        <a:t> (x // y, x % y)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pow(x, y)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x </a:t>
                      </a:r>
                      <a:r>
                        <a:rPr lang="ru-RU" sz="1800" dirty="0" err="1">
                          <a:effectLst/>
                        </a:rPr>
                        <a:t>піднесене</a:t>
                      </a:r>
                      <a:r>
                        <a:rPr lang="ru-RU" sz="1800" dirty="0">
                          <a:effectLst/>
                        </a:rPr>
                        <a:t> до </a:t>
                      </a:r>
                      <a:r>
                        <a:rPr lang="ru-RU" sz="1800" dirty="0" err="1">
                          <a:effectLst/>
                        </a:rPr>
                        <a:t>степеня</a:t>
                      </a:r>
                      <a:r>
                        <a:rPr lang="ru-RU" sz="1800" dirty="0">
                          <a:effectLst/>
                        </a:rPr>
                        <a:t>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x ** y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x </a:t>
                      </a:r>
                      <a:r>
                        <a:rPr lang="ru-RU" sz="1800" dirty="0" err="1">
                          <a:effectLst/>
                        </a:rPr>
                        <a:t>піднесене</a:t>
                      </a:r>
                      <a:r>
                        <a:rPr lang="ru-RU" sz="1800" dirty="0">
                          <a:effectLst/>
                        </a:rPr>
                        <a:t> до </a:t>
                      </a:r>
                      <a:r>
                        <a:rPr lang="ru-RU" sz="1800" dirty="0" err="1">
                          <a:effectLst/>
                        </a:rPr>
                        <a:t>степеня</a:t>
                      </a:r>
                      <a:r>
                        <a:rPr lang="ru-RU" sz="1800" dirty="0">
                          <a:effectLst/>
                        </a:rPr>
                        <a:t>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2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Відношення та інструкції </a:t>
            </a:r>
            <a:r>
              <a:rPr lang="uk-UA" dirty="0"/>
              <a:t>для цілого типу даних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u="sng" dirty="0"/>
              <a:t>відношення</a:t>
            </a:r>
            <a:endParaRPr lang="ru-RU" dirty="0"/>
          </a:p>
          <a:p>
            <a:r>
              <a:rPr lang="uk-UA" dirty="0"/>
              <a:t>Для цілого типу визначені 6 стандартних відношень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==, !=, </a:t>
            </a:r>
            <a:r>
              <a:rPr lang="en-US" dirty="0"/>
              <a:t>&gt;, &lt;, &gt;=, &lt;=</a:t>
            </a:r>
            <a:endParaRPr lang="ru-RU" dirty="0"/>
          </a:p>
          <a:p>
            <a:pPr lvl="0"/>
            <a:endParaRPr lang="en-US" u="sng" dirty="0" smtClean="0"/>
          </a:p>
          <a:p>
            <a:pPr lvl="0"/>
            <a:r>
              <a:rPr lang="uk-UA" u="sng" dirty="0" smtClean="0"/>
              <a:t>інструкції</a:t>
            </a:r>
            <a:endParaRPr lang="ru-RU" dirty="0"/>
          </a:p>
          <a:p>
            <a:r>
              <a:rPr lang="ru-RU" dirty="0" err="1"/>
              <a:t>Визначено</a:t>
            </a:r>
            <a:r>
              <a:rPr lang="ru-RU" dirty="0"/>
              <a:t> </a:t>
            </a:r>
            <a:r>
              <a:rPr lang="ru-RU" dirty="0" err="1"/>
              <a:t>присво</a:t>
            </a:r>
            <a:r>
              <a:rPr lang="uk-UA" dirty="0" err="1"/>
              <a:t>єня</a:t>
            </a:r>
            <a:r>
              <a:rPr lang="uk-UA" dirty="0"/>
              <a:t>, введення та </a:t>
            </a:r>
            <a:r>
              <a:rPr lang="uk-UA" dirty="0" err="1"/>
              <a:t>виведеня</a:t>
            </a:r>
            <a:endParaRPr lang="ru-RU" dirty="0"/>
          </a:p>
          <a:p>
            <a:r>
              <a:rPr lang="en-US" sz="1800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B58900"/>
                </a:solidFill>
                <a:latin typeface="Consolas"/>
              </a:rPr>
              <a:t>e</a:t>
            </a:r>
            <a:r>
              <a:rPr lang="en-US" sz="1800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B58900"/>
                </a:solidFill>
                <a:latin typeface="Consolas"/>
              </a:rPr>
              <a:t>int</a:t>
            </a:r>
            <a:r>
              <a:rPr lang="en-US" sz="18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B58900"/>
                </a:solidFill>
                <a:latin typeface="Consolas"/>
              </a:rPr>
              <a:t>input</a:t>
            </a:r>
            <a:r>
              <a:rPr lang="en-US" sz="18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sz="1800" i="1" dirty="0">
                <a:solidFill>
                  <a:srgbClr val="586E75"/>
                </a:solidFill>
                <a:latin typeface="Consolas"/>
              </a:rPr>
              <a:t>S</a:t>
            </a:r>
            <a:r>
              <a:rPr lang="en-US" sz="1800" dirty="0">
                <a:solidFill>
                  <a:srgbClr val="586E75"/>
                </a:solidFill>
                <a:latin typeface="Consolas"/>
              </a:rPr>
              <a:t>)),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59900"/>
                </a:solidFill>
                <a:latin typeface="Consolas"/>
              </a:rPr>
              <a:t>print</a:t>
            </a:r>
            <a:r>
              <a:rPr lang="en-US" sz="18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sz="1800" dirty="0">
                <a:solidFill>
                  <a:srgbClr val="586E75"/>
                </a:solidFill>
                <a:latin typeface="Consolas"/>
              </a:rPr>
              <a:t>)</a:t>
            </a:r>
            <a:endParaRPr lang="en-US" sz="2800" dirty="0">
              <a:solidFill>
                <a:srgbClr val="586E75"/>
              </a:solidFill>
              <a:latin typeface="Times New Roman"/>
            </a:endParaRPr>
          </a:p>
          <a:p>
            <a:pPr lvl="1"/>
            <a:endParaRPr lang="en-US" dirty="0" smtClean="0"/>
          </a:p>
          <a:p>
            <a:pPr lvl="1"/>
            <a:r>
              <a:rPr lang="ru-RU" dirty="0" err="1" smtClean="0"/>
              <a:t>Визначено</a:t>
            </a:r>
            <a:r>
              <a:rPr lang="ru-RU" dirty="0" smtClean="0"/>
              <a:t> </a:t>
            </a:r>
            <a:r>
              <a:rPr lang="ru-RU" dirty="0" err="1"/>
              <a:t>також</a:t>
            </a:r>
            <a:r>
              <a:rPr lang="ru-RU" dirty="0"/>
              <a:t> цикл по </a:t>
            </a:r>
            <a:r>
              <a:rPr lang="ru-RU" dirty="0" err="1"/>
              <a:t>діапазону</a:t>
            </a:r>
            <a:r>
              <a:rPr lang="ru-RU" dirty="0"/>
              <a:t> </a:t>
            </a:r>
            <a:r>
              <a:rPr lang="ru-RU" dirty="0" err="1"/>
              <a:t>цілих</a:t>
            </a:r>
            <a:r>
              <a:rPr lang="ru-RU" dirty="0"/>
              <a:t> чисел з </a:t>
            </a:r>
            <a:r>
              <a:rPr lang="ru-RU" dirty="0" err="1"/>
              <a:t>лічильником</a:t>
            </a:r>
            <a:r>
              <a:rPr lang="ru-RU" dirty="0"/>
              <a:t> </a:t>
            </a:r>
            <a:r>
              <a:rPr lang="ru-RU" dirty="0" err="1"/>
              <a:t>цілого</a:t>
            </a:r>
            <a:r>
              <a:rPr lang="ru-RU" dirty="0"/>
              <a:t> типу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59900"/>
                </a:solidFill>
                <a:latin typeface="Consolas"/>
              </a:rPr>
              <a:t>for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B58900"/>
                </a:solidFill>
                <a:latin typeface="Consolas"/>
              </a:rPr>
              <a:t>i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59900"/>
                </a:solidFill>
                <a:latin typeface="Consolas"/>
              </a:rPr>
              <a:t>in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B58900"/>
                </a:solidFill>
                <a:latin typeface="Consolas"/>
              </a:rPr>
              <a:t>range</a:t>
            </a:r>
            <a:r>
              <a:rPr lang="en-US" sz="18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sz="1800" i="1" dirty="0" err="1">
                <a:solidFill>
                  <a:srgbClr val="586E75"/>
                </a:solidFill>
                <a:latin typeface="Consolas"/>
              </a:rPr>
              <a:t>b</a:t>
            </a:r>
            <a:r>
              <a:rPr lang="en-US" sz="1800" dirty="0" err="1">
                <a:solidFill>
                  <a:srgbClr val="586E75"/>
                </a:solidFill>
                <a:latin typeface="Consolas"/>
              </a:rPr>
              <a:t>,</a:t>
            </a:r>
            <a:r>
              <a:rPr lang="en-US" sz="1800" i="1" dirty="0" err="1">
                <a:solidFill>
                  <a:srgbClr val="586E75"/>
                </a:solidFill>
                <a:latin typeface="Consolas"/>
              </a:rPr>
              <a:t>c</a:t>
            </a:r>
            <a:r>
              <a:rPr lang="en-US" sz="1800" dirty="0" err="1">
                <a:solidFill>
                  <a:srgbClr val="586E75"/>
                </a:solidFill>
                <a:latin typeface="Consolas"/>
              </a:rPr>
              <a:t>,</a:t>
            </a:r>
            <a:r>
              <a:rPr lang="en-US" sz="1800" i="1" dirty="0" err="1">
                <a:solidFill>
                  <a:srgbClr val="586E75"/>
                </a:solidFill>
                <a:latin typeface="Consolas"/>
              </a:rPr>
              <a:t>d</a:t>
            </a:r>
            <a:r>
              <a:rPr lang="en-US" sz="1800" dirty="0">
                <a:solidFill>
                  <a:srgbClr val="586E75"/>
                </a:solidFill>
                <a:latin typeface="Consolas"/>
              </a:rPr>
              <a:t>):</a:t>
            </a:r>
            <a:endParaRPr lang="en-US" sz="18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1800" i="1" dirty="0">
                <a:solidFill>
                  <a:srgbClr val="657B83"/>
                </a:solidFill>
                <a:latin typeface="Consolas"/>
              </a:rPr>
              <a:t>P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3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для цілого типу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Обчислити суму цифр заданого натурального числа та показати всі цифри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23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Дійсний тип даних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Для визначення носія дійсного типу даних розглянемо відображення </a:t>
            </a:r>
            <a:r>
              <a:rPr lang="uk-UA" i="1" dirty="0" err="1"/>
              <a:t>flt</a:t>
            </a:r>
            <a:r>
              <a:rPr lang="uk-UA" dirty="0"/>
              <a:t>(</a:t>
            </a:r>
            <a:r>
              <a:rPr lang="uk-UA" i="1" dirty="0"/>
              <a:t>х,</a:t>
            </a:r>
            <a:r>
              <a:rPr lang="en-US" i="1" dirty="0"/>
              <a:t>p</a:t>
            </a:r>
            <a:r>
              <a:rPr lang="ru-RU" i="1" dirty="0"/>
              <a:t>,</a:t>
            </a:r>
            <a:r>
              <a:rPr lang="en-US" i="1" dirty="0"/>
              <a:t>b</a:t>
            </a:r>
            <a:r>
              <a:rPr lang="ru-RU" i="1" dirty="0"/>
              <a:t>,</a:t>
            </a:r>
            <a:r>
              <a:rPr lang="en-US" i="1" dirty="0"/>
              <a:t>q</a:t>
            </a:r>
            <a:r>
              <a:rPr lang="uk-UA" dirty="0"/>
              <a:t>)</a:t>
            </a:r>
            <a:endParaRPr lang="ru-RU" dirty="0"/>
          </a:p>
          <a:p>
            <a:r>
              <a:rPr lang="uk-UA" dirty="0"/>
              <a:t>Число </a:t>
            </a:r>
            <a:r>
              <a:rPr lang="uk-UA" i="1" dirty="0"/>
              <a:t>х</a:t>
            </a:r>
            <a:r>
              <a:rPr lang="uk-UA" dirty="0"/>
              <a:t> зображується </a:t>
            </a:r>
            <a:r>
              <a:rPr lang="uk-UA" b="1" dirty="0"/>
              <a:t>наближеним </a:t>
            </a:r>
            <a:r>
              <a:rPr lang="uk-UA" b="1" i="1" dirty="0"/>
              <a:t>р</a:t>
            </a:r>
            <a:r>
              <a:rPr lang="uk-UA" b="1" dirty="0"/>
              <a:t> - розрядним представленням з плаваючою крапкою за основою </a:t>
            </a:r>
            <a:r>
              <a:rPr lang="uk-UA" b="1" i="1" dirty="0"/>
              <a:t>b</a:t>
            </a:r>
            <a:r>
              <a:rPr lang="uk-UA" b="1" dirty="0"/>
              <a:t> з надлишком </a:t>
            </a:r>
            <a:r>
              <a:rPr lang="uk-UA" b="1" i="1" dirty="0"/>
              <a:t>q</a:t>
            </a:r>
            <a:r>
              <a:rPr lang="uk-UA" dirty="0"/>
              <a:t> - </a:t>
            </a:r>
            <a:endParaRPr lang="ru-RU" dirty="0"/>
          </a:p>
          <a:p>
            <a:pPr marL="0" indent="0">
              <a:buNone/>
            </a:pPr>
            <a:r>
              <a:rPr lang="uk-UA" i="1" dirty="0" err="1"/>
              <a:t>flt</a:t>
            </a:r>
            <a:r>
              <a:rPr lang="uk-UA" dirty="0"/>
              <a:t>(</a:t>
            </a:r>
            <a:r>
              <a:rPr lang="uk-UA" i="1" dirty="0"/>
              <a:t>х,</a:t>
            </a:r>
            <a:r>
              <a:rPr lang="en-US" i="1" dirty="0" err="1"/>
              <a:t>p,b,q</a:t>
            </a:r>
            <a:r>
              <a:rPr lang="uk-UA" dirty="0"/>
              <a:t>) = (</a:t>
            </a:r>
            <a:r>
              <a:rPr lang="uk-UA" i="1" dirty="0"/>
              <a:t>f, r</a:t>
            </a:r>
            <a:r>
              <a:rPr lang="uk-UA" dirty="0"/>
              <a:t>)</a:t>
            </a:r>
            <a:endParaRPr lang="ru-RU" dirty="0"/>
          </a:p>
          <a:p>
            <a:pPr lvl="1"/>
            <a:r>
              <a:rPr lang="ru-RU" dirty="0"/>
              <a:t>де </a:t>
            </a:r>
            <a:r>
              <a:rPr lang="en-US" i="1" dirty="0"/>
              <a:t>f</a:t>
            </a:r>
            <a:r>
              <a:rPr lang="ru-RU" i="1" dirty="0"/>
              <a:t>,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uk-UA" dirty="0"/>
              <a:t>визначаються з співвідношень</a:t>
            </a:r>
            <a:endParaRPr lang="ru-RU" dirty="0"/>
          </a:p>
          <a:p>
            <a:pPr marL="274320" lvl="1" indent="0">
              <a:buNone/>
            </a:pPr>
            <a:r>
              <a:rPr lang="uk-UA" i="1" dirty="0"/>
              <a:t>f</a:t>
            </a:r>
            <a:r>
              <a:rPr lang="uk-UA" dirty="0"/>
              <a:t> * </a:t>
            </a:r>
            <a:r>
              <a:rPr lang="uk-UA" i="1" dirty="0"/>
              <a:t>b</a:t>
            </a:r>
            <a:r>
              <a:rPr lang="en-US" i="1" baseline="30000" dirty="0"/>
              <a:t>r-q</a:t>
            </a:r>
            <a:r>
              <a:rPr lang="en-US" dirty="0"/>
              <a:t> </a:t>
            </a:r>
            <a:r>
              <a:rPr lang="uk-UA" dirty="0"/>
              <a:t>= </a:t>
            </a:r>
            <a:r>
              <a:rPr lang="en-US" i="1" dirty="0"/>
              <a:t>round</a:t>
            </a:r>
            <a:r>
              <a:rPr lang="en-US" dirty="0"/>
              <a:t>(</a:t>
            </a:r>
            <a:r>
              <a:rPr lang="en-US" i="1" dirty="0" err="1"/>
              <a:t>x,p,b</a:t>
            </a:r>
            <a:r>
              <a:rPr lang="en-US" dirty="0"/>
              <a:t>)</a:t>
            </a:r>
            <a:r>
              <a:rPr lang="uk-UA" dirty="0"/>
              <a:t>;</a:t>
            </a:r>
            <a:endParaRPr lang="ru-RU" dirty="0"/>
          </a:p>
          <a:p>
            <a:pPr marL="274320" lvl="1" indent="0">
              <a:buNone/>
            </a:pPr>
            <a:r>
              <a:rPr lang="ru-RU" dirty="0"/>
              <a:t>1</a:t>
            </a:r>
            <a:r>
              <a:rPr lang="uk-UA" dirty="0"/>
              <a:t> &lt;= </a:t>
            </a:r>
            <a:r>
              <a:rPr lang="ru-RU" dirty="0"/>
              <a:t>|</a:t>
            </a:r>
            <a:r>
              <a:rPr lang="uk-UA" i="1" dirty="0"/>
              <a:t>f</a:t>
            </a:r>
            <a:r>
              <a:rPr lang="ru-RU" dirty="0"/>
              <a:t>|</a:t>
            </a:r>
            <a:r>
              <a:rPr lang="uk-UA" dirty="0"/>
              <a:t> &lt; </a:t>
            </a:r>
            <a:r>
              <a:rPr lang="en-US" i="1" dirty="0"/>
              <a:t>b</a:t>
            </a:r>
            <a:endParaRPr lang="ru-RU" dirty="0"/>
          </a:p>
          <a:p>
            <a:pPr lvl="1"/>
            <a:r>
              <a:rPr lang="uk-UA" dirty="0"/>
              <a:t>Число </a:t>
            </a:r>
            <a:r>
              <a:rPr lang="uk-UA" i="1" dirty="0"/>
              <a:t>f</a:t>
            </a:r>
            <a:r>
              <a:rPr lang="uk-UA" dirty="0"/>
              <a:t> називається мантисою наближення, а </a:t>
            </a:r>
            <a:r>
              <a:rPr lang="uk-UA" i="1" dirty="0"/>
              <a:t>r</a:t>
            </a:r>
            <a:r>
              <a:rPr lang="uk-UA" dirty="0"/>
              <a:t> - його порядком. Означення </a:t>
            </a:r>
            <a:r>
              <a:rPr lang="en-US" i="1" dirty="0" err="1"/>
              <a:t>flt</a:t>
            </a:r>
            <a:r>
              <a:rPr lang="uk-UA" dirty="0"/>
              <a:t> дозволяє вибрати мантису і порядок однозначно.</a:t>
            </a:r>
            <a:endParaRPr lang="ru-RU" dirty="0"/>
          </a:p>
          <a:p>
            <a:r>
              <a:rPr lang="uk-UA" dirty="0"/>
              <a:t>Умова </a:t>
            </a:r>
            <a:r>
              <a:rPr lang="ru-RU" dirty="0"/>
              <a:t>1</a:t>
            </a:r>
            <a:r>
              <a:rPr lang="uk-UA" dirty="0"/>
              <a:t> &lt;= </a:t>
            </a:r>
            <a:r>
              <a:rPr lang="ru-RU" dirty="0"/>
              <a:t>|</a:t>
            </a:r>
            <a:r>
              <a:rPr lang="uk-UA" i="1" dirty="0"/>
              <a:t>f</a:t>
            </a:r>
            <a:r>
              <a:rPr lang="ru-RU" dirty="0"/>
              <a:t>|</a:t>
            </a:r>
            <a:r>
              <a:rPr lang="uk-UA" dirty="0"/>
              <a:t> &lt; </a:t>
            </a:r>
            <a:r>
              <a:rPr lang="en-US" i="1" dirty="0"/>
              <a:t>b</a:t>
            </a:r>
            <a:r>
              <a:rPr lang="uk-UA" dirty="0"/>
              <a:t> називається </a:t>
            </a:r>
            <a:r>
              <a:rPr lang="uk-UA" b="1" dirty="0"/>
              <a:t>умовою </a:t>
            </a:r>
            <a:r>
              <a:rPr lang="uk-UA" b="1" dirty="0" err="1"/>
              <a:t>нормалізованості</a:t>
            </a:r>
            <a:r>
              <a:rPr lang="uk-UA" dirty="0"/>
              <a:t>. Наприклад,</a:t>
            </a:r>
            <a:endParaRPr lang="ru-RU" dirty="0"/>
          </a:p>
          <a:p>
            <a:pPr marL="0" indent="0">
              <a:buNone/>
            </a:pPr>
            <a:r>
              <a:rPr lang="uk-UA" i="1" dirty="0" err="1"/>
              <a:t>flt</a:t>
            </a:r>
            <a:r>
              <a:rPr lang="uk-UA" dirty="0"/>
              <a:t>(0.02241383, 5, 10, 5) = (2.2414, 3)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31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Дійсний тип </a:t>
            </a:r>
            <a:r>
              <a:rPr lang="uk-UA" dirty="0" smtClean="0"/>
              <a:t>даних</a:t>
            </a:r>
            <a:r>
              <a:rPr lang="en-US" dirty="0" smtClean="0"/>
              <a:t>. </a:t>
            </a:r>
            <a:r>
              <a:rPr lang="ru-RU" dirty="0" smtClean="0"/>
              <a:t>Нос</a:t>
            </a:r>
            <a:r>
              <a:rPr lang="uk-UA" dirty="0" err="1" smtClean="0"/>
              <a:t>ій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/>
              <a:t>Назвемо </a:t>
            </a:r>
            <a:r>
              <a:rPr lang="uk-UA" b="1" dirty="0"/>
              <a:t>(</a:t>
            </a:r>
            <a:r>
              <a:rPr lang="uk-UA" b="1" i="1" dirty="0" err="1"/>
              <a:t>p,b,q,d</a:t>
            </a:r>
            <a:r>
              <a:rPr lang="uk-UA" b="1" dirty="0"/>
              <a:t>) - обмеженою множиною дійсних чисел </a:t>
            </a:r>
            <a:r>
              <a:rPr lang="uk-UA" dirty="0"/>
              <a:t>множину наближених </a:t>
            </a:r>
            <a:r>
              <a:rPr lang="uk-UA" i="1" dirty="0"/>
              <a:t>p</a:t>
            </a:r>
            <a:r>
              <a:rPr lang="uk-UA" dirty="0"/>
              <a:t> - розрядних представлень з плаваючою крапкою за основою </a:t>
            </a:r>
            <a:r>
              <a:rPr lang="uk-UA" i="1" dirty="0"/>
              <a:t>b</a:t>
            </a:r>
            <a:r>
              <a:rPr lang="uk-UA" dirty="0"/>
              <a:t> з надлишком </a:t>
            </a:r>
            <a:r>
              <a:rPr lang="uk-UA" i="1" dirty="0"/>
              <a:t>q</a:t>
            </a:r>
            <a:r>
              <a:rPr lang="uk-UA" dirty="0"/>
              <a:t> та максимальним порядком </a:t>
            </a:r>
            <a:r>
              <a:rPr lang="uk-UA" i="1" dirty="0"/>
              <a:t>d</a:t>
            </a:r>
            <a:r>
              <a:rPr lang="uk-UA" dirty="0"/>
              <a:t> всіх дійсних чисел </a:t>
            </a:r>
            <a:r>
              <a:rPr lang="uk-UA" i="1" dirty="0"/>
              <a:t>x</a:t>
            </a:r>
            <a:r>
              <a:rPr lang="uk-UA" dirty="0"/>
              <a:t> ϵ Δ(</a:t>
            </a:r>
            <a:r>
              <a:rPr lang="uk-UA" i="1" dirty="0" err="1"/>
              <a:t>q,d</a:t>
            </a:r>
            <a:r>
              <a:rPr lang="uk-UA" dirty="0"/>
              <a:t>):</a:t>
            </a:r>
            <a:endParaRPr lang="ru-RU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uk-UA" i="1" dirty="0" err="1" smtClean="0"/>
              <a:t>R</a:t>
            </a:r>
            <a:r>
              <a:rPr lang="uk-UA" i="1" baseline="-25000" dirty="0" err="1" smtClean="0"/>
              <a:t>p,b,q,d</a:t>
            </a:r>
            <a:r>
              <a:rPr lang="uk-UA" dirty="0" smtClean="0"/>
              <a:t>  </a:t>
            </a:r>
            <a:r>
              <a:rPr lang="uk-UA" dirty="0"/>
              <a:t>= {(</a:t>
            </a:r>
            <a:r>
              <a:rPr lang="uk-UA" i="1" dirty="0" err="1"/>
              <a:t>f,r</a:t>
            </a:r>
            <a:r>
              <a:rPr lang="uk-UA" dirty="0"/>
              <a:t>): (</a:t>
            </a:r>
            <a:r>
              <a:rPr lang="uk-UA" i="1" dirty="0" err="1"/>
              <a:t>f,r</a:t>
            </a:r>
            <a:r>
              <a:rPr lang="uk-UA" dirty="0"/>
              <a:t>)=</a:t>
            </a:r>
            <a:r>
              <a:rPr lang="uk-UA" i="1" dirty="0" err="1"/>
              <a:t>flt</a:t>
            </a:r>
            <a:r>
              <a:rPr lang="uk-UA" dirty="0"/>
              <a:t>(</a:t>
            </a:r>
            <a:r>
              <a:rPr lang="uk-UA" i="1" dirty="0"/>
              <a:t>x,</a:t>
            </a:r>
            <a:r>
              <a:rPr lang="en-US" i="1" dirty="0"/>
              <a:t>p</a:t>
            </a:r>
            <a:r>
              <a:rPr lang="uk-UA" i="1" dirty="0"/>
              <a:t>,</a:t>
            </a:r>
            <a:r>
              <a:rPr lang="en-US" i="1" dirty="0"/>
              <a:t>b</a:t>
            </a:r>
            <a:r>
              <a:rPr lang="uk-UA" i="1" dirty="0"/>
              <a:t>,</a:t>
            </a:r>
            <a:r>
              <a:rPr lang="en-US" i="1" dirty="0"/>
              <a:t>q</a:t>
            </a:r>
            <a:r>
              <a:rPr lang="uk-UA" dirty="0"/>
              <a:t>); |</a:t>
            </a:r>
            <a:r>
              <a:rPr lang="uk-UA" i="1" dirty="0"/>
              <a:t>x</a:t>
            </a:r>
            <a:r>
              <a:rPr lang="uk-UA" dirty="0"/>
              <a:t>| ϵ Δ(</a:t>
            </a:r>
            <a:r>
              <a:rPr lang="uk-UA" i="1" dirty="0" err="1"/>
              <a:t>q,d</a:t>
            </a:r>
            <a:r>
              <a:rPr lang="uk-UA" dirty="0"/>
              <a:t>); </a:t>
            </a:r>
            <a:r>
              <a:rPr lang="uk-UA" i="1" dirty="0"/>
              <a:t>r</a:t>
            </a:r>
            <a:r>
              <a:rPr lang="uk-UA" dirty="0"/>
              <a:t> ϵ </a:t>
            </a:r>
            <a:r>
              <a:rPr lang="uk-UA" i="1" dirty="0"/>
              <a:t>N</a:t>
            </a:r>
            <a:r>
              <a:rPr lang="en-US" i="1" baseline="-25000" dirty="0"/>
              <a:t>d</a:t>
            </a:r>
            <a:r>
              <a:rPr lang="uk-UA" dirty="0"/>
              <a:t> },</a:t>
            </a:r>
            <a:endParaRPr lang="ru-RU" dirty="0"/>
          </a:p>
          <a:p>
            <a:r>
              <a:rPr lang="uk-UA" dirty="0"/>
              <a:t>де </a:t>
            </a:r>
            <a:r>
              <a:rPr lang="uk-UA" i="1" dirty="0"/>
              <a:t>N</a:t>
            </a:r>
            <a:r>
              <a:rPr lang="en-US" i="1" baseline="-25000" dirty="0"/>
              <a:t>d</a:t>
            </a:r>
            <a:r>
              <a:rPr lang="uk-UA" dirty="0"/>
              <a:t> = {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uk-UA" dirty="0"/>
              <a:t>ϵ </a:t>
            </a:r>
            <a:r>
              <a:rPr lang="en-US" i="1" dirty="0"/>
              <a:t>N</a:t>
            </a:r>
            <a:r>
              <a:rPr lang="uk-UA" dirty="0"/>
              <a:t>: </a:t>
            </a:r>
            <a:r>
              <a:rPr lang="en-US" i="1" dirty="0"/>
              <a:t>n</a:t>
            </a:r>
            <a:r>
              <a:rPr lang="uk-UA" dirty="0"/>
              <a:t>≤ </a:t>
            </a:r>
            <a:r>
              <a:rPr lang="en-US" i="1" dirty="0"/>
              <a:t>d</a:t>
            </a:r>
            <a:r>
              <a:rPr lang="uk-UA" dirty="0"/>
              <a:t>} </a:t>
            </a:r>
            <a:r>
              <a:rPr lang="en-US" dirty="0"/>
              <a:t>U</a:t>
            </a:r>
            <a:r>
              <a:rPr lang="uk-UA" dirty="0"/>
              <a:t> {0},</a:t>
            </a:r>
            <a:endParaRPr lang="ru-RU" dirty="0"/>
          </a:p>
          <a:p>
            <a:r>
              <a:rPr lang="uk-UA" dirty="0"/>
              <a:t>а інтервал представлення Δ (</a:t>
            </a:r>
            <a:r>
              <a:rPr lang="uk-UA" i="1" dirty="0"/>
              <a:t>q, d</a:t>
            </a:r>
            <a:r>
              <a:rPr lang="uk-UA" dirty="0"/>
              <a:t>) вибирається виходячи з означення </a:t>
            </a:r>
            <a:r>
              <a:rPr lang="uk-UA" i="1" dirty="0" err="1"/>
              <a:t>flt</a:t>
            </a:r>
            <a:r>
              <a:rPr lang="uk-UA" dirty="0"/>
              <a:t> наступним чином</a:t>
            </a:r>
            <a:endParaRPr lang="ru-RU" dirty="0"/>
          </a:p>
          <a:p>
            <a:pPr marL="0" indent="0">
              <a:buNone/>
            </a:pPr>
            <a:r>
              <a:rPr lang="uk-UA" i="1" dirty="0"/>
              <a:t>f * b</a:t>
            </a:r>
            <a:r>
              <a:rPr lang="en-US" i="1" baseline="30000" dirty="0"/>
              <a:t>r</a:t>
            </a:r>
            <a:r>
              <a:rPr lang="uk-UA" i="1" baseline="30000" dirty="0"/>
              <a:t>-</a:t>
            </a:r>
            <a:r>
              <a:rPr lang="en-US" i="1" baseline="30000" dirty="0"/>
              <a:t>q</a:t>
            </a:r>
            <a:r>
              <a:rPr lang="en-US" dirty="0"/>
              <a:t> </a:t>
            </a:r>
            <a:r>
              <a:rPr lang="uk-UA" dirty="0"/>
              <a:t>&lt; </a:t>
            </a:r>
            <a:r>
              <a:rPr lang="uk-UA" i="1" dirty="0"/>
              <a:t>b</a:t>
            </a:r>
            <a:r>
              <a:rPr lang="en-US" i="1" baseline="30000" dirty="0"/>
              <a:t>r</a:t>
            </a:r>
            <a:r>
              <a:rPr lang="uk-UA" i="1" baseline="30000" dirty="0"/>
              <a:t>-</a:t>
            </a:r>
            <a:r>
              <a:rPr lang="en-US" i="1" baseline="30000" dirty="0"/>
              <a:t>q</a:t>
            </a:r>
            <a:r>
              <a:rPr lang="uk-UA" baseline="30000" dirty="0"/>
              <a:t>+1</a:t>
            </a:r>
            <a:r>
              <a:rPr lang="uk-UA" dirty="0"/>
              <a:t> ≤ </a:t>
            </a:r>
            <a:r>
              <a:rPr lang="uk-UA" i="1" dirty="0"/>
              <a:t>b</a:t>
            </a:r>
            <a:r>
              <a:rPr lang="en-US" i="1" baseline="30000" dirty="0"/>
              <a:t>d</a:t>
            </a:r>
            <a:r>
              <a:rPr lang="uk-UA" i="1" baseline="30000" dirty="0"/>
              <a:t>-</a:t>
            </a:r>
            <a:r>
              <a:rPr lang="en-US" i="1" baseline="30000" dirty="0"/>
              <a:t>q</a:t>
            </a:r>
            <a:r>
              <a:rPr lang="uk-UA" baseline="30000" dirty="0"/>
              <a:t>+1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також</a:t>
            </a:r>
            <a:endParaRPr lang="ru-RU" dirty="0"/>
          </a:p>
          <a:p>
            <a:pPr marL="0" indent="0">
              <a:buNone/>
            </a:pPr>
            <a:r>
              <a:rPr lang="uk-UA" i="1" dirty="0"/>
              <a:t>f * b</a:t>
            </a:r>
            <a:r>
              <a:rPr lang="en-US" i="1" baseline="30000" dirty="0"/>
              <a:t>r</a:t>
            </a:r>
            <a:r>
              <a:rPr lang="uk-UA" i="1" baseline="30000" dirty="0"/>
              <a:t>-</a:t>
            </a:r>
            <a:r>
              <a:rPr lang="en-US" i="1" baseline="30000" dirty="0"/>
              <a:t>q</a:t>
            </a:r>
            <a:r>
              <a:rPr lang="uk-UA" dirty="0"/>
              <a:t> ≥ 1 * </a:t>
            </a:r>
            <a:r>
              <a:rPr lang="uk-UA" i="1" dirty="0"/>
              <a:t>b</a:t>
            </a:r>
            <a:r>
              <a:rPr lang="en-US" i="1" baseline="30000" dirty="0"/>
              <a:t>r</a:t>
            </a:r>
            <a:r>
              <a:rPr lang="uk-UA" i="1" baseline="30000" dirty="0"/>
              <a:t>-</a:t>
            </a:r>
            <a:r>
              <a:rPr lang="en-US" i="1" baseline="30000" dirty="0"/>
              <a:t>q</a:t>
            </a:r>
            <a:r>
              <a:rPr lang="uk-UA" dirty="0"/>
              <a:t> ≥ </a:t>
            </a:r>
            <a:r>
              <a:rPr lang="uk-UA" i="1" dirty="0"/>
              <a:t>b</a:t>
            </a:r>
            <a:r>
              <a:rPr lang="uk-UA" i="1" baseline="30000" dirty="0"/>
              <a:t>-</a:t>
            </a:r>
            <a:r>
              <a:rPr lang="en-US" i="1" baseline="30000" dirty="0"/>
              <a:t>q</a:t>
            </a:r>
            <a:endParaRPr lang="ru-RU" dirty="0"/>
          </a:p>
          <a:p>
            <a:endParaRPr lang="en-US" dirty="0" smtClean="0"/>
          </a:p>
          <a:p>
            <a:r>
              <a:rPr lang="uk-UA" dirty="0" smtClean="0"/>
              <a:t>Отже</a:t>
            </a:r>
            <a:r>
              <a:rPr lang="uk-UA" dirty="0"/>
              <a:t>,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Δ(</a:t>
            </a:r>
            <a:r>
              <a:rPr lang="uk-UA" i="1" dirty="0" err="1"/>
              <a:t>q,d</a:t>
            </a:r>
            <a:r>
              <a:rPr lang="uk-UA" dirty="0"/>
              <a:t>) = {0} </a:t>
            </a:r>
            <a:r>
              <a:rPr lang="en-US" dirty="0"/>
              <a:t>U</a:t>
            </a:r>
            <a:r>
              <a:rPr lang="uk-UA" dirty="0"/>
              <a:t> {</a:t>
            </a:r>
            <a:r>
              <a:rPr lang="uk-UA" i="1" dirty="0"/>
              <a:t>х</a:t>
            </a:r>
            <a:r>
              <a:rPr lang="uk-UA" dirty="0"/>
              <a:t> ϵ </a:t>
            </a:r>
            <a:r>
              <a:rPr lang="uk-UA" i="1" dirty="0"/>
              <a:t>R</a:t>
            </a:r>
            <a:r>
              <a:rPr lang="uk-UA" dirty="0"/>
              <a:t>: </a:t>
            </a:r>
            <a:r>
              <a:rPr lang="uk-UA" i="1" dirty="0"/>
              <a:t>х</a:t>
            </a:r>
            <a:r>
              <a:rPr lang="en-US" i="1" baseline="-25000" dirty="0"/>
              <a:t>min</a:t>
            </a:r>
            <a:r>
              <a:rPr lang="uk-UA" dirty="0"/>
              <a:t> = </a:t>
            </a:r>
            <a:r>
              <a:rPr lang="uk-UA" i="1" dirty="0"/>
              <a:t>b</a:t>
            </a:r>
            <a:r>
              <a:rPr lang="uk-UA" i="1" baseline="30000" dirty="0"/>
              <a:t>-</a:t>
            </a:r>
            <a:r>
              <a:rPr lang="en-US" i="1" baseline="30000" dirty="0"/>
              <a:t>q</a:t>
            </a:r>
            <a:r>
              <a:rPr lang="uk-UA" dirty="0"/>
              <a:t>  ≤ |</a:t>
            </a:r>
            <a:r>
              <a:rPr lang="uk-UA" i="1" dirty="0"/>
              <a:t>х</a:t>
            </a:r>
            <a:r>
              <a:rPr lang="uk-UA" dirty="0"/>
              <a:t>| &lt; </a:t>
            </a:r>
            <a:r>
              <a:rPr lang="uk-UA" i="1" dirty="0"/>
              <a:t>b</a:t>
            </a:r>
            <a:r>
              <a:rPr lang="en-US" i="1" baseline="30000" dirty="0"/>
              <a:t>d</a:t>
            </a:r>
            <a:r>
              <a:rPr lang="uk-UA" i="1" baseline="30000" dirty="0"/>
              <a:t>-</a:t>
            </a:r>
            <a:r>
              <a:rPr lang="en-US" i="1" baseline="30000" dirty="0"/>
              <a:t>q</a:t>
            </a:r>
            <a:r>
              <a:rPr lang="uk-UA" baseline="30000" dirty="0"/>
              <a:t>+1</a:t>
            </a:r>
            <a:r>
              <a:rPr lang="uk-UA" dirty="0"/>
              <a:t> = </a:t>
            </a:r>
            <a:r>
              <a:rPr lang="uk-UA" i="1" dirty="0"/>
              <a:t>х</a:t>
            </a:r>
            <a:r>
              <a:rPr lang="en-US" i="1" baseline="-25000" dirty="0"/>
              <a:t>max</a:t>
            </a:r>
            <a:r>
              <a:rPr lang="uk-UA" dirty="0"/>
              <a:t>}.</a:t>
            </a:r>
            <a:endParaRPr lang="ru-RU" dirty="0"/>
          </a:p>
          <a:p>
            <a:r>
              <a:rPr lang="uk-UA" dirty="0"/>
              <a:t>Причому інтервал</a:t>
            </a:r>
            <a:endParaRPr lang="ru-RU" dirty="0"/>
          </a:p>
          <a:p>
            <a:pPr marL="0" indent="0">
              <a:buNone/>
            </a:pPr>
            <a:r>
              <a:rPr lang="uk-UA" i="1" dirty="0"/>
              <a:t>U</a:t>
            </a:r>
            <a:r>
              <a:rPr lang="uk-UA" dirty="0"/>
              <a:t> = {</a:t>
            </a:r>
            <a:r>
              <a:rPr lang="uk-UA" i="1" dirty="0"/>
              <a:t>х</a:t>
            </a:r>
            <a:r>
              <a:rPr lang="uk-UA" dirty="0"/>
              <a:t>: |</a:t>
            </a:r>
            <a:r>
              <a:rPr lang="uk-UA" i="1" dirty="0"/>
              <a:t>х</a:t>
            </a:r>
            <a:r>
              <a:rPr lang="uk-UA" dirty="0"/>
              <a:t>| &gt; </a:t>
            </a:r>
            <a:r>
              <a:rPr lang="uk-UA" i="1" dirty="0"/>
              <a:t>х</a:t>
            </a:r>
            <a:r>
              <a:rPr lang="en-US" i="1" baseline="-25000" dirty="0"/>
              <a:t>max</a:t>
            </a:r>
            <a:r>
              <a:rPr lang="uk-UA" dirty="0"/>
              <a:t> } називається інтервалом переповнення, а інтервал</a:t>
            </a:r>
            <a:endParaRPr lang="ru-RU" dirty="0"/>
          </a:p>
          <a:p>
            <a:pPr marL="0" indent="0">
              <a:buNone/>
            </a:pPr>
            <a:r>
              <a:rPr lang="uk-UA" i="1" dirty="0"/>
              <a:t>V</a:t>
            </a:r>
            <a:r>
              <a:rPr lang="uk-UA" dirty="0"/>
              <a:t> = {</a:t>
            </a:r>
            <a:r>
              <a:rPr lang="uk-UA" i="1" dirty="0"/>
              <a:t>х</a:t>
            </a:r>
            <a:r>
              <a:rPr lang="uk-UA" dirty="0"/>
              <a:t>: |</a:t>
            </a:r>
            <a:r>
              <a:rPr lang="uk-UA" i="1" dirty="0"/>
              <a:t>х</a:t>
            </a:r>
            <a:r>
              <a:rPr lang="uk-UA" dirty="0"/>
              <a:t>| &lt; </a:t>
            </a:r>
            <a:r>
              <a:rPr lang="uk-UA" i="1" dirty="0"/>
              <a:t>х</a:t>
            </a:r>
            <a:r>
              <a:rPr lang="en-US" i="1" baseline="-25000" dirty="0"/>
              <a:t>min</a:t>
            </a:r>
            <a:r>
              <a:rPr lang="uk-UA" dirty="0"/>
              <a:t> } \ {0} - інтервалом антипереповнення або зникнення порядку.</a:t>
            </a:r>
            <a:endParaRPr lang="ru-RU" dirty="0"/>
          </a:p>
          <a:p>
            <a:r>
              <a:rPr lang="uk-UA" dirty="0"/>
              <a:t>Відмітимо, </a:t>
            </a:r>
            <a:r>
              <a:rPr lang="uk-UA"/>
              <a:t>що </a:t>
            </a:r>
            <a:r>
              <a:rPr lang="uk-UA" smtClean="0"/>
              <a:t>мінімальний </a:t>
            </a:r>
            <a:r>
              <a:rPr lang="uk-UA" dirty="0"/>
              <a:t>порядок </a:t>
            </a:r>
            <a:r>
              <a:rPr lang="en-US" i="1" dirty="0" err="1"/>
              <a:t>r</a:t>
            </a:r>
            <a:r>
              <a:rPr lang="en-US" i="1" baseline="-25000" dirty="0" err="1"/>
              <a:t>min</a:t>
            </a:r>
            <a:r>
              <a:rPr lang="ru-RU" dirty="0"/>
              <a:t> = -</a:t>
            </a:r>
            <a:r>
              <a:rPr lang="en-US" i="1" dirty="0"/>
              <a:t>q</a:t>
            </a:r>
            <a:r>
              <a:rPr lang="uk-UA" dirty="0"/>
              <a:t>, а максимальний - </a:t>
            </a:r>
            <a:r>
              <a:rPr lang="en-US" i="1" dirty="0" err="1"/>
              <a:t>r</a:t>
            </a:r>
            <a:r>
              <a:rPr lang="en-US" i="1" baseline="-25000" dirty="0" err="1"/>
              <a:t>max</a:t>
            </a:r>
            <a:r>
              <a:rPr lang="ru-RU" dirty="0"/>
              <a:t> = </a:t>
            </a:r>
            <a:r>
              <a:rPr lang="en-US" i="1" dirty="0"/>
              <a:t>d</a:t>
            </a:r>
            <a:r>
              <a:rPr lang="ru-RU" i="1" dirty="0"/>
              <a:t>-</a:t>
            </a:r>
            <a:r>
              <a:rPr lang="en-US" i="1" dirty="0" smtClean="0"/>
              <a:t>q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98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Наближені обмежені операції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Визначимо тепер обмежену наближену операцію додавання для дійсних чисел</a:t>
            </a:r>
            <a:endParaRPr lang="ru-RU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pPr lvl="1"/>
            <a:r>
              <a:rPr lang="uk-UA" dirty="0" smtClean="0"/>
              <a:t>де </a:t>
            </a:r>
            <a:r>
              <a:rPr lang="en-US" i="1" dirty="0"/>
              <a:t>x</a:t>
            </a:r>
            <a:r>
              <a:rPr lang="ru-RU" i="1" dirty="0"/>
              <a:t>+</a:t>
            </a:r>
            <a:r>
              <a:rPr lang="en-US" i="1" baseline="-25000" dirty="0" err="1"/>
              <a:t>p</a:t>
            </a:r>
            <a:r>
              <a:rPr lang="en-US" i="1" dirty="0" err="1"/>
              <a:t>y</a:t>
            </a:r>
            <a:r>
              <a:rPr lang="ru-RU" dirty="0"/>
              <a:t> – </a:t>
            </a:r>
            <a:r>
              <a:rPr lang="ru-RU" dirty="0" err="1"/>
              <a:t>наближена</a:t>
            </a:r>
            <a:r>
              <a:rPr lang="ru-RU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uk-UA" dirty="0"/>
              <a:t>розрядна операція додавання.</a:t>
            </a:r>
            <a:endParaRPr lang="ru-RU" dirty="0"/>
          </a:p>
          <a:p>
            <a:endParaRPr lang="uk-UA" dirty="0" smtClean="0"/>
          </a:p>
          <a:p>
            <a:r>
              <a:rPr lang="uk-UA" dirty="0" smtClean="0"/>
              <a:t>Наближені </a:t>
            </a:r>
            <a:r>
              <a:rPr lang="uk-UA" dirty="0"/>
              <a:t>обмежені операції віднімання (-.), множення (*.) та ділення (/.) визначаються аналогічно.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546685"/>
              </p:ext>
            </p:extLst>
          </p:nvPr>
        </p:nvGraphicFramePr>
        <p:xfrm>
          <a:off x="971600" y="2636912"/>
          <a:ext cx="7003053" cy="10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Формула" r:id="rId3" imgW="3136887" imgH="457423" progId="Equation.3">
                  <p:embed/>
                </p:oleObj>
              </mc:Choice>
              <mc:Fallback>
                <p:oleObj name="Формула" r:id="rId3" imgW="3136887" imgH="457423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636912"/>
                        <a:ext cx="7003053" cy="10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709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носія дійсного типу даних у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У </a:t>
            </a:r>
            <a:r>
              <a:rPr lang="en-US" dirty="0"/>
              <a:t>Python </a:t>
            </a:r>
            <a:r>
              <a:rPr lang="uk-UA" dirty="0"/>
              <a:t>дійсні числа зберігаються </a:t>
            </a:r>
            <a:r>
              <a:rPr lang="ru-RU" dirty="0" err="1"/>
              <a:t>зг</a:t>
            </a:r>
            <a:r>
              <a:rPr lang="uk-UA" dirty="0" err="1"/>
              <a:t>ідно</a:t>
            </a:r>
            <a:r>
              <a:rPr lang="uk-UA" dirty="0"/>
              <a:t> стандарту IEEE 754 у представленні з плаваючою крапкою у двійковій системі числення, тобто </a:t>
            </a:r>
            <a:r>
              <a:rPr lang="en-US" i="1" dirty="0"/>
              <a:t>b</a:t>
            </a:r>
            <a:r>
              <a:rPr lang="ru-RU" dirty="0"/>
              <a:t> = 2. </a:t>
            </a:r>
            <a:endParaRPr lang="ru-RU" dirty="0" smtClean="0"/>
          </a:p>
          <a:p>
            <a:r>
              <a:rPr lang="uk-UA" dirty="0" smtClean="0"/>
              <a:t>Для </a:t>
            </a:r>
            <a:r>
              <a:rPr lang="uk-UA" dirty="0"/>
              <a:t>збереження у пам’яті самого числа виділяється 8 байтів (64 біти).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цьому, 1 біт виділяється під знак числа, 52 біти – під мантису, 11 біт – під порядок.</a:t>
            </a:r>
            <a:endParaRPr lang="ru-RU" dirty="0"/>
          </a:p>
          <a:p>
            <a:r>
              <a:rPr lang="uk-UA" dirty="0"/>
              <a:t>Числа зберігаються у нормалізованому представленні. Це для двійкової системи числення означає, що старший біт завжди дорівнює 1. </a:t>
            </a:r>
            <a:endParaRPr lang="uk-UA" dirty="0" smtClean="0"/>
          </a:p>
          <a:p>
            <a:r>
              <a:rPr lang="uk-UA" dirty="0" smtClean="0"/>
              <a:t>Тому </a:t>
            </a:r>
            <a:r>
              <a:rPr lang="uk-UA" dirty="0"/>
              <a:t>цей старший біт мантиси не зберігають у пам’яті, враховують при виконанні операцій. Таким чином, у пам’яті зберігається частина мантиси </a:t>
            </a:r>
            <a:r>
              <a:rPr lang="en-US" i="1" dirty="0"/>
              <a:t>f</a:t>
            </a:r>
            <a:r>
              <a:rPr lang="ru-RU" i="1" dirty="0"/>
              <a:t>’</a:t>
            </a:r>
            <a:r>
              <a:rPr lang="ru-RU" dirty="0"/>
              <a:t>. </a:t>
            </a:r>
            <a:r>
              <a:rPr lang="uk-UA" dirty="0"/>
              <a:t>Співвідношення між </a:t>
            </a:r>
            <a:r>
              <a:rPr lang="en-US" i="1" dirty="0"/>
              <a:t>f</a:t>
            </a:r>
            <a:r>
              <a:rPr lang="uk-UA" dirty="0"/>
              <a:t> та </a:t>
            </a:r>
            <a:r>
              <a:rPr lang="en-US" i="1" dirty="0"/>
              <a:t>f</a:t>
            </a:r>
            <a:r>
              <a:rPr lang="ru-RU" i="1" dirty="0"/>
              <a:t>’</a:t>
            </a:r>
            <a:r>
              <a:rPr lang="uk-UA" dirty="0"/>
              <a:t> таке: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dirty="0"/>
              <a:t> </a:t>
            </a:r>
            <a:r>
              <a:rPr lang="ru-RU" dirty="0"/>
              <a:t>= </a:t>
            </a:r>
            <a:r>
              <a:rPr lang="en-US" dirty="0" smtClean="0"/>
              <a:t>(</a:t>
            </a:r>
            <a:r>
              <a:rPr lang="ru-RU" dirty="0" smtClean="0"/>
              <a:t>1.</a:t>
            </a:r>
            <a:r>
              <a:rPr lang="en-US" i="1" dirty="0"/>
              <a:t>f</a:t>
            </a:r>
            <a:r>
              <a:rPr lang="ru-RU" i="1" dirty="0"/>
              <a:t>’</a:t>
            </a:r>
            <a:r>
              <a:rPr lang="ru-RU" dirty="0"/>
              <a:t> 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  <a:endParaRPr lang="ru-RU" baseline="-25000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01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носія дійсного типу даних у </a:t>
            </a:r>
            <a:r>
              <a:rPr lang="en-US" dirty="0" smtClean="0"/>
              <a:t>Python</a:t>
            </a:r>
            <a:r>
              <a:rPr lang="uk-UA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Оскільки під порядок виділено 11 біт, </a:t>
            </a:r>
            <a:r>
              <a:rPr lang="en-US" i="1" dirty="0"/>
              <a:t>d</a:t>
            </a:r>
            <a:r>
              <a:rPr lang="ru-RU" dirty="0"/>
              <a:t> = 2047 (2</a:t>
            </a:r>
            <a:r>
              <a:rPr lang="ru-RU" baseline="30000" dirty="0"/>
              <a:t>11</a:t>
            </a:r>
            <a:r>
              <a:rPr lang="ru-RU" dirty="0"/>
              <a:t>-1). </a:t>
            </a:r>
            <a:endParaRPr lang="ru-RU" dirty="0" smtClean="0"/>
          </a:p>
          <a:p>
            <a:r>
              <a:rPr lang="uk-UA" dirty="0" smtClean="0"/>
              <a:t>Надлишок </a:t>
            </a:r>
            <a:r>
              <a:rPr lang="en-US" i="1" dirty="0"/>
              <a:t>q</a:t>
            </a:r>
            <a:r>
              <a:rPr lang="ru-RU" dirty="0"/>
              <a:t> = 1023. </a:t>
            </a:r>
            <a:r>
              <a:rPr lang="uk-UA" dirty="0"/>
              <a:t>Враховуючи це, мінімальний порядок числа повинен був бути -1023, а максимальний – 1024. </a:t>
            </a:r>
            <a:endParaRPr lang="uk-UA" dirty="0" smtClean="0"/>
          </a:p>
          <a:p>
            <a:r>
              <a:rPr lang="uk-UA" dirty="0" smtClean="0"/>
              <a:t>Але </a:t>
            </a:r>
            <a:r>
              <a:rPr lang="uk-UA" dirty="0"/>
              <a:t>реальний мінімальний порядок </a:t>
            </a:r>
            <a:r>
              <a:rPr lang="en-US" i="1" dirty="0" err="1"/>
              <a:t>r</a:t>
            </a:r>
            <a:r>
              <a:rPr lang="en-US" i="1" baseline="-25000" dirty="0" err="1"/>
              <a:t>min</a:t>
            </a:r>
            <a:r>
              <a:rPr lang="ru-RU" dirty="0"/>
              <a:t> = -1022, а </a:t>
            </a:r>
            <a:r>
              <a:rPr lang="uk-UA" dirty="0"/>
              <a:t>максимальний – </a:t>
            </a:r>
            <a:r>
              <a:rPr lang="en-US" i="1" dirty="0" err="1"/>
              <a:t>r</a:t>
            </a:r>
            <a:r>
              <a:rPr lang="en-US" i="1" baseline="-25000" dirty="0" err="1"/>
              <a:t>max</a:t>
            </a:r>
            <a:r>
              <a:rPr lang="ru-RU" dirty="0"/>
              <a:t> = 1023. </a:t>
            </a:r>
            <a:endParaRPr lang="ru-RU" dirty="0" smtClean="0"/>
          </a:p>
          <a:p>
            <a:pPr lvl="1"/>
            <a:r>
              <a:rPr lang="uk-UA" dirty="0" smtClean="0"/>
              <a:t>Одиниця </a:t>
            </a:r>
            <a:r>
              <a:rPr lang="uk-UA" dirty="0"/>
              <a:t>з мінімального порядку використовується для збереження 0 (всі нулі у всіх бітах) та маленьких </a:t>
            </a:r>
            <a:r>
              <a:rPr lang="uk-UA" dirty="0" err="1"/>
              <a:t>денормалізованих</a:t>
            </a:r>
            <a:r>
              <a:rPr lang="uk-UA" dirty="0"/>
              <a:t> чисел (ненульові біти мантиси), а одиниця максимального порядку – для позначення нескінченності - </a:t>
            </a:r>
            <a:r>
              <a:rPr lang="en-US" dirty="0" err="1"/>
              <a:t>inf</a:t>
            </a:r>
            <a:r>
              <a:rPr lang="uk-UA" dirty="0"/>
              <a:t> - та випадків коли результат операції не є числом</a:t>
            </a:r>
            <a:r>
              <a:rPr lang="ru-RU" dirty="0"/>
              <a:t> – </a:t>
            </a:r>
            <a:r>
              <a:rPr lang="en-US" dirty="0"/>
              <a:t>nan</a:t>
            </a:r>
            <a:r>
              <a:rPr lang="ru-RU" dirty="0"/>
              <a:t> -</a:t>
            </a:r>
            <a:r>
              <a:rPr lang="uk-UA" dirty="0"/>
              <a:t> (наприклад, - корінь з від’ємного числа)</a:t>
            </a:r>
            <a:r>
              <a:rPr lang="ru-RU" dirty="0"/>
              <a:t>.</a:t>
            </a:r>
          </a:p>
          <a:p>
            <a:r>
              <a:rPr lang="uk-UA" dirty="0"/>
              <a:t>Таким чином, </a:t>
            </a:r>
            <a:r>
              <a:rPr lang="uk-UA" dirty="0" err="1"/>
              <a:t>парметри</a:t>
            </a:r>
            <a:r>
              <a:rPr lang="uk-UA" dirty="0"/>
              <a:t> носія дійсного типу даних: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p</a:t>
            </a:r>
            <a:r>
              <a:rPr lang="uk-UA" dirty="0"/>
              <a:t> = 53, </a:t>
            </a:r>
            <a:r>
              <a:rPr lang="en-US" i="1" dirty="0"/>
              <a:t>b</a:t>
            </a:r>
            <a:r>
              <a:rPr lang="uk-UA" dirty="0"/>
              <a:t> = 2, </a:t>
            </a:r>
            <a:r>
              <a:rPr lang="en-US" i="1" dirty="0"/>
              <a:t>q</a:t>
            </a:r>
            <a:r>
              <a:rPr lang="uk-UA" dirty="0"/>
              <a:t> = 1023, </a:t>
            </a:r>
            <a:r>
              <a:rPr lang="en-US" i="1" dirty="0"/>
              <a:t>d</a:t>
            </a:r>
            <a:r>
              <a:rPr lang="uk-UA" dirty="0"/>
              <a:t> = 2047 і маємо </a:t>
            </a:r>
            <a:r>
              <a:rPr lang="en-US" i="1" dirty="0"/>
              <a:t>R</a:t>
            </a:r>
            <a:r>
              <a:rPr lang="uk-UA" baseline="-25000" dirty="0"/>
              <a:t>53,2,1023,2047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Поняття типу даних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Кожен тип даних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uk-UA" dirty="0"/>
              <a:t>визначається такими характеристиками:</a:t>
            </a:r>
            <a:endParaRPr lang="ru-RU" dirty="0"/>
          </a:p>
          <a:p>
            <a:pPr lvl="1"/>
            <a:r>
              <a:rPr lang="en-US" i="1" dirty="0"/>
              <a:t>M</a:t>
            </a:r>
            <a:r>
              <a:rPr lang="ru-RU" dirty="0"/>
              <a:t> – </a:t>
            </a:r>
            <a:r>
              <a:rPr lang="uk-UA" dirty="0"/>
              <a:t>множина, з якої набувають значень елементи типу даних</a:t>
            </a:r>
            <a:r>
              <a:rPr lang="ru-RU" dirty="0"/>
              <a:t> – </a:t>
            </a:r>
            <a:r>
              <a:rPr lang="uk-UA" dirty="0"/>
              <a:t>носій типу;</a:t>
            </a:r>
            <a:endParaRPr lang="ru-RU" dirty="0"/>
          </a:p>
          <a:p>
            <a:pPr lvl="1"/>
            <a:r>
              <a:rPr lang="uk-UA" i="1" dirty="0"/>
              <a:t>Ω</a:t>
            </a:r>
            <a:r>
              <a:rPr lang="uk-UA" dirty="0"/>
              <a:t> - множина операцій над елементами типу даних;</a:t>
            </a:r>
            <a:endParaRPr lang="ru-RU" dirty="0"/>
          </a:p>
          <a:p>
            <a:pPr lvl="1"/>
            <a:r>
              <a:rPr lang="en-US" i="1" dirty="0"/>
              <a:t>R</a:t>
            </a:r>
            <a:r>
              <a:rPr lang="ru-RU" dirty="0"/>
              <a:t> – </a:t>
            </a:r>
            <a:r>
              <a:rPr lang="uk-UA" dirty="0"/>
              <a:t>множина відношень, які визначені для типу даних;</a:t>
            </a:r>
            <a:endParaRPr lang="ru-RU" dirty="0"/>
          </a:p>
          <a:p>
            <a:pPr lvl="1"/>
            <a:r>
              <a:rPr lang="en-US" i="1" dirty="0"/>
              <a:t>I </a:t>
            </a:r>
            <a:r>
              <a:rPr lang="ru-RU" dirty="0"/>
              <a:t>– </a:t>
            </a:r>
            <a:r>
              <a:rPr lang="uk-UA" dirty="0"/>
              <a:t>множина </a:t>
            </a:r>
            <a:r>
              <a:rPr lang="uk-UA" dirty="0" err="1"/>
              <a:t>іструкцій</a:t>
            </a:r>
            <a:r>
              <a:rPr lang="uk-UA" dirty="0"/>
              <a:t>, які визначені для елементів типу даних.</a:t>
            </a:r>
            <a:endParaRPr lang="ru-RU" dirty="0"/>
          </a:p>
          <a:p>
            <a:r>
              <a:rPr lang="uk-UA" dirty="0"/>
              <a:t>Тобто, тип даних – це четвірка: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T</a:t>
            </a:r>
            <a:r>
              <a:rPr lang="ru-RU" dirty="0"/>
              <a:t> = {</a:t>
            </a:r>
            <a:r>
              <a:rPr lang="en-US" i="1" dirty="0"/>
              <a:t>M</a:t>
            </a:r>
            <a:r>
              <a:rPr lang="ru-RU" i="1" dirty="0"/>
              <a:t>, </a:t>
            </a:r>
            <a:r>
              <a:rPr lang="uk-UA" i="1" dirty="0"/>
              <a:t>Ω</a:t>
            </a:r>
            <a:r>
              <a:rPr lang="ru-RU" i="1" dirty="0"/>
              <a:t>, </a:t>
            </a:r>
            <a:r>
              <a:rPr lang="en-US" i="1" dirty="0"/>
              <a:t>R</a:t>
            </a:r>
            <a:r>
              <a:rPr lang="ru-RU" i="1" dirty="0"/>
              <a:t>, </a:t>
            </a:r>
            <a:r>
              <a:rPr lang="en-US" i="1" dirty="0"/>
              <a:t>I</a:t>
            </a:r>
            <a:r>
              <a:rPr lang="ru-RU" dirty="0"/>
              <a:t>}</a:t>
            </a:r>
          </a:p>
          <a:p>
            <a:endParaRPr lang="en-US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для </a:t>
            </a:r>
            <a:r>
              <a:rPr lang="uk-UA" dirty="0" err="1"/>
              <a:t>бульового</a:t>
            </a:r>
            <a:r>
              <a:rPr lang="uk-UA" dirty="0"/>
              <a:t> типу даних </a:t>
            </a:r>
            <a:endParaRPr lang="ru-RU" dirty="0"/>
          </a:p>
          <a:p>
            <a:pPr lvl="1"/>
            <a:r>
              <a:rPr lang="uk-UA" i="1" dirty="0"/>
              <a:t>М</a:t>
            </a:r>
            <a:r>
              <a:rPr lang="uk-UA" dirty="0"/>
              <a:t> = </a:t>
            </a:r>
            <a:r>
              <a:rPr lang="en-US" i="1" dirty="0"/>
              <a:t>B</a:t>
            </a:r>
            <a:r>
              <a:rPr lang="en-US" i="1" baseline="-25000" dirty="0"/>
              <a:t>2</a:t>
            </a:r>
            <a:endParaRPr lang="ru-RU" dirty="0"/>
          </a:p>
          <a:p>
            <a:pPr lvl="1"/>
            <a:r>
              <a:rPr lang="uk-UA" i="1" dirty="0"/>
              <a:t>Ω</a:t>
            </a:r>
            <a:r>
              <a:rPr lang="en-US" dirty="0"/>
              <a:t> = {or, and, not}</a:t>
            </a:r>
            <a:endParaRPr lang="ru-RU" dirty="0"/>
          </a:p>
          <a:p>
            <a:pPr lvl="1"/>
            <a:r>
              <a:rPr lang="en-US" i="1" dirty="0"/>
              <a:t>R</a:t>
            </a:r>
            <a:r>
              <a:rPr lang="en-US" dirty="0"/>
              <a:t> = {==, !=, &gt;, &lt;, &gt;=, &lt;=}</a:t>
            </a:r>
            <a:endParaRPr lang="ru-RU" dirty="0"/>
          </a:p>
          <a:p>
            <a:pPr lvl="1"/>
            <a:r>
              <a:rPr lang="en-US" i="1" dirty="0"/>
              <a:t>I</a:t>
            </a:r>
            <a:r>
              <a:rPr lang="en-US" dirty="0"/>
              <a:t> = {=, print()}</a:t>
            </a:r>
            <a:endParaRPr lang="ru-RU" dirty="0"/>
          </a:p>
          <a:p>
            <a:pPr lvl="1"/>
            <a:endParaRPr lang="en-US" dirty="0" smtClean="0"/>
          </a:p>
          <a:p>
            <a:r>
              <a:rPr lang="uk-UA" dirty="0" smtClean="0"/>
              <a:t>Надалі </a:t>
            </a:r>
            <a:r>
              <a:rPr lang="uk-UA" dirty="0"/>
              <a:t>розглянемо числові типи даних.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5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носія дійсного типу даних у </a:t>
            </a:r>
            <a:r>
              <a:rPr lang="en-US" dirty="0" smtClean="0"/>
              <a:t>Python</a:t>
            </a:r>
            <a:r>
              <a:rPr lang="uk-UA" dirty="0" smtClean="0"/>
              <a:t>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Максимальне </a:t>
            </a:r>
            <a:r>
              <a:rPr lang="uk-UA" dirty="0"/>
              <a:t>число (тут і далі – за модулем) </a:t>
            </a:r>
            <a:endParaRPr lang="uk-UA" dirty="0" smtClean="0"/>
          </a:p>
          <a:p>
            <a:pPr marL="0" indent="0">
              <a:buNone/>
            </a:pPr>
            <a:r>
              <a:rPr lang="uk-UA" i="1" dirty="0" smtClean="0"/>
              <a:t>х</a:t>
            </a:r>
            <a:r>
              <a:rPr lang="en-US" i="1" baseline="-25000" dirty="0"/>
              <a:t>max</a:t>
            </a:r>
            <a:r>
              <a:rPr lang="en-US" dirty="0"/>
              <a:t> </a:t>
            </a:r>
            <a:r>
              <a:rPr lang="uk-UA" dirty="0"/>
              <a:t>= </a:t>
            </a:r>
            <a:r>
              <a:rPr lang="ru-RU" dirty="0" smtClean="0"/>
              <a:t>2</a:t>
            </a:r>
            <a:r>
              <a:rPr lang="ru-RU" baseline="30000" dirty="0" smtClean="0"/>
              <a:t>1023</a:t>
            </a:r>
            <a:r>
              <a:rPr lang="ru-RU" dirty="0" smtClean="0"/>
              <a:t>*(2 </a:t>
            </a:r>
            <a:r>
              <a:rPr lang="ru-RU" dirty="0"/>
              <a:t>– 2</a:t>
            </a:r>
            <a:r>
              <a:rPr lang="ru-RU" baseline="30000" dirty="0"/>
              <a:t>-52</a:t>
            </a:r>
            <a:r>
              <a:rPr lang="ru-RU" dirty="0"/>
              <a:t>) = 2</a:t>
            </a:r>
            <a:r>
              <a:rPr lang="ru-RU" baseline="30000" dirty="0"/>
              <a:t>1024</a:t>
            </a:r>
            <a:r>
              <a:rPr lang="ru-RU" dirty="0"/>
              <a:t> – 2</a:t>
            </a:r>
            <a:r>
              <a:rPr lang="ru-RU" baseline="30000" dirty="0"/>
              <a:t>971</a:t>
            </a:r>
            <a:r>
              <a:rPr lang="ru-RU" dirty="0"/>
              <a:t> ≈ 2</a:t>
            </a:r>
            <a:r>
              <a:rPr lang="ru-RU" baseline="30000" dirty="0"/>
              <a:t>1024</a:t>
            </a:r>
            <a:r>
              <a:rPr lang="ru-RU" dirty="0"/>
              <a:t> ≈ 1.8 </a:t>
            </a:r>
            <a:r>
              <a:rPr lang="uk-UA" dirty="0"/>
              <a:t>*</a:t>
            </a:r>
            <a:r>
              <a:rPr lang="ru-RU" dirty="0"/>
              <a:t> 10</a:t>
            </a:r>
            <a:r>
              <a:rPr lang="ru-RU" baseline="30000" dirty="0"/>
              <a:t>308</a:t>
            </a:r>
            <a:endParaRPr lang="ru-RU" dirty="0"/>
          </a:p>
          <a:p>
            <a:r>
              <a:rPr lang="uk-UA" dirty="0"/>
              <a:t>Мінімальне нормалізоване число </a:t>
            </a:r>
            <a:endParaRPr lang="uk-UA" dirty="0" smtClean="0"/>
          </a:p>
          <a:p>
            <a:pPr marL="0" indent="0">
              <a:buNone/>
            </a:pPr>
            <a:r>
              <a:rPr lang="uk-UA" i="1" dirty="0" smtClean="0"/>
              <a:t>х</a:t>
            </a:r>
            <a:r>
              <a:rPr lang="en-US" i="1" baseline="-25000" dirty="0"/>
              <a:t>min</a:t>
            </a:r>
            <a:r>
              <a:rPr lang="en-US" dirty="0"/>
              <a:t> </a:t>
            </a:r>
            <a:r>
              <a:rPr lang="uk-UA" dirty="0"/>
              <a:t>= 1.0 </a:t>
            </a:r>
            <a:r>
              <a:rPr lang="uk-UA" dirty="0" smtClean="0"/>
              <a:t>* </a:t>
            </a:r>
            <a:r>
              <a:rPr lang="uk-UA" dirty="0"/>
              <a:t>2</a:t>
            </a:r>
            <a:r>
              <a:rPr lang="uk-UA" baseline="30000" dirty="0"/>
              <a:t>-1022</a:t>
            </a:r>
            <a:r>
              <a:rPr lang="uk-UA" dirty="0"/>
              <a:t> ≈ 2.2 * 10</a:t>
            </a:r>
            <a:r>
              <a:rPr lang="uk-UA" baseline="30000" dirty="0"/>
              <a:t>-308</a:t>
            </a:r>
            <a:r>
              <a:rPr lang="uk-UA" dirty="0"/>
              <a:t> .</a:t>
            </a:r>
            <a:endParaRPr lang="ru-RU" dirty="0"/>
          </a:p>
          <a:p>
            <a:r>
              <a:rPr lang="uk-UA" dirty="0"/>
              <a:t>Мінімальне </a:t>
            </a:r>
            <a:r>
              <a:rPr lang="uk-UA" dirty="0" err="1"/>
              <a:t>денормалізоване</a:t>
            </a:r>
            <a:r>
              <a:rPr lang="uk-UA" dirty="0"/>
              <a:t> число </a:t>
            </a:r>
            <a:endParaRPr lang="uk-UA" dirty="0" smtClean="0"/>
          </a:p>
          <a:p>
            <a:pPr marL="0" indent="0">
              <a:buNone/>
            </a:pPr>
            <a:r>
              <a:rPr lang="uk-UA" i="1" dirty="0" smtClean="0"/>
              <a:t>х</a:t>
            </a:r>
            <a:r>
              <a:rPr lang="ru-RU" i="1" dirty="0"/>
              <a:t>’</a:t>
            </a:r>
            <a:r>
              <a:rPr lang="en-US" i="1" baseline="-25000" dirty="0"/>
              <a:t>min</a:t>
            </a:r>
            <a:r>
              <a:rPr lang="ru-RU" dirty="0"/>
              <a:t> = 2</a:t>
            </a:r>
            <a:r>
              <a:rPr lang="ru-RU" baseline="30000" dirty="0"/>
              <a:t>-52</a:t>
            </a:r>
            <a:r>
              <a:rPr lang="ru-RU" dirty="0"/>
              <a:t>*2</a:t>
            </a:r>
            <a:r>
              <a:rPr lang="ru-RU" baseline="30000" dirty="0"/>
              <a:t>-1022</a:t>
            </a:r>
            <a:r>
              <a:rPr lang="ru-RU" dirty="0"/>
              <a:t> = 2</a:t>
            </a:r>
            <a:r>
              <a:rPr lang="ru-RU" baseline="30000" dirty="0"/>
              <a:t>-1074</a:t>
            </a:r>
            <a:r>
              <a:rPr lang="ru-RU" dirty="0"/>
              <a:t> ≈ 4.9 </a:t>
            </a:r>
            <a:r>
              <a:rPr lang="uk-UA" dirty="0"/>
              <a:t>*</a:t>
            </a:r>
            <a:r>
              <a:rPr lang="ru-RU" dirty="0"/>
              <a:t> 10</a:t>
            </a:r>
            <a:r>
              <a:rPr lang="ru-RU" baseline="30000" dirty="0"/>
              <a:t>-324</a:t>
            </a:r>
            <a:r>
              <a:rPr lang="ru-RU" dirty="0"/>
              <a:t>. </a:t>
            </a:r>
            <a:endParaRPr lang="ru-RU" dirty="0" smtClean="0"/>
          </a:p>
          <a:p>
            <a:pPr lvl="1"/>
            <a:r>
              <a:rPr lang="ru-RU" dirty="0" smtClean="0"/>
              <a:t>Ус</a:t>
            </a:r>
            <a:r>
              <a:rPr lang="uk-UA" dirty="0"/>
              <a:t>і числа менші </a:t>
            </a:r>
            <a:r>
              <a:rPr lang="uk-UA" i="1" dirty="0"/>
              <a:t>х</a:t>
            </a:r>
            <a:r>
              <a:rPr lang="ru-RU" i="1" dirty="0"/>
              <a:t>’</a:t>
            </a:r>
            <a:r>
              <a:rPr lang="en-US" i="1" baseline="-25000" dirty="0"/>
              <a:t>min</a:t>
            </a:r>
            <a:r>
              <a:rPr lang="uk-UA" dirty="0"/>
              <a:t> не можна відрізнити від 0.</a:t>
            </a:r>
            <a:endParaRPr lang="ru-RU" dirty="0"/>
          </a:p>
          <a:p>
            <a:endParaRPr lang="uk-UA" dirty="0" smtClean="0"/>
          </a:p>
          <a:p>
            <a:r>
              <a:rPr lang="uk-UA" dirty="0" smtClean="0"/>
              <a:t>Оскільки </a:t>
            </a:r>
            <a:r>
              <a:rPr lang="en-US" i="1" dirty="0"/>
              <a:t>p</a:t>
            </a:r>
            <a:r>
              <a:rPr lang="uk-UA" dirty="0"/>
              <a:t> = </a:t>
            </a:r>
            <a:r>
              <a:rPr lang="uk-UA" dirty="0" smtClean="0"/>
              <a:t>5</a:t>
            </a:r>
            <a:r>
              <a:rPr lang="en-US" dirty="0" smtClean="0"/>
              <a:t>3</a:t>
            </a:r>
            <a:r>
              <a:rPr lang="uk-UA" dirty="0" smtClean="0"/>
              <a:t>, </a:t>
            </a:r>
            <a:r>
              <a:rPr lang="en-US" i="1" dirty="0" smtClean="0"/>
              <a:t>b</a:t>
            </a:r>
            <a:r>
              <a:rPr lang="uk-UA" dirty="0" smtClean="0"/>
              <a:t> </a:t>
            </a:r>
            <a:r>
              <a:rPr lang="uk-UA" dirty="0"/>
              <a:t>= 2, кількість вірних десяткових цифр мантиси – 15-16.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95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Операції для </a:t>
            </a:r>
            <a:r>
              <a:rPr lang="uk-UA" dirty="0"/>
              <a:t>дійсного типу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Основні операції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42664"/>
              </p:ext>
            </p:extLst>
          </p:nvPr>
        </p:nvGraphicFramePr>
        <p:xfrm>
          <a:off x="467544" y="2132856"/>
          <a:ext cx="7344816" cy="4416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7740"/>
                <a:gridCol w="577707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Операція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Опис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x +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сума x та y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x -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різниця x та y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x * y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добуток</a:t>
                      </a:r>
                      <a:r>
                        <a:rPr lang="ru-RU" sz="1800" dirty="0">
                          <a:effectLst/>
                        </a:rPr>
                        <a:t> x та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x / y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частка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від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ділення</a:t>
                      </a:r>
                      <a:r>
                        <a:rPr lang="ru-RU" sz="1800" dirty="0">
                          <a:effectLst/>
                        </a:rPr>
                        <a:t> x на </a:t>
                      </a:r>
                      <a:r>
                        <a:rPr lang="ru-RU" sz="1800" dirty="0" smtClean="0">
                          <a:effectLst/>
                        </a:rPr>
                        <a:t>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x // y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ділення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націло</a:t>
                      </a:r>
                      <a:r>
                        <a:rPr lang="ru-RU" sz="1800" dirty="0">
                          <a:effectLst/>
                        </a:rPr>
                        <a:t> x на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x % y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Остача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від</a:t>
                      </a:r>
                      <a:r>
                        <a:rPr lang="ru-RU" sz="1800" dirty="0">
                          <a:effectLst/>
                        </a:rPr>
                        <a:t> x //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-x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x </a:t>
                      </a:r>
                      <a:r>
                        <a:rPr lang="ru-RU" sz="1800" dirty="0" err="1">
                          <a:effectLst/>
                        </a:rPr>
                        <a:t>від’ємне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abs(x)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модуль x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</a:t>
                      </a:r>
                      <a:r>
                        <a:rPr lang="ru-RU" sz="1800">
                          <a:effectLst/>
                        </a:rPr>
                        <a:t>(x)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</a:t>
                      </a:r>
                      <a:r>
                        <a:rPr lang="ru-RU" sz="1800" dirty="0" err="1">
                          <a:effectLst/>
                        </a:rPr>
                        <a:t>еретвореня</a:t>
                      </a:r>
                      <a:r>
                        <a:rPr lang="ru-RU" sz="1800" dirty="0">
                          <a:effectLst/>
                        </a:rPr>
                        <a:t> x до ц</a:t>
                      </a:r>
                      <a:r>
                        <a:rPr lang="uk-UA" sz="1800" dirty="0">
                          <a:effectLst/>
                        </a:rPr>
                        <a:t>і</a:t>
                      </a:r>
                      <a:r>
                        <a:rPr lang="ru-RU" sz="1800" dirty="0">
                          <a:effectLst/>
                        </a:rPr>
                        <a:t>лого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float(x)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</a:t>
                      </a:r>
                      <a:r>
                        <a:rPr lang="ru-RU" sz="1800" dirty="0" err="1">
                          <a:effectLst/>
                        </a:rPr>
                        <a:t>еретвореня</a:t>
                      </a:r>
                      <a:r>
                        <a:rPr lang="ru-RU" sz="1800" dirty="0">
                          <a:effectLst/>
                        </a:rPr>
                        <a:t> x до </a:t>
                      </a:r>
                      <a:r>
                        <a:rPr lang="ru-RU" sz="1800" dirty="0" err="1">
                          <a:effectLst/>
                        </a:rPr>
                        <a:t>дійсного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divmod(x, y)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пара</a:t>
                      </a:r>
                      <a:r>
                        <a:rPr lang="en-US" sz="1800" dirty="0">
                          <a:effectLst/>
                        </a:rPr>
                        <a:t> (x // y, x % y)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pow(x, y)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x </a:t>
                      </a:r>
                      <a:r>
                        <a:rPr lang="ru-RU" sz="1800" dirty="0" err="1">
                          <a:effectLst/>
                        </a:rPr>
                        <a:t>піднесене</a:t>
                      </a:r>
                      <a:r>
                        <a:rPr lang="ru-RU" sz="1800" dirty="0">
                          <a:effectLst/>
                        </a:rPr>
                        <a:t> до </a:t>
                      </a:r>
                      <a:r>
                        <a:rPr lang="ru-RU" sz="1800" dirty="0" err="1">
                          <a:effectLst/>
                        </a:rPr>
                        <a:t>степеня</a:t>
                      </a:r>
                      <a:r>
                        <a:rPr lang="ru-RU" sz="1800" dirty="0">
                          <a:effectLst/>
                        </a:rPr>
                        <a:t>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x ** y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x </a:t>
                      </a:r>
                      <a:r>
                        <a:rPr lang="ru-RU" sz="1800" dirty="0" err="1">
                          <a:effectLst/>
                        </a:rPr>
                        <a:t>піднесене</a:t>
                      </a:r>
                      <a:r>
                        <a:rPr lang="ru-RU" sz="1800" dirty="0">
                          <a:effectLst/>
                        </a:rPr>
                        <a:t> до </a:t>
                      </a:r>
                      <a:r>
                        <a:rPr lang="ru-RU" sz="1800" dirty="0" err="1">
                          <a:effectLst/>
                        </a:rPr>
                        <a:t>степеня</a:t>
                      </a:r>
                      <a:r>
                        <a:rPr lang="ru-RU" sz="1800" dirty="0">
                          <a:effectLst/>
                        </a:rPr>
                        <a:t>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2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Відношення </a:t>
            </a:r>
            <a:r>
              <a:rPr lang="uk-UA" dirty="0"/>
              <a:t>та інструкції для дійсного типу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u="sng" dirty="0"/>
              <a:t>відношення</a:t>
            </a:r>
            <a:endParaRPr lang="ru-RU" dirty="0"/>
          </a:p>
          <a:p>
            <a:r>
              <a:rPr lang="uk-UA" dirty="0"/>
              <a:t>Для дійсного типу визначені 6 стандартних відношень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==, !=, </a:t>
            </a:r>
            <a:r>
              <a:rPr lang="en-US" dirty="0"/>
              <a:t>&gt;, &lt;, &gt;=, &lt;=</a:t>
            </a:r>
            <a:endParaRPr lang="ru-RU" dirty="0"/>
          </a:p>
          <a:p>
            <a:pPr lvl="0"/>
            <a:endParaRPr lang="uk-UA" u="sng" dirty="0" smtClean="0"/>
          </a:p>
          <a:p>
            <a:pPr lvl="0"/>
            <a:r>
              <a:rPr lang="uk-UA" u="sng" dirty="0" smtClean="0"/>
              <a:t>інструкції</a:t>
            </a:r>
            <a:endParaRPr lang="ru-RU" dirty="0"/>
          </a:p>
          <a:p>
            <a:r>
              <a:rPr lang="ru-RU" dirty="0" err="1"/>
              <a:t>Визначено</a:t>
            </a:r>
            <a:r>
              <a:rPr lang="ru-RU" dirty="0"/>
              <a:t> </a:t>
            </a:r>
            <a:r>
              <a:rPr lang="ru-RU" dirty="0" err="1"/>
              <a:t>присво</a:t>
            </a:r>
            <a:r>
              <a:rPr lang="uk-UA" dirty="0" err="1"/>
              <a:t>єня</a:t>
            </a:r>
            <a:r>
              <a:rPr lang="uk-UA" dirty="0"/>
              <a:t>, введення та </a:t>
            </a:r>
            <a:r>
              <a:rPr lang="uk-UA" dirty="0" err="1"/>
              <a:t>виведеня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e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586E75"/>
                </a:solidFill>
                <a:latin typeface="Consolas"/>
              </a:rPr>
              <a:t>S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)),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</a:t>
            </a:r>
            <a:endParaRPr lang="en-US" sz="3600" dirty="0">
              <a:solidFill>
                <a:srgbClr val="586E75"/>
              </a:solidFill>
              <a:latin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56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Додаткові функції </a:t>
            </a:r>
            <a:r>
              <a:rPr lang="ru-RU" dirty="0"/>
              <a:t>для д</a:t>
            </a:r>
            <a:r>
              <a:rPr lang="uk-UA" dirty="0" err="1" smtClean="0"/>
              <a:t>ійсних</a:t>
            </a:r>
            <a:r>
              <a:rPr lang="uk-UA" dirty="0" smtClean="0"/>
              <a:t> чисел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Функції доступні, якщо написати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59900"/>
                </a:solidFill>
                <a:latin typeface="Consolas"/>
              </a:rPr>
              <a:t>import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B58900"/>
                </a:solidFill>
                <a:latin typeface="Consolas"/>
              </a:rPr>
              <a:t>math</a:t>
            </a:r>
            <a:endParaRPr lang="uk-UA" sz="1800" dirty="0" smtClean="0">
              <a:solidFill>
                <a:srgbClr val="B58900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>
              <a:solidFill>
                <a:srgbClr val="B58900"/>
              </a:solidFill>
              <a:latin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23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10174"/>
              </p:ext>
            </p:extLst>
          </p:nvPr>
        </p:nvGraphicFramePr>
        <p:xfrm>
          <a:off x="683568" y="2492896"/>
          <a:ext cx="7344816" cy="420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216"/>
                <a:gridCol w="5400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Функція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Опис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err="1">
                          <a:effectLst/>
                        </a:rPr>
                        <a:t>math.pi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Константа π = 3.141592...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err="1">
                          <a:effectLst/>
                        </a:rPr>
                        <a:t>math.e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Константа </a:t>
                      </a:r>
                      <a:r>
                        <a:rPr lang="uk-UA" sz="1600" i="1" dirty="0">
                          <a:effectLst/>
                        </a:rPr>
                        <a:t>e</a:t>
                      </a:r>
                      <a:r>
                        <a:rPr lang="uk-UA" sz="1600" dirty="0">
                          <a:effectLst/>
                        </a:rPr>
                        <a:t> = 2.718281...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math.sqrt(x)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Корінь квадратний з </a:t>
                      </a:r>
                      <a:r>
                        <a:rPr lang="uk-UA" sz="1600" i="1" dirty="0">
                          <a:effectLst/>
                        </a:rPr>
                        <a:t>x</a:t>
                      </a:r>
                      <a:r>
                        <a:rPr lang="uk-UA" sz="1600" dirty="0">
                          <a:effectLst/>
                        </a:rPr>
                        <a:t>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math.exp(x)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i="1" dirty="0">
                          <a:effectLst/>
                        </a:rPr>
                        <a:t>e**x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math.expm1(x)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i="1" dirty="0">
                          <a:effectLst/>
                        </a:rPr>
                        <a:t>e**x </a:t>
                      </a:r>
                      <a:r>
                        <a:rPr lang="uk-UA" sz="1600" dirty="0">
                          <a:effectLst/>
                        </a:rPr>
                        <a:t>- 1. Для малих x підвищує точність обчислення у порівнянні з </a:t>
                      </a:r>
                      <a:r>
                        <a:rPr lang="uk-UA" sz="1600" dirty="0" err="1">
                          <a:effectLst/>
                        </a:rPr>
                        <a:t>exp</a:t>
                      </a:r>
                      <a:r>
                        <a:rPr lang="uk-UA" sz="1600" dirty="0">
                          <a:effectLst/>
                        </a:rPr>
                        <a:t>(x) - 1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math.log(x).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ln x 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math.log(x, </a:t>
                      </a:r>
                      <a:r>
                        <a:rPr lang="uk-UA" sz="1600" dirty="0" err="1">
                          <a:effectLst/>
                        </a:rPr>
                        <a:t>base</a:t>
                      </a:r>
                      <a:r>
                        <a:rPr lang="uk-UA" sz="1600" dirty="0" smtClean="0">
                          <a:effectLst/>
                        </a:rPr>
                        <a:t>)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</a:rPr>
                        <a:t>log</a:t>
                      </a:r>
                      <a:r>
                        <a:rPr lang="en-US" sz="1600" i="1" baseline="-25000" dirty="0" err="1">
                          <a:effectLst/>
                        </a:rPr>
                        <a:t>base</a:t>
                      </a:r>
                      <a:r>
                        <a:rPr lang="en-US" sz="1600" i="1" dirty="0" err="1">
                          <a:effectLst/>
                        </a:rPr>
                        <a:t>x</a:t>
                      </a:r>
                      <a:r>
                        <a:rPr lang="en-US" sz="1600" i="1" dirty="0">
                          <a:effectLst/>
                        </a:rPr>
                        <a:t> 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math.log1p(x)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ln</a:t>
                      </a:r>
                      <a:r>
                        <a:rPr lang="en-US" sz="1600" dirty="0">
                          <a:effectLst/>
                        </a:rPr>
                        <a:t>(1+</a:t>
                      </a:r>
                      <a:r>
                        <a:rPr lang="en-US" sz="1600" i="1" dirty="0">
                          <a:effectLst/>
                        </a:rPr>
                        <a:t>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math.log2(x)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log</a:t>
                      </a:r>
                      <a:r>
                        <a:rPr lang="en-US" sz="1600" i="1" baseline="-25000" dirty="0">
                          <a:effectLst/>
                        </a:rPr>
                        <a:t>2</a:t>
                      </a:r>
                      <a:r>
                        <a:rPr lang="en-US" sz="1600" i="1" dirty="0">
                          <a:effectLst/>
                        </a:rPr>
                        <a:t>x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math.log10(x)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</a:rPr>
                        <a:t>lg</a:t>
                      </a:r>
                      <a:r>
                        <a:rPr lang="en-US" sz="1600" i="1" dirty="0">
                          <a:effectLst/>
                        </a:rPr>
                        <a:t> x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math.cos(x)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cos x 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math.sin(x)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sin x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math.tan(x)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</a:rPr>
                        <a:t>tg</a:t>
                      </a:r>
                      <a:r>
                        <a:rPr lang="en-US" sz="1600" i="1" dirty="0">
                          <a:effectLst/>
                        </a:rPr>
                        <a:t> x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4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Додаткові функції </a:t>
            </a:r>
            <a:r>
              <a:rPr lang="ru-RU" dirty="0"/>
              <a:t>для д</a:t>
            </a:r>
            <a:r>
              <a:rPr lang="uk-UA" dirty="0" err="1" smtClean="0"/>
              <a:t>ійсних</a:t>
            </a:r>
            <a:r>
              <a:rPr lang="uk-UA" dirty="0" smtClean="0"/>
              <a:t> чисел.2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91294"/>
              </p:ext>
            </p:extLst>
          </p:nvPr>
        </p:nvGraphicFramePr>
        <p:xfrm>
          <a:off x="611560" y="1556792"/>
          <a:ext cx="7920880" cy="5327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5769"/>
                <a:gridCol w="5685111"/>
              </a:tblGrid>
              <a:tr h="1477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Функція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Опис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math.acos</a:t>
                      </a:r>
                      <a:r>
                        <a:rPr lang="en-US" sz="1600" dirty="0">
                          <a:effectLst/>
                        </a:rPr>
                        <a:t>(x)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</a:rPr>
                        <a:t>arccos</a:t>
                      </a:r>
                      <a:r>
                        <a:rPr lang="en-US" sz="1600" i="1" dirty="0">
                          <a:effectLst/>
                        </a:rPr>
                        <a:t> x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math.asin</a:t>
                      </a:r>
                      <a:r>
                        <a:rPr lang="en-US" sz="1600" dirty="0">
                          <a:effectLst/>
                        </a:rPr>
                        <a:t>(x)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</a:rPr>
                        <a:t>arcsin</a:t>
                      </a:r>
                      <a:r>
                        <a:rPr lang="en-US" sz="1600" i="1" dirty="0">
                          <a:effectLst/>
                        </a:rPr>
                        <a:t> x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math.atan</a:t>
                      </a:r>
                      <a:r>
                        <a:rPr lang="en-US" sz="1600" dirty="0">
                          <a:effectLst/>
                        </a:rPr>
                        <a:t>(x)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</a:rPr>
                        <a:t>arctg</a:t>
                      </a:r>
                      <a:r>
                        <a:rPr lang="en-US" sz="1600" i="1" dirty="0">
                          <a:effectLst/>
                        </a:rPr>
                        <a:t> x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math.atan2(y, 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math.atan(y / 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math.hypot(x, y)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math.sqrt</a:t>
                      </a:r>
                      <a:r>
                        <a:rPr lang="en-US" sz="1600" dirty="0">
                          <a:effectLst/>
                        </a:rPr>
                        <a:t>(x*x + y*y)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math.degrees(x)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noProof="0" dirty="0" smtClean="0">
                          <a:effectLst/>
                        </a:rPr>
                        <a:t>Перетворює</a:t>
                      </a:r>
                      <a:r>
                        <a:rPr lang="uk-UA" sz="1600" dirty="0" smtClean="0">
                          <a:effectLst/>
                        </a:rPr>
                        <a:t> </a:t>
                      </a:r>
                      <a:r>
                        <a:rPr lang="en-US" sz="1600" i="1" dirty="0">
                          <a:effectLst/>
                        </a:rPr>
                        <a:t>x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з радіан на градуси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math.radians(x)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noProof="0" dirty="0" smtClean="0">
                          <a:effectLst/>
                        </a:rPr>
                        <a:t>Перетворює </a:t>
                      </a:r>
                      <a:r>
                        <a:rPr lang="en-US" sz="1600" i="1" dirty="0" smtClean="0">
                          <a:effectLst/>
                        </a:rPr>
                        <a:t>x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з градусів на радіани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math.cosh(x)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</a:rPr>
                        <a:t>cosh</a:t>
                      </a:r>
                      <a:r>
                        <a:rPr lang="en-US" sz="1600" i="1" dirty="0">
                          <a:effectLst/>
                        </a:rPr>
                        <a:t> x 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math.sinh(x)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</a:rPr>
                        <a:t>sinh</a:t>
                      </a:r>
                      <a:r>
                        <a:rPr lang="en-US" sz="1600" i="1" dirty="0">
                          <a:effectLst/>
                        </a:rPr>
                        <a:t> x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math.tanh</a:t>
                      </a:r>
                      <a:r>
                        <a:rPr lang="en-US" sz="1600" dirty="0">
                          <a:effectLst/>
                        </a:rPr>
                        <a:t>(x)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</a:rPr>
                        <a:t>tgh</a:t>
                      </a:r>
                      <a:r>
                        <a:rPr lang="en-US" sz="1600" i="1" dirty="0">
                          <a:effectLst/>
                        </a:rPr>
                        <a:t> x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math.factorial(x)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x</a:t>
                      </a:r>
                      <a:r>
                        <a:rPr lang="ru-RU" sz="1600" dirty="0">
                          <a:effectLst/>
                        </a:rPr>
                        <a:t>! </a:t>
                      </a:r>
                      <a:r>
                        <a:rPr lang="en-US" sz="1600" i="1" dirty="0">
                          <a:effectLst/>
                        </a:rPr>
                        <a:t>x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повинен бути цілим та невід’ємним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math.isfinite(x)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Істина (</a:t>
                      </a:r>
                      <a:r>
                        <a:rPr lang="en-US" sz="1600" dirty="0">
                          <a:effectLst/>
                        </a:rPr>
                        <a:t>True</a:t>
                      </a:r>
                      <a:r>
                        <a:rPr lang="uk-UA" sz="1600" dirty="0">
                          <a:effectLst/>
                        </a:rPr>
                        <a:t>), </a:t>
                      </a:r>
                      <a:r>
                        <a:rPr lang="uk-UA" sz="1600" dirty="0" smtClean="0">
                          <a:effectLst/>
                        </a:rPr>
                        <a:t>якщо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i="1" dirty="0">
                          <a:effectLst/>
                        </a:rPr>
                        <a:t>x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скінченне дійсне число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math.isinf(x)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Істина (</a:t>
                      </a:r>
                      <a:r>
                        <a:rPr lang="en-US" sz="1600" dirty="0">
                          <a:effectLst/>
                        </a:rPr>
                        <a:t>True</a:t>
                      </a:r>
                      <a:r>
                        <a:rPr lang="uk-UA" sz="1600" dirty="0">
                          <a:effectLst/>
                        </a:rPr>
                        <a:t>), </a:t>
                      </a:r>
                      <a:r>
                        <a:rPr lang="uk-UA" sz="1600" dirty="0" smtClean="0">
                          <a:effectLst/>
                        </a:rPr>
                        <a:t>якщо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i="1" dirty="0">
                          <a:effectLst/>
                        </a:rPr>
                        <a:t>x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нескінченне (</a:t>
                      </a:r>
                      <a:r>
                        <a:rPr lang="en-US" sz="1600" dirty="0" err="1">
                          <a:effectLst/>
                        </a:rPr>
                        <a:t>inf</a:t>
                      </a:r>
                      <a:r>
                        <a:rPr lang="uk-UA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math.isnan(x)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Істина (</a:t>
                      </a:r>
                      <a:r>
                        <a:rPr lang="en-US" sz="1600" dirty="0">
                          <a:effectLst/>
                        </a:rPr>
                        <a:t>True</a:t>
                      </a:r>
                      <a:r>
                        <a:rPr lang="uk-UA" sz="1600" dirty="0">
                          <a:effectLst/>
                        </a:rPr>
                        <a:t>), </a:t>
                      </a:r>
                      <a:r>
                        <a:rPr lang="uk-UA" sz="1600" dirty="0" smtClean="0">
                          <a:effectLst/>
                        </a:rPr>
                        <a:t>якщо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i="1" dirty="0">
                          <a:effectLst/>
                        </a:rPr>
                        <a:t>x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не є дійсним числом (</a:t>
                      </a:r>
                      <a:r>
                        <a:rPr lang="en-US" sz="1600" dirty="0">
                          <a:effectLst/>
                        </a:rPr>
                        <a:t>nan</a:t>
                      </a:r>
                      <a:r>
                        <a:rPr lang="uk-UA" sz="1600" dirty="0">
                          <a:effectLst/>
                        </a:rPr>
                        <a:t>)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295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math.trunc(x)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Дійсне число, яке є </a:t>
                      </a:r>
                      <a:r>
                        <a:rPr lang="uk-UA" sz="1600" dirty="0" smtClean="0">
                          <a:effectLst/>
                        </a:rPr>
                        <a:t>результатом </a:t>
                      </a:r>
                      <a:r>
                        <a:rPr lang="uk-UA" sz="1600" dirty="0">
                          <a:effectLst/>
                        </a:rPr>
                        <a:t>відкидання дробової частини </a:t>
                      </a:r>
                      <a:r>
                        <a:rPr lang="uk-UA" sz="1600" i="1" dirty="0">
                          <a:effectLst/>
                        </a:rPr>
                        <a:t>x</a:t>
                      </a:r>
                      <a:r>
                        <a:rPr lang="uk-UA" sz="1600" dirty="0">
                          <a:effectLst/>
                        </a:rPr>
                        <a:t>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math.ceil(x)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Найменше ціле число, яке більше або рівне </a:t>
                      </a:r>
                      <a:r>
                        <a:rPr lang="en-US" sz="1600" i="1" dirty="0">
                          <a:effectLst/>
                        </a:rPr>
                        <a:t>x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math.floor(x)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Найбільше ціле число, яке </a:t>
                      </a:r>
                      <a:r>
                        <a:rPr lang="uk-UA" sz="1600" dirty="0" smtClean="0">
                          <a:effectLst/>
                        </a:rPr>
                        <a:t>менше </a:t>
                      </a:r>
                      <a:r>
                        <a:rPr lang="uk-UA" sz="1600" dirty="0">
                          <a:effectLst/>
                        </a:rPr>
                        <a:t>або рівне </a:t>
                      </a:r>
                      <a:r>
                        <a:rPr lang="en-US" sz="1600" i="1" dirty="0">
                          <a:effectLst/>
                        </a:rPr>
                        <a:t>x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0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для дійсних чисел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Наближене обчислення синуса 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7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Комплексний тип даних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u="sng" dirty="0"/>
              <a:t>носій</a:t>
            </a:r>
            <a:endParaRPr lang="ru-RU" dirty="0"/>
          </a:p>
          <a:p>
            <a:r>
              <a:rPr lang="uk-UA" dirty="0"/>
              <a:t>Носієм комплексного типу даних є декартів добуток множин </a:t>
            </a:r>
            <a:endParaRPr lang="uk-UA" dirty="0" smtClean="0"/>
          </a:p>
          <a:p>
            <a:pPr marL="0" indent="0">
              <a:buNone/>
            </a:pPr>
            <a:r>
              <a:rPr lang="uk-UA" i="1" dirty="0" smtClean="0"/>
              <a:t>С</a:t>
            </a:r>
            <a:r>
              <a:rPr lang="uk-UA" dirty="0" smtClean="0"/>
              <a:t> </a:t>
            </a:r>
            <a:r>
              <a:rPr lang="uk-UA" dirty="0"/>
              <a:t>= </a:t>
            </a:r>
            <a:r>
              <a:rPr lang="uk-UA" i="1" dirty="0" err="1"/>
              <a:t>R</a:t>
            </a:r>
            <a:r>
              <a:rPr lang="uk-UA" i="1" baseline="-25000" dirty="0" err="1"/>
              <a:t>p,b,q,d</a:t>
            </a:r>
            <a:r>
              <a:rPr lang="uk-UA" dirty="0"/>
              <a:t> </a:t>
            </a:r>
            <a:r>
              <a:rPr lang="ru-RU" dirty="0"/>
              <a:t>× </a:t>
            </a:r>
            <a:r>
              <a:rPr lang="uk-UA" i="1" dirty="0" err="1"/>
              <a:t>R</a:t>
            </a:r>
            <a:r>
              <a:rPr lang="uk-UA" i="1" baseline="-25000" dirty="0" err="1"/>
              <a:t>p,b,q,d</a:t>
            </a:r>
            <a:r>
              <a:rPr lang="ru-RU" dirty="0"/>
              <a:t>,</a:t>
            </a:r>
          </a:p>
          <a:p>
            <a:pPr lvl="1"/>
            <a:r>
              <a:rPr lang="ru-RU" dirty="0"/>
              <a:t>де </a:t>
            </a:r>
            <a:r>
              <a:rPr lang="uk-UA" i="1" dirty="0" err="1"/>
              <a:t>R</a:t>
            </a:r>
            <a:r>
              <a:rPr lang="uk-UA" i="1" baseline="-25000" dirty="0" err="1"/>
              <a:t>p,b,q,d</a:t>
            </a:r>
            <a:r>
              <a:rPr lang="uk-UA" dirty="0"/>
              <a:t> </a:t>
            </a:r>
            <a:r>
              <a:rPr lang="ru-RU" dirty="0"/>
              <a:t>– </a:t>
            </a:r>
            <a:r>
              <a:rPr lang="uk-UA" dirty="0"/>
              <a:t>носій дійсного типу</a:t>
            </a:r>
            <a:endParaRPr lang="ru-RU" dirty="0"/>
          </a:p>
          <a:p>
            <a:endParaRPr lang="uk-UA" dirty="0" smtClean="0"/>
          </a:p>
          <a:p>
            <a:r>
              <a:rPr lang="uk-UA" dirty="0" smtClean="0"/>
              <a:t>Створити </a:t>
            </a:r>
            <a:r>
              <a:rPr lang="uk-UA" dirty="0"/>
              <a:t>комплексне число можна, ввівши </a:t>
            </a:r>
            <a:r>
              <a:rPr lang="en-US" i="1" dirty="0"/>
              <a:t>a</a:t>
            </a:r>
            <a:r>
              <a:rPr lang="ru-RU" dirty="0"/>
              <a:t>+</a:t>
            </a:r>
            <a:r>
              <a:rPr lang="en-US" i="1" dirty="0" err="1"/>
              <a:t>b</a:t>
            </a:r>
            <a:r>
              <a:rPr lang="en-US" dirty="0" err="1"/>
              <a:t>j</a:t>
            </a:r>
            <a:r>
              <a:rPr lang="ru-RU" dirty="0"/>
              <a:t>. </a:t>
            </a:r>
            <a:r>
              <a:rPr lang="uk-UA" dirty="0"/>
              <a:t>Наприклад</a:t>
            </a:r>
            <a:r>
              <a:rPr lang="ru-RU" dirty="0"/>
              <a:t>, </a:t>
            </a:r>
            <a:r>
              <a:rPr lang="en-US" dirty="0"/>
              <a:t>z = 2 + 3j.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Таким </a:t>
            </a:r>
            <a:r>
              <a:rPr lang="ru-RU" dirty="0"/>
              <a:t>же чином </a:t>
            </a:r>
            <a:r>
              <a:rPr lang="uk-UA" dirty="0"/>
              <a:t>позначають і константи комплексного типу, наприклад</a:t>
            </a:r>
            <a:r>
              <a:rPr lang="ru-RU" dirty="0"/>
              <a:t>, 1.2+0.44</a:t>
            </a:r>
            <a:r>
              <a:rPr lang="en-US" dirty="0"/>
              <a:t>j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38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Операції для </a:t>
            </a:r>
            <a:r>
              <a:rPr lang="uk-UA" dirty="0" smtClean="0"/>
              <a:t>комплексного </a:t>
            </a:r>
            <a:r>
              <a:rPr lang="uk-UA" dirty="0"/>
              <a:t>типу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Основні операції</a:t>
            </a:r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pPr lvl="1"/>
            <a:endParaRPr lang="uk-UA" sz="1600" dirty="0" smtClean="0"/>
          </a:p>
          <a:p>
            <a:pPr lvl="1"/>
            <a:r>
              <a:rPr lang="uk-UA" sz="1800" dirty="0" smtClean="0"/>
              <a:t>В </a:t>
            </a:r>
            <a:r>
              <a:rPr lang="uk-UA" sz="1800" dirty="0"/>
              <a:t>якості операндів +, -, *, /, ** можуть виступати не тільки комплексні, але й дійсні (цілі) числа.</a:t>
            </a:r>
            <a:endParaRPr lang="ru-RU" sz="1800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27</a:t>
            </a:fld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93004"/>
              </p:ext>
            </p:extLst>
          </p:nvPr>
        </p:nvGraphicFramePr>
        <p:xfrm>
          <a:off x="683568" y="1988840"/>
          <a:ext cx="7704855" cy="3925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216"/>
                <a:gridCol w="5760639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Операція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Опис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x + y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сума x та y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x - y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різниця x та y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x * y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добуток</a:t>
                      </a:r>
                      <a:r>
                        <a:rPr lang="ru-RU" sz="1600" dirty="0">
                          <a:effectLst/>
                        </a:rPr>
                        <a:t> x та y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x / y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частка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від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ділення</a:t>
                      </a:r>
                      <a:r>
                        <a:rPr lang="ru-RU" sz="1600" dirty="0">
                          <a:effectLst/>
                        </a:rPr>
                        <a:t> x на y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-x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x </a:t>
                      </a:r>
                      <a:r>
                        <a:rPr lang="ru-RU" sz="1600" dirty="0" err="1">
                          <a:effectLst/>
                        </a:rPr>
                        <a:t>від’ємне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abs(x)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модуль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complex(re, im)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Створення комплексного числа з пари дійсних чисел </a:t>
                      </a:r>
                      <a:r>
                        <a:rPr lang="en-US" sz="1600" dirty="0">
                          <a:effectLst/>
                        </a:rPr>
                        <a:t>re </a:t>
                      </a:r>
                      <a:r>
                        <a:rPr lang="uk-UA" sz="1600" dirty="0">
                          <a:effectLst/>
                        </a:rPr>
                        <a:t>та </a:t>
                      </a:r>
                      <a:r>
                        <a:rPr lang="en-US" sz="1600" dirty="0" err="1">
                          <a:effectLst/>
                        </a:rPr>
                        <a:t>im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x.real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дійсна </a:t>
                      </a:r>
                      <a:r>
                        <a:rPr lang="ru-RU" sz="1600" dirty="0" err="1">
                          <a:effectLst/>
                        </a:rPr>
                        <a:t>частина</a:t>
                      </a:r>
                      <a:r>
                        <a:rPr lang="ru-RU" sz="1600" dirty="0">
                          <a:effectLst/>
                        </a:rPr>
                        <a:t> x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x.imag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уявна </a:t>
                      </a:r>
                      <a:r>
                        <a:rPr lang="ru-RU" sz="1600" dirty="0" err="1">
                          <a:effectLst/>
                        </a:rPr>
                        <a:t>частина</a:t>
                      </a:r>
                      <a:r>
                        <a:rPr lang="ru-RU" sz="1600" dirty="0">
                          <a:effectLst/>
                        </a:rPr>
                        <a:t>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x. conjugate()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комплексно-спряжене число до </a:t>
                      </a:r>
                      <a:r>
                        <a:rPr lang="ru-RU" sz="1600" dirty="0">
                          <a:effectLst/>
                        </a:rPr>
                        <a:t>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pow(x, y)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x </a:t>
                      </a:r>
                      <a:r>
                        <a:rPr lang="ru-RU" sz="1600" dirty="0" err="1">
                          <a:effectLst/>
                        </a:rPr>
                        <a:t>піднесене</a:t>
                      </a:r>
                      <a:r>
                        <a:rPr lang="ru-RU" sz="1600" dirty="0">
                          <a:effectLst/>
                        </a:rPr>
                        <a:t> до </a:t>
                      </a:r>
                      <a:r>
                        <a:rPr lang="ru-RU" sz="1600" dirty="0" err="1">
                          <a:effectLst/>
                        </a:rPr>
                        <a:t>степеня</a:t>
                      </a:r>
                      <a:r>
                        <a:rPr lang="ru-RU" sz="1600" dirty="0">
                          <a:effectLst/>
                        </a:rPr>
                        <a:t> y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x ** y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x </a:t>
                      </a:r>
                      <a:r>
                        <a:rPr lang="ru-RU" sz="1600" dirty="0" err="1">
                          <a:effectLst/>
                        </a:rPr>
                        <a:t>піднесене</a:t>
                      </a:r>
                      <a:r>
                        <a:rPr lang="ru-RU" sz="1600" dirty="0">
                          <a:effectLst/>
                        </a:rPr>
                        <a:t> до </a:t>
                      </a:r>
                      <a:r>
                        <a:rPr lang="ru-RU" sz="1600" dirty="0" err="1">
                          <a:effectLst/>
                        </a:rPr>
                        <a:t>степеня</a:t>
                      </a:r>
                      <a:r>
                        <a:rPr lang="ru-RU" sz="1600" dirty="0">
                          <a:effectLst/>
                        </a:rPr>
                        <a:t> y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3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Відношення та інструкції для </a:t>
            </a:r>
            <a:r>
              <a:rPr lang="uk-UA" dirty="0" smtClean="0"/>
              <a:t>комплексного </a:t>
            </a:r>
            <a:r>
              <a:rPr lang="uk-UA" dirty="0"/>
              <a:t>типу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u="sng" dirty="0"/>
              <a:t>відношення</a:t>
            </a:r>
            <a:endParaRPr lang="ru-RU" dirty="0"/>
          </a:p>
          <a:p>
            <a:r>
              <a:rPr lang="uk-UA" dirty="0"/>
              <a:t>Для комплексного типу визначені відношення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==, != </a:t>
            </a:r>
            <a:endParaRPr lang="ru-RU" dirty="0"/>
          </a:p>
          <a:p>
            <a:pPr lvl="0"/>
            <a:endParaRPr lang="uk-UA" u="sng" dirty="0" smtClean="0"/>
          </a:p>
          <a:p>
            <a:pPr lvl="0"/>
            <a:r>
              <a:rPr lang="uk-UA" u="sng" dirty="0" smtClean="0"/>
              <a:t>інструкції</a:t>
            </a:r>
            <a:endParaRPr lang="ru-RU" dirty="0"/>
          </a:p>
          <a:p>
            <a:r>
              <a:rPr lang="ru-RU" dirty="0" err="1"/>
              <a:t>Визначено</a:t>
            </a:r>
            <a:r>
              <a:rPr lang="ru-RU" dirty="0"/>
              <a:t> </a:t>
            </a:r>
            <a:r>
              <a:rPr lang="ru-RU" dirty="0" err="1"/>
              <a:t>присво</a:t>
            </a:r>
            <a:r>
              <a:rPr lang="uk-UA" dirty="0" err="1"/>
              <a:t>єняя</a:t>
            </a:r>
            <a:r>
              <a:rPr lang="uk-UA" dirty="0"/>
              <a:t> та </a:t>
            </a:r>
            <a:r>
              <a:rPr lang="uk-UA" dirty="0" err="1" smtClean="0"/>
              <a:t>виведеня</a:t>
            </a:r>
            <a:endParaRPr lang="uk-UA" dirty="0" smtClean="0"/>
          </a:p>
          <a:p>
            <a:pPr marL="0" indent="0">
              <a:buNone/>
            </a:pP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e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</a:t>
            </a:r>
            <a:endParaRPr lang="en-US" sz="3600" dirty="0">
              <a:solidFill>
                <a:srgbClr val="586E75"/>
              </a:solidFill>
              <a:latin typeface="Times New Roman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1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Додаткові функції </a:t>
            </a:r>
            <a:r>
              <a:rPr lang="ru-RU" dirty="0"/>
              <a:t>для </a:t>
            </a:r>
            <a:r>
              <a:rPr lang="uk-UA" dirty="0" smtClean="0"/>
              <a:t>комплексних чисел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Функції доступні, якщо написати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59900"/>
                </a:solidFill>
                <a:latin typeface="Consolas"/>
              </a:rPr>
              <a:t>import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 err="1" smtClean="0">
                <a:solidFill>
                  <a:srgbClr val="B58900"/>
                </a:solidFill>
                <a:latin typeface="Consolas"/>
              </a:rPr>
              <a:t>cmath</a:t>
            </a:r>
            <a:endParaRPr lang="uk-UA" sz="1800" dirty="0" smtClean="0">
              <a:solidFill>
                <a:srgbClr val="B58900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>
              <a:solidFill>
                <a:srgbClr val="B58900"/>
              </a:solidFill>
              <a:latin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29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51994"/>
              </p:ext>
            </p:extLst>
          </p:nvPr>
        </p:nvGraphicFramePr>
        <p:xfrm>
          <a:off x="611560" y="2420888"/>
          <a:ext cx="7704856" cy="3925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4794"/>
                <a:gridCol w="553006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Функція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Опис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err="1">
                          <a:effectLst/>
                        </a:rPr>
                        <a:t>cmath.pi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Константа π = 3.141592...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err="1">
                          <a:effectLst/>
                        </a:rPr>
                        <a:t>cmath.e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Константа e = 2.718281...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cmath.sqrt(x)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Корінь квадратний з x.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cmath.exp(x)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e**x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cmath.log(x).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ln x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cmath.log(x, base).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log</a:t>
                      </a:r>
                      <a:r>
                        <a:rPr lang="en-US" sz="1600" baseline="-25000" dirty="0" err="1">
                          <a:effectLst/>
                        </a:rPr>
                        <a:t>base</a:t>
                      </a:r>
                      <a:r>
                        <a:rPr lang="en-US" sz="1600" dirty="0" err="1">
                          <a:effectLst/>
                        </a:rPr>
                        <a:t>x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cmath.log10(x)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lg x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cmath.cos(x)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cos x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cmath.sin(x)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sin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cmath.tan(x)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tg</a:t>
                      </a:r>
                      <a:r>
                        <a:rPr lang="en-US" sz="1600" dirty="0">
                          <a:effectLst/>
                        </a:rPr>
                        <a:t>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cmath.acos(x)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arccos</a:t>
                      </a:r>
                      <a:r>
                        <a:rPr lang="en-US" sz="1600" dirty="0">
                          <a:effectLst/>
                        </a:rPr>
                        <a:t>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cmath.asin(x)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arcsin</a:t>
                      </a:r>
                      <a:r>
                        <a:rPr lang="en-US" sz="1600" dirty="0">
                          <a:effectLst/>
                        </a:rPr>
                        <a:t>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cmath.atan(x)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arctg</a:t>
                      </a:r>
                      <a:r>
                        <a:rPr lang="en-US" sz="1600" dirty="0">
                          <a:effectLst/>
                        </a:rPr>
                        <a:t>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22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Позиційний запис дійсного числа у системі числення за основою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Визначимо поняття позиційного запису числа в системі числення за довільною натуральною основою </a:t>
            </a:r>
            <a:r>
              <a:rPr lang="uk-UA" i="1" dirty="0"/>
              <a:t>b</a:t>
            </a:r>
            <a:r>
              <a:rPr lang="uk-UA" dirty="0"/>
              <a:t> &gt; 1.</a:t>
            </a:r>
            <a:endParaRPr lang="ru-RU" dirty="0"/>
          </a:p>
          <a:p>
            <a:r>
              <a:rPr lang="uk-UA" b="1" dirty="0"/>
              <a:t>Позиційним записом числа а за основою </a:t>
            </a:r>
            <a:r>
              <a:rPr lang="uk-UA" b="1" i="1" dirty="0"/>
              <a:t>b</a:t>
            </a:r>
            <a:r>
              <a:rPr lang="uk-UA" b="1" dirty="0"/>
              <a:t> </a:t>
            </a:r>
            <a:r>
              <a:rPr lang="uk-UA" dirty="0"/>
              <a:t>назвемо запис наступного вигляду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uk-UA" dirty="0"/>
              <a:t> (... </a:t>
            </a:r>
            <a:r>
              <a:rPr lang="uk-UA" i="1" dirty="0"/>
              <a:t>a</a:t>
            </a:r>
            <a:r>
              <a:rPr lang="uk-UA" i="1" baseline="-25000" dirty="0"/>
              <a:t>3</a:t>
            </a:r>
            <a:r>
              <a:rPr lang="uk-UA" i="1" dirty="0"/>
              <a:t>а</a:t>
            </a:r>
            <a:r>
              <a:rPr lang="uk-UA" i="1" baseline="-25000" dirty="0"/>
              <a:t>2</a:t>
            </a:r>
            <a:r>
              <a:rPr lang="uk-UA" i="1" dirty="0"/>
              <a:t>а</a:t>
            </a:r>
            <a:r>
              <a:rPr lang="uk-UA" i="1" baseline="-25000" dirty="0"/>
              <a:t>1</a:t>
            </a:r>
            <a:r>
              <a:rPr lang="uk-UA" i="1" dirty="0"/>
              <a:t>а</a:t>
            </a:r>
            <a:r>
              <a:rPr lang="uk-UA" i="1" baseline="-25000" dirty="0"/>
              <a:t>0</a:t>
            </a:r>
            <a:r>
              <a:rPr lang="uk-UA" i="1" dirty="0"/>
              <a:t>.a</a:t>
            </a:r>
            <a:r>
              <a:rPr lang="uk-UA" i="1" baseline="-25000" dirty="0"/>
              <a:t>-1</a:t>
            </a:r>
            <a:r>
              <a:rPr lang="uk-UA" i="1" dirty="0"/>
              <a:t>а</a:t>
            </a:r>
            <a:r>
              <a:rPr lang="uk-UA" i="1" baseline="-25000" dirty="0"/>
              <a:t>-2</a:t>
            </a:r>
            <a:r>
              <a:rPr lang="uk-UA" i="1" dirty="0"/>
              <a:t>а</a:t>
            </a:r>
            <a:r>
              <a:rPr lang="uk-UA" i="1" baseline="-25000" dirty="0"/>
              <a:t>-3</a:t>
            </a:r>
            <a:r>
              <a:rPr lang="uk-UA" dirty="0"/>
              <a:t> ...)</a:t>
            </a:r>
            <a:r>
              <a:rPr lang="en-US" baseline="-25000" dirty="0"/>
              <a:t>b</a:t>
            </a:r>
            <a:r>
              <a:rPr lang="uk-UA" dirty="0"/>
              <a:t> = </a:t>
            </a:r>
            <a:r>
              <a:rPr lang="uk-UA" i="1" dirty="0"/>
              <a:t>...+ а</a:t>
            </a:r>
            <a:r>
              <a:rPr lang="ru-RU" i="1" baseline="-25000" dirty="0"/>
              <a:t>3</a:t>
            </a:r>
            <a:r>
              <a:rPr lang="uk-UA" i="1" dirty="0"/>
              <a:t>*b</a:t>
            </a:r>
            <a:r>
              <a:rPr lang="ru-RU" i="1" baseline="30000" dirty="0"/>
              <a:t>3</a:t>
            </a:r>
            <a:r>
              <a:rPr lang="ru-RU" i="1" dirty="0"/>
              <a:t> </a:t>
            </a:r>
            <a:r>
              <a:rPr lang="uk-UA" i="1" dirty="0"/>
              <a:t>+ а</a:t>
            </a:r>
            <a:r>
              <a:rPr lang="ru-RU" i="1" baseline="-25000" dirty="0"/>
              <a:t>2</a:t>
            </a:r>
            <a:r>
              <a:rPr lang="uk-UA" i="1" dirty="0"/>
              <a:t>*b</a:t>
            </a:r>
            <a:r>
              <a:rPr lang="ru-RU" i="1" baseline="30000" dirty="0"/>
              <a:t>2</a:t>
            </a:r>
            <a:r>
              <a:rPr lang="uk-UA" i="1" dirty="0"/>
              <a:t> + а</a:t>
            </a:r>
            <a:r>
              <a:rPr lang="ru-RU" i="1" baseline="-25000" dirty="0"/>
              <a:t>1</a:t>
            </a:r>
            <a:r>
              <a:rPr lang="uk-UA" i="1" dirty="0"/>
              <a:t>*b</a:t>
            </a:r>
            <a:r>
              <a:rPr lang="ru-RU" i="1" baseline="30000" dirty="0"/>
              <a:t>1</a:t>
            </a:r>
            <a:r>
              <a:rPr lang="uk-UA" i="1" dirty="0"/>
              <a:t> + а</a:t>
            </a:r>
            <a:r>
              <a:rPr lang="ru-RU" i="1" baseline="-25000" dirty="0"/>
              <a:t>0</a:t>
            </a:r>
            <a:r>
              <a:rPr lang="uk-UA" i="1" dirty="0"/>
              <a:t> + </a:t>
            </a:r>
            <a:r>
              <a:rPr lang="en-US" i="1" dirty="0" smtClean="0"/>
              <a:t>+</a:t>
            </a:r>
            <a:r>
              <a:rPr lang="uk-UA" i="1" dirty="0" smtClean="0"/>
              <a:t>а</a:t>
            </a:r>
            <a:r>
              <a:rPr lang="ru-RU" i="1" baseline="-25000" dirty="0"/>
              <a:t>-1</a:t>
            </a:r>
            <a:r>
              <a:rPr lang="uk-UA" i="1" dirty="0"/>
              <a:t>*b</a:t>
            </a:r>
            <a:r>
              <a:rPr lang="ru-RU" i="1" baseline="30000" dirty="0"/>
              <a:t>-1</a:t>
            </a:r>
            <a:r>
              <a:rPr lang="uk-UA" i="1" dirty="0"/>
              <a:t> + а</a:t>
            </a:r>
            <a:r>
              <a:rPr lang="ru-RU" i="1" baseline="-25000" dirty="0"/>
              <a:t>-2</a:t>
            </a:r>
            <a:r>
              <a:rPr lang="uk-UA" i="1" dirty="0"/>
              <a:t>*b</a:t>
            </a:r>
            <a:r>
              <a:rPr lang="ru-RU" i="1" baseline="30000" dirty="0"/>
              <a:t>-2</a:t>
            </a:r>
            <a:r>
              <a:rPr lang="uk-UA" i="1" dirty="0"/>
              <a:t> + а</a:t>
            </a:r>
            <a:r>
              <a:rPr lang="ru-RU" i="1" baseline="-25000" dirty="0"/>
              <a:t>-3</a:t>
            </a:r>
            <a:r>
              <a:rPr lang="uk-UA" i="1" dirty="0"/>
              <a:t>*b</a:t>
            </a:r>
            <a:r>
              <a:rPr lang="ru-RU" i="1" baseline="30000" dirty="0"/>
              <a:t>-3</a:t>
            </a:r>
            <a:r>
              <a:rPr lang="uk-UA" i="1" dirty="0"/>
              <a:t> +...</a:t>
            </a:r>
            <a:r>
              <a:rPr lang="uk-UA" dirty="0"/>
              <a:t>,</a:t>
            </a:r>
            <a:endParaRPr lang="ru-RU" dirty="0"/>
          </a:p>
          <a:p>
            <a:pPr lvl="1"/>
            <a:r>
              <a:rPr lang="uk-UA" dirty="0"/>
              <a:t>де коефіцієнти </a:t>
            </a:r>
            <a:r>
              <a:rPr lang="uk-UA" i="1" dirty="0" err="1"/>
              <a:t>а</a:t>
            </a:r>
            <a:r>
              <a:rPr lang="uk-UA" i="1" baseline="-25000" dirty="0" err="1"/>
              <a:t>k</a:t>
            </a:r>
            <a:r>
              <a:rPr lang="uk-UA" dirty="0"/>
              <a:t> можуть приймати одне з </a:t>
            </a:r>
            <a:r>
              <a:rPr lang="uk-UA" i="1" dirty="0"/>
              <a:t>b</a:t>
            </a:r>
            <a:r>
              <a:rPr lang="uk-UA" dirty="0"/>
              <a:t> значень 0,1,...,</a:t>
            </a:r>
            <a:r>
              <a:rPr lang="uk-UA" i="1" dirty="0"/>
              <a:t>b</a:t>
            </a:r>
            <a:r>
              <a:rPr lang="uk-UA" dirty="0"/>
              <a:t>-1.</a:t>
            </a:r>
            <a:endParaRPr lang="ru-RU" dirty="0"/>
          </a:p>
          <a:p>
            <a:endParaRPr lang="en-US" dirty="0" smtClean="0"/>
          </a:p>
          <a:p>
            <a:r>
              <a:rPr lang="uk-UA" dirty="0" smtClean="0"/>
              <a:t>Ось </a:t>
            </a:r>
            <a:r>
              <a:rPr lang="uk-UA" dirty="0"/>
              <a:t>приклад позиційного запису за основою 8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(462.7)</a:t>
            </a:r>
            <a:r>
              <a:rPr lang="uk-UA" baseline="-25000" dirty="0"/>
              <a:t>8</a:t>
            </a:r>
            <a:r>
              <a:rPr lang="uk-UA" dirty="0"/>
              <a:t> = 4*64 + 6*8 + 2 + 7*(1/8) = (306.875)</a:t>
            </a:r>
            <a:r>
              <a:rPr lang="uk-UA" baseline="-25000" dirty="0"/>
              <a:t>10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1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Додаткові функції </a:t>
            </a:r>
            <a:r>
              <a:rPr lang="ru-RU" dirty="0"/>
              <a:t>для </a:t>
            </a:r>
            <a:r>
              <a:rPr lang="uk-UA" dirty="0"/>
              <a:t>комплексних </a:t>
            </a:r>
            <a:r>
              <a:rPr lang="uk-UA" dirty="0" smtClean="0"/>
              <a:t>чисел</a:t>
            </a:r>
            <a:r>
              <a:rPr lang="en-US" dirty="0" smtClean="0"/>
              <a:t>.2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827625"/>
              </p:ext>
            </p:extLst>
          </p:nvPr>
        </p:nvGraphicFramePr>
        <p:xfrm>
          <a:off x="611560" y="1600203"/>
          <a:ext cx="7920880" cy="4006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5770"/>
                <a:gridCol w="5685110"/>
              </a:tblGrid>
              <a:tr h="180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Функція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Опис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180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cmath.acos</a:t>
                      </a:r>
                      <a:r>
                        <a:rPr lang="en-US" sz="1600" dirty="0">
                          <a:effectLst/>
                        </a:rPr>
                        <a:t>(x)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arccos</a:t>
                      </a:r>
                      <a:r>
                        <a:rPr lang="en-US" sz="1600" dirty="0">
                          <a:effectLst/>
                        </a:rPr>
                        <a:t>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180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cmath.asin(x)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arcsin</a:t>
                      </a:r>
                      <a:r>
                        <a:rPr lang="en-US" sz="1600" dirty="0">
                          <a:effectLst/>
                        </a:rPr>
                        <a:t>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180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cmath.atan(x)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arctg</a:t>
                      </a:r>
                      <a:r>
                        <a:rPr lang="en-US" sz="1600" dirty="0">
                          <a:effectLst/>
                        </a:rPr>
                        <a:t>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180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cmath.cosh(x)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cosh</a:t>
                      </a:r>
                      <a:r>
                        <a:rPr lang="en-US" sz="1600" dirty="0">
                          <a:effectLst/>
                        </a:rPr>
                        <a:t> x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180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cmath.sinh(x)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sinh</a:t>
                      </a:r>
                      <a:r>
                        <a:rPr lang="en-US" sz="1600" dirty="0">
                          <a:effectLst/>
                        </a:rPr>
                        <a:t>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180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cmath.tanh(x)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tgh</a:t>
                      </a:r>
                      <a:r>
                        <a:rPr lang="en-US" sz="1600" dirty="0">
                          <a:effectLst/>
                        </a:rPr>
                        <a:t>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204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cmath.isfinite(x)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Істина (</a:t>
                      </a:r>
                      <a:r>
                        <a:rPr lang="en-US" sz="1600" dirty="0">
                          <a:effectLst/>
                        </a:rPr>
                        <a:t>True</a:t>
                      </a:r>
                      <a:r>
                        <a:rPr lang="uk-UA" sz="1600" dirty="0">
                          <a:effectLst/>
                        </a:rPr>
                        <a:t>), якщо обидві частини </a:t>
                      </a:r>
                      <a:r>
                        <a:rPr lang="en-US" sz="1600" dirty="0">
                          <a:effectLst/>
                        </a:rPr>
                        <a:t>x </a:t>
                      </a:r>
                      <a:r>
                        <a:rPr lang="uk-UA" sz="1600" dirty="0">
                          <a:effectLst/>
                        </a:rPr>
                        <a:t>скінченні дійсні числа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cmath.isinf(x)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Істина (</a:t>
                      </a:r>
                      <a:r>
                        <a:rPr lang="en-US" sz="1600" dirty="0">
                          <a:effectLst/>
                        </a:rPr>
                        <a:t>True</a:t>
                      </a:r>
                      <a:r>
                        <a:rPr lang="uk-UA" sz="1600" dirty="0">
                          <a:effectLst/>
                        </a:rPr>
                        <a:t>), якщо хоча б одна з частин </a:t>
                      </a:r>
                      <a:r>
                        <a:rPr lang="en-US" sz="1600" dirty="0">
                          <a:effectLst/>
                        </a:rPr>
                        <a:t>x </a:t>
                      </a:r>
                      <a:r>
                        <a:rPr lang="uk-UA" sz="1600" dirty="0">
                          <a:effectLst/>
                        </a:rPr>
                        <a:t>нескінченне (</a:t>
                      </a:r>
                      <a:r>
                        <a:rPr lang="en-US" sz="1600" dirty="0" err="1">
                          <a:effectLst/>
                        </a:rPr>
                        <a:t>inf</a:t>
                      </a:r>
                      <a:r>
                        <a:rPr lang="uk-UA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cmath.isnan</a:t>
                      </a:r>
                      <a:r>
                        <a:rPr lang="en-US" sz="1600" dirty="0">
                          <a:effectLst/>
                        </a:rPr>
                        <a:t>(x)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Істина (</a:t>
                      </a:r>
                      <a:r>
                        <a:rPr lang="en-US" sz="1600" dirty="0">
                          <a:effectLst/>
                        </a:rPr>
                        <a:t>True</a:t>
                      </a:r>
                      <a:r>
                        <a:rPr lang="uk-UA" sz="1600" dirty="0">
                          <a:effectLst/>
                        </a:rPr>
                        <a:t>), якщо </a:t>
                      </a:r>
                      <a:r>
                        <a:rPr lang="uk-UA" sz="1600" dirty="0" err="1">
                          <a:effectLst/>
                        </a:rPr>
                        <a:t>якщо</a:t>
                      </a:r>
                      <a:r>
                        <a:rPr lang="uk-UA" sz="1600" dirty="0">
                          <a:effectLst/>
                        </a:rPr>
                        <a:t> хоча б одна з частин </a:t>
                      </a:r>
                      <a:r>
                        <a:rPr lang="en-US" sz="1600" dirty="0">
                          <a:effectLst/>
                        </a:rPr>
                        <a:t>x </a:t>
                      </a:r>
                      <a:r>
                        <a:rPr lang="uk-UA" sz="1600" dirty="0">
                          <a:effectLst/>
                        </a:rPr>
                        <a:t>не є дійсним числом (</a:t>
                      </a:r>
                      <a:r>
                        <a:rPr lang="en-US" sz="1600" dirty="0">
                          <a:effectLst/>
                        </a:rPr>
                        <a:t>nan</a:t>
                      </a:r>
                      <a:r>
                        <a:rPr lang="uk-UA" sz="1600" dirty="0">
                          <a:effectLst/>
                        </a:rPr>
                        <a:t>)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180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cmath.</a:t>
                      </a:r>
                      <a:r>
                        <a:rPr lang="en-US" sz="1600">
                          <a:effectLst/>
                        </a:rPr>
                        <a:t>phase</a:t>
                      </a:r>
                      <a:r>
                        <a:rPr lang="uk-UA" sz="1600">
                          <a:effectLst/>
                        </a:rPr>
                        <a:t>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Аргумент </a:t>
                      </a:r>
                      <a:r>
                        <a:rPr lang="uk-UA" sz="1600" dirty="0">
                          <a:effectLst/>
                        </a:rPr>
                        <a:t>x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180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cmath.polar(x)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Представлення </a:t>
                      </a:r>
                      <a:r>
                        <a:rPr lang="en-US" sz="1600" dirty="0">
                          <a:effectLst/>
                        </a:rPr>
                        <a:t>x </a:t>
                      </a:r>
                      <a:r>
                        <a:rPr lang="uk-UA" sz="1600" dirty="0">
                          <a:effectLst/>
                        </a:rPr>
                        <a:t>у полярних координатах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361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cmath.rect(r,phi)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Комплексне число з полярними координатами </a:t>
                      </a:r>
                      <a:r>
                        <a:rPr lang="en-US" sz="1600" dirty="0">
                          <a:effectLst/>
                        </a:rPr>
                        <a:t>r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en-US" sz="1600" dirty="0">
                          <a:effectLst/>
                        </a:rPr>
                        <a:t>phi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для комплексних чисел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Знайти усі розв’язки рівняння 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ax</a:t>
            </a:r>
            <a:r>
              <a:rPr lang="uk-UA" i="1" baseline="30000" dirty="0"/>
              <a:t>2</a:t>
            </a:r>
            <a:r>
              <a:rPr lang="uk-UA" i="1" dirty="0"/>
              <a:t> + </a:t>
            </a:r>
            <a:r>
              <a:rPr lang="en-US" i="1" dirty="0" err="1"/>
              <a:t>bx</a:t>
            </a:r>
            <a:r>
              <a:rPr lang="uk-UA" i="1" dirty="0"/>
              <a:t> + </a:t>
            </a:r>
            <a:r>
              <a:rPr lang="en-US" i="1" dirty="0"/>
              <a:t>c</a:t>
            </a:r>
            <a:r>
              <a:rPr lang="uk-UA" dirty="0"/>
              <a:t> = 0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9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 </a:t>
            </a:r>
            <a:r>
              <a:rPr lang="ru-RU" dirty="0" err="1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Поняття типу даних. Складові частини типу даних.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Позиційний запис дійсного числа.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Функцію округлення, похибку округлення. 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 smtClean="0"/>
              <a:t>Наближені </a:t>
            </a:r>
            <a:r>
              <a:rPr lang="uk-UA" dirty="0"/>
              <a:t>операції та їх властивості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Цілий тип даних.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Дійсний тип даних.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Комплексний тип даних</a:t>
            </a:r>
            <a:endParaRPr lang="ru-RU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A Byte of Python (Russian) </a:t>
            </a:r>
            <a:r>
              <a:rPr lang="ru-RU" dirty="0"/>
              <a:t>Версия</a:t>
            </a:r>
            <a:r>
              <a:rPr lang="en-US" dirty="0"/>
              <a:t> 2.01 </a:t>
            </a:r>
            <a:r>
              <a:rPr lang="en-US" dirty="0" err="1"/>
              <a:t>Swaroop</a:t>
            </a:r>
            <a:r>
              <a:rPr lang="en-US" dirty="0"/>
              <a:t> C H (Translated by Vladimir </a:t>
            </a:r>
            <a:r>
              <a:rPr lang="en-US" dirty="0" err="1"/>
              <a:t>Smolyar</a:t>
            </a:r>
            <a:r>
              <a:rPr lang="en-US" dirty="0"/>
              <a:t>)</a:t>
            </a:r>
            <a:r>
              <a:rPr lang="uk-UA" dirty="0"/>
              <a:t>, </a:t>
            </a:r>
            <a:r>
              <a:rPr lang="uk-UA" u="sng" dirty="0">
                <a:hlinkClick r:id="rId2"/>
              </a:rPr>
              <a:t>http://wombat.org.ua/AByteOfPython/AByteofPythonRussian-2.01.pdf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Бублик В.В., </a:t>
            </a:r>
            <a:r>
              <a:rPr lang="ru-RU" dirty="0" err="1"/>
              <a:t>Личман</a:t>
            </a:r>
            <a:r>
              <a:rPr lang="ru-RU" dirty="0"/>
              <a:t> В.В., </a:t>
            </a:r>
            <a:r>
              <a:rPr lang="ru-RU" dirty="0" err="1"/>
              <a:t>Обвінцев</a:t>
            </a:r>
            <a:r>
              <a:rPr lang="ru-RU" dirty="0"/>
              <a:t> О.В.. </a:t>
            </a:r>
            <a:r>
              <a:rPr lang="ru-RU" dirty="0" err="1"/>
              <a:t>Інформатика</a:t>
            </a:r>
            <a:r>
              <a:rPr lang="ru-RU" dirty="0"/>
              <a:t> та </a:t>
            </a:r>
            <a:r>
              <a:rPr lang="ru-RU" dirty="0" err="1"/>
              <a:t>програмування</a:t>
            </a:r>
            <a:r>
              <a:rPr lang="ru-RU" dirty="0"/>
              <a:t>. </a:t>
            </a:r>
            <a:r>
              <a:rPr lang="ru-RU" dirty="0" err="1"/>
              <a:t>Електронний</a:t>
            </a:r>
            <a:r>
              <a:rPr lang="ru-RU" dirty="0"/>
              <a:t> конспект </a:t>
            </a:r>
            <a:r>
              <a:rPr lang="ru-RU" dirty="0" err="1"/>
              <a:t>лекцій</a:t>
            </a:r>
            <a:r>
              <a:rPr lang="ru-RU" dirty="0"/>
              <a:t>, 2003 р.</a:t>
            </a:r>
            <a:r>
              <a:rPr lang="uk-UA" dirty="0"/>
              <a:t>,  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Лутц</a:t>
            </a:r>
            <a:r>
              <a:rPr lang="uk-UA" dirty="0"/>
              <a:t>, </a:t>
            </a:r>
            <a:r>
              <a:rPr lang="uk-UA" dirty="0" err="1"/>
              <a:t>Изучаем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4-е </a:t>
            </a:r>
            <a:r>
              <a:rPr lang="uk-UA" dirty="0" err="1"/>
              <a:t>издание</a:t>
            </a:r>
            <a:r>
              <a:rPr lang="uk-UA" dirty="0"/>
              <a:t>, 2010, Символ-Плюс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Python</a:t>
            </a:r>
            <a:r>
              <a:rPr lang="ru-RU" dirty="0"/>
              <a:t> 3.4.3 </a:t>
            </a:r>
            <a:r>
              <a:rPr lang="ru-RU" dirty="0" err="1"/>
              <a:t>documentation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3"/>
              </a:rPr>
              <a:t>http://deeplearning.net/software/theano/tutorial/python-memory-management.html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4"/>
              </a:rPr>
              <a:t>http://www.laurentluce.com/posts/python-integer-objects-implementation/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5"/>
              </a:rPr>
              <a:t>https://docs.python.org/2/tutorial/floatingpoint.html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6"/>
              </a:rPr>
              <a:t>http://www.johndcook.com/blog/2009/04/06/anatomy-of-a-floating-point-number/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Функція округлення </a:t>
            </a:r>
            <a:r>
              <a:rPr lang="en-US" dirty="0"/>
              <a:t>round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b="1" dirty="0"/>
              <a:t>Функцією округлення </a:t>
            </a:r>
            <a:r>
              <a:rPr lang="uk-UA" dirty="0"/>
              <a:t>числа </a:t>
            </a:r>
            <a:r>
              <a:rPr lang="uk-UA" i="1" dirty="0"/>
              <a:t>х</a:t>
            </a:r>
            <a:r>
              <a:rPr lang="uk-UA" dirty="0"/>
              <a:t> до </a:t>
            </a:r>
            <a:r>
              <a:rPr lang="uk-UA" i="1" dirty="0"/>
              <a:t>р</a:t>
            </a:r>
            <a:r>
              <a:rPr lang="uk-UA" dirty="0"/>
              <a:t> (</a:t>
            </a:r>
            <a:r>
              <a:rPr lang="uk-UA" i="1" dirty="0"/>
              <a:t>р</a:t>
            </a:r>
            <a:r>
              <a:rPr lang="uk-UA" dirty="0"/>
              <a:t> &gt; 1) значущих цифр у системі числення за основою </a:t>
            </a:r>
            <a:r>
              <a:rPr lang="en-US" i="1" dirty="0"/>
              <a:t>b</a:t>
            </a:r>
            <a:r>
              <a:rPr lang="uk-UA" dirty="0"/>
              <a:t> назвемо </a:t>
            </a:r>
            <a:r>
              <a:rPr lang="uk-UA" dirty="0" smtClean="0"/>
              <a:t>функцію</a:t>
            </a:r>
            <a:endParaRPr lang="en-US" dirty="0" smtClean="0"/>
          </a:p>
          <a:p>
            <a:pPr marL="0" indent="0">
              <a:buNone/>
            </a:pPr>
            <a:r>
              <a:rPr lang="uk-UA" dirty="0" smtClean="0"/>
              <a:t> </a:t>
            </a:r>
            <a:r>
              <a:rPr lang="uk-UA" i="1" dirty="0" err="1"/>
              <a:t>round</a:t>
            </a:r>
            <a:r>
              <a:rPr lang="uk-UA" dirty="0"/>
              <a:t>(</a:t>
            </a:r>
            <a:r>
              <a:rPr lang="uk-UA" i="1" dirty="0"/>
              <a:t>х, р, b</a:t>
            </a:r>
            <a:r>
              <a:rPr lang="uk-UA" dirty="0"/>
              <a:t>), </a:t>
            </a:r>
            <a:endParaRPr lang="en-US" dirty="0" smtClean="0"/>
          </a:p>
          <a:p>
            <a:pPr marL="0" indent="0">
              <a:buNone/>
            </a:pPr>
            <a:r>
              <a:rPr lang="uk-UA" dirty="0" smtClean="0"/>
              <a:t>задану </a:t>
            </a:r>
            <a:r>
              <a:rPr lang="uk-UA" dirty="0"/>
              <a:t>співвідношеннями</a:t>
            </a:r>
            <a:endParaRPr lang="ru-RU" dirty="0"/>
          </a:p>
          <a:p>
            <a:pPr lvl="1"/>
            <a:r>
              <a:rPr lang="uk-UA" i="1" dirty="0" err="1"/>
              <a:t>round</a:t>
            </a:r>
            <a:r>
              <a:rPr lang="uk-UA" dirty="0"/>
              <a:t>(0, </a:t>
            </a:r>
            <a:r>
              <a:rPr lang="uk-UA" i="1" dirty="0"/>
              <a:t>р, b</a:t>
            </a:r>
            <a:r>
              <a:rPr lang="uk-UA" dirty="0"/>
              <a:t>) = 0;</a:t>
            </a:r>
            <a:endParaRPr lang="ru-RU" dirty="0"/>
          </a:p>
          <a:p>
            <a:pPr lvl="1"/>
            <a:r>
              <a:rPr lang="uk-UA" i="1" dirty="0" err="1"/>
              <a:t>round</a:t>
            </a:r>
            <a:r>
              <a:rPr lang="uk-UA" dirty="0"/>
              <a:t>(</a:t>
            </a:r>
            <a:r>
              <a:rPr lang="uk-UA" i="1" dirty="0"/>
              <a:t>х, р, b</a:t>
            </a:r>
            <a:r>
              <a:rPr lang="uk-UA" dirty="0"/>
              <a:t>) = </a:t>
            </a:r>
            <a:r>
              <a:rPr lang="uk-UA" i="1" dirty="0" err="1"/>
              <a:t>sign</a:t>
            </a:r>
            <a:r>
              <a:rPr lang="uk-UA" dirty="0"/>
              <a:t>(</a:t>
            </a:r>
            <a:r>
              <a:rPr lang="uk-UA" i="1" dirty="0"/>
              <a:t>х</a:t>
            </a:r>
            <a:r>
              <a:rPr lang="uk-UA" dirty="0"/>
              <a:t>)*</a:t>
            </a:r>
            <a:r>
              <a:rPr lang="uk-UA" i="1" dirty="0"/>
              <a:t>b</a:t>
            </a:r>
            <a:r>
              <a:rPr lang="en-US" i="1" baseline="30000" dirty="0"/>
              <a:t>r-p</a:t>
            </a:r>
            <a:r>
              <a:rPr lang="uk-UA" i="1" dirty="0"/>
              <a:t>*</a:t>
            </a:r>
            <a:r>
              <a:rPr lang="uk-UA" dirty="0"/>
              <a:t>[</a:t>
            </a:r>
            <a:r>
              <a:rPr lang="uk-UA" i="1" dirty="0"/>
              <a:t>b</a:t>
            </a:r>
            <a:r>
              <a:rPr lang="en-US" i="1" baseline="30000" dirty="0"/>
              <a:t>p-r</a:t>
            </a:r>
            <a:r>
              <a:rPr lang="uk-UA" dirty="0"/>
              <a:t>*</a:t>
            </a:r>
            <a:r>
              <a:rPr lang="en-US" dirty="0"/>
              <a:t>|</a:t>
            </a:r>
            <a:r>
              <a:rPr lang="uk-UA" i="1" dirty="0"/>
              <a:t>х</a:t>
            </a:r>
            <a:r>
              <a:rPr lang="en-US" dirty="0"/>
              <a:t>|</a:t>
            </a:r>
            <a:r>
              <a:rPr lang="uk-UA" dirty="0"/>
              <a:t> + 1/2],</a:t>
            </a:r>
            <a:endParaRPr lang="ru-RU" dirty="0"/>
          </a:p>
          <a:p>
            <a:pPr lvl="2"/>
            <a:r>
              <a:rPr lang="uk-UA" dirty="0"/>
              <a:t>де </a:t>
            </a:r>
            <a:r>
              <a:rPr lang="uk-UA" i="1" dirty="0"/>
              <a:t>b</a:t>
            </a:r>
            <a:r>
              <a:rPr lang="en-US" i="1" baseline="30000" dirty="0"/>
              <a:t>r</a:t>
            </a:r>
            <a:r>
              <a:rPr lang="ru-RU" i="1" baseline="30000" dirty="0"/>
              <a:t>-1</a:t>
            </a:r>
            <a:r>
              <a:rPr lang="uk-UA" dirty="0"/>
              <a:t> &lt;=</a:t>
            </a:r>
            <a:r>
              <a:rPr lang="ru-RU" dirty="0"/>
              <a:t> |</a:t>
            </a:r>
            <a:r>
              <a:rPr lang="uk-UA" i="1" dirty="0"/>
              <a:t>х</a:t>
            </a:r>
            <a:r>
              <a:rPr lang="ru-RU" dirty="0"/>
              <a:t>| </a:t>
            </a:r>
            <a:r>
              <a:rPr lang="uk-UA" dirty="0"/>
              <a:t>&lt; </a:t>
            </a:r>
            <a:r>
              <a:rPr lang="uk-UA" i="1" dirty="0"/>
              <a:t>b</a:t>
            </a:r>
            <a:r>
              <a:rPr lang="en-US" i="1" baseline="30000" dirty="0"/>
              <a:t>r</a:t>
            </a:r>
            <a:r>
              <a:rPr lang="uk-UA" dirty="0"/>
              <a:t>. </a:t>
            </a:r>
            <a:endParaRPr lang="ru-RU" dirty="0"/>
          </a:p>
          <a:p>
            <a:r>
              <a:rPr lang="ru-RU" dirty="0" err="1"/>
              <a:t>Наприклад</a:t>
            </a:r>
            <a:r>
              <a:rPr lang="ru-RU" dirty="0"/>
              <a:t>:</a:t>
            </a:r>
          </a:p>
          <a:p>
            <a:pPr marL="274320" lvl="1" indent="0">
              <a:buNone/>
            </a:pPr>
            <a:r>
              <a:rPr lang="uk-UA" i="1" dirty="0" err="1"/>
              <a:t>round</a:t>
            </a:r>
            <a:r>
              <a:rPr lang="uk-UA" dirty="0"/>
              <a:t>(23.3578, 4, 10) = </a:t>
            </a:r>
            <a:r>
              <a:rPr lang="uk-UA" i="1" dirty="0" err="1"/>
              <a:t>sign</a:t>
            </a:r>
            <a:r>
              <a:rPr lang="uk-UA" dirty="0"/>
              <a:t>(23.3578)*10</a:t>
            </a:r>
            <a:r>
              <a:rPr lang="en-US" i="1" baseline="30000" dirty="0"/>
              <a:t>r-</a:t>
            </a:r>
            <a:r>
              <a:rPr lang="en-US" baseline="30000" dirty="0"/>
              <a:t>4</a:t>
            </a:r>
            <a:r>
              <a:rPr lang="uk-UA" i="1" dirty="0"/>
              <a:t>*</a:t>
            </a:r>
            <a:r>
              <a:rPr lang="uk-UA" dirty="0"/>
              <a:t>[10</a:t>
            </a:r>
            <a:r>
              <a:rPr lang="en-US" baseline="30000" dirty="0"/>
              <a:t>4</a:t>
            </a:r>
            <a:r>
              <a:rPr lang="en-US" i="1" baseline="30000" dirty="0"/>
              <a:t>-r</a:t>
            </a:r>
            <a:r>
              <a:rPr lang="uk-UA" dirty="0"/>
              <a:t>*</a:t>
            </a:r>
            <a:r>
              <a:rPr lang="en-US" dirty="0"/>
              <a:t>|</a:t>
            </a:r>
            <a:r>
              <a:rPr lang="uk-UA" dirty="0"/>
              <a:t>23.3578</a:t>
            </a:r>
            <a:r>
              <a:rPr lang="en-US" dirty="0"/>
              <a:t>|</a:t>
            </a:r>
            <a:r>
              <a:rPr lang="uk-UA" dirty="0"/>
              <a:t> + 1/2]</a:t>
            </a:r>
            <a:r>
              <a:rPr lang="en-US" dirty="0"/>
              <a:t> =</a:t>
            </a:r>
            <a:endParaRPr lang="ru-RU" dirty="0"/>
          </a:p>
          <a:p>
            <a:pPr marL="548640" lvl="2" indent="0">
              <a:buNone/>
            </a:pPr>
            <a:r>
              <a:rPr lang="uk-UA" dirty="0"/>
              <a:t>(визначимо </a:t>
            </a:r>
            <a:r>
              <a:rPr lang="en-US" dirty="0"/>
              <a:t>r</a:t>
            </a:r>
            <a:r>
              <a:rPr lang="ru-RU" dirty="0"/>
              <a:t>. 10</a:t>
            </a:r>
            <a:r>
              <a:rPr lang="en-US" i="1" baseline="30000" dirty="0"/>
              <a:t>r</a:t>
            </a:r>
            <a:r>
              <a:rPr lang="ru-RU" i="1" baseline="30000" dirty="0"/>
              <a:t>-1</a:t>
            </a:r>
            <a:r>
              <a:rPr lang="uk-UA" dirty="0"/>
              <a:t> &lt;=</a:t>
            </a:r>
            <a:r>
              <a:rPr lang="ru-RU" dirty="0"/>
              <a:t> |</a:t>
            </a:r>
            <a:r>
              <a:rPr lang="uk-UA" dirty="0"/>
              <a:t>23.3578</a:t>
            </a:r>
            <a:r>
              <a:rPr lang="ru-RU" dirty="0"/>
              <a:t>| </a:t>
            </a:r>
            <a:r>
              <a:rPr lang="uk-UA" dirty="0"/>
              <a:t>&lt;</a:t>
            </a:r>
            <a:r>
              <a:rPr lang="ru-RU" dirty="0"/>
              <a:t> 10</a:t>
            </a:r>
            <a:r>
              <a:rPr lang="en-US" i="1" baseline="30000" dirty="0"/>
              <a:t>r </a:t>
            </a:r>
            <a:r>
              <a:rPr lang="ru-RU" dirty="0"/>
              <a:t> =&gt; </a:t>
            </a:r>
            <a:r>
              <a:rPr lang="en-US" i="1" dirty="0"/>
              <a:t>r</a:t>
            </a:r>
            <a:r>
              <a:rPr lang="ru-RU" dirty="0"/>
              <a:t> = 2</a:t>
            </a:r>
            <a:r>
              <a:rPr lang="uk-UA" dirty="0"/>
              <a:t>)</a:t>
            </a:r>
            <a:endParaRPr lang="ru-RU" dirty="0"/>
          </a:p>
          <a:p>
            <a:pPr marL="274320" lvl="1" indent="0">
              <a:buNone/>
            </a:pPr>
            <a:r>
              <a:rPr lang="en-US" dirty="0"/>
              <a:t>= 1</a:t>
            </a:r>
            <a:r>
              <a:rPr lang="uk-UA" dirty="0"/>
              <a:t>*10</a:t>
            </a:r>
            <a:r>
              <a:rPr lang="en-US" baseline="30000" dirty="0"/>
              <a:t>2</a:t>
            </a:r>
            <a:r>
              <a:rPr lang="en-US" i="1" baseline="30000" dirty="0"/>
              <a:t>-</a:t>
            </a:r>
            <a:r>
              <a:rPr lang="en-US" baseline="30000" dirty="0"/>
              <a:t>4</a:t>
            </a:r>
            <a:r>
              <a:rPr lang="uk-UA" i="1" dirty="0"/>
              <a:t>*</a:t>
            </a:r>
            <a:r>
              <a:rPr lang="uk-UA" dirty="0"/>
              <a:t>[10</a:t>
            </a:r>
            <a:r>
              <a:rPr lang="en-US" baseline="30000" dirty="0"/>
              <a:t>4-2</a:t>
            </a:r>
            <a:r>
              <a:rPr lang="uk-UA" dirty="0"/>
              <a:t>*23.3578 + </a:t>
            </a:r>
            <a:r>
              <a:rPr lang="en-US" dirty="0"/>
              <a:t>0.5</a:t>
            </a:r>
            <a:r>
              <a:rPr lang="uk-UA" dirty="0"/>
              <a:t>]</a:t>
            </a:r>
            <a:r>
              <a:rPr lang="en-US" dirty="0"/>
              <a:t> = </a:t>
            </a:r>
            <a:r>
              <a:rPr lang="uk-UA" dirty="0"/>
              <a:t>10</a:t>
            </a:r>
            <a:r>
              <a:rPr lang="en-US" baseline="30000" dirty="0"/>
              <a:t>-2</a:t>
            </a:r>
            <a:r>
              <a:rPr lang="uk-UA" i="1" dirty="0"/>
              <a:t>*</a:t>
            </a:r>
            <a:r>
              <a:rPr lang="uk-UA" dirty="0"/>
              <a:t>[10</a:t>
            </a:r>
            <a:r>
              <a:rPr lang="en-US" baseline="30000" dirty="0"/>
              <a:t>2</a:t>
            </a:r>
            <a:r>
              <a:rPr lang="uk-UA" dirty="0"/>
              <a:t>*23.3578 + </a:t>
            </a:r>
            <a:r>
              <a:rPr lang="en-US" dirty="0"/>
              <a:t>0.5</a:t>
            </a:r>
            <a:r>
              <a:rPr lang="uk-UA" dirty="0"/>
              <a:t>]</a:t>
            </a:r>
            <a:r>
              <a:rPr lang="en-US" dirty="0"/>
              <a:t> </a:t>
            </a:r>
            <a:r>
              <a:rPr lang="en-US" dirty="0" smtClean="0"/>
              <a:t>=</a:t>
            </a:r>
          </a:p>
          <a:p>
            <a:pPr marL="274320" lvl="1" indent="0">
              <a:buNone/>
            </a:pP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uk-UA" dirty="0"/>
              <a:t>10</a:t>
            </a:r>
            <a:r>
              <a:rPr lang="en-US" baseline="30000" dirty="0"/>
              <a:t>-2</a:t>
            </a:r>
            <a:r>
              <a:rPr lang="uk-UA" i="1" dirty="0"/>
              <a:t>*</a:t>
            </a:r>
            <a:r>
              <a:rPr lang="uk-UA" dirty="0"/>
              <a:t>[2335</a:t>
            </a:r>
            <a:r>
              <a:rPr lang="en-US" dirty="0"/>
              <a:t>.</a:t>
            </a:r>
            <a:r>
              <a:rPr lang="uk-UA" dirty="0"/>
              <a:t>78 + </a:t>
            </a:r>
            <a:r>
              <a:rPr lang="en-US" dirty="0"/>
              <a:t>0.5</a:t>
            </a:r>
            <a:r>
              <a:rPr lang="uk-UA" dirty="0"/>
              <a:t>]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uk-UA" dirty="0"/>
              <a:t>10</a:t>
            </a:r>
            <a:r>
              <a:rPr lang="en-US" baseline="30000" dirty="0"/>
              <a:t>-2</a:t>
            </a:r>
            <a:r>
              <a:rPr lang="uk-UA" i="1" dirty="0"/>
              <a:t>*</a:t>
            </a:r>
            <a:r>
              <a:rPr lang="uk-UA" dirty="0"/>
              <a:t>[233</a:t>
            </a:r>
            <a:r>
              <a:rPr lang="en-US" dirty="0"/>
              <a:t>6.2</a:t>
            </a:r>
            <a:r>
              <a:rPr lang="uk-UA" dirty="0"/>
              <a:t>8]</a:t>
            </a:r>
            <a:r>
              <a:rPr lang="en-US" dirty="0"/>
              <a:t> = </a:t>
            </a:r>
            <a:r>
              <a:rPr lang="uk-UA" dirty="0"/>
              <a:t>10</a:t>
            </a:r>
            <a:r>
              <a:rPr lang="en-US" baseline="30000" dirty="0"/>
              <a:t>-2</a:t>
            </a:r>
            <a:r>
              <a:rPr lang="uk-UA" i="1" dirty="0"/>
              <a:t>*</a:t>
            </a:r>
            <a:r>
              <a:rPr lang="uk-UA" dirty="0"/>
              <a:t>233</a:t>
            </a:r>
            <a:r>
              <a:rPr lang="en-US" dirty="0"/>
              <a:t>6 = 23.36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78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Властивост</a:t>
            </a:r>
            <a:r>
              <a:rPr lang="uk-UA" dirty="0"/>
              <a:t>і функції </a:t>
            </a:r>
            <a:r>
              <a:rPr lang="uk-UA" dirty="0" err="1"/>
              <a:t>round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</a:t>
            </a:r>
            <a:r>
              <a:rPr lang="en-US" i="1" dirty="0"/>
              <a:t>round</a:t>
            </a:r>
            <a:r>
              <a:rPr lang="en-US" dirty="0"/>
              <a:t>(1</a:t>
            </a:r>
            <a:r>
              <a:rPr lang="en-US" i="1" dirty="0"/>
              <a:t>, р, b</a:t>
            </a:r>
            <a:r>
              <a:rPr lang="en-US" dirty="0"/>
              <a:t>) = 1.</a:t>
            </a:r>
            <a:endParaRPr lang="ru-RU" dirty="0"/>
          </a:p>
          <a:p>
            <a:r>
              <a:rPr lang="en-US" dirty="0"/>
              <a:t>b) </a:t>
            </a:r>
            <a:r>
              <a:rPr lang="uk-UA" i="1" dirty="0" err="1"/>
              <a:t>round</a:t>
            </a:r>
            <a:r>
              <a:rPr lang="uk-UA" i="1" dirty="0"/>
              <a:t>(- х, р, b</a:t>
            </a:r>
            <a:r>
              <a:rPr lang="uk-UA" dirty="0"/>
              <a:t>) = -</a:t>
            </a:r>
            <a:r>
              <a:rPr lang="uk-UA" i="1" dirty="0" err="1"/>
              <a:t>round</a:t>
            </a:r>
            <a:r>
              <a:rPr lang="uk-UA" dirty="0"/>
              <a:t>(</a:t>
            </a:r>
            <a:r>
              <a:rPr lang="uk-UA" i="1" dirty="0"/>
              <a:t>х, р, b</a:t>
            </a:r>
            <a:r>
              <a:rPr lang="uk-UA" dirty="0"/>
              <a:t>).</a:t>
            </a:r>
            <a:endParaRPr lang="ru-RU" dirty="0"/>
          </a:p>
          <a:p>
            <a:r>
              <a:rPr lang="en-US" dirty="0"/>
              <a:t>c) </a:t>
            </a:r>
            <a:r>
              <a:rPr lang="uk-UA" i="1" dirty="0" err="1"/>
              <a:t>round</a:t>
            </a:r>
            <a:r>
              <a:rPr lang="uk-UA" dirty="0"/>
              <a:t>(</a:t>
            </a:r>
            <a:r>
              <a:rPr lang="uk-UA" i="1" dirty="0"/>
              <a:t>b*х, р, b</a:t>
            </a:r>
            <a:r>
              <a:rPr lang="uk-UA" dirty="0"/>
              <a:t>) = </a:t>
            </a:r>
            <a:r>
              <a:rPr lang="uk-UA" i="1" dirty="0"/>
              <a:t>b*</a:t>
            </a:r>
            <a:r>
              <a:rPr lang="uk-UA" i="1" dirty="0" err="1"/>
              <a:t>round</a:t>
            </a:r>
            <a:r>
              <a:rPr lang="uk-UA" dirty="0"/>
              <a:t>(</a:t>
            </a:r>
            <a:r>
              <a:rPr lang="uk-UA" i="1" dirty="0"/>
              <a:t>х, р, b</a:t>
            </a:r>
            <a:r>
              <a:rPr lang="uk-UA" dirty="0"/>
              <a:t>).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5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Похибка</a:t>
            </a:r>
            <a:r>
              <a:rPr lang="ru-RU" dirty="0"/>
              <a:t> </a:t>
            </a:r>
            <a:r>
              <a:rPr lang="ru-RU" dirty="0" err="1"/>
              <a:t>округлення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Абсолютна </a:t>
            </a:r>
            <a:r>
              <a:rPr lang="uk-UA" dirty="0" smtClean="0"/>
              <a:t>похибка</a:t>
            </a:r>
            <a:endParaRPr lang="en-US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|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х, р, b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dirty="0"/>
              <a:t>		  </a:t>
            </a:r>
            <a:endParaRPr lang="ru-RU" dirty="0"/>
          </a:p>
          <a:p>
            <a:endParaRPr lang="en-US" dirty="0" smtClean="0"/>
          </a:p>
          <a:p>
            <a:r>
              <a:rPr lang="uk-UA" dirty="0" smtClean="0"/>
              <a:t>Відносна </a:t>
            </a:r>
            <a:r>
              <a:rPr lang="uk-UA" dirty="0"/>
              <a:t>похибка</a:t>
            </a:r>
            <a:endParaRPr lang="ru-RU" dirty="0"/>
          </a:p>
          <a:p>
            <a:endParaRPr lang="en-US" dirty="0" smtClean="0"/>
          </a:p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*|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uk-UA" dirty="0"/>
              <a:t>			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535281"/>
              </p:ext>
            </p:extLst>
          </p:nvPr>
        </p:nvGraphicFramePr>
        <p:xfrm>
          <a:off x="5076056" y="2276872"/>
          <a:ext cx="145421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Формула" r:id="rId3" imgW="658008" imgH="390790" progId="Equation.3">
                  <p:embed/>
                </p:oleObj>
              </mc:Choice>
              <mc:Fallback>
                <p:oleObj name="Формула" r:id="rId3" imgW="658008" imgH="39079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6056" y="2276872"/>
                        <a:ext cx="1454210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589363"/>
              </p:ext>
            </p:extLst>
          </p:nvPr>
        </p:nvGraphicFramePr>
        <p:xfrm>
          <a:off x="5076056" y="4077072"/>
          <a:ext cx="1647403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Формула" r:id="rId5" imgW="638909" imgH="390790" progId="Equation.3">
                  <p:embed/>
                </p:oleObj>
              </mc:Choice>
              <mc:Fallback>
                <p:oleObj name="Формула" r:id="rId5" imgW="638909" imgH="39079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6056" y="4077072"/>
                        <a:ext cx="1647403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5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</a:t>
            </a:r>
            <a:r>
              <a:rPr lang="uk-UA" dirty="0" err="1"/>
              <a:t>аближені</a:t>
            </a:r>
            <a:r>
              <a:rPr lang="uk-UA" dirty="0"/>
              <a:t> р-розрядні арифметичні операції над дійсними числами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i="1" dirty="0"/>
              <a:t>u</a:t>
            </a:r>
            <a:r>
              <a:rPr lang="uk-UA" dirty="0"/>
              <a:t> +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lang="uk-UA" i="1" dirty="0"/>
              <a:t>v</a:t>
            </a:r>
            <a:r>
              <a:rPr lang="uk-UA" dirty="0"/>
              <a:t> = </a:t>
            </a:r>
            <a:r>
              <a:rPr lang="uk-UA" i="1" dirty="0" err="1"/>
              <a:t>round</a:t>
            </a:r>
            <a:r>
              <a:rPr lang="uk-UA" dirty="0"/>
              <a:t>(</a:t>
            </a:r>
            <a:r>
              <a:rPr lang="uk-UA" i="1" dirty="0" err="1"/>
              <a:t>u+v</a:t>
            </a:r>
            <a:r>
              <a:rPr lang="uk-UA" i="1" dirty="0"/>
              <a:t>, р, b</a:t>
            </a:r>
            <a:r>
              <a:rPr lang="uk-UA" dirty="0"/>
              <a:t>);  </a:t>
            </a:r>
            <a:endParaRPr lang="en-US" dirty="0" smtClean="0"/>
          </a:p>
          <a:p>
            <a:pPr marL="0" indent="0">
              <a:buNone/>
            </a:pPr>
            <a:r>
              <a:rPr lang="uk-UA" i="1" dirty="0" smtClean="0"/>
              <a:t>u</a:t>
            </a:r>
            <a:r>
              <a:rPr lang="uk-UA" dirty="0" smtClean="0"/>
              <a:t> </a:t>
            </a:r>
            <a:r>
              <a:rPr lang="uk-UA" dirty="0"/>
              <a:t>-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lang="uk-UA" i="1" dirty="0"/>
              <a:t>v</a:t>
            </a:r>
            <a:r>
              <a:rPr lang="uk-UA" dirty="0"/>
              <a:t> = </a:t>
            </a:r>
            <a:r>
              <a:rPr lang="uk-UA" i="1" dirty="0" err="1"/>
              <a:t>round</a:t>
            </a:r>
            <a:r>
              <a:rPr lang="uk-UA" dirty="0"/>
              <a:t>(</a:t>
            </a:r>
            <a:r>
              <a:rPr lang="uk-UA" i="1" dirty="0"/>
              <a:t>u-v, р, b</a:t>
            </a:r>
            <a:r>
              <a:rPr lang="uk-UA" dirty="0"/>
              <a:t>);</a:t>
            </a:r>
            <a:endParaRPr lang="ru-RU" dirty="0"/>
          </a:p>
          <a:p>
            <a:pPr marL="0" indent="0">
              <a:buNone/>
            </a:pPr>
            <a:r>
              <a:rPr lang="uk-UA" i="1" dirty="0"/>
              <a:t>u</a:t>
            </a:r>
            <a:r>
              <a:rPr lang="uk-UA" dirty="0"/>
              <a:t> </a:t>
            </a:r>
            <a:r>
              <a:rPr lang="en-US" dirty="0"/>
              <a:t>*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lang="uk-UA" i="1" dirty="0"/>
              <a:t>v</a:t>
            </a:r>
            <a:r>
              <a:rPr lang="uk-UA" dirty="0"/>
              <a:t> = </a:t>
            </a:r>
            <a:r>
              <a:rPr lang="uk-UA" i="1" dirty="0" err="1"/>
              <a:t>round</a:t>
            </a:r>
            <a:r>
              <a:rPr lang="uk-UA" dirty="0"/>
              <a:t>(</a:t>
            </a:r>
            <a:r>
              <a:rPr lang="uk-UA" i="1" dirty="0"/>
              <a:t>u</a:t>
            </a:r>
            <a:r>
              <a:rPr lang="en-US" i="1" dirty="0"/>
              <a:t>*</a:t>
            </a:r>
            <a:r>
              <a:rPr lang="uk-UA" i="1" dirty="0"/>
              <a:t>v, р, b</a:t>
            </a:r>
            <a:r>
              <a:rPr lang="uk-UA" dirty="0"/>
              <a:t>);  </a:t>
            </a:r>
            <a:endParaRPr lang="en-US" dirty="0" smtClean="0"/>
          </a:p>
          <a:p>
            <a:pPr marL="0" indent="0">
              <a:buNone/>
            </a:pPr>
            <a:r>
              <a:rPr lang="uk-UA" i="1" dirty="0" smtClean="0"/>
              <a:t>u</a:t>
            </a:r>
            <a:r>
              <a:rPr lang="uk-UA" dirty="0" smtClean="0"/>
              <a:t> </a:t>
            </a:r>
            <a:r>
              <a:rPr lang="en-US" dirty="0"/>
              <a:t>/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lang="uk-UA" i="1" dirty="0"/>
              <a:t>v</a:t>
            </a:r>
            <a:r>
              <a:rPr lang="uk-UA" dirty="0"/>
              <a:t> = </a:t>
            </a:r>
            <a:r>
              <a:rPr lang="uk-UA" i="1" dirty="0" err="1"/>
              <a:t>round</a:t>
            </a:r>
            <a:r>
              <a:rPr lang="uk-UA" dirty="0"/>
              <a:t>(</a:t>
            </a:r>
            <a:r>
              <a:rPr lang="uk-UA" i="1" dirty="0"/>
              <a:t>u</a:t>
            </a:r>
            <a:r>
              <a:rPr lang="en-US" dirty="0"/>
              <a:t>/</a:t>
            </a:r>
            <a:r>
              <a:rPr lang="uk-UA" i="1" dirty="0"/>
              <a:t>v, р, b</a:t>
            </a:r>
            <a:r>
              <a:rPr lang="uk-UA" dirty="0"/>
              <a:t>);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4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Властивост</a:t>
            </a:r>
            <a:r>
              <a:rPr lang="uk-UA" dirty="0"/>
              <a:t>і наближених операцій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На жаль, наближені </a:t>
            </a:r>
            <a:r>
              <a:rPr lang="uk-UA" i="1" dirty="0"/>
              <a:t>р</a:t>
            </a:r>
            <a:r>
              <a:rPr lang="uk-UA" dirty="0"/>
              <a:t>-розрядні арифметичні операції не задовольняють деяким законам звичайної (точної) арифметики. </a:t>
            </a:r>
            <a:endParaRPr lang="en-US" dirty="0" smtClean="0"/>
          </a:p>
          <a:p>
            <a:r>
              <a:rPr lang="uk-UA" dirty="0" smtClean="0"/>
              <a:t>Спочатку </a:t>
            </a:r>
            <a:r>
              <a:rPr lang="uk-UA" dirty="0"/>
              <a:t>відмітимо співвідношення, які залишаються справедливими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a) </a:t>
            </a:r>
            <a:r>
              <a:rPr lang="uk-UA" i="1" dirty="0"/>
              <a:t>u</a:t>
            </a:r>
            <a:r>
              <a:rPr lang="uk-UA" dirty="0"/>
              <a:t> +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lang="uk-UA" i="1" dirty="0"/>
              <a:t>v</a:t>
            </a:r>
            <a:r>
              <a:rPr lang="uk-UA" dirty="0"/>
              <a:t> </a:t>
            </a:r>
            <a:r>
              <a:rPr lang="en-US" dirty="0"/>
              <a:t>≡ </a:t>
            </a:r>
            <a:r>
              <a:rPr lang="en-US" i="1" dirty="0"/>
              <a:t>v</a:t>
            </a:r>
            <a:r>
              <a:rPr lang="uk-UA" dirty="0"/>
              <a:t> +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dirty="0"/>
              <a:t>,		</a:t>
            </a:r>
            <a:r>
              <a:rPr lang="uk-UA" i="1" dirty="0"/>
              <a:t>u</a:t>
            </a:r>
            <a:r>
              <a:rPr lang="uk-UA" dirty="0"/>
              <a:t> </a:t>
            </a:r>
            <a:r>
              <a:rPr lang="en-US" dirty="0"/>
              <a:t>*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lang="uk-UA" i="1" dirty="0"/>
              <a:t>v</a:t>
            </a:r>
            <a:r>
              <a:rPr lang="uk-UA" dirty="0"/>
              <a:t> </a:t>
            </a:r>
            <a:r>
              <a:rPr lang="en-US" dirty="0"/>
              <a:t>≡ </a:t>
            </a:r>
            <a:r>
              <a:rPr lang="en-US" i="1" dirty="0"/>
              <a:t>v</a:t>
            </a:r>
            <a:r>
              <a:rPr lang="en-US" dirty="0"/>
              <a:t> *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b) </a:t>
            </a:r>
            <a:r>
              <a:rPr lang="uk-UA" i="1" dirty="0"/>
              <a:t>u</a:t>
            </a:r>
            <a:r>
              <a:rPr lang="uk-UA" dirty="0"/>
              <a:t> +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lang="uk-UA" i="1" dirty="0"/>
              <a:t>v</a:t>
            </a:r>
            <a:r>
              <a:rPr lang="uk-UA" dirty="0"/>
              <a:t> </a:t>
            </a:r>
            <a:r>
              <a:rPr lang="en-US" dirty="0"/>
              <a:t>= 0 &lt;=&gt; </a:t>
            </a:r>
            <a:r>
              <a:rPr lang="en-US" i="1" dirty="0"/>
              <a:t>u</a:t>
            </a:r>
            <a:r>
              <a:rPr lang="en-US" dirty="0"/>
              <a:t> = -</a:t>
            </a:r>
            <a:r>
              <a:rPr lang="en-US" i="1" dirty="0"/>
              <a:t>v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c) </a:t>
            </a:r>
            <a:r>
              <a:rPr lang="uk-UA" i="1" dirty="0"/>
              <a:t>u</a:t>
            </a:r>
            <a:r>
              <a:rPr lang="uk-UA" dirty="0"/>
              <a:t> </a:t>
            </a:r>
            <a:r>
              <a:rPr lang="en-US" dirty="0"/>
              <a:t>*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lang="uk-UA" i="1" dirty="0"/>
              <a:t>v</a:t>
            </a:r>
            <a:r>
              <a:rPr lang="uk-UA" dirty="0"/>
              <a:t> </a:t>
            </a:r>
            <a:r>
              <a:rPr lang="en-US" dirty="0"/>
              <a:t>= 0 &lt;=&gt; </a:t>
            </a:r>
            <a:r>
              <a:rPr lang="en-US" i="1" dirty="0"/>
              <a:t>u</a:t>
            </a:r>
            <a:r>
              <a:rPr lang="en-US" dirty="0"/>
              <a:t> = 0 or v = 0;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ru-RU" dirty="0"/>
              <a:t>) </a:t>
            </a:r>
            <a:r>
              <a:rPr lang="uk-UA" i="1" dirty="0"/>
              <a:t>u</a:t>
            </a:r>
            <a:r>
              <a:rPr lang="uk-UA" dirty="0"/>
              <a:t> </a:t>
            </a:r>
            <a:r>
              <a:rPr lang="ru-RU" dirty="0"/>
              <a:t>/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dirty="0"/>
              <a:t> </a:t>
            </a:r>
            <a:r>
              <a:rPr lang="ru-RU" dirty="0"/>
              <a:t>≡ 1,</a:t>
            </a:r>
          </a:p>
          <a:p>
            <a:endParaRPr lang="en-US" dirty="0" smtClean="0"/>
          </a:p>
          <a:p>
            <a:r>
              <a:rPr lang="uk-UA" dirty="0" smtClean="0"/>
              <a:t>Порушуються </a:t>
            </a:r>
            <a:r>
              <a:rPr lang="uk-UA" dirty="0" smtClean="0"/>
              <a:t>асоціативність </a:t>
            </a:r>
            <a:r>
              <a:rPr lang="uk-UA" dirty="0"/>
              <a:t>додавання та множення а також дистрибутивність множення відносно додавання.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28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 порушення </a:t>
            </a:r>
            <a:r>
              <a:rPr lang="uk-UA" dirty="0" err="1"/>
              <a:t>асоциативності</a:t>
            </a:r>
            <a:r>
              <a:rPr lang="uk-UA" dirty="0"/>
              <a:t> додавання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dirty="0"/>
              <a:t>100 +</a:t>
            </a:r>
            <a:r>
              <a:rPr lang="uk-UA" baseline="-25000" dirty="0"/>
              <a:t>3</a:t>
            </a:r>
            <a:r>
              <a:rPr lang="uk-UA" dirty="0"/>
              <a:t> 0.4 +</a:t>
            </a:r>
            <a:r>
              <a:rPr lang="uk-UA" baseline="-25000" dirty="0"/>
              <a:t>3</a:t>
            </a:r>
            <a:r>
              <a:rPr lang="uk-UA" dirty="0"/>
              <a:t> 0.4</a:t>
            </a:r>
            <a:endParaRPr lang="ru-RU" dirty="0"/>
          </a:p>
          <a:p>
            <a:r>
              <a:rPr lang="uk-UA" dirty="0"/>
              <a:t>Обчислимо спочатку</a:t>
            </a:r>
            <a:endParaRPr lang="ru-RU" dirty="0"/>
          </a:p>
          <a:p>
            <a:pPr marL="274320" lvl="1" indent="0">
              <a:buNone/>
            </a:pPr>
            <a:r>
              <a:rPr lang="uk-UA" dirty="0"/>
              <a:t>(100 +</a:t>
            </a:r>
            <a:r>
              <a:rPr lang="uk-UA" baseline="-25000" dirty="0"/>
              <a:t>3</a:t>
            </a:r>
            <a:r>
              <a:rPr lang="uk-UA" dirty="0"/>
              <a:t> 0.4) +</a:t>
            </a:r>
            <a:r>
              <a:rPr lang="uk-UA" baseline="-25000" dirty="0"/>
              <a:t>3</a:t>
            </a:r>
            <a:r>
              <a:rPr lang="uk-UA" dirty="0"/>
              <a:t> 0.4</a:t>
            </a:r>
            <a:endParaRPr lang="ru-RU" dirty="0"/>
          </a:p>
          <a:p>
            <a:pPr marL="274320" lvl="1" indent="0">
              <a:buNone/>
            </a:pPr>
            <a:r>
              <a:rPr lang="uk-UA" dirty="0"/>
              <a:t>100 +</a:t>
            </a:r>
            <a:r>
              <a:rPr lang="uk-UA" baseline="-25000" dirty="0"/>
              <a:t>3</a:t>
            </a:r>
            <a:r>
              <a:rPr lang="uk-UA" dirty="0"/>
              <a:t> 0.4 = </a:t>
            </a:r>
            <a:r>
              <a:rPr lang="uk-UA" i="1" dirty="0" err="1"/>
              <a:t>round</a:t>
            </a:r>
            <a:r>
              <a:rPr lang="uk-UA" dirty="0"/>
              <a:t>(100+0.4, 3, 10) = </a:t>
            </a:r>
            <a:r>
              <a:rPr lang="uk-UA" i="1" dirty="0" err="1"/>
              <a:t>round</a:t>
            </a:r>
            <a:r>
              <a:rPr lang="uk-UA" dirty="0"/>
              <a:t>(100.4, 3, 10) </a:t>
            </a:r>
            <a:r>
              <a:rPr lang="uk-UA" dirty="0" smtClean="0"/>
              <a:t>=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=</a:t>
            </a:r>
            <a:r>
              <a:rPr lang="uk-UA" i="1" dirty="0" err="1" smtClean="0"/>
              <a:t>sign</a:t>
            </a:r>
            <a:r>
              <a:rPr lang="uk-UA" dirty="0" smtClean="0"/>
              <a:t>(100.4</a:t>
            </a:r>
            <a:r>
              <a:rPr lang="uk-UA" dirty="0"/>
              <a:t>)*10</a:t>
            </a:r>
            <a:r>
              <a:rPr lang="en-US" i="1" baseline="30000" dirty="0"/>
              <a:t>r-</a:t>
            </a:r>
            <a:r>
              <a:rPr lang="uk-UA" baseline="30000" dirty="0"/>
              <a:t>3</a:t>
            </a:r>
            <a:r>
              <a:rPr lang="uk-UA" i="1" dirty="0"/>
              <a:t>*</a:t>
            </a:r>
            <a:r>
              <a:rPr lang="uk-UA" dirty="0"/>
              <a:t>[10</a:t>
            </a:r>
            <a:r>
              <a:rPr lang="uk-UA" baseline="30000" dirty="0"/>
              <a:t>3</a:t>
            </a:r>
            <a:r>
              <a:rPr lang="en-US" i="1" baseline="30000" dirty="0"/>
              <a:t>-r</a:t>
            </a:r>
            <a:r>
              <a:rPr lang="uk-UA" dirty="0"/>
              <a:t>*</a:t>
            </a:r>
            <a:r>
              <a:rPr lang="en-US" dirty="0"/>
              <a:t>|</a:t>
            </a:r>
            <a:r>
              <a:rPr lang="uk-UA" dirty="0"/>
              <a:t>100.4</a:t>
            </a:r>
            <a:r>
              <a:rPr lang="en-US" dirty="0"/>
              <a:t>|</a:t>
            </a:r>
            <a:r>
              <a:rPr lang="uk-UA" dirty="0"/>
              <a:t> + 1/2] =</a:t>
            </a:r>
            <a:endParaRPr lang="ru-RU" dirty="0"/>
          </a:p>
          <a:p>
            <a:pPr marL="274320" lvl="1" indent="0">
              <a:buNone/>
            </a:pPr>
            <a:r>
              <a:rPr lang="uk-UA" dirty="0"/>
              <a:t>= 1*10</a:t>
            </a:r>
            <a:r>
              <a:rPr lang="uk-UA" baseline="30000" dirty="0"/>
              <a:t>3</a:t>
            </a:r>
            <a:r>
              <a:rPr lang="en-US" i="1" baseline="30000" dirty="0"/>
              <a:t>-</a:t>
            </a:r>
            <a:r>
              <a:rPr lang="uk-UA" baseline="30000" dirty="0"/>
              <a:t>3</a:t>
            </a:r>
            <a:r>
              <a:rPr lang="uk-UA" dirty="0"/>
              <a:t>*[10</a:t>
            </a:r>
            <a:r>
              <a:rPr lang="uk-UA" baseline="30000" dirty="0"/>
              <a:t>3</a:t>
            </a:r>
            <a:r>
              <a:rPr lang="en-US" i="1" baseline="30000" dirty="0"/>
              <a:t>-</a:t>
            </a:r>
            <a:r>
              <a:rPr lang="uk-UA" baseline="30000" dirty="0"/>
              <a:t>3</a:t>
            </a:r>
            <a:r>
              <a:rPr lang="uk-UA" dirty="0"/>
              <a:t>*</a:t>
            </a:r>
            <a:r>
              <a:rPr lang="en-US" dirty="0"/>
              <a:t>|</a:t>
            </a:r>
            <a:r>
              <a:rPr lang="uk-UA" dirty="0"/>
              <a:t>100.4</a:t>
            </a:r>
            <a:r>
              <a:rPr lang="en-US" dirty="0"/>
              <a:t>|</a:t>
            </a:r>
            <a:r>
              <a:rPr lang="uk-UA" dirty="0"/>
              <a:t> + 0.5] = [100.4 + 0.5] = [100.9] = 100 </a:t>
            </a:r>
            <a:r>
              <a:rPr lang="en-US" dirty="0"/>
              <a:t>=&gt;</a:t>
            </a:r>
            <a:endParaRPr lang="ru-RU" dirty="0"/>
          </a:p>
          <a:p>
            <a:pPr marL="274320" lvl="1" indent="0">
              <a:buNone/>
            </a:pPr>
            <a:r>
              <a:rPr lang="uk-UA" dirty="0"/>
              <a:t>(100 +</a:t>
            </a:r>
            <a:r>
              <a:rPr lang="uk-UA" baseline="-25000" dirty="0"/>
              <a:t>3</a:t>
            </a:r>
            <a:r>
              <a:rPr lang="uk-UA" dirty="0"/>
              <a:t> 0.4) +</a:t>
            </a:r>
            <a:r>
              <a:rPr lang="uk-UA" baseline="-25000" dirty="0"/>
              <a:t>3</a:t>
            </a:r>
            <a:r>
              <a:rPr lang="uk-UA" dirty="0"/>
              <a:t> 0.4</a:t>
            </a:r>
            <a:r>
              <a:rPr lang="en-US" dirty="0"/>
              <a:t> = 100</a:t>
            </a:r>
            <a:endParaRPr lang="ru-RU" dirty="0"/>
          </a:p>
          <a:p>
            <a:r>
              <a:rPr lang="uk-UA" dirty="0"/>
              <a:t>Тепер обчислимо</a:t>
            </a:r>
            <a:endParaRPr lang="ru-RU" dirty="0"/>
          </a:p>
          <a:p>
            <a:pPr marL="274320" lvl="1" indent="0">
              <a:buNone/>
            </a:pPr>
            <a:r>
              <a:rPr lang="uk-UA" dirty="0"/>
              <a:t>100 +</a:t>
            </a:r>
            <a:r>
              <a:rPr lang="uk-UA" baseline="-25000" dirty="0"/>
              <a:t>3</a:t>
            </a:r>
            <a:r>
              <a:rPr lang="uk-UA" dirty="0"/>
              <a:t> (0.4 +</a:t>
            </a:r>
            <a:r>
              <a:rPr lang="uk-UA" baseline="-25000" dirty="0"/>
              <a:t>3</a:t>
            </a:r>
            <a:r>
              <a:rPr lang="uk-UA" dirty="0"/>
              <a:t> 0.4)</a:t>
            </a:r>
            <a:endParaRPr lang="ru-RU" dirty="0"/>
          </a:p>
          <a:p>
            <a:pPr marL="274320" lvl="1" indent="0">
              <a:buNone/>
            </a:pPr>
            <a:r>
              <a:rPr lang="uk-UA" dirty="0"/>
              <a:t>0.4 +</a:t>
            </a:r>
            <a:r>
              <a:rPr lang="uk-UA" baseline="-25000" dirty="0"/>
              <a:t>3</a:t>
            </a:r>
            <a:r>
              <a:rPr lang="uk-UA" dirty="0"/>
              <a:t> 0.4 = </a:t>
            </a:r>
            <a:r>
              <a:rPr lang="uk-UA" i="1" dirty="0" err="1"/>
              <a:t>round</a:t>
            </a:r>
            <a:r>
              <a:rPr lang="uk-UA" dirty="0"/>
              <a:t>(0.4+0.4, 3, 10) = </a:t>
            </a:r>
            <a:r>
              <a:rPr lang="uk-UA" i="1" dirty="0" err="1"/>
              <a:t>round</a:t>
            </a:r>
            <a:r>
              <a:rPr lang="uk-UA" dirty="0"/>
              <a:t>(0.8, 3, 10) = </a:t>
            </a:r>
            <a:endParaRPr lang="en-US" dirty="0" smtClean="0"/>
          </a:p>
          <a:p>
            <a:pPr marL="274320" lvl="1" indent="0">
              <a:buNone/>
            </a:pPr>
            <a:r>
              <a:rPr lang="en-US" i="1" dirty="0"/>
              <a:t>=</a:t>
            </a:r>
            <a:r>
              <a:rPr lang="uk-UA" i="1" dirty="0" err="1" smtClean="0"/>
              <a:t>sign</a:t>
            </a:r>
            <a:r>
              <a:rPr lang="uk-UA" dirty="0" smtClean="0"/>
              <a:t>(0.8</a:t>
            </a:r>
            <a:r>
              <a:rPr lang="uk-UA" dirty="0"/>
              <a:t>)*10</a:t>
            </a:r>
            <a:r>
              <a:rPr lang="en-US" i="1" baseline="30000" dirty="0"/>
              <a:t>r-</a:t>
            </a:r>
            <a:r>
              <a:rPr lang="uk-UA" baseline="30000" dirty="0"/>
              <a:t>3</a:t>
            </a:r>
            <a:r>
              <a:rPr lang="uk-UA" i="1" dirty="0"/>
              <a:t>*</a:t>
            </a:r>
            <a:r>
              <a:rPr lang="uk-UA" dirty="0"/>
              <a:t>[10</a:t>
            </a:r>
            <a:r>
              <a:rPr lang="uk-UA" baseline="30000" dirty="0"/>
              <a:t>3</a:t>
            </a:r>
            <a:r>
              <a:rPr lang="en-US" i="1" baseline="30000" dirty="0"/>
              <a:t>-r</a:t>
            </a:r>
            <a:r>
              <a:rPr lang="uk-UA" dirty="0"/>
              <a:t>*</a:t>
            </a:r>
            <a:r>
              <a:rPr lang="en-US" dirty="0"/>
              <a:t>|</a:t>
            </a:r>
            <a:r>
              <a:rPr lang="uk-UA" dirty="0"/>
              <a:t>0.8</a:t>
            </a:r>
            <a:r>
              <a:rPr lang="en-US" dirty="0"/>
              <a:t>|</a:t>
            </a:r>
            <a:r>
              <a:rPr lang="uk-UA" dirty="0"/>
              <a:t> + 1/2] =</a:t>
            </a:r>
            <a:endParaRPr lang="ru-RU" dirty="0"/>
          </a:p>
          <a:p>
            <a:pPr marL="274320" lvl="1" indent="0">
              <a:buNone/>
            </a:pPr>
            <a:r>
              <a:rPr lang="uk-UA" dirty="0"/>
              <a:t>= 1*10</a:t>
            </a:r>
            <a:r>
              <a:rPr lang="uk-UA" baseline="30000" dirty="0"/>
              <a:t>0</a:t>
            </a:r>
            <a:r>
              <a:rPr lang="en-US" i="1" baseline="30000" dirty="0"/>
              <a:t>-</a:t>
            </a:r>
            <a:r>
              <a:rPr lang="uk-UA" baseline="30000" dirty="0"/>
              <a:t>3</a:t>
            </a:r>
            <a:r>
              <a:rPr lang="uk-UA" i="1" dirty="0"/>
              <a:t>*</a:t>
            </a:r>
            <a:r>
              <a:rPr lang="uk-UA" dirty="0"/>
              <a:t>[10</a:t>
            </a:r>
            <a:r>
              <a:rPr lang="uk-UA" baseline="30000" dirty="0"/>
              <a:t>3-0</a:t>
            </a:r>
            <a:r>
              <a:rPr lang="uk-UA" dirty="0"/>
              <a:t>*</a:t>
            </a:r>
            <a:r>
              <a:rPr lang="en-US" dirty="0"/>
              <a:t>|</a:t>
            </a:r>
            <a:r>
              <a:rPr lang="uk-UA" dirty="0"/>
              <a:t>0.8</a:t>
            </a:r>
            <a:r>
              <a:rPr lang="en-US" dirty="0"/>
              <a:t>|</a:t>
            </a:r>
            <a:r>
              <a:rPr lang="uk-UA" dirty="0"/>
              <a:t> + 0.5] = 10</a:t>
            </a:r>
            <a:r>
              <a:rPr lang="en-US" i="1" baseline="30000" dirty="0"/>
              <a:t>-</a:t>
            </a:r>
            <a:r>
              <a:rPr lang="uk-UA" baseline="30000" dirty="0"/>
              <a:t>3</a:t>
            </a:r>
            <a:r>
              <a:rPr lang="uk-UA" i="1" dirty="0"/>
              <a:t>*</a:t>
            </a:r>
            <a:r>
              <a:rPr lang="uk-UA" dirty="0"/>
              <a:t>[10</a:t>
            </a:r>
            <a:r>
              <a:rPr lang="uk-UA" baseline="30000" dirty="0"/>
              <a:t>3</a:t>
            </a:r>
            <a:r>
              <a:rPr lang="uk-UA" dirty="0"/>
              <a:t>*0.8 + 0.5] =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=</a:t>
            </a:r>
            <a:r>
              <a:rPr lang="uk-UA" dirty="0" smtClean="0"/>
              <a:t>10</a:t>
            </a:r>
            <a:r>
              <a:rPr lang="en-US" i="1" baseline="30000" dirty="0"/>
              <a:t>-</a:t>
            </a:r>
            <a:r>
              <a:rPr lang="uk-UA" baseline="30000" dirty="0"/>
              <a:t>3</a:t>
            </a:r>
            <a:r>
              <a:rPr lang="uk-UA" i="1" dirty="0"/>
              <a:t>*</a:t>
            </a:r>
            <a:r>
              <a:rPr lang="uk-UA" dirty="0"/>
              <a:t>[800 + 0.5] = 10</a:t>
            </a:r>
            <a:r>
              <a:rPr lang="en-US" i="1" baseline="30000" dirty="0"/>
              <a:t>-</a:t>
            </a:r>
            <a:r>
              <a:rPr lang="uk-UA" baseline="30000" dirty="0"/>
              <a:t>3</a:t>
            </a:r>
            <a:r>
              <a:rPr lang="uk-UA" i="1" dirty="0"/>
              <a:t>*</a:t>
            </a:r>
            <a:r>
              <a:rPr lang="uk-UA" dirty="0"/>
              <a:t>[800.5] = 10</a:t>
            </a:r>
            <a:r>
              <a:rPr lang="en-US" i="1" baseline="30000" dirty="0"/>
              <a:t>-</a:t>
            </a:r>
            <a:r>
              <a:rPr lang="uk-UA" baseline="30000" dirty="0"/>
              <a:t>3</a:t>
            </a:r>
            <a:r>
              <a:rPr lang="uk-UA" dirty="0"/>
              <a:t>*800 = 0.8</a:t>
            </a:r>
            <a:endParaRPr lang="ru-RU" dirty="0"/>
          </a:p>
          <a:p>
            <a:pPr marL="274320" lvl="1" indent="0">
              <a:buNone/>
            </a:pPr>
            <a:r>
              <a:rPr lang="uk-UA" dirty="0"/>
              <a:t>100 +</a:t>
            </a:r>
            <a:r>
              <a:rPr lang="uk-UA" baseline="-25000" dirty="0"/>
              <a:t>3</a:t>
            </a:r>
            <a:r>
              <a:rPr lang="uk-UA" dirty="0"/>
              <a:t> 0.8 = </a:t>
            </a:r>
            <a:r>
              <a:rPr lang="uk-UA" i="1" dirty="0" err="1"/>
              <a:t>round</a:t>
            </a:r>
            <a:r>
              <a:rPr lang="uk-UA" dirty="0"/>
              <a:t>(100+0.8, 3, 10) = </a:t>
            </a:r>
            <a:r>
              <a:rPr lang="uk-UA" i="1" dirty="0" err="1"/>
              <a:t>round</a:t>
            </a:r>
            <a:r>
              <a:rPr lang="uk-UA" dirty="0"/>
              <a:t>(100.8, 3, 10) =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=</a:t>
            </a:r>
            <a:r>
              <a:rPr lang="uk-UA" i="1" dirty="0" err="1" smtClean="0"/>
              <a:t>sign</a:t>
            </a:r>
            <a:r>
              <a:rPr lang="uk-UA" dirty="0" smtClean="0"/>
              <a:t>(100.8</a:t>
            </a:r>
            <a:r>
              <a:rPr lang="uk-UA" dirty="0"/>
              <a:t>)*10</a:t>
            </a:r>
            <a:r>
              <a:rPr lang="en-US" i="1" baseline="30000" dirty="0"/>
              <a:t>r-</a:t>
            </a:r>
            <a:r>
              <a:rPr lang="uk-UA" baseline="30000" dirty="0"/>
              <a:t>3</a:t>
            </a:r>
            <a:r>
              <a:rPr lang="uk-UA" i="1" dirty="0"/>
              <a:t>*</a:t>
            </a:r>
            <a:r>
              <a:rPr lang="uk-UA" dirty="0"/>
              <a:t>[10</a:t>
            </a:r>
            <a:r>
              <a:rPr lang="uk-UA" baseline="30000" dirty="0"/>
              <a:t>3</a:t>
            </a:r>
            <a:r>
              <a:rPr lang="en-US" i="1" baseline="30000" dirty="0"/>
              <a:t>-r</a:t>
            </a:r>
            <a:r>
              <a:rPr lang="uk-UA" dirty="0"/>
              <a:t>*</a:t>
            </a:r>
            <a:r>
              <a:rPr lang="en-US" dirty="0"/>
              <a:t>|</a:t>
            </a:r>
            <a:r>
              <a:rPr lang="uk-UA" dirty="0"/>
              <a:t>100.8</a:t>
            </a:r>
            <a:r>
              <a:rPr lang="en-US" dirty="0"/>
              <a:t>|</a:t>
            </a:r>
            <a:r>
              <a:rPr lang="uk-UA" dirty="0"/>
              <a:t> + 1/2] =</a:t>
            </a:r>
            <a:endParaRPr lang="ru-RU" dirty="0"/>
          </a:p>
          <a:p>
            <a:pPr marL="274320" lvl="1" indent="0">
              <a:buNone/>
            </a:pPr>
            <a:r>
              <a:rPr lang="uk-UA" dirty="0"/>
              <a:t>= 1*10</a:t>
            </a:r>
            <a:r>
              <a:rPr lang="uk-UA" baseline="30000" dirty="0"/>
              <a:t>3</a:t>
            </a:r>
            <a:r>
              <a:rPr lang="uk-UA" i="1" baseline="30000" dirty="0"/>
              <a:t>-</a:t>
            </a:r>
            <a:r>
              <a:rPr lang="uk-UA" baseline="30000" dirty="0"/>
              <a:t>3</a:t>
            </a:r>
            <a:r>
              <a:rPr lang="uk-UA" dirty="0"/>
              <a:t>*[10</a:t>
            </a:r>
            <a:r>
              <a:rPr lang="uk-UA" baseline="30000" dirty="0"/>
              <a:t>3</a:t>
            </a:r>
            <a:r>
              <a:rPr lang="uk-UA" i="1" baseline="30000" dirty="0"/>
              <a:t>-</a:t>
            </a:r>
            <a:r>
              <a:rPr lang="uk-UA" baseline="30000" dirty="0"/>
              <a:t>3</a:t>
            </a:r>
            <a:r>
              <a:rPr lang="uk-UA" dirty="0"/>
              <a:t>*|100.8| + 0.5] = [100.8 + 0.5] = [101.3] = 101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37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3102</TotalTime>
  <Words>3330</Words>
  <Application>Microsoft Office PowerPoint</Application>
  <PresentationFormat>Экран (4:3)</PresentationFormat>
  <Paragraphs>556</Paragraphs>
  <Slides>33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5" baseType="lpstr">
      <vt:lpstr>Ясность</vt:lpstr>
      <vt:lpstr>Формула</vt:lpstr>
      <vt:lpstr>Інформатика та програмування</vt:lpstr>
      <vt:lpstr>Поняття типу даних</vt:lpstr>
      <vt:lpstr>Позиційний запис дійсного числа у системі числення за основою b</vt:lpstr>
      <vt:lpstr>Функція округлення round</vt:lpstr>
      <vt:lpstr>Властивості функції round</vt:lpstr>
      <vt:lpstr>Похибка округлення</vt:lpstr>
      <vt:lpstr>Наближені р-розрядні арифметичні операції над дійсними числами</vt:lpstr>
      <vt:lpstr>Властивості наближених операцій</vt:lpstr>
      <vt:lpstr>Приклад порушення асоциативності додавання</vt:lpstr>
      <vt:lpstr>Пам’ять комп’ютера та змінні</vt:lpstr>
      <vt:lpstr>Цілий тип даних</vt:lpstr>
      <vt:lpstr>Операції для цілого типу даних</vt:lpstr>
      <vt:lpstr>Відношення та інструкції для цілого типу даних</vt:lpstr>
      <vt:lpstr>Приклад для цілого типу </vt:lpstr>
      <vt:lpstr>Дійсний тип даних</vt:lpstr>
      <vt:lpstr>Дійсний тип даних. Носій</vt:lpstr>
      <vt:lpstr>Наближені обмежені операції</vt:lpstr>
      <vt:lpstr>Реалізація носія дійсного типу даних у Python</vt:lpstr>
      <vt:lpstr>Реалізація носія дійсного типу даних у Python.2</vt:lpstr>
      <vt:lpstr>Реалізація носія дійсного типу даних у Python.3</vt:lpstr>
      <vt:lpstr>Операції для дійсного типу</vt:lpstr>
      <vt:lpstr>Відношення та інструкції для дійсного типу</vt:lpstr>
      <vt:lpstr>Додаткові функції для дійсних чисел</vt:lpstr>
      <vt:lpstr>Додаткові функції для дійсних чисел.2</vt:lpstr>
      <vt:lpstr>Приклад для дійсних чисел </vt:lpstr>
      <vt:lpstr>Комплексний тип даних </vt:lpstr>
      <vt:lpstr>Операції для комплексного типу</vt:lpstr>
      <vt:lpstr>Відношення та інструкції для комплексного типу</vt:lpstr>
      <vt:lpstr>Додаткові функції для комплексних чисел</vt:lpstr>
      <vt:lpstr>Додаткові функції для комплексних чисел.2</vt:lpstr>
      <vt:lpstr>Приклад для комплексних чисел</vt:lpstr>
      <vt:lpstr>Резюме</vt:lpstr>
      <vt:lpstr>Де прочитати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User</cp:lastModifiedBy>
  <cp:revision>110</cp:revision>
  <dcterms:created xsi:type="dcterms:W3CDTF">2015-08-16T10:20:57Z</dcterms:created>
  <dcterms:modified xsi:type="dcterms:W3CDTF">2015-09-29T23:25:09Z</dcterms:modified>
</cp:coreProperties>
</file>