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8" r:id="rId3"/>
    <p:sldId id="301" r:id="rId4"/>
    <p:sldId id="302" r:id="rId5"/>
    <p:sldId id="303" r:id="rId6"/>
    <p:sldId id="304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00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76" r:id="rId29"/>
    <p:sldId id="27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19.10.2015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19.10.2015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19.10.2015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19.10.2015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unicode.html" TargetMode="External"/><Relationship Id="rId7" Type="http://schemas.openxmlformats.org/officeDocument/2006/relationships/hyperlink" Target="https://ru.wikipedia.org/wiki/%D0%AE%D0%BD%D0%B8%D0%BA%D0%BE%D0%B4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.joelonsoftware.com/wiki/%D0%90%D0%B1%D1%81%D0%BE%D0%BB%D1%8E%D1%82%D0%BD%D1%8B%D0%B9_%D0%9C%D0%B8%D0%BD%D0%B8%D0%BC%D1%83%D0%BC,_%D0%BA%D0%BE%D1%82%D0%BE%D1%80%D1%8B%D0%B9_%D0%9A%D0%B0%D0%B6%D0%B4%D1%8B%D0%B9_%D0%A0%D0%B0%D0%B7%D1%80%D0%B0%D0%B1%D0%BE%D1%82%D1%87%D0%B8%D0%BA_%D0%9F%D1%80%D0%BE%D0%B3%D1%80%D0%B0%D0%BC%D0%BC%D0%BD%D0%BE%D0%B3%D0%BE_%D0%9E%D0%B1%D0%B5%D1%81%D0%BF%D0%B5%D1%87%D0%B5%D0%BD%D0%B8%D1%8F_%D0%9E%D0%B1%D1%8F%D0%B7%D0%B0%D1%82%D0%B5%D0%BB%D1%8C%D0%BD%D0%BE_%D0%94%D0%BE%D0%BB%D0%B6%D0%B5%D0%BD_%D0%97%D0%BD%D0%B0%D1%82%D1%8C_%D0%BE_Unicode_%D0%B8_%D0%9D%D0%B0%D0%B1%D0%BE%D1%80%D0%B0%D1%85_%D0%A1%D0%B8%D0%BC%D0%B2%D0%BE%D0%BB%D0%BE%D0%B2" TargetMode="External"/><Relationship Id="rId5" Type="http://schemas.openxmlformats.org/officeDocument/2006/relationships/hyperlink" Target="http://www.joelonsoftware.com/articles/Unicode.html" TargetMode="External"/><Relationship Id="rId4" Type="http://schemas.openxmlformats.org/officeDocument/2006/relationships/hyperlink" Target="http://unicode-table.com/r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5. Символи та рядки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19.10.2015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</a:t>
            </a:r>
            <a:r>
              <a:rPr lang="ru-RU" dirty="0" smtClean="0"/>
              <a:t>-16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/>
              <a:t>UTF</a:t>
            </a:r>
            <a:r>
              <a:rPr lang="ru-RU" dirty="0" smtClean="0"/>
              <a:t>-32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UTF</a:t>
            </a:r>
            <a:r>
              <a:rPr lang="ru-RU" dirty="0"/>
              <a:t>-16</a:t>
            </a:r>
          </a:p>
          <a:p>
            <a:pPr lvl="1"/>
            <a:r>
              <a:rPr lang="uk-UA" dirty="0"/>
              <a:t>Символи представляються 2 байтами, окрім символів, які представляються сурогатними парами</a:t>
            </a:r>
            <a:endParaRPr lang="ru-RU" dirty="0"/>
          </a:p>
          <a:p>
            <a:pPr lvl="1"/>
            <a:r>
              <a:rPr lang="en-US" dirty="0"/>
              <a:t>UTF</a:t>
            </a:r>
            <a:r>
              <a:rPr lang="ru-RU" dirty="0"/>
              <a:t>-16</a:t>
            </a:r>
            <a:r>
              <a:rPr lang="en-US" dirty="0"/>
              <a:t>BE </a:t>
            </a:r>
            <a:r>
              <a:rPr lang="uk-UA" dirty="0"/>
              <a:t>– в цьому представленні старший байт іде спочатку</a:t>
            </a:r>
            <a:endParaRPr lang="ru-RU" dirty="0"/>
          </a:p>
          <a:p>
            <a:pPr lvl="1"/>
            <a:r>
              <a:rPr lang="en-US" dirty="0" smtClean="0"/>
              <a:t>UTF</a:t>
            </a:r>
            <a:r>
              <a:rPr lang="uk-UA" dirty="0" smtClean="0"/>
              <a:t>-</a:t>
            </a:r>
            <a:r>
              <a:rPr lang="ru-RU" dirty="0" smtClean="0"/>
              <a:t>16</a:t>
            </a:r>
            <a:r>
              <a:rPr lang="en-US" dirty="0"/>
              <a:t>LE </a:t>
            </a:r>
            <a:r>
              <a:rPr lang="uk-UA" dirty="0"/>
              <a:t>– в цьому представленні молодший байт іде спочатку</a:t>
            </a:r>
            <a:endParaRPr lang="ru-RU" dirty="0"/>
          </a:p>
          <a:p>
            <a:pPr lvl="1"/>
            <a:r>
              <a:rPr lang="en-US" dirty="0"/>
              <a:t>BE </a:t>
            </a:r>
            <a:r>
              <a:rPr lang="uk-UA" dirty="0"/>
              <a:t>та </a:t>
            </a:r>
            <a:r>
              <a:rPr lang="en-US" dirty="0"/>
              <a:t>LE </a:t>
            </a:r>
            <a:r>
              <a:rPr lang="uk-UA" dirty="0"/>
              <a:t>означають </a:t>
            </a:r>
            <a:r>
              <a:rPr lang="en-US" dirty="0"/>
              <a:t>big-</a:t>
            </a:r>
            <a:r>
              <a:rPr lang="en-US" dirty="0" err="1"/>
              <a:t>endians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/>
              <a:t>little-</a:t>
            </a:r>
            <a:r>
              <a:rPr lang="en-US" dirty="0" err="1"/>
              <a:t>endians</a:t>
            </a:r>
            <a:r>
              <a:rPr lang="en-US" dirty="0"/>
              <a:t>. </a:t>
            </a:r>
            <a:r>
              <a:rPr lang="ru-RU" dirty="0"/>
              <a:t>У переклад</a:t>
            </a:r>
            <a:r>
              <a:rPr lang="uk-UA" dirty="0"/>
              <a:t>і – «</a:t>
            </a:r>
            <a:r>
              <a:rPr lang="uk-UA" dirty="0" err="1"/>
              <a:t>тупокінечники</a:t>
            </a:r>
            <a:r>
              <a:rPr lang="uk-UA" dirty="0"/>
              <a:t>» та «</a:t>
            </a:r>
            <a:r>
              <a:rPr lang="uk-UA" dirty="0" err="1"/>
              <a:t>гострокінечники</a:t>
            </a:r>
            <a:r>
              <a:rPr lang="uk-UA" dirty="0"/>
              <a:t>».</a:t>
            </a:r>
            <a:endParaRPr lang="ru-RU" dirty="0"/>
          </a:p>
          <a:p>
            <a:r>
              <a:rPr lang="en-US" dirty="0"/>
              <a:t>UTF-32</a:t>
            </a:r>
            <a:endParaRPr lang="ru-RU" dirty="0"/>
          </a:p>
          <a:p>
            <a:pPr lvl="1"/>
            <a:r>
              <a:rPr lang="uk-UA" dirty="0"/>
              <a:t>Всі символи представляються 4 байтами</a:t>
            </a:r>
            <a:endParaRPr lang="ru-RU" dirty="0"/>
          </a:p>
          <a:p>
            <a:pPr lvl="1"/>
            <a:r>
              <a:rPr lang="en-US" dirty="0"/>
              <a:t>UTF</a:t>
            </a:r>
            <a:r>
              <a:rPr lang="uk-UA" dirty="0"/>
              <a:t>-32</a:t>
            </a:r>
            <a:r>
              <a:rPr lang="en-US" dirty="0"/>
              <a:t>BE </a:t>
            </a:r>
            <a:r>
              <a:rPr lang="uk-UA" dirty="0"/>
              <a:t>та </a:t>
            </a:r>
            <a:r>
              <a:rPr lang="en-US" dirty="0" smtClean="0"/>
              <a:t>UTF</a:t>
            </a:r>
            <a:r>
              <a:rPr lang="uk-UA" dirty="0" smtClean="0"/>
              <a:t>-32</a:t>
            </a:r>
            <a:r>
              <a:rPr lang="en-US" dirty="0"/>
              <a:t>LE </a:t>
            </a:r>
            <a:r>
              <a:rPr lang="uk-UA" dirty="0"/>
              <a:t>– аналогічно </a:t>
            </a:r>
            <a:r>
              <a:rPr lang="en-US" dirty="0"/>
              <a:t>UTF</a:t>
            </a:r>
            <a:r>
              <a:rPr lang="uk-UA" dirty="0"/>
              <a:t>-16</a:t>
            </a:r>
            <a:r>
              <a:rPr lang="en-US" dirty="0"/>
              <a:t>BE </a:t>
            </a:r>
            <a:r>
              <a:rPr lang="uk-UA" dirty="0"/>
              <a:t>та </a:t>
            </a:r>
            <a:r>
              <a:rPr lang="en-US" dirty="0" smtClean="0"/>
              <a:t>UTF</a:t>
            </a:r>
            <a:r>
              <a:rPr lang="uk-UA" dirty="0" smtClean="0"/>
              <a:t>-16</a:t>
            </a:r>
            <a:r>
              <a:rPr lang="en-US" dirty="0"/>
              <a:t>LE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97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Символи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</a:t>
            </a:r>
            <a:r>
              <a:rPr lang="en-US" dirty="0"/>
              <a:t>Python</a:t>
            </a:r>
            <a:r>
              <a:rPr lang="ru-RU" dirty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/>
              <a:t>представлен</a:t>
            </a:r>
            <a:r>
              <a:rPr lang="uk-UA" dirty="0"/>
              <a:t>і у форматі </a:t>
            </a:r>
            <a:r>
              <a:rPr lang="en-US" dirty="0"/>
              <a:t>UTF</a:t>
            </a:r>
            <a:r>
              <a:rPr lang="ru-RU" dirty="0"/>
              <a:t>-8</a:t>
            </a:r>
            <a:r>
              <a:rPr lang="uk-UA" dirty="0"/>
              <a:t>. </a:t>
            </a:r>
            <a:endParaRPr lang="uk-UA" dirty="0" smtClean="0"/>
          </a:p>
          <a:p>
            <a:endParaRPr lang="uk-UA" dirty="0"/>
          </a:p>
          <a:p>
            <a:r>
              <a:rPr lang="uk-UA" dirty="0" smtClean="0"/>
              <a:t>Для </a:t>
            </a:r>
            <a:r>
              <a:rPr lang="uk-UA" dirty="0"/>
              <a:t>перетворення символів з/в інші стандарти кодування передбачені дії кодування (</a:t>
            </a:r>
            <a:r>
              <a:rPr lang="en-US" dirty="0"/>
              <a:t>encoding</a:t>
            </a:r>
            <a:r>
              <a:rPr lang="uk-UA" dirty="0"/>
              <a:t>) та декодування (</a:t>
            </a:r>
            <a:r>
              <a:rPr lang="en-US" dirty="0"/>
              <a:t>decoding</a:t>
            </a:r>
            <a:r>
              <a:rPr lang="uk-UA" dirty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Рядки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uk-UA" dirty="0"/>
              <a:t>Довільна послідовність символів називається </a:t>
            </a:r>
            <a:r>
              <a:rPr lang="uk-UA" b="1" dirty="0" smtClean="0"/>
              <a:t>рядком</a:t>
            </a:r>
          </a:p>
          <a:p>
            <a:pPr marL="0" lvl="0" indent="0">
              <a:buNone/>
            </a:pPr>
            <a:r>
              <a:rPr lang="uk-UA" dirty="0" smtClean="0"/>
              <a:t>Приклади рядків:</a:t>
            </a:r>
            <a:endParaRPr lang="uk-UA" dirty="0"/>
          </a:p>
          <a:p>
            <a:pPr marL="0" lvl="0" indent="0">
              <a:buNone/>
            </a:pPr>
            <a:r>
              <a:rPr lang="en-US" dirty="0"/>
              <a:t>"</a:t>
            </a:r>
            <a:r>
              <a:rPr lang="en-US" dirty="0" smtClean="0"/>
              <a:t>string"</a:t>
            </a:r>
            <a:r>
              <a:rPr lang="uk-UA" dirty="0" smtClean="0"/>
              <a:t>,</a:t>
            </a:r>
          </a:p>
          <a:p>
            <a:pPr marL="0" lvl="0" indent="0">
              <a:buNone/>
            </a:pPr>
            <a:r>
              <a:rPr lang="uk-UA" dirty="0" smtClean="0"/>
              <a:t>"</a:t>
            </a:r>
            <a:r>
              <a:rPr lang="en-US" dirty="0" smtClean="0"/>
              <a:t>Hello, World!</a:t>
            </a:r>
            <a:r>
              <a:rPr lang="uk-UA" dirty="0" smtClean="0"/>
              <a:t>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uk-UA" dirty="0"/>
              <a:t>Довільна послідовність символів називається </a:t>
            </a:r>
            <a:r>
              <a:rPr lang="uk-UA" b="1" dirty="0" smtClean="0"/>
              <a:t>рядком</a:t>
            </a:r>
            <a:r>
              <a:rPr lang="en-US" dirty="0" smtClean="0"/>
              <a:t>"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4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Рядки-константи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Константи-рядки, як і було вже сказано, беруться у </a:t>
            </a:r>
            <a:endParaRPr lang="ru-RU" dirty="0"/>
          </a:p>
          <a:p>
            <a:pPr lvl="1"/>
            <a:r>
              <a:rPr lang="uk-UA" dirty="0"/>
              <a:t>апострофи </a:t>
            </a:r>
            <a:r>
              <a:rPr lang="en-US" dirty="0" smtClean="0"/>
              <a:t>'</a:t>
            </a:r>
            <a:r>
              <a:rPr lang="uk-UA" dirty="0" smtClean="0"/>
              <a:t>  </a:t>
            </a:r>
            <a:r>
              <a:rPr lang="en-US" dirty="0" smtClean="0"/>
              <a:t>…</a:t>
            </a:r>
            <a:r>
              <a:rPr lang="uk-UA" dirty="0" smtClean="0"/>
              <a:t>    </a:t>
            </a:r>
            <a:r>
              <a:rPr lang="en-US" dirty="0" smtClean="0"/>
              <a:t>'</a:t>
            </a:r>
            <a:endParaRPr lang="ru-RU" dirty="0"/>
          </a:p>
          <a:p>
            <a:pPr lvl="1"/>
            <a:r>
              <a:rPr lang="uk-UA" dirty="0"/>
              <a:t>подвійні лапки </a:t>
            </a:r>
            <a:r>
              <a:rPr lang="en-US" dirty="0" smtClean="0"/>
              <a:t>"</a:t>
            </a:r>
            <a:r>
              <a:rPr lang="uk-UA" dirty="0" smtClean="0"/>
              <a:t>  </a:t>
            </a:r>
            <a:r>
              <a:rPr lang="en-US" dirty="0" smtClean="0"/>
              <a:t>…</a:t>
            </a:r>
            <a:r>
              <a:rPr lang="uk-UA" dirty="0" smtClean="0"/>
              <a:t>   </a:t>
            </a:r>
            <a:r>
              <a:rPr lang="en-US" dirty="0" smtClean="0"/>
              <a:t>"</a:t>
            </a:r>
            <a:endParaRPr lang="ru-RU" dirty="0"/>
          </a:p>
          <a:p>
            <a:pPr lvl="1"/>
            <a:r>
              <a:rPr lang="ru-RU" dirty="0" err="1"/>
              <a:t>потр</a:t>
            </a:r>
            <a:r>
              <a:rPr lang="uk-UA" dirty="0" err="1"/>
              <a:t>ійні</a:t>
            </a:r>
            <a:r>
              <a:rPr lang="uk-UA" dirty="0"/>
              <a:t> апострофи </a:t>
            </a:r>
            <a:r>
              <a:rPr lang="en-US" dirty="0" smtClean="0"/>
              <a:t>'</a:t>
            </a: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dirty="0"/>
              <a:t> '</a:t>
            </a:r>
            <a:r>
              <a:rPr lang="uk-UA" dirty="0" smtClean="0"/>
              <a:t> </a:t>
            </a:r>
            <a:r>
              <a:rPr lang="en-US" dirty="0" smtClean="0"/>
              <a:t> …  </a:t>
            </a:r>
            <a:r>
              <a:rPr lang="en-US" dirty="0" smtClean="0"/>
              <a:t>' '</a:t>
            </a:r>
            <a:r>
              <a:rPr lang="en-US" dirty="0"/>
              <a:t> '</a:t>
            </a:r>
            <a:endParaRPr lang="ru-RU" dirty="0"/>
          </a:p>
          <a:p>
            <a:pPr lvl="1"/>
            <a:r>
              <a:rPr lang="uk-UA" dirty="0"/>
              <a:t>потрійні подвійні лапки </a:t>
            </a:r>
            <a:r>
              <a:rPr lang="en-US" dirty="0" smtClean="0"/>
              <a:t>"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/>
              <a:t> "</a:t>
            </a:r>
            <a:r>
              <a:rPr lang="ru-RU" dirty="0" smtClean="0"/>
              <a:t> </a:t>
            </a:r>
            <a:r>
              <a:rPr lang="en-US" dirty="0" smtClean="0"/>
              <a:t>  …  </a:t>
            </a:r>
            <a:r>
              <a:rPr lang="en-US" dirty="0" smtClean="0"/>
              <a:t>" "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/>
              <a:t> "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Порожній </a:t>
            </a:r>
            <a:r>
              <a:rPr lang="uk-UA" dirty="0"/>
              <a:t>рядок позначається </a:t>
            </a:r>
            <a:r>
              <a:rPr lang="en-US" dirty="0"/>
              <a:t>'</a:t>
            </a:r>
            <a:r>
              <a:rPr lang="en-US" dirty="0" smtClean="0"/>
              <a:t> </a:t>
            </a:r>
            <a:r>
              <a:rPr lang="en-US" dirty="0"/>
              <a:t>'</a:t>
            </a:r>
            <a:r>
              <a:rPr lang="uk-UA" dirty="0" smtClean="0"/>
              <a:t> </a:t>
            </a:r>
            <a:r>
              <a:rPr lang="uk-UA" dirty="0"/>
              <a:t>(або </a:t>
            </a:r>
            <a:r>
              <a:rPr lang="en-US" dirty="0" smtClean="0"/>
              <a:t>"</a:t>
            </a:r>
            <a:r>
              <a:rPr lang="en-US" dirty="0"/>
              <a:t> "</a:t>
            </a:r>
            <a:r>
              <a:rPr lang="uk-UA" dirty="0" smtClean="0"/>
              <a:t>).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операції над рядками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896130"/>
              </p:ext>
            </p:extLst>
          </p:nvPr>
        </p:nvGraphicFramePr>
        <p:xfrm>
          <a:off x="611560" y="1628800"/>
          <a:ext cx="7704856" cy="4802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716"/>
                <a:gridCol w="573014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Операція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ord</a:t>
                      </a:r>
                      <a:r>
                        <a:rPr lang="en-US" sz="1600" dirty="0">
                          <a:effectLst/>
                        </a:rPr>
                        <a:t>(c)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Код символа </a:t>
                      </a:r>
                      <a:r>
                        <a:rPr lang="en-US" sz="1600">
                          <a:effectLst/>
                        </a:rPr>
                        <a:t>c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chr(n)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Символ з кодом 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точніше, - рядок з 1 </a:t>
                      </a:r>
                      <a:r>
                        <a:rPr lang="uk-UA" sz="1600" dirty="0" err="1">
                          <a:effectLst/>
                        </a:rPr>
                        <a:t>символа</a:t>
                      </a:r>
                      <a:r>
                        <a:rPr lang="uk-UA" sz="1600" dirty="0">
                          <a:effectLst/>
                        </a:rPr>
                        <a:t> з кодом 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Перетворення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у рядок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 + 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конкатенац</a:t>
                      </a:r>
                      <a:r>
                        <a:rPr lang="uk-UA" sz="1600" dirty="0" err="1">
                          <a:effectLst/>
                        </a:rPr>
                        <a:t>ія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uk-UA" sz="1600" dirty="0">
                          <a:effectLst/>
                        </a:rPr>
                        <a:t>та 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 * n </a:t>
                      </a:r>
                      <a:r>
                        <a:rPr lang="uk-UA" sz="1600">
                          <a:effectLst/>
                        </a:rPr>
                        <a:t>або </a:t>
                      </a:r>
                      <a:r>
                        <a:rPr lang="en-US" sz="1600">
                          <a:effectLst/>
                        </a:rPr>
                        <a:t>n * s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 </a:t>
                      </a:r>
                      <a:r>
                        <a:rPr lang="uk-UA" sz="1600" dirty="0">
                          <a:effectLst/>
                        </a:rPr>
                        <a:t>зчеплених копій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s[i]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uk-UA" sz="1600" dirty="0">
                          <a:effectLst/>
                        </a:rPr>
                        <a:t>-й символ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uk-UA" sz="1600" dirty="0">
                          <a:effectLst/>
                        </a:rPr>
                        <a:t>починаючи з</a:t>
                      </a:r>
                      <a:r>
                        <a:rPr lang="ru-RU" sz="1600" dirty="0">
                          <a:effectLst/>
                        </a:rPr>
                        <a:t> 0 (</a:t>
                      </a:r>
                      <a:r>
                        <a:rPr lang="uk-UA" sz="1600" dirty="0">
                          <a:effectLst/>
                        </a:rPr>
                        <a:t>точніше, - рядок з 1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uk-UA" sz="1600" dirty="0">
                          <a:effectLst/>
                        </a:rPr>
                        <a:t>-го </a:t>
                      </a:r>
                      <a:r>
                        <a:rPr lang="uk-UA" sz="1600" dirty="0" err="1">
                          <a:effectLst/>
                        </a:rPr>
                        <a:t>символа</a:t>
                      </a:r>
                      <a:r>
                        <a:rPr lang="uk-UA" sz="1600" dirty="0" smtClean="0">
                          <a:effectLst/>
                        </a:rPr>
                        <a:t>)</a:t>
                      </a:r>
                      <a:r>
                        <a:rPr lang="uk-UA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якщо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</a:t>
                      </a:r>
                      <a:r>
                        <a:rPr lang="uk-U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 повертає (-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uk-UA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 з кінця рядка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s[i:j]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Вирізка з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uk-UA" sz="1600" dirty="0">
                          <a:effectLst/>
                        </a:rPr>
                        <a:t>від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j</a:t>
                      </a:r>
                      <a:r>
                        <a:rPr lang="uk-UA" sz="1600" dirty="0">
                          <a:effectLst/>
                        </a:rPr>
                        <a:t> (</a:t>
                      </a:r>
                      <a:r>
                        <a:rPr lang="uk-UA" sz="1600" dirty="0" err="1">
                          <a:effectLst/>
                        </a:rPr>
                        <a:t>підрядок</a:t>
                      </a:r>
                      <a:r>
                        <a:rPr lang="uk-UA" sz="1600" dirty="0">
                          <a:effectLst/>
                        </a:rPr>
                        <a:t>, що починається з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–го </a:t>
                      </a:r>
                      <a:r>
                        <a:rPr lang="uk-UA" sz="1600" dirty="0" err="1">
                          <a:effectLst/>
                        </a:rPr>
                        <a:t>символа</a:t>
                      </a:r>
                      <a:r>
                        <a:rPr lang="uk-UA" sz="1600" dirty="0">
                          <a:effectLst/>
                        </a:rPr>
                        <a:t> та закінчується </a:t>
                      </a:r>
                      <a:r>
                        <a:rPr lang="en-US" sz="1600" dirty="0">
                          <a:effectLst/>
                        </a:rPr>
                        <a:t>j </a:t>
                      </a:r>
                      <a:r>
                        <a:rPr lang="uk-UA" sz="1600" dirty="0">
                          <a:effectLst/>
                        </a:rPr>
                        <a:t>-1 символом)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s[i:j:k]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Вирізка з 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uk-UA" sz="1600" dirty="0">
                          <a:effectLst/>
                        </a:rPr>
                        <a:t>від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j </a:t>
                      </a:r>
                      <a:r>
                        <a:rPr lang="uk-UA" sz="1600" dirty="0">
                          <a:effectLst/>
                        </a:rPr>
                        <a:t>з кроком </a:t>
                      </a:r>
                      <a:r>
                        <a:rPr lang="en-US" sz="1600" dirty="0">
                          <a:effectLst/>
                        </a:rPr>
                        <a:t>k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len(s)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довжина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min(s)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Найменший символ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max(s)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Найбільший символ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s.index(x[, i[, j]])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Індекс першого входження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починаючи з </a:t>
                      </a:r>
                      <a:r>
                        <a:rPr lang="uk-UA" sz="1600" dirty="0" err="1">
                          <a:effectLst/>
                        </a:rPr>
                        <a:t>індекса</a:t>
                      </a:r>
                      <a:r>
                        <a:rPr lang="uk-UA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та перед індексом </a:t>
                      </a:r>
                      <a:r>
                        <a:rPr lang="en-US" sz="1600" dirty="0">
                          <a:effectLst/>
                        </a:rPr>
                        <a:t>j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s.count(x)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Кількість входжень </a:t>
                      </a:r>
                      <a:r>
                        <a:rPr lang="en-US" sz="1600" dirty="0">
                          <a:effectLst/>
                        </a:rPr>
                        <a:t>x </a:t>
                      </a:r>
                      <a:r>
                        <a:rPr lang="uk-UA" sz="1600" dirty="0">
                          <a:effectLst/>
                        </a:rPr>
                        <a:t>до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Відношення для </a:t>
            </a:r>
            <a:r>
              <a:rPr lang="uk-UA" dirty="0" smtClean="0"/>
              <a:t>символів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символів визначені 6 стандартних відношень з множини</a:t>
            </a:r>
            <a:endParaRPr lang="ru-RU" dirty="0"/>
          </a:p>
          <a:p>
            <a:pPr marL="0" indent="0">
              <a:buNone/>
            </a:pPr>
            <a:r>
              <a:rPr lang="en-US" i="1" dirty="0" err="1"/>
              <a:t>Rel</a:t>
            </a:r>
            <a:r>
              <a:rPr lang="uk-UA" dirty="0"/>
              <a:t> = </a:t>
            </a:r>
            <a:r>
              <a:rPr lang="en-US" dirty="0"/>
              <a:t>{</a:t>
            </a:r>
            <a:r>
              <a:rPr lang="uk-UA" dirty="0"/>
              <a:t>==, !=, &gt;, &lt;, &gt;=, &lt;=</a:t>
            </a:r>
            <a:r>
              <a:rPr lang="en-US" dirty="0"/>
              <a:t>}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i="1" dirty="0"/>
              <a:t>c</a:t>
            </a:r>
            <a:r>
              <a:rPr lang="ru-RU" i="1" baseline="-25000" dirty="0"/>
              <a:t>1</a:t>
            </a:r>
            <a:r>
              <a:rPr lang="ru-RU" dirty="0"/>
              <a:t>, </a:t>
            </a:r>
            <a:r>
              <a:rPr lang="en-US" i="1" dirty="0"/>
              <a:t>c</a:t>
            </a:r>
            <a:r>
              <a:rPr lang="ru-RU" i="1" baseline="-25000" dirty="0"/>
              <a:t>2</a:t>
            </a:r>
            <a:r>
              <a:rPr lang="ru-RU" dirty="0"/>
              <a:t> – </a:t>
            </a:r>
            <a:r>
              <a:rPr lang="uk-UA" dirty="0"/>
              <a:t>символи,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uk-UA" dirty="0"/>
              <a:t>ϵ </a:t>
            </a:r>
            <a:r>
              <a:rPr lang="en-US" i="1" dirty="0" err="1"/>
              <a:t>Rel</a:t>
            </a:r>
            <a:r>
              <a:rPr lang="ru-RU" dirty="0"/>
              <a:t>, то </a:t>
            </a:r>
          </a:p>
          <a:p>
            <a:pPr marL="0" indent="0">
              <a:buNone/>
            </a:pP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i="1" baseline="-25000" dirty="0"/>
              <a:t>2</a:t>
            </a:r>
            <a:r>
              <a:rPr lang="en-US" dirty="0"/>
              <a:t> ≡ </a:t>
            </a:r>
            <a:r>
              <a:rPr lang="en-US" dirty="0" err="1"/>
              <a:t>ord</a:t>
            </a:r>
            <a:r>
              <a:rPr lang="uk-UA" dirty="0"/>
              <a:t>(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uk-UA" dirty="0"/>
              <a:t>)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ord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6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uk-UA" dirty="0" err="1"/>
              <a:t>ідношення</a:t>
            </a:r>
            <a:r>
              <a:rPr lang="uk-UA" dirty="0"/>
              <a:t> для 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Визначено 6 стандартних відношень з множини </a:t>
            </a:r>
            <a:r>
              <a:rPr lang="en-US" i="1" dirty="0" err="1"/>
              <a:t>Rel</a:t>
            </a:r>
            <a:r>
              <a:rPr lang="uk-UA" dirty="0"/>
              <a:t>.</a:t>
            </a:r>
            <a:endParaRPr lang="ru-RU" dirty="0"/>
          </a:p>
          <a:p>
            <a:pPr lvl="1"/>
            <a:r>
              <a:rPr lang="uk-UA" dirty="0"/>
              <a:t>Відношення </a:t>
            </a:r>
            <a:r>
              <a:rPr lang="en-US" dirty="0"/>
              <a:t>a </a:t>
            </a:r>
            <a:r>
              <a:rPr lang="uk-UA" dirty="0"/>
              <a:t>== </a:t>
            </a:r>
            <a:r>
              <a:rPr lang="en-US" dirty="0"/>
              <a:t>b</a:t>
            </a:r>
            <a:r>
              <a:rPr lang="uk-UA" dirty="0"/>
              <a:t> означає попарну рівність всіх символів з двох рядків </a:t>
            </a:r>
            <a:r>
              <a:rPr lang="en-US" dirty="0"/>
              <a:t>a</a:t>
            </a:r>
            <a:r>
              <a:rPr lang="uk-UA" dirty="0"/>
              <a:t>, </a:t>
            </a:r>
            <a:r>
              <a:rPr lang="en-US" dirty="0"/>
              <a:t>b</a:t>
            </a:r>
            <a:r>
              <a:rPr lang="uk-UA" dirty="0"/>
              <a:t>.</a:t>
            </a:r>
            <a:endParaRPr lang="ru-RU" dirty="0"/>
          </a:p>
          <a:p>
            <a:pPr lvl="1"/>
            <a:r>
              <a:rPr lang="uk-UA" dirty="0"/>
              <a:t>Відношення </a:t>
            </a:r>
            <a:r>
              <a:rPr lang="en-US" dirty="0"/>
              <a:t>a</a:t>
            </a:r>
            <a:r>
              <a:rPr lang="ru-RU" dirty="0"/>
              <a:t> &lt; </a:t>
            </a:r>
            <a:r>
              <a:rPr lang="en-US" dirty="0"/>
              <a:t>b </a:t>
            </a:r>
            <a:r>
              <a:rPr lang="uk-UA" dirty="0"/>
              <a:t>визначається </a:t>
            </a:r>
            <a:r>
              <a:rPr lang="uk-UA" dirty="0" err="1"/>
              <a:t>рекурсивно</a:t>
            </a:r>
            <a:r>
              <a:rPr lang="ru-RU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 == ‘’, b != ‘’, </a:t>
            </a:r>
            <a:r>
              <a:rPr lang="uk-UA" dirty="0"/>
              <a:t>то </a:t>
            </a:r>
            <a:r>
              <a:rPr lang="en-US" dirty="0"/>
              <a:t>a &lt; b == True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b </a:t>
            </a:r>
            <a:r>
              <a:rPr lang="uk-UA" dirty="0"/>
              <a:t>== ‘’, 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</a:t>
            </a:r>
            <a:r>
              <a:rPr lang="uk-UA" dirty="0"/>
              <a:t>== </a:t>
            </a:r>
            <a:r>
              <a:rPr lang="en-US" dirty="0"/>
              <a:t>False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 </a:t>
            </a:r>
            <a:r>
              <a:rPr lang="uk-UA" dirty="0"/>
              <a:t>!= ‘’, </a:t>
            </a:r>
            <a:r>
              <a:rPr lang="en-US" dirty="0"/>
              <a:t>b</a:t>
            </a:r>
            <a:r>
              <a:rPr lang="uk-UA" dirty="0"/>
              <a:t> != ‘’, </a:t>
            </a:r>
            <a:r>
              <a:rPr lang="en-US" dirty="0"/>
              <a:t>a</a:t>
            </a:r>
            <a:r>
              <a:rPr lang="uk-UA" dirty="0"/>
              <a:t>[0] !=</a:t>
            </a:r>
            <a:r>
              <a:rPr lang="en-US" dirty="0"/>
              <a:t> b[0]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≡ a</a:t>
            </a:r>
            <a:r>
              <a:rPr lang="uk-UA" dirty="0"/>
              <a:t>[0] </a:t>
            </a:r>
            <a:r>
              <a:rPr lang="en-US" dirty="0"/>
              <a:t>&lt; b[0]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Якщо </a:t>
            </a:r>
            <a:r>
              <a:rPr lang="en-US" dirty="0"/>
              <a:t>a </a:t>
            </a:r>
            <a:r>
              <a:rPr lang="uk-UA" dirty="0"/>
              <a:t>!= ‘’, </a:t>
            </a:r>
            <a:r>
              <a:rPr lang="en-US" dirty="0"/>
              <a:t>b</a:t>
            </a:r>
            <a:r>
              <a:rPr lang="uk-UA" dirty="0"/>
              <a:t> != ‘’, </a:t>
            </a:r>
            <a:r>
              <a:rPr lang="en-US" dirty="0"/>
              <a:t>a</a:t>
            </a:r>
            <a:r>
              <a:rPr lang="uk-UA" dirty="0"/>
              <a:t>[0] </a:t>
            </a:r>
            <a:r>
              <a:rPr lang="en-US" dirty="0"/>
              <a:t>=</a:t>
            </a:r>
            <a:r>
              <a:rPr lang="uk-UA" dirty="0"/>
              <a:t>=</a:t>
            </a:r>
            <a:r>
              <a:rPr lang="en-US" dirty="0"/>
              <a:t> b[0] </a:t>
            </a:r>
            <a:r>
              <a:rPr lang="uk-UA" dirty="0"/>
              <a:t>то </a:t>
            </a:r>
            <a:r>
              <a:rPr lang="en-US" dirty="0"/>
              <a:t>a</a:t>
            </a:r>
            <a:r>
              <a:rPr lang="uk-UA" dirty="0"/>
              <a:t> &lt; </a:t>
            </a:r>
            <a:r>
              <a:rPr lang="en-US" dirty="0"/>
              <a:t>b ≡ a</a:t>
            </a:r>
            <a:r>
              <a:rPr lang="uk-UA" dirty="0"/>
              <a:t>[</a:t>
            </a:r>
            <a:r>
              <a:rPr lang="en-US" dirty="0"/>
              <a:t>1:</a:t>
            </a:r>
            <a:r>
              <a:rPr lang="uk-UA" dirty="0"/>
              <a:t>] </a:t>
            </a:r>
            <a:r>
              <a:rPr lang="en-US" dirty="0"/>
              <a:t>&lt; b[1:]</a:t>
            </a:r>
            <a:endParaRPr lang="ru-RU" dirty="0"/>
          </a:p>
          <a:p>
            <a:pPr lvl="1"/>
            <a:r>
              <a:rPr lang="uk-UA" dirty="0"/>
              <a:t>Інші відношення з множини </a:t>
            </a:r>
            <a:r>
              <a:rPr lang="en-US" i="1" dirty="0" err="1"/>
              <a:t>Rel</a:t>
            </a:r>
            <a:r>
              <a:rPr lang="uk-UA" dirty="0"/>
              <a:t> визначається через </a:t>
            </a:r>
            <a:r>
              <a:rPr lang="uk-UA" dirty="0" err="1"/>
              <a:t>бульові</a:t>
            </a:r>
            <a:r>
              <a:rPr lang="uk-UA" dirty="0"/>
              <a:t> операції та відношення == та &lt;.</a:t>
            </a:r>
            <a:endParaRPr lang="ru-RU" dirty="0"/>
          </a:p>
          <a:p>
            <a:r>
              <a:rPr lang="uk-UA" dirty="0" smtClean="0"/>
              <a:t>Окрім </a:t>
            </a:r>
            <a:r>
              <a:rPr lang="uk-UA" dirty="0"/>
              <a:t>відношень з множини </a:t>
            </a:r>
            <a:r>
              <a:rPr lang="en-US" i="1" dirty="0" err="1"/>
              <a:t>Rel</a:t>
            </a:r>
            <a:r>
              <a:rPr lang="ru-RU" dirty="0"/>
              <a:t>, </a:t>
            </a:r>
            <a:r>
              <a:rPr lang="uk-UA" dirty="0"/>
              <a:t>для рядків визначено ще 2 відношення:</a:t>
            </a:r>
            <a:endParaRPr lang="ru-RU" dirty="0"/>
          </a:p>
          <a:p>
            <a:pPr marL="274320" lvl="1" indent="0">
              <a:buNone/>
            </a:pPr>
            <a:r>
              <a:rPr lang="en-US" dirty="0"/>
              <a:t>x in a, x not in a</a:t>
            </a:r>
            <a:endParaRPr lang="ru-RU" dirty="0"/>
          </a:p>
          <a:p>
            <a:pPr lvl="2"/>
            <a:r>
              <a:rPr lang="ru-RU" dirty="0"/>
              <a:t>де </a:t>
            </a:r>
            <a:r>
              <a:rPr lang="en-US" dirty="0"/>
              <a:t>x </a:t>
            </a:r>
            <a:r>
              <a:rPr lang="ru-RU" dirty="0"/>
              <a:t>– </a:t>
            </a:r>
            <a:r>
              <a:rPr lang="uk-UA" dirty="0"/>
              <a:t>символ (чи рядок), </a:t>
            </a:r>
            <a:r>
              <a:rPr lang="en-US" dirty="0"/>
              <a:t>a </a:t>
            </a:r>
            <a:r>
              <a:rPr lang="ru-RU" dirty="0"/>
              <a:t>– рядок.</a:t>
            </a:r>
          </a:p>
          <a:p>
            <a:pPr marL="274320" lvl="1" indent="0">
              <a:buNone/>
            </a:pPr>
            <a:r>
              <a:rPr lang="en-US" dirty="0"/>
              <a:t>x 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pPr marL="274320" lvl="1" indent="0">
              <a:buNone/>
            </a:pPr>
            <a:r>
              <a:rPr lang="en-US" dirty="0"/>
              <a:t>x not in a</a:t>
            </a:r>
            <a:r>
              <a:rPr lang="uk-UA" dirty="0"/>
              <a:t> == </a:t>
            </a:r>
            <a:r>
              <a:rPr lang="en-US" dirty="0"/>
              <a:t>True</a:t>
            </a:r>
            <a:r>
              <a:rPr lang="ru-RU" dirty="0"/>
              <a:t>, коли </a:t>
            </a:r>
            <a:r>
              <a:rPr lang="en-US" dirty="0"/>
              <a:t>x </a:t>
            </a:r>
            <a:r>
              <a:rPr lang="ru-RU" dirty="0"/>
              <a:t>не </a:t>
            </a:r>
            <a:r>
              <a:rPr lang="uk-UA" dirty="0"/>
              <a:t>входить у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6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Інструкції для 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Визначено присвоєння, введення та виведення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=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e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=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),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)</a:t>
            </a:r>
            <a:endParaRPr lang="uk-UA" dirty="0">
              <a:solidFill>
                <a:srgbClr val="586E75"/>
              </a:solidFill>
              <a:latin typeface="Times New Roman"/>
            </a:endParaRPr>
          </a:p>
          <a:p>
            <a:endParaRPr lang="ru-RU" dirty="0" smtClean="0"/>
          </a:p>
          <a:p>
            <a:r>
              <a:rPr lang="uk-UA" dirty="0" smtClean="0"/>
              <a:t>Визначено також цикл по всіх символах рядка з лічильником - символом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59900"/>
                </a:solidFill>
                <a:latin typeface="Consolas"/>
              </a:rPr>
              <a:t>for</a:t>
            </a:r>
            <a:r>
              <a:rPr lang="uk-UA" dirty="0" smtClean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: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endParaRPr lang="uk-UA" i="1" dirty="0">
              <a:solidFill>
                <a:srgbClr val="657B83"/>
              </a:solidFill>
              <a:latin typeface="Consolas"/>
            </a:endParaRPr>
          </a:p>
          <a:p>
            <a:endParaRPr lang="uk-UA" dirty="0">
              <a:latin typeface="Times New Roman"/>
            </a:endParaRPr>
          </a:p>
          <a:p>
            <a:r>
              <a:rPr lang="uk-UA" dirty="0"/>
              <a:t>Рядки є такими, що не змінюються (</a:t>
            </a:r>
            <a:r>
              <a:rPr lang="en-US" dirty="0"/>
              <a:t>immutable</a:t>
            </a:r>
            <a:r>
              <a:rPr lang="uk-UA" dirty="0"/>
              <a:t>). Це означає, що вже існуючий рядок змінити не можна.</a:t>
            </a:r>
            <a:endParaRPr lang="ru-RU" dirty="0"/>
          </a:p>
          <a:p>
            <a:r>
              <a:rPr lang="uk-UA" dirty="0" smtClean="0"/>
              <a:t>Так</a:t>
            </a:r>
            <a:r>
              <a:rPr lang="uk-UA" dirty="0"/>
              <a:t>, </a:t>
            </a:r>
            <a:r>
              <a:rPr lang="en-US" dirty="0"/>
              <a:t>s</a:t>
            </a:r>
            <a:r>
              <a:rPr lang="ru-RU" dirty="0"/>
              <a:t> = </a:t>
            </a:r>
            <a:r>
              <a:rPr lang="en-US" dirty="0"/>
              <a:t>s</a:t>
            </a:r>
            <a:r>
              <a:rPr lang="ru-RU" dirty="0"/>
              <a:t> + </a:t>
            </a:r>
            <a:r>
              <a:rPr lang="en-US" dirty="0"/>
              <a:t>t </a:t>
            </a:r>
            <a:r>
              <a:rPr lang="uk-UA" dirty="0"/>
              <a:t>створює новий рядок, який є конкатенацією </a:t>
            </a:r>
            <a:r>
              <a:rPr lang="en-US" dirty="0"/>
              <a:t>s </a:t>
            </a:r>
            <a:r>
              <a:rPr lang="uk-UA" dirty="0"/>
              <a:t>та </a:t>
            </a:r>
            <a:r>
              <a:rPr lang="en-US" dirty="0"/>
              <a:t>t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Показати всі символи у діапазоні від </a:t>
            </a:r>
            <a:r>
              <a:rPr lang="en-US" i="1" dirty="0"/>
              <a:t>a </a:t>
            </a:r>
            <a:r>
              <a:rPr lang="uk-UA" dirty="0"/>
              <a:t>до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uk-UA" dirty="0"/>
              <a:t>разом з їх </a:t>
            </a:r>
            <a:r>
              <a:rPr lang="uk-UA" dirty="0" smtClean="0"/>
              <a:t>кодами</a:t>
            </a:r>
            <a:endParaRPr lang="en-US" dirty="0" smtClean="0"/>
          </a:p>
          <a:p>
            <a:endParaRPr lang="ru-RU" dirty="0"/>
          </a:p>
          <a:p>
            <a:r>
              <a:rPr lang="uk-UA" dirty="0"/>
              <a:t>Обчислити кількість входжень </a:t>
            </a:r>
            <a:r>
              <a:rPr lang="uk-UA" dirty="0" err="1"/>
              <a:t>символа</a:t>
            </a:r>
            <a:r>
              <a:rPr lang="uk-UA" dirty="0"/>
              <a:t> </a:t>
            </a:r>
            <a:r>
              <a:rPr lang="en-US" i="1" dirty="0"/>
              <a:t>a</a:t>
            </a:r>
            <a:r>
              <a:rPr lang="uk-UA" dirty="0"/>
              <a:t> у рядок </a:t>
            </a:r>
            <a:r>
              <a:rPr lang="en-US" i="1" dirty="0"/>
              <a:t>s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Рядки як послідовності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Рядки у </a:t>
            </a:r>
            <a:r>
              <a:rPr lang="en-US" dirty="0"/>
              <a:t>Python </a:t>
            </a:r>
            <a:r>
              <a:rPr lang="uk-UA" dirty="0"/>
              <a:t>є одним з типів послідовностей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Послідовності </a:t>
            </a:r>
            <a:r>
              <a:rPr lang="uk-UA" dirty="0"/>
              <a:t>складаються з елементів. </a:t>
            </a:r>
            <a:r>
              <a:rPr lang="uk-UA" dirty="0" smtClean="0"/>
              <a:t>Для </a:t>
            </a:r>
            <a:r>
              <a:rPr lang="uk-UA" dirty="0"/>
              <a:t>рядків цими елементами є символи. </a:t>
            </a:r>
            <a:endParaRPr lang="ru-RU" dirty="0"/>
          </a:p>
          <a:p>
            <a:r>
              <a:rPr lang="uk-UA" dirty="0"/>
              <a:t>До послідовностей відносяться також раніше розглянуті діапазони (</a:t>
            </a:r>
            <a:r>
              <a:rPr lang="en-US" dirty="0"/>
              <a:t>range</a:t>
            </a:r>
            <a:r>
              <a:rPr lang="uk-UA" dirty="0"/>
              <a:t>) та списки і кортежі, які будуть розглянуті пізніше.</a:t>
            </a:r>
            <a:endParaRPr lang="ru-RU" dirty="0"/>
          </a:p>
          <a:p>
            <a:r>
              <a:rPr lang="uk-UA" dirty="0"/>
              <a:t>Визначені вище операції для рядків (окрім </a:t>
            </a:r>
            <a:r>
              <a:rPr lang="en-US" dirty="0" err="1"/>
              <a:t>ord</a:t>
            </a:r>
            <a:r>
              <a:rPr lang="uk-UA" dirty="0"/>
              <a:t> та </a:t>
            </a:r>
            <a:r>
              <a:rPr lang="en-US" dirty="0" err="1"/>
              <a:t>chr</a:t>
            </a:r>
            <a:r>
              <a:rPr lang="uk-UA" dirty="0"/>
              <a:t>) а також відношення </a:t>
            </a:r>
            <a:r>
              <a:rPr lang="en-US" dirty="0"/>
              <a:t>in </a:t>
            </a:r>
            <a:r>
              <a:rPr lang="uk-UA" dirty="0"/>
              <a:t>та </a:t>
            </a:r>
            <a:r>
              <a:rPr lang="en-US" dirty="0"/>
              <a:t>not in</a:t>
            </a:r>
            <a:r>
              <a:rPr lang="uk-UA" dirty="0"/>
              <a:t> є спільними для всіх типів послідовностей.</a:t>
            </a:r>
            <a:endParaRPr lang="ru-RU" dirty="0"/>
          </a:p>
          <a:p>
            <a:r>
              <a:rPr lang="uk-UA" dirty="0"/>
              <a:t>Спільним також є </a:t>
            </a:r>
            <a:r>
              <a:rPr lang="uk-UA" dirty="0" smtClean="0"/>
              <a:t>цикл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for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B58900"/>
                </a:solidFill>
                <a:latin typeface="Consolas"/>
              </a:rPr>
              <a:t>x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in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dirty="0">
                <a:solidFill>
                  <a:srgbClr val="657B83"/>
                </a:solidFill>
                <a:latin typeface="Consolas"/>
              </a:rPr>
              <a:t>a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: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 smtClean="0">
                <a:solidFill>
                  <a:srgbClr val="657B83"/>
                </a:solidFill>
                <a:latin typeface="Consolas"/>
              </a:rPr>
              <a:t>P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Символи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/>
              <a:t>Серед задач, що розв'язують за допомогою комп'ютера, особливе місце належить задачам обробки текстів</a:t>
            </a:r>
            <a:r>
              <a:rPr lang="uk-UA" dirty="0" smtClean="0"/>
              <a:t>.</a:t>
            </a:r>
          </a:p>
          <a:p>
            <a:pPr algn="just"/>
            <a:endParaRPr lang="uk-UA" dirty="0" smtClean="0"/>
          </a:p>
          <a:p>
            <a:pPr algn="just"/>
            <a:r>
              <a:rPr lang="uk-UA" b="1" dirty="0"/>
              <a:t>Алфавітом</a:t>
            </a:r>
            <a:r>
              <a:rPr lang="uk-UA" dirty="0"/>
              <a:t> </a:t>
            </a:r>
            <a:r>
              <a:rPr lang="en-US" i="1" dirty="0" err="1"/>
              <a:t>Ch</a:t>
            </a:r>
            <a:r>
              <a:rPr lang="en-US" dirty="0"/>
              <a:t> </a:t>
            </a:r>
            <a:r>
              <a:rPr lang="uk-UA" dirty="0"/>
              <a:t>назвемо множину </a:t>
            </a:r>
            <a:r>
              <a:rPr lang="uk-UA" dirty="0" smtClean="0"/>
              <a:t>символів, до якої входять </a:t>
            </a:r>
            <a:r>
              <a:rPr lang="uk-UA" dirty="0"/>
              <a:t>латинські букви, арабські цифри, спеціальні математичні та інші символи, розділові знаки, а також, символи національних </a:t>
            </a:r>
            <a:r>
              <a:rPr lang="uk-UA" dirty="0" smtClean="0"/>
              <a:t>алфавітів.</a:t>
            </a:r>
            <a:endParaRPr lang="ru-RU" dirty="0"/>
          </a:p>
          <a:p>
            <a:pPr algn="just"/>
            <a:endParaRPr lang="uk-UA" dirty="0" smtClean="0"/>
          </a:p>
          <a:p>
            <a:pPr algn="just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4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Вирізки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Вирізки (</a:t>
            </a:r>
            <a:r>
              <a:rPr lang="en-US" dirty="0"/>
              <a:t>slices</a:t>
            </a:r>
            <a:r>
              <a:rPr lang="uk-UA" dirty="0"/>
              <a:t>) також визначені для всіх типів послідовностей</a:t>
            </a:r>
            <a:endParaRPr lang="ru-RU" dirty="0"/>
          </a:p>
          <a:p>
            <a:r>
              <a:rPr lang="uk-UA" dirty="0"/>
              <a:t>Вирізки задають частину послідовності. </a:t>
            </a:r>
            <a:endParaRPr lang="ru-RU" dirty="0"/>
          </a:p>
          <a:p>
            <a:r>
              <a:rPr lang="uk-UA" dirty="0"/>
              <a:t>Повний формат</a:t>
            </a:r>
            <a:endParaRPr lang="ru-RU" dirty="0"/>
          </a:p>
          <a:p>
            <a:r>
              <a:rPr lang="en-US" dirty="0"/>
              <a:t>s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:</a:t>
            </a:r>
            <a:r>
              <a:rPr lang="en-US" dirty="0"/>
              <a:t>j</a:t>
            </a:r>
            <a:r>
              <a:rPr lang="ru-RU" dirty="0"/>
              <a:t>:</a:t>
            </a:r>
            <a:r>
              <a:rPr lang="en-US" dirty="0"/>
              <a:t>k</a:t>
            </a:r>
            <a:r>
              <a:rPr lang="ru-RU" dirty="0"/>
              <a:t>], </a:t>
            </a:r>
            <a:r>
              <a:rPr lang="uk-UA" dirty="0"/>
              <a:t>що означає елементи від </a:t>
            </a:r>
            <a:r>
              <a:rPr lang="en-US" dirty="0" err="1"/>
              <a:t>i</a:t>
            </a:r>
            <a:r>
              <a:rPr lang="ru-RU" dirty="0"/>
              <a:t>-</a:t>
            </a:r>
            <a:r>
              <a:rPr lang="uk-UA" dirty="0" err="1"/>
              <a:t>го</a:t>
            </a:r>
            <a:r>
              <a:rPr lang="uk-UA" dirty="0"/>
              <a:t> до (</a:t>
            </a:r>
            <a:r>
              <a:rPr lang="en-US" dirty="0"/>
              <a:t>j</a:t>
            </a:r>
            <a:r>
              <a:rPr lang="uk-UA" dirty="0"/>
              <a:t>-1) з кроком </a:t>
            </a:r>
            <a:r>
              <a:rPr lang="en-US" dirty="0"/>
              <a:t>k</a:t>
            </a:r>
            <a:endParaRPr lang="ru-RU" dirty="0"/>
          </a:p>
          <a:p>
            <a:r>
              <a:rPr lang="uk-UA" dirty="0"/>
              <a:t>Наприклад, якщо </a:t>
            </a:r>
            <a:r>
              <a:rPr lang="en-US" dirty="0"/>
              <a:t>s</a:t>
            </a:r>
            <a:r>
              <a:rPr lang="ru-RU" dirty="0"/>
              <a:t> == ‘</a:t>
            </a:r>
            <a:r>
              <a:rPr lang="en-US" dirty="0" err="1"/>
              <a:t>abcd</a:t>
            </a:r>
            <a:r>
              <a:rPr lang="ru-RU" dirty="0"/>
              <a:t>’,</a:t>
            </a:r>
          </a:p>
          <a:p>
            <a:r>
              <a:rPr lang="en-US" dirty="0"/>
              <a:t>s</a:t>
            </a:r>
            <a:r>
              <a:rPr lang="ru-RU" dirty="0"/>
              <a:t>[1:3:1] == ‘</a:t>
            </a:r>
            <a:r>
              <a:rPr lang="en-US" dirty="0" err="1"/>
              <a:t>bc</a:t>
            </a:r>
            <a:r>
              <a:rPr lang="ru-RU" dirty="0"/>
              <a:t>’, </a:t>
            </a:r>
            <a:r>
              <a:rPr lang="en-US" dirty="0"/>
              <a:t>s</a:t>
            </a:r>
            <a:r>
              <a:rPr lang="ru-RU" dirty="0"/>
              <a:t>[1:4:2] == ‘</a:t>
            </a:r>
            <a:r>
              <a:rPr lang="en-US" dirty="0" err="1"/>
              <a:t>bd</a:t>
            </a:r>
            <a:r>
              <a:rPr lang="ru-RU" dirty="0"/>
              <a:t>’</a:t>
            </a:r>
          </a:p>
          <a:p>
            <a:r>
              <a:rPr lang="uk-UA" dirty="0"/>
              <a:t>Якщо опущено </a:t>
            </a:r>
            <a:r>
              <a:rPr lang="en-US" dirty="0"/>
              <a:t>k</a:t>
            </a:r>
            <a:r>
              <a:rPr lang="uk-UA" dirty="0"/>
              <a:t>, то вважається, що </a:t>
            </a:r>
            <a:r>
              <a:rPr lang="en-US" dirty="0"/>
              <a:t>k</a:t>
            </a:r>
            <a:r>
              <a:rPr lang="ru-RU" dirty="0"/>
              <a:t> == 1. </a:t>
            </a:r>
            <a:r>
              <a:rPr lang="uk-UA" dirty="0"/>
              <a:t>Якщо </a:t>
            </a:r>
            <a:r>
              <a:rPr lang="en-US" dirty="0"/>
              <a:t>k</a:t>
            </a:r>
            <a:r>
              <a:rPr lang="uk-UA" dirty="0"/>
              <a:t> опущено, то не вказують також другу </a:t>
            </a:r>
            <a:r>
              <a:rPr lang="ru-RU" dirty="0"/>
              <a:t>‘:’.</a:t>
            </a:r>
          </a:p>
          <a:p>
            <a:r>
              <a:rPr lang="uk-UA" dirty="0"/>
              <a:t>Якщо опущено </a:t>
            </a:r>
            <a:r>
              <a:rPr lang="en-US" dirty="0" err="1"/>
              <a:t>i</a:t>
            </a:r>
            <a:r>
              <a:rPr lang="uk-UA" dirty="0"/>
              <a:t>, то вважається, що </a:t>
            </a:r>
            <a:r>
              <a:rPr lang="en-US" dirty="0" err="1"/>
              <a:t>i</a:t>
            </a:r>
            <a:r>
              <a:rPr lang="ru-RU" dirty="0"/>
              <a:t> == 0.</a:t>
            </a:r>
          </a:p>
          <a:p>
            <a:r>
              <a:rPr lang="uk-UA" dirty="0"/>
              <a:t>Якщо опущено </a:t>
            </a:r>
            <a:r>
              <a:rPr lang="en-US" dirty="0"/>
              <a:t>j</a:t>
            </a:r>
            <a:r>
              <a:rPr lang="uk-UA" dirty="0"/>
              <a:t>, то вважається, що </a:t>
            </a:r>
            <a:r>
              <a:rPr lang="en-US" dirty="0"/>
              <a:t>j</a:t>
            </a:r>
            <a:r>
              <a:rPr lang="uk-UA" dirty="0"/>
              <a:t> == </a:t>
            </a:r>
            <a:r>
              <a:rPr lang="en-US" dirty="0" err="1"/>
              <a:t>len</a:t>
            </a:r>
            <a:r>
              <a:rPr lang="uk-UA" dirty="0"/>
              <a:t>(</a:t>
            </a:r>
            <a:r>
              <a:rPr lang="en-US" dirty="0"/>
              <a:t>s</a:t>
            </a:r>
            <a:r>
              <a:rPr lang="uk-UA" dirty="0"/>
              <a:t>).</a:t>
            </a:r>
            <a:endParaRPr lang="ru-RU" dirty="0"/>
          </a:p>
          <a:p>
            <a:r>
              <a:rPr lang="uk-UA" dirty="0"/>
              <a:t>Так, у попередньому прикладі </a:t>
            </a:r>
            <a:r>
              <a:rPr lang="en-US" dirty="0"/>
              <a:t>s</a:t>
            </a:r>
            <a:r>
              <a:rPr lang="ru-RU" dirty="0"/>
              <a:t>[:3] == ‘</a:t>
            </a:r>
            <a:r>
              <a:rPr lang="en-US" dirty="0" err="1"/>
              <a:t>abc</a:t>
            </a:r>
            <a:r>
              <a:rPr lang="ru-RU" dirty="0"/>
              <a:t>’, </a:t>
            </a:r>
            <a:r>
              <a:rPr lang="en-US" dirty="0"/>
              <a:t>s</a:t>
            </a:r>
            <a:r>
              <a:rPr lang="ru-RU" dirty="0"/>
              <a:t>[2:] == ‘</a:t>
            </a:r>
            <a:r>
              <a:rPr lang="en-US" dirty="0"/>
              <a:t>cd</a:t>
            </a:r>
            <a:r>
              <a:rPr lang="ru-RU" dirty="0"/>
              <a:t>’. </a:t>
            </a:r>
            <a:r>
              <a:rPr lang="en-US" dirty="0"/>
              <a:t>S</a:t>
            </a:r>
            <a:r>
              <a:rPr lang="ru-RU" dirty="0"/>
              <a:t>[:] == ‘</a:t>
            </a:r>
            <a:r>
              <a:rPr lang="en-US" dirty="0" err="1"/>
              <a:t>abcd</a:t>
            </a:r>
            <a:r>
              <a:rPr lang="ru-RU" dirty="0"/>
              <a:t>’.</a:t>
            </a:r>
          </a:p>
          <a:p>
            <a:r>
              <a:rPr lang="en-US" dirty="0"/>
              <a:t>k </a:t>
            </a:r>
            <a:r>
              <a:rPr lang="uk-UA" dirty="0"/>
              <a:t>може набувати також від’ємних значень. Це означає вибір елементів послідовності справа наліво.</a:t>
            </a:r>
            <a:endParaRPr lang="ru-RU" dirty="0"/>
          </a:p>
          <a:p>
            <a:r>
              <a:rPr lang="uk-UA" dirty="0"/>
              <a:t>Наприклад, </a:t>
            </a:r>
            <a:r>
              <a:rPr lang="en-US" dirty="0"/>
              <a:t>s</a:t>
            </a:r>
            <a:r>
              <a:rPr lang="uk-UA" dirty="0"/>
              <a:t>[::-1] == ‘</a:t>
            </a:r>
            <a:r>
              <a:rPr lang="en-US" dirty="0" err="1"/>
              <a:t>dcba</a:t>
            </a:r>
            <a:r>
              <a:rPr lang="uk-UA" dirty="0"/>
              <a:t>’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</a:t>
            </a:r>
            <a:r>
              <a:rPr lang="uk-UA" dirty="0"/>
              <a:t>-послідовності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Escape</a:t>
            </a:r>
            <a:r>
              <a:rPr lang="uk-UA" sz="1600" dirty="0"/>
              <a:t>-послідовності призначені для завдання спеціальних символів у рядках. </a:t>
            </a:r>
            <a:endParaRPr lang="uk-UA" sz="1600" dirty="0" smtClean="0"/>
          </a:p>
          <a:p>
            <a:r>
              <a:rPr lang="en-US" sz="1600" dirty="0" smtClean="0"/>
              <a:t>Escape</a:t>
            </a:r>
            <a:r>
              <a:rPr lang="uk-UA" sz="1600" dirty="0"/>
              <a:t>-послідовність завжди починається з </a:t>
            </a:r>
            <a:r>
              <a:rPr lang="en-US" sz="1600" dirty="0"/>
              <a:t>‘\’ – </a:t>
            </a:r>
            <a:r>
              <a:rPr lang="uk-UA" sz="1600" dirty="0"/>
              <a:t>оберненої косої риски.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01883"/>
              </p:ext>
            </p:extLst>
          </p:nvPr>
        </p:nvGraphicFramePr>
        <p:xfrm>
          <a:off x="611560" y="2276872"/>
          <a:ext cx="7344816" cy="364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554461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Escape</a:t>
                      </a:r>
                      <a:r>
                        <a:rPr lang="uk-UA" sz="1600" dirty="0">
                          <a:effectLst/>
                        </a:rPr>
                        <a:t>- послідовність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Значення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</a:t>
                      </a:r>
                      <a:r>
                        <a:rPr lang="en-US" sz="1600">
                          <a:effectLst/>
                        </a:rPr>
                        <a:t>&lt;</a:t>
                      </a:r>
                      <a:r>
                        <a:rPr lang="uk-UA" sz="1600">
                          <a:effectLst/>
                        </a:rPr>
                        <a:t>новий рядок</a:t>
                      </a:r>
                      <a:r>
                        <a:rPr lang="en-US" sz="1600">
                          <a:effectLst/>
                        </a:rPr>
                        <a:t>&gt;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Ігнорується (продовження рядка на наступний)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\\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Обернена </a:t>
                      </a:r>
                      <a:r>
                        <a:rPr lang="uk-UA" sz="1600" dirty="0">
                          <a:effectLst/>
                        </a:rPr>
                        <a:t>коса риска(зберігає \)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\'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Апостроф (зберігає ')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\"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Подвійні лапки (зберігає ")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\a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Дзвінок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\b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Крок назад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\f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Завершення форми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\n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Кінець рядка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\r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Повернення каретки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\t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Табуляція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\v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Вертикальна табуляція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8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</a:t>
            </a:r>
            <a:r>
              <a:rPr lang="uk-UA" dirty="0" smtClean="0"/>
              <a:t>-послідовності.2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1515"/>
              </p:ext>
            </p:extLst>
          </p:nvPr>
        </p:nvGraphicFramePr>
        <p:xfrm>
          <a:off x="539552" y="1700808"/>
          <a:ext cx="8064896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213"/>
                <a:gridCol w="614468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Escape</a:t>
                      </a:r>
                      <a:r>
                        <a:rPr lang="uk-UA" sz="1800" dirty="0">
                          <a:effectLst/>
                        </a:rPr>
                        <a:t>- послідовність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Значення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\</a:t>
                      </a:r>
                      <a:r>
                        <a:rPr lang="uk-UA" sz="1800" dirty="0" err="1">
                          <a:effectLst/>
                        </a:rPr>
                        <a:t>xhh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Символ зі значенням </a:t>
                      </a:r>
                      <a:r>
                        <a:rPr lang="uk-UA" sz="1800" dirty="0" err="1">
                          <a:effectLst/>
                        </a:rPr>
                        <a:t>hh</a:t>
                      </a:r>
                      <a:r>
                        <a:rPr lang="uk-UA" sz="1800" dirty="0">
                          <a:effectLst/>
                        </a:rPr>
                        <a:t> (рівно 2 цифри) у системі числення за основою 16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\ooo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Символ зі значенням </a:t>
                      </a:r>
                      <a:r>
                        <a:rPr lang="uk-UA" sz="1800" dirty="0" err="1">
                          <a:effectLst/>
                        </a:rPr>
                        <a:t>ooo</a:t>
                      </a:r>
                      <a:r>
                        <a:rPr lang="uk-UA" sz="1800" dirty="0">
                          <a:effectLst/>
                        </a:rPr>
                        <a:t> (до 3 цифр) у </a:t>
                      </a:r>
                      <a:r>
                        <a:rPr lang="uk-UA" sz="1800" dirty="0" err="1" smtClean="0">
                          <a:effectLst/>
                        </a:rPr>
                        <a:t>вісімковій</a:t>
                      </a:r>
                      <a:r>
                        <a:rPr lang="uk-UA" sz="1800" dirty="0" smtClean="0">
                          <a:effectLst/>
                        </a:rPr>
                        <a:t> </a:t>
                      </a:r>
                      <a:r>
                        <a:rPr lang="uk-UA" sz="1800" dirty="0">
                          <a:effectLst/>
                        </a:rPr>
                        <a:t>системі числення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\0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Null</a:t>
                      </a:r>
                      <a:r>
                        <a:rPr lang="uk-UA" sz="1800" dirty="0">
                          <a:effectLst/>
                        </a:rPr>
                        <a:t>: </a:t>
                      </a:r>
                      <a:r>
                        <a:rPr lang="uk-UA" sz="1800" dirty="0" err="1">
                          <a:effectLst/>
                        </a:rPr>
                        <a:t>двйковий</a:t>
                      </a:r>
                      <a:r>
                        <a:rPr lang="uk-UA" sz="1800" dirty="0">
                          <a:effectLst/>
                        </a:rPr>
                        <a:t> 0-символ (не завершує рядок)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\uhhhh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Символ </a:t>
                      </a:r>
                      <a:r>
                        <a:rPr lang="en-US" sz="1800" dirty="0">
                          <a:effectLst/>
                        </a:rPr>
                        <a:t>Unicode </a:t>
                      </a:r>
                      <a:r>
                        <a:rPr lang="uk-UA" sz="1800" dirty="0">
                          <a:effectLst/>
                        </a:rPr>
                        <a:t>з 16-бітним значенням у системі числення за основою 16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\Uhhhhhhhh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Символ </a:t>
                      </a:r>
                      <a:r>
                        <a:rPr lang="en-US" sz="1800" dirty="0">
                          <a:effectLst/>
                        </a:rPr>
                        <a:t>Unicode </a:t>
                      </a:r>
                      <a:r>
                        <a:rPr lang="uk-UA" sz="1800" dirty="0">
                          <a:effectLst/>
                        </a:rPr>
                        <a:t>з 32-бітним значенням у системі числення за основою 16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\</a:t>
                      </a:r>
                      <a:r>
                        <a:rPr lang="en-US" sz="1800">
                          <a:effectLst/>
                        </a:rPr>
                        <a:t>&lt;</a:t>
                      </a:r>
                      <a:r>
                        <a:rPr lang="uk-UA" sz="1800">
                          <a:effectLst/>
                        </a:rPr>
                        <a:t>інше</a:t>
                      </a:r>
                      <a:r>
                        <a:rPr lang="en-US" sz="1800">
                          <a:effectLst/>
                        </a:rPr>
                        <a:t>&gt;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Не є </a:t>
                      </a:r>
                      <a:r>
                        <a:rPr lang="uk-UA" sz="1800" dirty="0" err="1">
                          <a:effectLst/>
                        </a:rPr>
                        <a:t>escape</a:t>
                      </a:r>
                      <a:r>
                        <a:rPr lang="uk-UA" sz="1800" dirty="0">
                          <a:effectLst/>
                        </a:rPr>
                        <a:t>-послідовністю (зберігає \ та &lt;інше&gt;)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Перевірити, чи є рядок симетричним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Замінити </a:t>
            </a:r>
            <a:r>
              <a:rPr lang="uk-UA" dirty="0"/>
              <a:t>всі входження у перший рядок </a:t>
            </a:r>
            <a:r>
              <a:rPr lang="en-US" dirty="0"/>
              <a:t>s</a:t>
            </a:r>
            <a:r>
              <a:rPr lang="uk-UA" dirty="0"/>
              <a:t> другого рядка </a:t>
            </a:r>
            <a:r>
              <a:rPr lang="en-US" dirty="0"/>
              <a:t>c</a:t>
            </a:r>
            <a:r>
              <a:rPr lang="uk-UA" dirty="0"/>
              <a:t> третім рядком </a:t>
            </a:r>
            <a:r>
              <a:rPr lang="en-US" dirty="0"/>
              <a:t>s</a:t>
            </a:r>
            <a:r>
              <a:rPr lang="ru-RU" dirty="0"/>
              <a:t>1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8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функції для рядків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70899"/>
              </p:ext>
            </p:extLst>
          </p:nvPr>
        </p:nvGraphicFramePr>
        <p:xfrm>
          <a:off x="539552" y="1380594"/>
          <a:ext cx="7920880" cy="4767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0639"/>
                <a:gridCol w="5250241"/>
              </a:tblGrid>
              <a:tr h="85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s.capitalize</a:t>
                      </a:r>
                      <a:r>
                        <a:rPr lang="en-US" sz="1600" dirty="0">
                          <a:effectLst/>
                        </a:rPr>
                        <a:t>()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копію рядка </a:t>
                      </a:r>
                      <a:r>
                        <a:rPr lang="en-US" sz="1600">
                          <a:effectLst/>
                        </a:rPr>
                        <a:t>s, </a:t>
                      </a:r>
                      <a:r>
                        <a:rPr lang="uk-UA" sz="1600">
                          <a:effectLst/>
                        </a:rPr>
                        <a:t>у якій перший символ – велика літера, а інші – маленькі.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s.center(width[, fillchar])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, центрований у рядку довжини </a:t>
                      </a:r>
                      <a:r>
                        <a:rPr lang="en-US" sz="1600">
                          <a:effectLst/>
                        </a:rPr>
                        <a:t>width</a:t>
                      </a:r>
                      <a:r>
                        <a:rPr lang="uk-UA" sz="1600">
                          <a:effectLst/>
                        </a:rPr>
                        <a:t>. Початок та кінець рядка заповнюються символом </a:t>
                      </a:r>
                      <a:r>
                        <a:rPr lang="en-US" sz="1600">
                          <a:effectLst/>
                        </a:rPr>
                        <a:t>fillchar</a:t>
                      </a:r>
                      <a:r>
                        <a:rPr lang="uk-UA" sz="1600">
                          <a:effectLst/>
                        </a:rPr>
                        <a:t> (за угодою - пропуск).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s.endswith(suffix[, start[, end]])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 якщо рядок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завершується суфіксом </a:t>
                      </a:r>
                      <a:r>
                        <a:rPr lang="en-US" sz="1600" dirty="0">
                          <a:effectLst/>
                        </a:rPr>
                        <a:t>suffix</a:t>
                      </a:r>
                      <a:r>
                        <a:rPr lang="uk-UA" sz="1600" dirty="0">
                          <a:effectLst/>
                        </a:rPr>
                        <a:t>. Якщо вказано </a:t>
                      </a:r>
                      <a:r>
                        <a:rPr lang="en-US" sz="1600" dirty="0">
                          <a:effectLst/>
                        </a:rPr>
                        <a:t>start, end</a:t>
                      </a:r>
                      <a:r>
                        <a:rPr lang="uk-UA" sz="1600" dirty="0">
                          <a:effectLst/>
                        </a:rPr>
                        <a:t>, то перевіряється </a:t>
                      </a:r>
                      <a:r>
                        <a:rPr lang="en-US" sz="1600" dirty="0">
                          <a:effectLst/>
                        </a:rPr>
                        <a:t>s[</a:t>
                      </a:r>
                      <a:r>
                        <a:rPr lang="en-US" sz="1600" dirty="0" err="1">
                          <a:effectLst/>
                        </a:rPr>
                        <a:t>start:end</a:t>
                      </a:r>
                      <a:r>
                        <a:rPr lang="en-US" sz="1600" dirty="0">
                          <a:effectLst/>
                        </a:rPr>
                        <a:t>]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s.expandtabs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effectLst/>
                        </a:rPr>
                        <a:t>tabsize</a:t>
                      </a:r>
                      <a:r>
                        <a:rPr lang="en-US" sz="1600" dirty="0">
                          <a:effectLst/>
                        </a:rPr>
                        <a:t>=8)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s, </a:t>
                      </a:r>
                      <a:r>
                        <a:rPr lang="uk-UA" sz="1600" dirty="0">
                          <a:effectLst/>
                        </a:rPr>
                        <a:t>у якій всі символи табуляції (‘</a:t>
                      </a:r>
                      <a:r>
                        <a:rPr lang="en-US" sz="1600" dirty="0">
                          <a:effectLst/>
                        </a:rPr>
                        <a:t>\t’) </a:t>
                      </a:r>
                      <a:r>
                        <a:rPr lang="uk-UA" sz="1600" dirty="0">
                          <a:effectLst/>
                        </a:rPr>
                        <a:t>замінюються визначеною кількістю пропусків, в залежності від поточної позиції.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s.find(sub[, start[, end]])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найменший індекс входження </a:t>
                      </a:r>
                      <a:r>
                        <a:rPr lang="en-US" sz="1600">
                          <a:effectLst/>
                        </a:rPr>
                        <a:t>sub </a:t>
                      </a:r>
                      <a:r>
                        <a:rPr lang="uk-UA" sz="1600">
                          <a:effectLst/>
                        </a:rPr>
                        <a:t>у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. Якщо вказано </a:t>
                      </a:r>
                      <a:r>
                        <a:rPr lang="en-US" sz="1600">
                          <a:effectLst/>
                        </a:rPr>
                        <a:t>start, end</a:t>
                      </a:r>
                      <a:r>
                        <a:rPr lang="uk-UA" sz="1600">
                          <a:effectLst/>
                        </a:rPr>
                        <a:t>, то перевіряється </a:t>
                      </a:r>
                      <a:r>
                        <a:rPr lang="en-US" sz="1600">
                          <a:effectLst/>
                        </a:rPr>
                        <a:t>s[start:end] </a:t>
                      </a:r>
                      <a:r>
                        <a:rPr lang="uk-UA" sz="1600">
                          <a:effectLst/>
                        </a:rPr>
                        <a:t>Повертає</a:t>
                      </a:r>
                      <a:r>
                        <a:rPr lang="en-US" sz="1600">
                          <a:effectLst/>
                        </a:rPr>
                        <a:t> -1 </a:t>
                      </a:r>
                      <a:r>
                        <a:rPr lang="uk-UA" sz="1600">
                          <a:effectLst/>
                        </a:rPr>
                        <a:t>якщо </a:t>
                      </a:r>
                      <a:r>
                        <a:rPr lang="en-US" sz="1600">
                          <a:effectLst/>
                        </a:rPr>
                        <a:t>sub</a:t>
                      </a:r>
                      <a:r>
                        <a:rPr lang="uk-UA" sz="1600">
                          <a:effectLst/>
                        </a:rPr>
                        <a:t> не знайдено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s.format(*args, **kwargs)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Виконує форматування рядка. Замість полів підстановки ‘{   }’ </a:t>
                      </a:r>
                      <a:r>
                        <a:rPr lang="ru-RU" sz="1600" dirty="0" err="1">
                          <a:effectLst/>
                        </a:rPr>
                        <a:t>вставляються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uk-UA" sz="1600" dirty="0">
                          <a:effectLst/>
                        </a:rPr>
                        <a:t>аргументи.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функції для </a:t>
            </a:r>
            <a:r>
              <a:rPr lang="uk-UA" dirty="0" smtClean="0"/>
              <a:t>рядків.2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474755"/>
              </p:ext>
            </p:extLst>
          </p:nvPr>
        </p:nvGraphicFramePr>
        <p:xfrm>
          <a:off x="611560" y="1497330"/>
          <a:ext cx="792088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/>
                <a:gridCol w="6264696"/>
              </a:tblGrid>
              <a:tr h="85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s.isalnum</a:t>
                      </a:r>
                      <a:r>
                        <a:rPr lang="en-US" sz="1600" dirty="0">
                          <a:effectLst/>
                        </a:rPr>
                        <a:t>()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 якщо всі символи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є літерами або цифрами.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s.isalpha()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uk-UA" sz="1600">
                          <a:effectLst/>
                        </a:rPr>
                        <a:t>, якщо всі символи рядка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 є літерами.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s.isdigit()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uk-UA" sz="1600">
                          <a:effectLst/>
                        </a:rPr>
                        <a:t>, якщо всі символи рядка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 є цифрами.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s.isidentifier()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uk-UA" sz="1600">
                          <a:effectLst/>
                        </a:rPr>
                        <a:t>, якщо рядок </a:t>
                      </a:r>
                      <a:r>
                        <a:rPr lang="en-US" sz="1600">
                          <a:effectLst/>
                        </a:rPr>
                        <a:t>s </a:t>
                      </a:r>
                      <a:r>
                        <a:rPr lang="uk-UA" sz="1600">
                          <a:effectLst/>
                        </a:rPr>
                        <a:t>є ідентифікатором.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s.islower()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 якщо всі літери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у нижньому регістрі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s.isnumeric()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 якщо всі символи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є числовими.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s.isprintable()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uk-UA" sz="1600">
                          <a:effectLst/>
                        </a:rPr>
                        <a:t>, якщо всі символи рядка </a:t>
                      </a:r>
                      <a:r>
                        <a:rPr lang="en-US" sz="1600">
                          <a:effectLst/>
                        </a:rPr>
                        <a:t>s </a:t>
                      </a:r>
                      <a:r>
                        <a:rPr lang="uk-UA" sz="1600">
                          <a:effectLst/>
                        </a:rPr>
                        <a:t>є друкованими.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s.isspace()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uk-UA" sz="1600">
                          <a:effectLst/>
                        </a:rPr>
                        <a:t>, якщо всі символи рядка </a:t>
                      </a:r>
                      <a:r>
                        <a:rPr lang="en-US" sz="1600">
                          <a:effectLst/>
                        </a:rPr>
                        <a:t>s </a:t>
                      </a:r>
                      <a:r>
                        <a:rPr lang="uk-UA" sz="1600">
                          <a:effectLst/>
                        </a:rPr>
                        <a:t>є пропусками.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s.istitle()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True</a:t>
                      </a:r>
                      <a:r>
                        <a:rPr lang="uk-UA" sz="1600">
                          <a:effectLst/>
                        </a:rPr>
                        <a:t>, якщо рядок </a:t>
                      </a:r>
                      <a:r>
                        <a:rPr lang="en-US" sz="1600">
                          <a:effectLst/>
                        </a:rPr>
                        <a:t>s </a:t>
                      </a:r>
                      <a:r>
                        <a:rPr lang="uk-UA" sz="1600">
                          <a:effectLst/>
                        </a:rPr>
                        <a:t>є заголовком (усі слова починаються з великої літери).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s.isupper()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en-US" sz="1600" dirty="0">
                          <a:effectLst/>
                        </a:rPr>
                        <a:t>True</a:t>
                      </a:r>
                      <a:r>
                        <a:rPr lang="uk-UA" sz="1600" dirty="0">
                          <a:effectLst/>
                        </a:rPr>
                        <a:t>, якщо всі літери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у верхньому регістрі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s.ljust(width[, fillchar])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, вирівняний по лівому краю у рядку довжини </a:t>
                      </a:r>
                      <a:r>
                        <a:rPr lang="en-US" sz="1600" dirty="0">
                          <a:effectLst/>
                        </a:rPr>
                        <a:t>width</a:t>
                      </a:r>
                      <a:r>
                        <a:rPr lang="uk-UA" sz="1600" dirty="0">
                          <a:effectLst/>
                        </a:rPr>
                        <a:t>. Кінець рядка заповнюються символом </a:t>
                      </a:r>
                      <a:r>
                        <a:rPr lang="en-US" sz="1600" dirty="0" err="1">
                          <a:effectLst/>
                        </a:rPr>
                        <a:t>fillchar</a:t>
                      </a:r>
                      <a:r>
                        <a:rPr lang="uk-UA" sz="1600" dirty="0">
                          <a:effectLst/>
                        </a:rPr>
                        <a:t> (за угодою - пропуск).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s.lower()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uk-UA" sz="1600" dirty="0">
                          <a:effectLst/>
                        </a:rPr>
                        <a:t>у якій всі літери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переведені до нижнього регістру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функції для </a:t>
            </a:r>
            <a:r>
              <a:rPr lang="uk-UA" dirty="0" smtClean="0"/>
              <a:t>рядків.3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043537"/>
              </p:ext>
            </p:extLst>
          </p:nvPr>
        </p:nvGraphicFramePr>
        <p:xfrm>
          <a:off x="539552" y="1497330"/>
          <a:ext cx="7920880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0640"/>
                <a:gridCol w="5250240"/>
              </a:tblGrid>
              <a:tr h="85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s.lstrip</a:t>
                      </a:r>
                      <a:r>
                        <a:rPr lang="en-US" sz="1600" dirty="0">
                          <a:effectLst/>
                        </a:rPr>
                        <a:t>([chars])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копію рядка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, в якій ліворуч видалено символи, що входять у </a:t>
                      </a:r>
                      <a:r>
                        <a:rPr lang="en-US" sz="1600">
                          <a:effectLst/>
                        </a:rPr>
                        <a:t>chars</a:t>
                      </a:r>
                      <a:r>
                        <a:rPr lang="uk-UA" sz="1600">
                          <a:effectLst/>
                        </a:rPr>
                        <a:t> (за угодою – пропуски)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s.replace(old, new[, count])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копію рядка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, в якій всі входження рядка </a:t>
                      </a:r>
                      <a:r>
                        <a:rPr lang="en-US" sz="1600">
                          <a:effectLst/>
                        </a:rPr>
                        <a:t>old </a:t>
                      </a:r>
                      <a:r>
                        <a:rPr lang="uk-UA" sz="1600">
                          <a:effectLst/>
                        </a:rPr>
                        <a:t>замінюються</a:t>
                      </a:r>
                      <a:r>
                        <a:rPr lang="en-US" sz="1600">
                          <a:effectLst/>
                        </a:rPr>
                        <a:t> new.</a:t>
                      </a:r>
                      <a:r>
                        <a:rPr lang="uk-UA" sz="1600">
                          <a:effectLst/>
                        </a:rPr>
                        <a:t> Якщо задано</a:t>
                      </a:r>
                      <a:r>
                        <a:rPr lang="en-US" sz="1600">
                          <a:effectLst/>
                        </a:rPr>
                        <a:t> count</a:t>
                      </a:r>
                      <a:r>
                        <a:rPr lang="uk-UA" sz="1600">
                          <a:effectLst/>
                        </a:rPr>
                        <a:t>, то замінюється не більше </a:t>
                      </a:r>
                      <a:r>
                        <a:rPr lang="en-US" sz="1600">
                          <a:effectLst/>
                        </a:rPr>
                        <a:t>count</a:t>
                      </a:r>
                      <a:r>
                        <a:rPr lang="uk-UA" sz="1600">
                          <a:effectLst/>
                        </a:rPr>
                        <a:t> входжень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s.rfind(sub[, start[, end]])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найбільший індекс входження </a:t>
                      </a:r>
                      <a:r>
                        <a:rPr lang="en-US" sz="1600">
                          <a:effectLst/>
                        </a:rPr>
                        <a:t>sub </a:t>
                      </a:r>
                      <a:r>
                        <a:rPr lang="uk-UA" sz="1600">
                          <a:effectLst/>
                        </a:rPr>
                        <a:t>у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. Якщо вказано </a:t>
                      </a:r>
                      <a:r>
                        <a:rPr lang="en-US" sz="1600">
                          <a:effectLst/>
                        </a:rPr>
                        <a:t>start, end</a:t>
                      </a:r>
                      <a:r>
                        <a:rPr lang="uk-UA" sz="1600">
                          <a:effectLst/>
                        </a:rPr>
                        <a:t>, то перевіряється </a:t>
                      </a:r>
                      <a:r>
                        <a:rPr lang="en-US" sz="1600">
                          <a:effectLst/>
                        </a:rPr>
                        <a:t>s[start:end] </a:t>
                      </a:r>
                      <a:r>
                        <a:rPr lang="uk-UA" sz="1600">
                          <a:effectLst/>
                        </a:rPr>
                        <a:t>Повертає</a:t>
                      </a:r>
                      <a:r>
                        <a:rPr lang="en-US" sz="1600">
                          <a:effectLst/>
                        </a:rPr>
                        <a:t> -1 </a:t>
                      </a:r>
                      <a:r>
                        <a:rPr lang="uk-UA" sz="1600">
                          <a:effectLst/>
                        </a:rPr>
                        <a:t>якщо </a:t>
                      </a:r>
                      <a:r>
                        <a:rPr lang="en-US" sz="1600">
                          <a:effectLst/>
                        </a:rPr>
                        <a:t>sub</a:t>
                      </a:r>
                      <a:r>
                        <a:rPr lang="uk-UA" sz="1600">
                          <a:effectLst/>
                        </a:rPr>
                        <a:t> не знайдено</a:t>
                      </a:r>
                      <a:r>
                        <a:rPr lang="en-US" sz="1600">
                          <a:effectLst/>
                        </a:rPr>
                        <a:t>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s.rindex(sub[, start[, end]])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Те ж саме, що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rfind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  <a:r>
                        <a:rPr lang="uk-UA" sz="1600" dirty="0">
                          <a:effectLst/>
                        </a:rPr>
                        <a:t>, однак дає помилку, якщо </a:t>
                      </a:r>
                      <a:r>
                        <a:rPr lang="en-US" sz="1600" dirty="0">
                          <a:effectLst/>
                        </a:rPr>
                        <a:t>sub </a:t>
                      </a:r>
                      <a:r>
                        <a:rPr lang="uk-UA" sz="1600" dirty="0">
                          <a:effectLst/>
                        </a:rPr>
                        <a:t>не знайдено.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s.rjust(width[, fillchar])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Повертає 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uk-UA" sz="1600">
                          <a:effectLst/>
                        </a:rPr>
                        <a:t>, вирівняний по правому краю у рядку довжини </a:t>
                      </a:r>
                      <a:r>
                        <a:rPr lang="en-US" sz="1600">
                          <a:effectLst/>
                        </a:rPr>
                        <a:t>width</a:t>
                      </a:r>
                      <a:r>
                        <a:rPr lang="uk-UA" sz="1600">
                          <a:effectLst/>
                        </a:rPr>
                        <a:t>. Початок рядка заповнюються символом </a:t>
                      </a:r>
                      <a:r>
                        <a:rPr lang="en-US" sz="1600">
                          <a:effectLst/>
                        </a:rPr>
                        <a:t>fillchar</a:t>
                      </a:r>
                      <a:r>
                        <a:rPr lang="uk-UA" sz="1600">
                          <a:effectLst/>
                        </a:rPr>
                        <a:t> (за угодою - пропуск).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s.rstrip([chars])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, в якій праворуч видалено символи, що входять у </a:t>
                      </a:r>
                      <a:r>
                        <a:rPr lang="en-US" sz="1600" dirty="0">
                          <a:effectLst/>
                        </a:rPr>
                        <a:t>chars</a:t>
                      </a:r>
                      <a:r>
                        <a:rPr lang="uk-UA" sz="1600" dirty="0">
                          <a:effectLst/>
                        </a:rPr>
                        <a:t> (за угодою – пропуски)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5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функції для </a:t>
            </a:r>
            <a:r>
              <a:rPr lang="uk-UA" dirty="0" smtClean="0"/>
              <a:t>рядків.</a:t>
            </a:r>
            <a:r>
              <a:rPr lang="en-US" dirty="0" smtClean="0"/>
              <a:t>4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18721"/>
              </p:ext>
            </p:extLst>
          </p:nvPr>
        </p:nvGraphicFramePr>
        <p:xfrm>
          <a:off x="539552" y="1497330"/>
          <a:ext cx="7920880" cy="3925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0640"/>
                <a:gridCol w="5250240"/>
              </a:tblGrid>
              <a:tr h="85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Функція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s.strip</a:t>
                      </a:r>
                      <a:r>
                        <a:rPr lang="en-US" sz="1600" dirty="0">
                          <a:effectLst/>
                        </a:rPr>
                        <a:t>([chars])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, в якій ліворуч та праворуч видалено символи, що входять у </a:t>
                      </a:r>
                      <a:r>
                        <a:rPr lang="en-US" sz="1600" dirty="0">
                          <a:effectLst/>
                        </a:rPr>
                        <a:t>chars</a:t>
                      </a:r>
                      <a:r>
                        <a:rPr lang="uk-UA" sz="1600" dirty="0">
                          <a:effectLst/>
                        </a:rPr>
                        <a:t> (за угодою – пропуски)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s.swapcase()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, в якій маленькі літери змінені на великі та навпаки.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171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s.title()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у форматі заголовку (усі слова починаються з великої літери).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855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s.upper()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 у форматі з усіма великими літерами.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  <a:tr h="256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s.zfill(width) 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Повертає копію рядка </a:t>
                      </a:r>
                      <a:r>
                        <a:rPr lang="en-US" sz="1600" dirty="0">
                          <a:effectLst/>
                        </a:rPr>
                        <a:t>s</a:t>
                      </a:r>
                      <a:r>
                        <a:rPr lang="uk-UA" sz="1600" dirty="0">
                          <a:effectLst/>
                        </a:rPr>
                        <a:t>, в якій зліва вставлені символи </a:t>
                      </a:r>
                      <a:r>
                        <a:rPr lang="en-US" sz="1600" dirty="0">
                          <a:effectLst/>
                        </a:rPr>
                        <a:t>‘0’ </a:t>
                      </a:r>
                      <a:r>
                        <a:rPr lang="uk-UA" sz="1600" dirty="0">
                          <a:effectLst/>
                        </a:rPr>
                        <a:t>так, щоб загальна довжина рядка дорівнювала </a:t>
                      </a:r>
                      <a:r>
                        <a:rPr lang="en-US" sz="1600" dirty="0">
                          <a:effectLst/>
                        </a:rPr>
                        <a:t>width</a:t>
                      </a:r>
                      <a:r>
                        <a:rPr lang="uk-UA" sz="1600" dirty="0">
                          <a:effectLst/>
                        </a:rPr>
                        <a:t>. Якщо присутній знак + або -, він зберігається на початку рядка.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0436" marR="30436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Символи. Стандарти кодування символів.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Unicode</a:t>
            </a:r>
            <a:r>
              <a:rPr lang="uk-UA" dirty="0"/>
              <a:t>. Кодування символів у </a:t>
            </a:r>
            <a:r>
              <a:rPr lang="en-US" dirty="0" smtClean="0"/>
              <a:t>Unicode </a:t>
            </a:r>
            <a:r>
              <a:rPr lang="uk-UA" dirty="0"/>
              <a:t>та формати представлення символів.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Рядки: носій, операції, відношення та інструкції. 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Рядки як послідовності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Вирізки та їх використання.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Додаткові функції для рядків.</a:t>
            </a:r>
            <a:endParaRPr lang="ru-RU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3"/>
              </a:rPr>
              <a:t>https://docs.python.org/3/howto/unicode.html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hlinkClick r:id="rId4"/>
              </a:rPr>
              <a:t>http</a:t>
            </a:r>
            <a:r>
              <a:rPr lang="uk-UA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unicode</a:t>
            </a:r>
            <a:r>
              <a:rPr lang="uk-UA" u="sng" dirty="0">
                <a:hlinkClick r:id="rId4"/>
              </a:rPr>
              <a:t>-</a:t>
            </a:r>
            <a:r>
              <a:rPr lang="en-US" u="sng" dirty="0">
                <a:hlinkClick r:id="rId4"/>
              </a:rPr>
              <a:t>table</a:t>
            </a:r>
            <a:r>
              <a:rPr lang="uk-UA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com</a:t>
            </a:r>
            <a:r>
              <a:rPr lang="uk-UA" u="sng" dirty="0">
                <a:hlinkClick r:id="rId4"/>
              </a:rPr>
              <a:t>/</a:t>
            </a:r>
            <a:r>
              <a:rPr lang="en-US" u="sng" dirty="0" err="1">
                <a:hlinkClick r:id="rId4"/>
              </a:rPr>
              <a:t>ru</a:t>
            </a:r>
            <a:r>
              <a:rPr lang="uk-UA" u="sng" dirty="0">
                <a:hlinkClick r:id="rId4"/>
              </a:rPr>
              <a:t>/</a:t>
            </a:r>
            <a:endParaRPr lang="ru-RU"/>
          </a:p>
          <a:p>
            <a:pPr marL="457200" lvl="0" indent="-457200">
              <a:buFont typeface="+mj-lt"/>
              <a:buAutoNum type="arabicPeriod"/>
            </a:pPr>
            <a:r>
              <a:rPr lang="uk-UA" u="sng" smtClean="0">
                <a:hlinkClick r:id="rId5"/>
              </a:rPr>
              <a:t>http</a:t>
            </a:r>
            <a:r>
              <a:rPr lang="uk-UA" u="sng" dirty="0">
                <a:hlinkClick r:id="rId5"/>
              </a:rPr>
              <a:t>://www.joelonsoftware.com/articles/Unicode.html</a:t>
            </a:r>
            <a:r>
              <a:rPr lang="uk-UA" dirty="0"/>
              <a:t> </a:t>
            </a:r>
            <a:r>
              <a:rPr lang="uk-UA" sz="1600" dirty="0"/>
              <a:t>(переклад російською </a:t>
            </a:r>
            <a:r>
              <a:rPr lang="en-US" sz="1600" u="sng" dirty="0">
                <a:hlinkClick r:id="rId6"/>
              </a:rPr>
              <a:t>http</a:t>
            </a:r>
            <a:r>
              <a:rPr lang="ru-RU" sz="1600" u="sng" dirty="0">
                <a:hlinkClick r:id="rId6"/>
              </a:rPr>
              <a:t>://</a:t>
            </a:r>
            <a:r>
              <a:rPr lang="en-US" sz="1600" u="sng" dirty="0">
                <a:hlinkClick r:id="rId6"/>
              </a:rPr>
              <a:t>local</a:t>
            </a:r>
            <a:r>
              <a:rPr lang="ru-RU" sz="1600" u="sng" dirty="0">
                <a:hlinkClick r:id="rId6"/>
              </a:rPr>
              <a:t>.</a:t>
            </a:r>
            <a:r>
              <a:rPr lang="en-US" sz="1600" u="sng" dirty="0" err="1">
                <a:hlinkClick r:id="rId6"/>
              </a:rPr>
              <a:t>joelonsoftware</a:t>
            </a:r>
            <a:r>
              <a:rPr lang="ru-RU" sz="1600" u="sng" dirty="0">
                <a:hlinkClick r:id="rId6"/>
              </a:rPr>
              <a:t>.</a:t>
            </a:r>
            <a:r>
              <a:rPr lang="en-US" sz="1600" u="sng" dirty="0">
                <a:hlinkClick r:id="rId6"/>
              </a:rPr>
              <a:t>com</a:t>
            </a:r>
            <a:r>
              <a:rPr lang="ru-RU" sz="1600" u="sng" dirty="0">
                <a:hlinkClick r:id="rId6"/>
              </a:rPr>
              <a:t>/</a:t>
            </a:r>
            <a:r>
              <a:rPr lang="en-US" sz="1600" u="sng" dirty="0">
                <a:hlinkClick r:id="rId6"/>
              </a:rPr>
              <a:t>wiki</a:t>
            </a:r>
            <a:r>
              <a:rPr lang="ru-RU" sz="1600" u="sng" dirty="0">
                <a:hlinkClick r:id="rId6"/>
              </a:rPr>
              <a:t>/%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1%82%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9_%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</a:t>
            </a:r>
            <a:r>
              <a:rPr lang="en-US" sz="1600" u="sng" dirty="0">
                <a:hlinkClick r:id="rId6"/>
              </a:rPr>
              <a:t>C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8%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8%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BC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1%83%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BC</a:t>
            </a:r>
            <a:r>
              <a:rPr lang="ru-RU" sz="1600" u="sng" dirty="0">
                <a:hlinkClick r:id="rId6"/>
              </a:rPr>
              <a:t>,_%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BA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1%82%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9_%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</a:t>
            </a:r>
            <a:r>
              <a:rPr lang="en-US" sz="1600" u="sng" dirty="0">
                <a:hlinkClick r:id="rId6"/>
              </a:rPr>
              <a:t>A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6%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4%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9_%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A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7%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1%82%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1%87%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8%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BA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</a:t>
            </a:r>
            <a:r>
              <a:rPr lang="en-US" sz="1600" u="sng" dirty="0">
                <a:hlinkClick r:id="rId6"/>
              </a:rPr>
              <a:t>F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3%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BC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BC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3%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</a:t>
            </a:r>
            <a:r>
              <a:rPr lang="en-US" sz="1600" u="sng" dirty="0">
                <a:hlinkClick r:id="rId6"/>
              </a:rPr>
              <a:t>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5%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BF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5%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1%87%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5%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8%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F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</a:t>
            </a:r>
            <a:r>
              <a:rPr lang="en-US" sz="1600" u="sng" dirty="0">
                <a:hlinkClick r:id="rId6"/>
              </a:rPr>
              <a:t>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F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7%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1%82%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5%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C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0%94%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6%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5%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0%97%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1%82%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</a:t>
            </a:r>
            <a:r>
              <a:rPr lang="en-US" sz="1600" u="sng" dirty="0">
                <a:hlinkClick r:id="rId6"/>
              </a:rPr>
              <a:t>C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_</a:t>
            </a:r>
            <a:r>
              <a:rPr lang="en-US" sz="1600" u="sng" dirty="0">
                <a:hlinkClick r:id="rId6"/>
              </a:rPr>
              <a:t>Unicode</a:t>
            </a:r>
            <a:r>
              <a:rPr lang="ru-RU" sz="1600" u="sng" dirty="0">
                <a:hlinkClick r:id="rId6"/>
              </a:rPr>
              <a:t>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8_%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0%9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1%85_%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A</a:t>
            </a:r>
            <a:r>
              <a:rPr lang="ru-RU" sz="1600" u="sng" dirty="0">
                <a:hlinkClick r:id="rId6"/>
              </a:rPr>
              <a:t>1%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8%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BC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2%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BB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BE</a:t>
            </a:r>
            <a:r>
              <a:rPr lang="ru-RU" sz="1600" u="sng" dirty="0">
                <a:hlinkClick r:id="rId6"/>
              </a:rPr>
              <a:t>%</a:t>
            </a:r>
            <a:r>
              <a:rPr lang="en-US" sz="1600" u="sng" dirty="0">
                <a:hlinkClick r:id="rId6"/>
              </a:rPr>
              <a:t>D</a:t>
            </a:r>
            <a:r>
              <a:rPr lang="ru-RU" sz="1600" u="sng" dirty="0">
                <a:hlinkClick r:id="rId6"/>
              </a:rPr>
              <a:t>0%</a:t>
            </a:r>
            <a:r>
              <a:rPr lang="en-US" sz="1600" u="sng" dirty="0">
                <a:hlinkClick r:id="rId6"/>
              </a:rPr>
              <a:t>B</a:t>
            </a:r>
            <a:r>
              <a:rPr lang="ru-RU" sz="1600" u="sng" dirty="0">
                <a:hlinkClick r:id="rId6"/>
              </a:rPr>
              <a:t>2</a:t>
            </a:r>
            <a:r>
              <a:rPr lang="uk-UA" sz="1600" dirty="0"/>
              <a:t>)</a:t>
            </a:r>
            <a:endParaRPr lang="ru-RU" sz="1600" dirty="0"/>
          </a:p>
          <a:p>
            <a:pPr marL="457200" lvl="0" indent="-457200">
              <a:buFont typeface="+mj-lt"/>
              <a:buAutoNum type="arabicPeriod"/>
            </a:pPr>
            <a:r>
              <a:rPr lang="uk-UA" u="sng" dirty="0">
                <a:hlinkClick r:id="rId7"/>
              </a:rPr>
              <a:t>https://ru.wikipedia.org/wiki/%D0%AE%D0%BD%D0%B8%D0%BA%D0%BE%D0%B4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Символи та коди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Для </a:t>
            </a:r>
            <a:r>
              <a:rPr lang="uk-UA" dirty="0"/>
              <a:t>збереження у пам’яті комп’ютера кожному символу </a:t>
            </a:r>
            <a:r>
              <a:rPr lang="uk-UA" dirty="0" err="1" smtClean="0"/>
              <a:t>співставляється</a:t>
            </a:r>
            <a:r>
              <a:rPr lang="uk-UA" dirty="0" smtClean="0"/>
              <a:t> деяке </a:t>
            </a:r>
            <a:r>
              <a:rPr lang="uk-UA" dirty="0"/>
              <a:t>число, яке називають </a:t>
            </a:r>
            <a:r>
              <a:rPr lang="uk-UA" b="1" dirty="0"/>
              <a:t>кодом </a:t>
            </a:r>
            <a:r>
              <a:rPr lang="uk-UA" b="1" dirty="0" err="1" smtClean="0"/>
              <a:t>символа</a:t>
            </a:r>
            <a:r>
              <a:rPr lang="uk-UA" dirty="0" smtClean="0"/>
              <a:t>, а </a:t>
            </a:r>
            <a:r>
              <a:rPr lang="uk-UA" dirty="0" err="1" smtClean="0"/>
              <a:t>бієктивне</a:t>
            </a:r>
            <a:r>
              <a:rPr lang="uk-UA" dirty="0" smtClean="0"/>
              <a:t> відображення обмеженої множини натуральних чисел у множину символів називається </a:t>
            </a:r>
            <a:r>
              <a:rPr lang="uk-UA" b="1" dirty="0" smtClean="0"/>
              <a:t>таблицею</a:t>
            </a:r>
            <a:r>
              <a:rPr lang="uk-UA" dirty="0" smtClean="0"/>
              <a:t> </a:t>
            </a:r>
            <a:r>
              <a:rPr lang="uk-UA" b="1" dirty="0" smtClean="0"/>
              <a:t>кодування символів</a:t>
            </a:r>
          </a:p>
          <a:p>
            <a:pPr algn="just"/>
            <a:r>
              <a:rPr lang="uk-UA" dirty="0"/>
              <a:t>Таблиць кодування існує багато Таблиць кодування існує багато, проте для всіх них існують </a:t>
            </a:r>
            <a:r>
              <a:rPr lang="uk-UA" dirty="0" smtClean="0"/>
              <a:t>спільні </a:t>
            </a:r>
            <a:r>
              <a:rPr lang="uk-UA" dirty="0"/>
              <a:t>правила їхнього створення, наприклад,</a:t>
            </a:r>
          </a:p>
          <a:p>
            <a:pPr lvl="1" algn="just"/>
            <a:r>
              <a:rPr lang="uk-UA" dirty="0" smtClean="0"/>
              <a:t>літери </a:t>
            </a:r>
            <a:r>
              <a:rPr lang="uk-UA" dirty="0"/>
              <a:t>розташовуються у таблиці кодування в алфавітному </a:t>
            </a:r>
            <a:r>
              <a:rPr lang="uk-UA" dirty="0" smtClean="0"/>
              <a:t>порядку</a:t>
            </a:r>
            <a:r>
              <a:rPr lang="uk-UA" dirty="0"/>
              <a:t>;</a:t>
            </a:r>
          </a:p>
          <a:p>
            <a:pPr lvl="1" algn="just"/>
            <a:r>
              <a:rPr lang="uk-UA" dirty="0" smtClean="0"/>
              <a:t>арабські </a:t>
            </a:r>
            <a:r>
              <a:rPr lang="uk-UA" dirty="0"/>
              <a:t>цифри розташовуються у таблиці кодування в порядку зростання.</a:t>
            </a:r>
          </a:p>
          <a:p>
            <a:pPr algn="just"/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0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Символи та коди</a:t>
            </a:r>
            <a:r>
              <a:rPr lang="en-US" dirty="0" smtClean="0"/>
              <a:t> – </a:t>
            </a:r>
            <a:r>
              <a:rPr lang="uk-UA" dirty="0" smtClean="0"/>
              <a:t>Таблиця кодування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64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Приклад - </a:t>
            </a:r>
            <a:r>
              <a:rPr lang="uk-UA" dirty="0" smtClean="0"/>
              <a:t>таблиця кодування </a:t>
            </a:r>
            <a:r>
              <a:rPr lang="en-US" dirty="0" smtClean="0"/>
              <a:t>ASCII</a:t>
            </a:r>
            <a:endParaRPr lang="uk-UA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3" y="2060848"/>
            <a:ext cx="8776747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6021288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Звертаємо </a:t>
            </a:r>
            <a:r>
              <a:rPr lang="uk-UA" sz="2400" dirty="0"/>
              <a:t>увагу, що цифри мають коди 48..</a:t>
            </a:r>
            <a:r>
              <a:rPr lang="uk-UA" sz="2400" dirty="0" smtClean="0"/>
              <a:t>57, великі та маленькі літери мають різні коди.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2462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Символи та коди</a:t>
            </a:r>
            <a:r>
              <a:rPr lang="en-US" dirty="0" smtClean="0"/>
              <a:t> – </a:t>
            </a:r>
            <a:r>
              <a:rPr lang="uk-UA" dirty="0" smtClean="0"/>
              <a:t>Таблиця кодування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dirty="0" smtClean="0"/>
              <a:t>Коди записані у двійковій системі.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927"/>
            <a:ext cx="9144000" cy="475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Символи та коди</a:t>
            </a:r>
            <a:r>
              <a:rPr lang="en-US" dirty="0" smtClean="0"/>
              <a:t> – </a:t>
            </a:r>
            <a:r>
              <a:rPr lang="uk-UA" dirty="0" smtClean="0"/>
              <a:t>Таблиця кодування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2232248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Різні таблиці кодування:</a:t>
            </a:r>
          </a:p>
          <a:p>
            <a:pPr marL="0" indent="0" algn="just">
              <a:buNone/>
            </a:pPr>
            <a:r>
              <a:rPr lang="uk-UA" dirty="0" smtClean="0"/>
              <a:t>Ліва таблиця використовує для кодування символу 1 байт, а права 2 байти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68760"/>
            <a:ext cx="5976664" cy="558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18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Стандарти кодування символів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528596"/>
              </p:ext>
            </p:extLst>
          </p:nvPr>
        </p:nvGraphicFramePr>
        <p:xfrm>
          <a:off x="611560" y="1628800"/>
          <a:ext cx="7632848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792088"/>
                <a:gridCol w="936104"/>
                <a:gridCol w="1831197"/>
                <a:gridCol w="31373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Назва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smtClean="0">
                          <a:effectLst/>
                        </a:rPr>
                        <a:t>Кіль</a:t>
                      </a:r>
                      <a:r>
                        <a:rPr lang="en-US" sz="1600" dirty="0" smtClean="0">
                          <a:effectLst/>
                        </a:rPr>
                        <a:t>-</a:t>
                      </a:r>
                      <a:r>
                        <a:rPr lang="uk-UA" sz="1600" dirty="0" smtClean="0">
                          <a:effectLst/>
                        </a:rPr>
                        <a:t>кість </a:t>
                      </a:r>
                      <a:r>
                        <a:rPr lang="uk-UA" sz="1600" dirty="0">
                          <a:effectLst/>
                        </a:rPr>
                        <a:t>кодів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 smtClean="0">
                          <a:effectLst/>
                        </a:rPr>
                        <a:t>Діапа</a:t>
                      </a:r>
                      <a:r>
                        <a:rPr lang="en-US" sz="1600" dirty="0" smtClean="0">
                          <a:effectLst/>
                        </a:rPr>
                        <a:t>-</a:t>
                      </a:r>
                      <a:r>
                        <a:rPr lang="uk-UA" sz="1600" dirty="0" smtClean="0">
                          <a:effectLst/>
                        </a:rPr>
                        <a:t>зон </a:t>
                      </a:r>
                      <a:r>
                        <a:rPr lang="uk-UA" sz="1600" dirty="0">
                          <a:effectLst/>
                        </a:rPr>
                        <a:t>кодів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Символи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Особливості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ASCII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128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0 - 127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латинські літери, цифри, розділові знаки, дужки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Всі цифри йдуть підряд, латинські літери впорядковані за алфавітом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CP</a:t>
                      </a:r>
                      <a:r>
                        <a:rPr lang="ru-RU" sz="1600">
                          <a:effectLst/>
                        </a:rPr>
                        <a:t>866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256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0 - 255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ASCII</a:t>
                      </a:r>
                      <a:r>
                        <a:rPr lang="uk-UA" sz="1600" dirty="0">
                          <a:effectLst/>
                        </a:rPr>
                        <a:t> + кирилиця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Символи російської абетки впорядковані за алфавітом, але не всі йдуть підряд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ANSI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256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0 - 255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ASCII</a:t>
                      </a:r>
                      <a:r>
                        <a:rPr lang="uk-UA" sz="1600">
                          <a:effectLst/>
                        </a:rPr>
                        <a:t> + символи національних алфавітів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символи національних алфавітів вказані у «кодових сторінках» по 128 символів. Сторінка для кирилиці - 1251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KOI-8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256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0 - 255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ASCII</a:t>
                      </a:r>
                      <a:r>
                        <a:rPr lang="uk-UA" sz="1600">
                          <a:effectLst/>
                        </a:rPr>
                        <a:t> + кирилиця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Символи кирилиці не впорядковані за алфавітом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Unicode </a:t>
            </a:r>
            <a:r>
              <a:rPr lang="ru-RU" dirty="0"/>
              <a:t>– </a:t>
            </a:r>
            <a:r>
              <a:rPr lang="uk-UA" dirty="0" smtClean="0"/>
              <a:t>це промисловий стандарт, розроблений, щоб забезпечити цифрове представлення символів усіх писемностей світу та спеціальних символів.</a:t>
            </a:r>
            <a:endParaRPr lang="uk-UA" dirty="0" smtClean="0"/>
          </a:p>
          <a:p>
            <a:r>
              <a:rPr lang="en-US" dirty="0"/>
              <a:t>Unicode </a:t>
            </a:r>
            <a:r>
              <a:rPr lang="ru-RU" dirty="0" err="1" smtClean="0"/>
              <a:t>знімає</a:t>
            </a:r>
            <a:r>
              <a:rPr lang="ru-RU" dirty="0" smtClean="0"/>
              <a:t> </a:t>
            </a:r>
            <a:r>
              <a:rPr lang="ru-RU" dirty="0" err="1"/>
              <a:t>старе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на </a:t>
            </a:r>
            <a:r>
              <a:rPr lang="ru-RU" dirty="0" err="1"/>
              <a:t>кодування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одним </a:t>
            </a:r>
            <a:r>
              <a:rPr lang="ru-RU" dirty="0" smtClean="0"/>
              <a:t>байтом:</a:t>
            </a:r>
          </a:p>
          <a:p>
            <a:pPr lvl="1"/>
            <a:r>
              <a:rPr lang="uk-UA" dirty="0" smtClean="0"/>
              <a:t>У </a:t>
            </a:r>
            <a:r>
              <a:rPr lang="en-US" dirty="0" smtClean="0"/>
              <a:t>Unicode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/>
              <a:t>17 </a:t>
            </a:r>
            <a:r>
              <a:rPr lang="ru-RU" dirty="0" err="1" smtClean="0"/>
              <a:t>просторів</a:t>
            </a:r>
            <a:r>
              <a:rPr lang="ru-RU" dirty="0" smtClean="0"/>
              <a:t> (</a:t>
            </a:r>
            <a:r>
              <a:rPr lang="uk-UA" dirty="0"/>
              <a:t>кодових </a:t>
            </a:r>
            <a:r>
              <a:rPr lang="uk-UA" dirty="0" smtClean="0"/>
              <a:t>площин</a:t>
            </a:r>
            <a:r>
              <a:rPr lang="ru-RU" dirty="0" smtClean="0"/>
              <a:t>),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/>
              <a:t>2</a:t>
            </a:r>
            <a:r>
              <a:rPr lang="ru-RU" baseline="30000" dirty="0"/>
              <a:t>16 </a:t>
            </a:r>
            <a:r>
              <a:rPr lang="ru-RU" dirty="0"/>
              <a:t> </a:t>
            </a:r>
            <a:r>
              <a:rPr lang="ru-RU" dirty="0" smtClean="0"/>
              <a:t>= 65,536 </a:t>
            </a:r>
            <a:r>
              <a:rPr lang="ru-RU" dirty="0" err="1" smtClean="0"/>
              <a:t>кодів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описати</a:t>
            </a:r>
            <a:r>
              <a:rPr lang="ru-RU" dirty="0"/>
              <a:t> максимум 1 114 112 (17 * 2</a:t>
            </a:r>
            <a:r>
              <a:rPr lang="ru-RU" baseline="30000" dirty="0"/>
              <a:t>16</a:t>
            </a:r>
            <a:r>
              <a:rPr lang="ru-RU" dirty="0"/>
              <a:t>)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.</a:t>
            </a:r>
            <a:endParaRPr lang="uk-UA" dirty="0" smtClean="0"/>
          </a:p>
          <a:p>
            <a:r>
              <a:rPr lang="uk-UA" dirty="0"/>
              <a:t>На сьогодні у 7 версії </a:t>
            </a:r>
            <a:r>
              <a:rPr lang="en-US" dirty="0"/>
              <a:t>Unicode </a:t>
            </a:r>
            <a:r>
              <a:rPr lang="ru-RU" dirty="0" err="1"/>
              <a:t>зайнято</a:t>
            </a:r>
            <a:r>
              <a:rPr lang="ru-RU" dirty="0"/>
              <a:t> б</a:t>
            </a:r>
            <a:r>
              <a:rPr lang="uk-UA" dirty="0" err="1"/>
              <a:t>іля</a:t>
            </a:r>
            <a:r>
              <a:rPr lang="uk-UA" dirty="0"/>
              <a:t> 112 000 кодових позицій.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UTF-8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Формат представлення  </a:t>
            </a:r>
            <a:r>
              <a:rPr lang="uk-UA" dirty="0"/>
              <a:t>зі змінною кількістю байтів на символ.</a:t>
            </a:r>
            <a:endParaRPr lang="ru-RU" dirty="0"/>
          </a:p>
          <a:p>
            <a:r>
              <a:rPr lang="en-US" dirty="0" smtClean="0"/>
              <a:t>ASCII</a:t>
            </a:r>
            <a:r>
              <a:rPr lang="ru-RU" dirty="0"/>
              <a:t>-</a:t>
            </a:r>
            <a:r>
              <a:rPr lang="uk-UA" dirty="0" smtClean="0"/>
              <a:t>символи </a:t>
            </a:r>
            <a:r>
              <a:rPr lang="uk-UA" dirty="0"/>
              <a:t>кодуються одним байтом так само, як і у </a:t>
            </a:r>
            <a:r>
              <a:rPr lang="en-US" dirty="0"/>
              <a:t>ASCII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Інші </a:t>
            </a:r>
            <a:r>
              <a:rPr lang="uk-UA" dirty="0"/>
              <a:t>символи – від 2 до 4 байтів</a:t>
            </a:r>
            <a:endParaRPr lang="ru-RU" dirty="0"/>
          </a:p>
          <a:p>
            <a:pPr lvl="1"/>
            <a:r>
              <a:rPr lang="ru-RU" dirty="0" err="1"/>
              <a:t>Unicode</a:t>
            </a:r>
            <a:r>
              <a:rPr lang="ru-RU" dirty="0"/>
              <a:t> UTF-8:</a:t>
            </a:r>
          </a:p>
          <a:p>
            <a:pPr marL="274320" lvl="1" indent="0">
              <a:buNone/>
            </a:pPr>
            <a:r>
              <a:rPr lang="uk-UA" dirty="0"/>
              <a:t>	</a:t>
            </a:r>
            <a:r>
              <a:rPr lang="uk-UA" sz="1800" dirty="0"/>
              <a:t>Діапазон кодів		Байти</a:t>
            </a:r>
            <a:endParaRPr lang="ru-RU" sz="1800" dirty="0"/>
          </a:p>
          <a:p>
            <a:pPr marL="274320" lvl="1" indent="0">
              <a:buNone/>
            </a:pPr>
            <a:r>
              <a:rPr lang="ru-RU" sz="1800" dirty="0"/>
              <a:t>0x00000000 — 0x0000007F: 0xxxxxxx</a:t>
            </a:r>
          </a:p>
          <a:p>
            <a:pPr marL="274320" lvl="1" indent="0">
              <a:buNone/>
            </a:pPr>
            <a:r>
              <a:rPr lang="ru-RU" sz="1800" dirty="0"/>
              <a:t>0x00000080 — 0x000007FF: 110xxxxx 10xxxxxx</a:t>
            </a:r>
          </a:p>
          <a:p>
            <a:pPr marL="274320" lvl="1" indent="0">
              <a:buNone/>
            </a:pPr>
            <a:r>
              <a:rPr lang="ru-RU" sz="1800" dirty="0"/>
              <a:t>0x00000800 — 0x0000FFFF: 1110xxxx 10xxxxxx </a:t>
            </a:r>
            <a:r>
              <a:rPr lang="ru-RU" sz="1800" dirty="0" err="1"/>
              <a:t>10xxxxxx</a:t>
            </a:r>
            <a:endParaRPr lang="ru-RU" sz="1800" dirty="0"/>
          </a:p>
          <a:p>
            <a:pPr marL="274320" lvl="1" indent="0">
              <a:buNone/>
            </a:pPr>
            <a:r>
              <a:rPr lang="ru-RU" sz="1800" dirty="0"/>
              <a:t>0x00010000 — 0x001FFFFF: 11110xxx 10xxxxxx </a:t>
            </a:r>
            <a:r>
              <a:rPr lang="ru-RU" sz="1800" dirty="0" err="1"/>
              <a:t>10xxxxxx</a:t>
            </a:r>
            <a:r>
              <a:rPr lang="ru-RU" sz="1800" dirty="0"/>
              <a:t> </a:t>
            </a:r>
            <a:r>
              <a:rPr lang="ru-RU" sz="1800" dirty="0" err="1"/>
              <a:t>10xxxxxx</a:t>
            </a:r>
            <a:endParaRPr lang="ru-RU" sz="1800" dirty="0"/>
          </a:p>
          <a:p>
            <a:pPr marL="274320" lvl="1" indent="0">
              <a:buNone/>
            </a:pPr>
            <a:r>
              <a:rPr lang="uk-UA" sz="1800" dirty="0"/>
              <a:t>Тут </a:t>
            </a:r>
            <a:r>
              <a:rPr lang="uk-UA" sz="1800" dirty="0" err="1"/>
              <a:t>xxxxxxx</a:t>
            </a:r>
            <a:r>
              <a:rPr lang="uk-UA" sz="1800" dirty="0"/>
              <a:t> – це окремі біти, які можуть набувати </a:t>
            </a:r>
            <a:r>
              <a:rPr lang="uk-UA" sz="1800" dirty="0" smtClean="0"/>
              <a:t>значення </a:t>
            </a:r>
            <a:r>
              <a:rPr lang="uk-UA" sz="1800" dirty="0"/>
              <a:t>0 або 1</a:t>
            </a:r>
            <a:endParaRPr lang="ru-RU" sz="18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4246</TotalTime>
  <Words>3027</Words>
  <Application>Microsoft Office PowerPoint</Application>
  <PresentationFormat>Экран (4:3)</PresentationFormat>
  <Paragraphs>392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Ясность</vt:lpstr>
      <vt:lpstr>Інформатика та програмування</vt:lpstr>
      <vt:lpstr>Символи</vt:lpstr>
      <vt:lpstr>Символи та коди</vt:lpstr>
      <vt:lpstr>Символи та коди – Таблиця кодування</vt:lpstr>
      <vt:lpstr>Символи та коди – Таблиця кодування</vt:lpstr>
      <vt:lpstr>Символи та коди – Таблиця кодування</vt:lpstr>
      <vt:lpstr>Стандарти кодування символів</vt:lpstr>
      <vt:lpstr>Unicode</vt:lpstr>
      <vt:lpstr>UTF-8</vt:lpstr>
      <vt:lpstr>UTF-16 та UTF-32</vt:lpstr>
      <vt:lpstr>Символи у Python</vt:lpstr>
      <vt:lpstr>Рядки</vt:lpstr>
      <vt:lpstr>Рядки-константи</vt:lpstr>
      <vt:lpstr>Основні операції над рядками</vt:lpstr>
      <vt:lpstr>Відношення для символів</vt:lpstr>
      <vt:lpstr>Відношення для рядків</vt:lpstr>
      <vt:lpstr>Інструкції для рядків</vt:lpstr>
      <vt:lpstr>Приклади</vt:lpstr>
      <vt:lpstr>Рядки як послідовності </vt:lpstr>
      <vt:lpstr>Вирізки</vt:lpstr>
      <vt:lpstr>Escape-послідовності</vt:lpstr>
      <vt:lpstr>Escape-послідовності.2</vt:lpstr>
      <vt:lpstr>Приклади</vt:lpstr>
      <vt:lpstr>Додаткові функції для рядків</vt:lpstr>
      <vt:lpstr>Додаткові функції для рядків.2</vt:lpstr>
      <vt:lpstr>Додаткові функції для рядків.3</vt:lpstr>
      <vt:lpstr>Додаткові функції для рядків.4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Andrii Krenevych</cp:lastModifiedBy>
  <cp:revision>146</cp:revision>
  <dcterms:created xsi:type="dcterms:W3CDTF">2015-08-16T10:20:57Z</dcterms:created>
  <dcterms:modified xsi:type="dcterms:W3CDTF">2015-10-19T21:24:08Z</dcterms:modified>
</cp:coreProperties>
</file>