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79" r:id="rId4"/>
    <p:sldId id="280" r:id="rId5"/>
    <p:sldId id="281" r:id="rId6"/>
    <p:sldId id="282" r:id="rId7"/>
    <p:sldId id="294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6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3" d="100"/>
          <a:sy n="83" d="100"/>
        </p:scale>
        <p:origin x="-142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02.11.2015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02.11.2015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02.11.2015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02.11.2015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02.11.2015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6</a:t>
            </a:r>
            <a:r>
              <a:rPr lang="uk-UA" sz="3600" dirty="0"/>
              <a:t>. Списки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02.11.2015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Реалізація масивів на базі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Списки можуть бути використані для реалізації масивів. </a:t>
            </a:r>
            <a:endParaRPr lang="en-US" dirty="0" smtClean="0"/>
          </a:p>
          <a:p>
            <a:r>
              <a:rPr lang="uk-UA" b="1" dirty="0" smtClean="0"/>
              <a:t>Масиви</a:t>
            </a:r>
            <a:r>
              <a:rPr lang="uk-UA" dirty="0" smtClean="0"/>
              <a:t> </a:t>
            </a:r>
            <a:r>
              <a:rPr lang="uk-UA" dirty="0"/>
              <a:t>– це багатовимірні таблиці, які складаються з однотипних елементів. </a:t>
            </a:r>
            <a:endParaRPr lang="en-US" dirty="0" smtClean="0"/>
          </a:p>
          <a:p>
            <a:r>
              <a:rPr lang="uk-UA" dirty="0" smtClean="0"/>
              <a:t>Елемент </a:t>
            </a:r>
            <a:r>
              <a:rPr lang="uk-UA" dirty="0"/>
              <a:t>масиву доступний за його індексами. </a:t>
            </a:r>
            <a:endParaRPr lang="en-US" dirty="0" smtClean="0"/>
          </a:p>
          <a:p>
            <a:r>
              <a:rPr lang="uk-UA" dirty="0" smtClean="0"/>
              <a:t>Кількість </a:t>
            </a:r>
            <a:r>
              <a:rPr lang="uk-UA" dirty="0"/>
              <a:t>індексів дорівнює кількості вимірів таблиці. </a:t>
            </a:r>
            <a:endParaRPr lang="ru-RU" dirty="0"/>
          </a:p>
          <a:p>
            <a:r>
              <a:rPr lang="uk-UA" dirty="0"/>
              <a:t>Одновимірний масив ще називають вектором, а двовимірний – матрицею.</a:t>
            </a:r>
            <a:endParaRPr lang="ru-RU" dirty="0"/>
          </a:p>
          <a:p>
            <a:r>
              <a:rPr lang="uk-UA" dirty="0"/>
              <a:t>Наприклад,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v = [1, 3, 7, 11]</a:t>
            </a:r>
          </a:p>
          <a:p>
            <a:pPr lvl="1"/>
            <a:r>
              <a:rPr lang="en-US" dirty="0"/>
              <a:t>v </a:t>
            </a:r>
            <a:r>
              <a:rPr lang="uk-UA" dirty="0"/>
              <a:t>- вектор з 4 цілими елементами</a:t>
            </a:r>
            <a:r>
              <a:rPr lang="ru-RU" dirty="0"/>
              <a:t>. </a:t>
            </a:r>
            <a:r>
              <a:rPr lang="en-US" dirty="0"/>
              <a:t>v</a:t>
            </a:r>
            <a:r>
              <a:rPr lang="ru-RU" dirty="0"/>
              <a:t>[1] == 3</a:t>
            </a:r>
          </a:p>
          <a:p>
            <a:pPr marL="0" indent="0">
              <a:buNone/>
            </a:pPr>
            <a:r>
              <a:rPr lang="ru-RU" dirty="0"/>
              <a:t>a = [[0.5, 2.0, -3.2], [2.1, 4.6, 0.1]]</a:t>
            </a:r>
          </a:p>
          <a:p>
            <a:pPr lvl="1"/>
            <a:r>
              <a:rPr lang="en-US" dirty="0"/>
              <a:t>a </a:t>
            </a:r>
            <a:r>
              <a:rPr lang="ru-RU" dirty="0"/>
              <a:t>– </a:t>
            </a:r>
            <a:r>
              <a:rPr lang="uk-UA" dirty="0"/>
              <a:t>матриця</a:t>
            </a:r>
            <a:r>
              <a:rPr lang="ru-RU" dirty="0"/>
              <a:t> 2×3</a:t>
            </a:r>
            <a:r>
              <a:rPr lang="uk-UA" dirty="0"/>
              <a:t> з дійсних чисел. </a:t>
            </a:r>
            <a:r>
              <a:rPr lang="en-US" dirty="0"/>
              <a:t>a</a:t>
            </a:r>
            <a:r>
              <a:rPr lang="ru-RU" dirty="0"/>
              <a:t>[1][2] == 0.1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6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скалярний добуток векторів a, b, що складаються з n дійсних компонент.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Обчислити </a:t>
            </a:r>
            <a:r>
              <a:rPr lang="uk-UA" dirty="0"/>
              <a:t>значення мінімального елемента матриці </a:t>
            </a:r>
            <a:r>
              <a:rPr lang="en-US" dirty="0"/>
              <a:t>m</a:t>
            </a:r>
            <a:r>
              <a:rPr lang="ru-RU" dirty="0"/>
              <a:t>×</a:t>
            </a:r>
            <a:r>
              <a:rPr lang="en-US" dirty="0"/>
              <a:t>n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Взаємозв’язок рядків та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uk-UA" dirty="0"/>
              <a:t>має потужні засоби, які зв’язують рядки та списки. </a:t>
            </a:r>
            <a:endParaRPr lang="en-US" dirty="0" smtClean="0"/>
          </a:p>
          <a:p>
            <a:r>
              <a:rPr lang="uk-UA" dirty="0" smtClean="0"/>
              <a:t>Використовуючи </a:t>
            </a:r>
            <a:r>
              <a:rPr lang="uk-UA" dirty="0"/>
              <a:t>ці засоби, можна легко розв’язувати задачі, пов’язані з аналізом текстів.</a:t>
            </a:r>
            <a:endParaRPr lang="ru-RU" dirty="0"/>
          </a:p>
          <a:p>
            <a:r>
              <a:rPr lang="uk-UA" dirty="0"/>
              <a:t>Розглянемо декілька операцій над рядками, в яких використовуються списки.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5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Взаємозв’язок рядків та </a:t>
            </a:r>
            <a:r>
              <a:rPr lang="uk-UA" dirty="0" smtClean="0"/>
              <a:t>списків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42138"/>
              </p:ext>
            </p:extLst>
          </p:nvPr>
        </p:nvGraphicFramePr>
        <p:xfrm>
          <a:off x="539552" y="1700808"/>
          <a:ext cx="7992888" cy="4101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0722"/>
                <a:gridCol w="609216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Операція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s.join</a:t>
                      </a:r>
                      <a:r>
                        <a:rPr lang="en-US" sz="1800" dirty="0">
                          <a:effectLst/>
                        </a:rPr>
                        <a:t>(t)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рядок з усіма елементами 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r>
                        <a:rPr lang="ru-RU" sz="1800" dirty="0">
                          <a:effectLst/>
                        </a:rPr>
                        <a:t>, м</a:t>
                      </a:r>
                      <a:r>
                        <a:rPr lang="uk-UA" sz="1800" dirty="0" err="1">
                          <a:effectLst/>
                        </a:rPr>
                        <a:t>іж</a:t>
                      </a:r>
                      <a:r>
                        <a:rPr lang="uk-UA" sz="1800" dirty="0">
                          <a:effectLst/>
                        </a:rPr>
                        <a:t> якими в якості розділювача стоїть рядок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s.split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sep</a:t>
                      </a:r>
                      <a:r>
                        <a:rPr lang="en-US" sz="1800" dirty="0">
                          <a:effectLst/>
                        </a:rPr>
                        <a:t>=None, </a:t>
                      </a:r>
                      <a:r>
                        <a:rPr lang="en-US" sz="1800" dirty="0" err="1">
                          <a:effectLst/>
                        </a:rPr>
                        <a:t>maxsplit</a:t>
                      </a:r>
                      <a:r>
                        <a:rPr lang="en-US" sz="1800" dirty="0">
                          <a:effectLst/>
                        </a:rPr>
                        <a:t>=-1)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список, у якому рядок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uk-UA" sz="1800" dirty="0">
                          <a:effectLst/>
                        </a:rPr>
                        <a:t> розбито на </a:t>
                      </a:r>
                      <a:r>
                        <a:rPr lang="uk-UA" sz="1800" dirty="0" err="1">
                          <a:effectLst/>
                        </a:rPr>
                        <a:t>підрядки</a:t>
                      </a:r>
                      <a:r>
                        <a:rPr lang="uk-UA" sz="1800" dirty="0">
                          <a:effectLst/>
                        </a:rPr>
                        <a:t> рядками-розділювачами </a:t>
                      </a:r>
                      <a:r>
                        <a:rPr lang="en-US" sz="1800" dirty="0" err="1">
                          <a:effectLst/>
                        </a:rPr>
                        <a:t>sep</a:t>
                      </a:r>
                      <a:r>
                        <a:rPr lang="uk-UA" sz="1800" dirty="0">
                          <a:effectLst/>
                        </a:rPr>
                        <a:t>. Якщо </a:t>
                      </a:r>
                      <a:r>
                        <a:rPr lang="en-US" sz="1800" dirty="0" err="1">
                          <a:effectLst/>
                        </a:rPr>
                        <a:t>sep</a:t>
                      </a:r>
                      <a:r>
                        <a:rPr lang="uk-UA" sz="1800" dirty="0">
                          <a:effectLst/>
                        </a:rPr>
                        <a:t> не вказано, то мається на увазі рядок з довільної кількості пропусків. Якщо вказано </a:t>
                      </a:r>
                      <a:r>
                        <a:rPr lang="en-US" sz="1800" dirty="0" err="1">
                          <a:effectLst/>
                        </a:rPr>
                        <a:t>maxsplit</a:t>
                      </a:r>
                      <a:r>
                        <a:rPr lang="uk-UA" sz="1800" dirty="0">
                          <a:effectLst/>
                        </a:rPr>
                        <a:t>!=-1, то виконується рівно </a:t>
                      </a:r>
                      <a:r>
                        <a:rPr lang="en-US" sz="1800" dirty="0" err="1">
                          <a:effectLst/>
                        </a:rPr>
                        <a:t>maxsplit</a:t>
                      </a:r>
                      <a:r>
                        <a:rPr lang="uk-UA" sz="1800" dirty="0">
                          <a:effectLst/>
                        </a:rPr>
                        <a:t> </a:t>
                      </a:r>
                      <a:r>
                        <a:rPr lang="uk-UA" sz="1800" dirty="0" err="1">
                          <a:effectLst/>
                        </a:rPr>
                        <a:t>розбиттів</a:t>
                      </a:r>
                      <a:r>
                        <a:rPr lang="uk-UA" sz="1800" dirty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s.splitlines([keepends])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список рядків, який є </a:t>
                      </a:r>
                      <a:r>
                        <a:rPr lang="uk-UA" sz="1800" dirty="0" err="1" smtClean="0">
                          <a:effectLst/>
                        </a:rPr>
                        <a:t>розб</a:t>
                      </a:r>
                      <a:r>
                        <a:rPr lang="ru-RU" sz="1800" dirty="0" smtClean="0">
                          <a:effectLst/>
                        </a:rPr>
                        <a:t>и</a:t>
                      </a:r>
                      <a:r>
                        <a:rPr lang="uk-UA" sz="1800" dirty="0" err="1" smtClean="0">
                          <a:effectLst/>
                        </a:rPr>
                        <a:t>ттям</a:t>
                      </a:r>
                      <a:r>
                        <a:rPr lang="uk-UA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s </a:t>
                      </a:r>
                      <a:r>
                        <a:rPr lang="uk-UA" sz="1800" dirty="0">
                          <a:effectLst/>
                        </a:rPr>
                        <a:t>на </a:t>
                      </a:r>
                      <a:r>
                        <a:rPr lang="uk-UA" sz="1800" dirty="0" err="1">
                          <a:effectLst/>
                        </a:rPr>
                        <a:t>підрядки</a:t>
                      </a:r>
                      <a:r>
                        <a:rPr lang="uk-UA" sz="1800" dirty="0">
                          <a:effectLst/>
                        </a:rPr>
                        <a:t>, обмежені символами кінця рядка (\</a:t>
                      </a:r>
                      <a:r>
                        <a:rPr lang="en-US" sz="1800" dirty="0">
                          <a:effectLst/>
                        </a:rPr>
                        <a:t>n</a:t>
                      </a:r>
                      <a:r>
                        <a:rPr lang="uk-UA" sz="1800" dirty="0">
                          <a:effectLst/>
                        </a:rPr>
                        <a:t>, \</a:t>
                      </a:r>
                      <a:r>
                        <a:rPr lang="en-US" sz="1800" dirty="0">
                          <a:effectLst/>
                        </a:rPr>
                        <a:t>r </a:t>
                      </a:r>
                      <a:r>
                        <a:rPr lang="uk-UA" sz="1800" dirty="0">
                          <a:effectLst/>
                        </a:rPr>
                        <a:t>або \</a:t>
                      </a:r>
                      <a:r>
                        <a:rPr lang="en-US" sz="1800" dirty="0">
                          <a:effectLst/>
                        </a:rPr>
                        <a:t>r</a:t>
                      </a:r>
                      <a:r>
                        <a:rPr lang="uk-UA" sz="1800" dirty="0">
                          <a:effectLst/>
                        </a:rPr>
                        <a:t>\</a:t>
                      </a:r>
                      <a:r>
                        <a:rPr lang="en-US" sz="1800" dirty="0">
                          <a:effectLst/>
                        </a:rPr>
                        <a:t>n</a:t>
                      </a:r>
                      <a:r>
                        <a:rPr lang="uk-UA" sz="1800" dirty="0">
                          <a:effectLst/>
                        </a:rPr>
                        <a:t>).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s.rsplit(sep=None, maxsplit=-1)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Діє як </a:t>
                      </a:r>
                      <a:r>
                        <a:rPr lang="en-US" sz="1800" dirty="0">
                          <a:effectLst/>
                        </a:rPr>
                        <a:t>split</a:t>
                      </a:r>
                      <a:r>
                        <a:rPr lang="uk-UA" sz="1800" dirty="0">
                          <a:effectLst/>
                        </a:rPr>
                        <a:t>, але при вказанні </a:t>
                      </a:r>
                      <a:r>
                        <a:rPr lang="en-US" sz="1800" dirty="0" err="1">
                          <a:effectLst/>
                        </a:rPr>
                        <a:t>maxsplit</a:t>
                      </a:r>
                      <a:r>
                        <a:rPr lang="uk-UA" sz="1800" dirty="0">
                          <a:effectLst/>
                        </a:rPr>
                        <a:t>!=-1 рахує розбиття не від початку, а від кінця рядка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7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Словами будемо називати послідовності символів рядка, які не містять пропусків всередині та розділені пропусками. Обчислити кількість слів у рядку.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Видалити </a:t>
            </a:r>
            <a:r>
              <a:rPr lang="uk-UA" dirty="0"/>
              <a:t>повторні входження слів у рядку та показати всі різні слова рядка у алфавітному порядку.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інструкції для списків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97952"/>
              </p:ext>
            </p:extLst>
          </p:nvPr>
        </p:nvGraphicFramePr>
        <p:xfrm>
          <a:off x="539552" y="1484784"/>
          <a:ext cx="8064896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953"/>
                <a:gridCol w="655994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Інструкція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s.clear()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Вилучає всі елементи з </a:t>
                      </a:r>
                      <a:r>
                        <a:rPr lang="en-US" sz="1800">
                          <a:effectLst/>
                        </a:rPr>
                        <a:t>s (</a:t>
                      </a:r>
                      <a:r>
                        <a:rPr lang="uk-UA" sz="1800">
                          <a:effectLst/>
                        </a:rPr>
                        <a:t>те ж саме, що й </a:t>
                      </a:r>
                      <a:r>
                        <a:rPr lang="en-US" sz="1800">
                          <a:effectLst/>
                        </a:rPr>
                        <a:t>del s[:])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s.copy()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Робить копію </a:t>
                      </a: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ru-RU" sz="1800">
                          <a:effectLst/>
                        </a:rPr>
                        <a:t> (</a:t>
                      </a:r>
                      <a:r>
                        <a:rPr lang="uk-UA" sz="1800">
                          <a:effectLst/>
                        </a:rPr>
                        <a:t>те ж саме, що й </a:t>
                      </a: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ru-RU" sz="1800">
                          <a:effectLst/>
                        </a:rPr>
                        <a:t>[:])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s.extend(t)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розширює </a:t>
                      </a:r>
                      <a:r>
                        <a:rPr lang="en-US" sz="1800">
                          <a:effectLst/>
                        </a:rPr>
                        <a:t>s </a:t>
                      </a:r>
                      <a:r>
                        <a:rPr lang="uk-UA" sz="1800">
                          <a:effectLst/>
                        </a:rPr>
                        <a:t>значенням </a:t>
                      </a:r>
                      <a:r>
                        <a:rPr lang="en-US" sz="1800">
                          <a:effectLst/>
                        </a:rPr>
                        <a:t>t (</a:t>
                      </a:r>
                      <a:r>
                        <a:rPr lang="uk-UA" sz="1800">
                          <a:effectLst/>
                        </a:rPr>
                        <a:t>те ж саме, що й </a:t>
                      </a:r>
                      <a:r>
                        <a:rPr lang="en-US" sz="1800">
                          <a:effectLst/>
                        </a:rPr>
                        <a:t>s[len(s):len(s)] = t)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s.insert(i, 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вставляє </a:t>
                      </a:r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uk-UA" sz="1800">
                          <a:effectLst/>
                        </a:rPr>
                        <a:t>у </a:t>
                      </a:r>
                      <a:r>
                        <a:rPr lang="en-US" sz="1800">
                          <a:effectLst/>
                        </a:rPr>
                        <a:t>s </a:t>
                      </a:r>
                      <a:r>
                        <a:rPr lang="uk-UA" sz="1800">
                          <a:effectLst/>
                        </a:rPr>
                        <a:t>у позицію, задану </a:t>
                      </a: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ru-RU" sz="1800">
                          <a:effectLst/>
                        </a:rPr>
                        <a:t> (</a:t>
                      </a:r>
                      <a:r>
                        <a:rPr lang="uk-UA" sz="1800">
                          <a:effectLst/>
                        </a:rPr>
                        <a:t>те ж саме, що й </a:t>
                      </a:r>
                      <a:r>
                        <a:rPr lang="en-US" sz="1800">
                          <a:effectLst/>
                        </a:rPr>
                        <a:t>s</a:t>
                      </a:r>
                      <a:r>
                        <a:rPr lang="ru-RU" sz="1800">
                          <a:effectLst/>
                        </a:rPr>
                        <a:t>[</a:t>
                      </a: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ru-RU" sz="1800">
                          <a:effectLst/>
                        </a:rPr>
                        <a:t>:</a:t>
                      </a:r>
                      <a:r>
                        <a:rPr lang="en-US" sz="1800">
                          <a:effectLst/>
                        </a:rPr>
                        <a:t>i</a:t>
                      </a:r>
                      <a:r>
                        <a:rPr lang="ru-RU" sz="1800">
                          <a:effectLst/>
                        </a:rPr>
                        <a:t>] = [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r>
                        <a:rPr lang="ru-RU" sz="1800">
                          <a:effectLst/>
                        </a:rPr>
                        <a:t>])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s.pop([i])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Повертає елемент з </a:t>
                      </a:r>
                      <a:r>
                        <a:rPr lang="uk-UA" sz="1800" dirty="0" smtClean="0">
                          <a:effectLst/>
                        </a:rPr>
                        <a:t>позиції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а також вилучає його зі списку </a:t>
                      </a:r>
                      <a:r>
                        <a:rPr lang="en-US" sz="1800" dirty="0">
                          <a:effectLst/>
                        </a:rPr>
                        <a:t>s </a:t>
                      </a:r>
                      <a:r>
                        <a:rPr lang="uk-UA" sz="1800" dirty="0">
                          <a:effectLst/>
                        </a:rPr>
                        <a:t>(за угодою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ru-RU" sz="1800" dirty="0">
                          <a:effectLst/>
                        </a:rPr>
                        <a:t> == </a:t>
                      </a:r>
                      <a:r>
                        <a:rPr lang="en-US" sz="1800" dirty="0" err="1">
                          <a:effectLst/>
                        </a:rPr>
                        <a:t>len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ru-RU" sz="1800" dirty="0">
                          <a:effectLst/>
                        </a:rPr>
                        <a:t>)-1, </a:t>
                      </a:r>
                      <a:r>
                        <a:rPr lang="uk-UA" sz="1800" dirty="0">
                          <a:effectLst/>
                        </a:rPr>
                        <a:t>тобто буде вилучений останній елемент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s.remove(x)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Видаляє перший такий елемент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uk-UA" sz="1800" dirty="0">
                          <a:effectLst/>
                        </a:rPr>
                        <a:t>, для якого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ru-RU" sz="1800" dirty="0">
                          <a:effectLst/>
                        </a:rPr>
                        <a:t>[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ru-RU" sz="1800" dirty="0">
                          <a:effectLst/>
                        </a:rPr>
                        <a:t>] == 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s.reverse()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Переставляє елементи </a:t>
                      </a:r>
                      <a:r>
                        <a:rPr lang="en-US" sz="1800" dirty="0">
                          <a:effectLst/>
                        </a:rPr>
                        <a:t>s </a:t>
                      </a:r>
                      <a:r>
                        <a:rPr lang="uk-UA" sz="1800" dirty="0">
                          <a:effectLst/>
                        </a:rPr>
                        <a:t>у зворотному порядку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Спискоутворення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Спискоутворення</a:t>
            </a:r>
            <a:r>
              <a:rPr lang="uk-UA" dirty="0"/>
              <a:t> (</a:t>
            </a:r>
            <a:r>
              <a:rPr lang="en-US" dirty="0"/>
              <a:t>list comprehension</a:t>
            </a:r>
            <a:r>
              <a:rPr lang="ru-RU" dirty="0"/>
              <a:t>)</a:t>
            </a:r>
            <a:r>
              <a:rPr lang="uk-UA" dirty="0"/>
              <a:t> – це вираз, результатом якого є список. </a:t>
            </a:r>
            <a:endParaRPr lang="en-US" dirty="0" smtClean="0"/>
          </a:p>
          <a:p>
            <a:r>
              <a:rPr lang="uk-UA" dirty="0" smtClean="0"/>
              <a:t>Вираз </a:t>
            </a:r>
            <a:r>
              <a:rPr lang="uk-UA" dirty="0"/>
              <a:t>має такий синтаксис: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586E75"/>
                </a:solidFill>
                <a:latin typeface="Consolas"/>
              </a:rPr>
              <a:t>[</a:t>
            </a:r>
            <a:r>
              <a:rPr lang="en-US" i="1" dirty="0">
                <a:solidFill>
                  <a:srgbClr val="586E75"/>
                </a:solidFill>
                <a:latin typeface="Consolas"/>
              </a:rPr>
              <a:t>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t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F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]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  <a:p>
            <a:pPr lvl="1"/>
            <a:r>
              <a:rPr lang="uk-UA" dirty="0" smtClean="0"/>
              <a:t>де </a:t>
            </a:r>
            <a:r>
              <a:rPr lang="uk-UA" i="1" dirty="0"/>
              <a:t>e</a:t>
            </a:r>
            <a:r>
              <a:rPr lang="uk-UA" dirty="0"/>
              <a:t>(</a:t>
            </a:r>
            <a:r>
              <a:rPr lang="uk-UA" i="1" dirty="0"/>
              <a:t>x</a:t>
            </a:r>
            <a:r>
              <a:rPr lang="uk-UA" dirty="0"/>
              <a:t>) – вираз, який залежить від </a:t>
            </a:r>
            <a:r>
              <a:rPr lang="en-US" i="1" dirty="0" smtClean="0"/>
              <a:t>x</a:t>
            </a:r>
            <a:r>
              <a:rPr lang="en-US" dirty="0" smtClean="0"/>
              <a:t>;</a:t>
            </a:r>
            <a:r>
              <a:rPr lang="uk-UA" dirty="0" smtClean="0"/>
              <a:t> </a:t>
            </a:r>
            <a:r>
              <a:rPr lang="en-US" i="1" dirty="0"/>
              <a:t>t </a:t>
            </a:r>
            <a:r>
              <a:rPr lang="uk-UA" dirty="0"/>
              <a:t>– вираз типу, що </a:t>
            </a:r>
            <a:r>
              <a:rPr lang="uk-UA" dirty="0" err="1"/>
              <a:t>ітерується</a:t>
            </a:r>
            <a:r>
              <a:rPr lang="uk-UA" dirty="0"/>
              <a:t>,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– умова.</a:t>
            </a:r>
            <a:endParaRPr lang="ru-RU" dirty="0"/>
          </a:p>
          <a:p>
            <a:r>
              <a:rPr lang="en-US" dirty="0"/>
              <a:t>Python</a:t>
            </a:r>
            <a:r>
              <a:rPr lang="uk-UA" dirty="0"/>
              <a:t> вибирає всі </a:t>
            </a:r>
            <a:r>
              <a:rPr lang="en-US" i="1" dirty="0"/>
              <a:t>x</a:t>
            </a:r>
            <a:r>
              <a:rPr lang="uk-UA" dirty="0"/>
              <a:t> з </a:t>
            </a:r>
            <a:r>
              <a:rPr lang="en-US" i="1" dirty="0"/>
              <a:t>t</a:t>
            </a:r>
            <a:r>
              <a:rPr lang="uk-UA" dirty="0"/>
              <a:t>, які задовольняють умову </a:t>
            </a:r>
            <a:r>
              <a:rPr lang="en-US" i="1" dirty="0"/>
              <a:t>F</a:t>
            </a:r>
            <a:r>
              <a:rPr lang="uk-UA" dirty="0"/>
              <a:t>, застосовує до кожного </a:t>
            </a:r>
            <a:r>
              <a:rPr lang="en-US" i="1" dirty="0"/>
              <a:t>x</a:t>
            </a:r>
            <a:r>
              <a:rPr lang="uk-UA" dirty="0"/>
              <a:t> вираз </a:t>
            </a:r>
            <a:r>
              <a:rPr lang="uk-UA" i="1" dirty="0"/>
              <a:t>e</a:t>
            </a:r>
            <a:r>
              <a:rPr lang="uk-UA" dirty="0"/>
              <a:t>(</a:t>
            </a:r>
            <a:r>
              <a:rPr lang="uk-UA" i="1" dirty="0"/>
              <a:t>x</a:t>
            </a:r>
            <a:r>
              <a:rPr lang="uk-UA" dirty="0"/>
              <a:t>) та повертає отриманий список.</a:t>
            </a:r>
            <a:endParaRPr lang="ru-RU" dirty="0"/>
          </a:p>
          <a:p>
            <a:r>
              <a:rPr lang="uk-UA" dirty="0"/>
              <a:t>Якщо умова </a:t>
            </a:r>
            <a:r>
              <a:rPr lang="en-US" i="1" dirty="0"/>
              <a:t>F</a:t>
            </a:r>
            <a:r>
              <a:rPr lang="uk-UA" dirty="0"/>
              <a:t> відсутня, то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uk-UA" dirty="0"/>
              <a:t>опускають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Приклад: </a:t>
            </a:r>
          </a:p>
          <a:p>
            <a:pPr marL="0" indent="0">
              <a:buNone/>
            </a:pPr>
            <a:r>
              <a:rPr lang="en-US" dirty="0">
                <a:solidFill>
                  <a:srgbClr val="586E75"/>
                </a:solidFill>
                <a:latin typeface="Consolas"/>
              </a:rPr>
              <a:t>l = [x*x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 x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586E75"/>
                </a:solidFill>
                <a:latin typeface="Consolas"/>
              </a:rPr>
              <a:t>range(11)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if</a:t>
            </a:r>
            <a:r>
              <a:rPr lang="en-US" dirty="0" smtClean="0">
                <a:solidFill>
                  <a:srgbClr val="586E75"/>
                </a:solidFill>
                <a:latin typeface="Consolas"/>
              </a:rPr>
              <a:t> x % 2 == 0]</a:t>
            </a:r>
            <a:endParaRPr lang="en-US" sz="3600" dirty="0">
              <a:solidFill>
                <a:srgbClr val="586E75"/>
              </a:solidFill>
              <a:latin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5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</a:t>
            </a:r>
            <a:r>
              <a:rPr lang="en-US" dirty="0"/>
              <a:t>enumerate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Функція </a:t>
            </a:r>
            <a:r>
              <a:rPr lang="en-US" dirty="0"/>
              <a:t>enumerate</a:t>
            </a:r>
            <a:r>
              <a:rPr lang="uk-UA" dirty="0"/>
              <a:t>(</a:t>
            </a:r>
            <a:r>
              <a:rPr lang="en-US" dirty="0"/>
              <a:t>s</a:t>
            </a:r>
            <a:r>
              <a:rPr lang="uk-UA" dirty="0"/>
              <a:t>) застосовується для того, щоб окрім елементів списку </a:t>
            </a:r>
            <a:r>
              <a:rPr lang="en-US" dirty="0"/>
              <a:t>s</a:t>
            </a:r>
            <a:r>
              <a:rPr lang="uk-UA" dirty="0"/>
              <a:t> можна було у циклі </a:t>
            </a:r>
            <a:r>
              <a:rPr lang="en-US" dirty="0"/>
              <a:t>for </a:t>
            </a:r>
            <a:r>
              <a:rPr lang="uk-UA" dirty="0"/>
              <a:t>аналізувати індекси цих елементів</a:t>
            </a:r>
            <a:r>
              <a:rPr lang="uk-UA" dirty="0" smtClean="0"/>
              <a:t>.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dirty="0" smtClean="0"/>
              <a:t>Ця </a:t>
            </a:r>
            <a:r>
              <a:rPr lang="uk-UA" dirty="0"/>
              <a:t>функція повертає пари (індекс, елемент).</a:t>
            </a:r>
            <a:endParaRPr lang="ru-RU" dirty="0"/>
          </a:p>
          <a:p>
            <a:endParaRPr lang="en-US" dirty="0" smtClean="0"/>
          </a:p>
          <a:p>
            <a:r>
              <a:rPr lang="uk-UA" smtClean="0"/>
              <a:t>Наприклад</a:t>
            </a:r>
            <a:r>
              <a:rPr lang="en-US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c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enumerate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s</a:t>
            </a:r>
            <a:r>
              <a:rPr lang="en-US" dirty="0">
                <a:solidFill>
                  <a:srgbClr val="586E75"/>
                </a:solidFill>
                <a:latin typeface="Consolas"/>
              </a:rPr>
              <a:t>):</a:t>
            </a:r>
            <a:endParaRPr lang="en-US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59900"/>
                </a:solidFill>
                <a:latin typeface="Consolas"/>
              </a:rPr>
              <a:t>	print</a:t>
            </a:r>
            <a:r>
              <a:rPr lang="en-US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B58900"/>
                </a:solidFill>
                <a:latin typeface="Consolas"/>
              </a:rPr>
              <a:t>i</a:t>
            </a:r>
            <a:r>
              <a:rPr lang="en-US" dirty="0"/>
              <a:t>, " ~ "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,</a:t>
            </a:r>
            <a:r>
              <a:rPr lang="en-US" dirty="0" smtClean="0">
                <a:solidFill>
                  <a:srgbClr val="B58900"/>
                </a:solidFill>
                <a:latin typeface="Consolas"/>
              </a:rPr>
              <a:t>c , </a:t>
            </a:r>
            <a:r>
              <a:rPr lang="en-US" dirty="0" err="1">
                <a:solidFill>
                  <a:srgbClr val="B58900"/>
                </a:solidFill>
                <a:latin typeface="Consolas"/>
              </a:rPr>
              <a:t>sep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 </a:t>
            </a:r>
            <a:r>
              <a:rPr lang="en-US" dirty="0"/>
              <a:t>= "" </a:t>
            </a:r>
            <a:r>
              <a:rPr lang="en-US" dirty="0" smtClean="0">
                <a:solidFill>
                  <a:srgbClr val="586E75"/>
                </a:solidFill>
                <a:latin typeface="Consolas"/>
              </a:rPr>
              <a:t>)</a:t>
            </a:r>
            <a:endParaRPr lang="en-US" sz="3600" dirty="0" smtClean="0">
              <a:solidFill>
                <a:srgbClr val="586E75"/>
              </a:solidFill>
              <a:latin typeface="Times New Roman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9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значення мінімального елемента матриці </a:t>
            </a:r>
            <a:r>
              <a:rPr lang="en-US" dirty="0"/>
              <a:t>m</a:t>
            </a:r>
            <a:r>
              <a:rPr lang="ru-RU" dirty="0"/>
              <a:t>×</a:t>
            </a:r>
            <a:r>
              <a:rPr lang="en-US" dirty="0"/>
              <a:t>n </a:t>
            </a:r>
            <a:r>
              <a:rPr lang="uk-UA" dirty="0"/>
              <a:t>(версія 2</a:t>
            </a:r>
            <a:r>
              <a:rPr lang="uk-UA" dirty="0" smtClean="0"/>
              <a:t>)</a:t>
            </a:r>
            <a:endParaRPr lang="en-US" dirty="0" smtClean="0"/>
          </a:p>
          <a:p>
            <a:endParaRPr lang="ru-RU" dirty="0"/>
          </a:p>
          <a:p>
            <a:r>
              <a:rPr lang="uk-UA" dirty="0"/>
              <a:t>Видалити повторні входження слів у рядку та показати всі різні слова рядка у алфавітному порядку (версія 2)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Списки: носій, операції, відношення та інструкції для списків. 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Реалізацію масивів на базі списків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Взаємозв’язок між рядками та списками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err="1"/>
              <a:t>Спискоутворення</a:t>
            </a:r>
            <a:r>
              <a:rPr lang="uk-UA" dirty="0"/>
              <a:t>. Функцію </a:t>
            </a:r>
            <a:r>
              <a:rPr lang="en-US" dirty="0"/>
              <a:t>enumerate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Списки</a:t>
            </a:r>
            <a:r>
              <a:rPr lang="uk-UA" dirty="0"/>
              <a:t> у </a:t>
            </a:r>
            <a:r>
              <a:rPr lang="en-US" dirty="0"/>
              <a:t>Python </a:t>
            </a:r>
            <a:r>
              <a:rPr lang="uk-UA" dirty="0"/>
              <a:t>є послідовностями, що складаються з елементів різних типів.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Списки</a:t>
            </a:r>
            <a:r>
              <a:rPr lang="uk-UA" dirty="0"/>
              <a:t>, на відміну від рядків, є такими, що змінюються (</a:t>
            </a:r>
            <a:r>
              <a:rPr lang="en-US" dirty="0"/>
              <a:t>mutable</a:t>
            </a:r>
            <a:r>
              <a:rPr lang="uk-UA" dirty="0"/>
              <a:t>)</a:t>
            </a:r>
            <a:r>
              <a:rPr lang="ru-RU" dirty="0"/>
              <a:t>. </a:t>
            </a:r>
            <a:r>
              <a:rPr lang="uk-UA" dirty="0"/>
              <a:t>Тобто кількість елементів та самі елементи можуть змінюватись під час виконання програми.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Носій типу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Визначимо множину послідовностей з елементів множин </a:t>
            </a:r>
            <a:r>
              <a:rPr lang="en-US" i="1" dirty="0"/>
              <a:t>M</a:t>
            </a:r>
            <a:r>
              <a:rPr lang="ru-RU" i="1" baseline="-25000" dirty="0"/>
              <a:t>1</a:t>
            </a:r>
            <a:r>
              <a:rPr lang="ru-RU" i="1" dirty="0"/>
              <a:t>, …, </a:t>
            </a:r>
            <a:r>
              <a:rPr lang="en-US" i="1" dirty="0"/>
              <a:t>M</a:t>
            </a:r>
            <a:r>
              <a:rPr lang="en-US" i="1" baseline="-25000" dirty="0"/>
              <a:t>k</a:t>
            </a:r>
            <a:r>
              <a:rPr lang="ru-RU" dirty="0"/>
              <a:t>, </a:t>
            </a:r>
            <a:r>
              <a:rPr lang="uk-UA" dirty="0"/>
              <a:t>яку позначимо </a:t>
            </a:r>
            <a:r>
              <a:rPr lang="en-US" i="1" dirty="0" err="1"/>
              <a:t>Seq</a:t>
            </a:r>
            <a:r>
              <a:rPr lang="ru-RU" dirty="0"/>
              <a:t>, </a:t>
            </a:r>
            <a:r>
              <a:rPr lang="uk-UA" dirty="0"/>
              <a:t>наступним чином: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Порожня послідовність </a:t>
            </a:r>
            <a:r>
              <a:rPr lang="uk-UA" i="1" dirty="0"/>
              <a:t>Λ</a:t>
            </a:r>
            <a:r>
              <a:rPr lang="uk-UA" dirty="0"/>
              <a:t> ϵ </a:t>
            </a:r>
            <a:r>
              <a:rPr lang="en-US" i="1" dirty="0" err="1"/>
              <a:t>Seq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i="1" dirty="0" err="1"/>
              <a:t>Seq</a:t>
            </a:r>
            <a:r>
              <a:rPr lang="uk-UA" dirty="0"/>
              <a:t>,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 U … U </a:t>
            </a:r>
            <a:r>
              <a:rPr lang="en-US" i="1" dirty="0"/>
              <a:t>M</a:t>
            </a:r>
            <a:r>
              <a:rPr lang="en-US" i="1" baseline="-25000" dirty="0"/>
              <a:t>k</a:t>
            </a:r>
            <a:r>
              <a:rPr lang="uk-UA" dirty="0"/>
              <a:t>, то </a:t>
            </a:r>
            <a:r>
              <a:rPr lang="en-US" i="1" dirty="0"/>
              <a:t>Ac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i="1" dirty="0" err="1"/>
              <a:t>Seq</a:t>
            </a:r>
            <a:r>
              <a:rPr lang="uk-UA" dirty="0"/>
              <a:t>, де </a:t>
            </a:r>
            <a:r>
              <a:rPr lang="en-US" i="1" dirty="0"/>
              <a:t>Ac</a:t>
            </a:r>
            <a:r>
              <a:rPr lang="uk-UA" dirty="0"/>
              <a:t> – результат приписування елемента </a:t>
            </a:r>
            <a:r>
              <a:rPr lang="en-US" i="1" dirty="0"/>
              <a:t>c</a:t>
            </a:r>
            <a:r>
              <a:rPr lang="uk-UA" dirty="0"/>
              <a:t> праворуч до послідовності </a:t>
            </a:r>
            <a:r>
              <a:rPr lang="en-US" i="1" dirty="0"/>
              <a:t>A</a:t>
            </a:r>
            <a:r>
              <a:rPr lang="ru-RU" dirty="0"/>
              <a:t>.</a:t>
            </a:r>
          </a:p>
          <a:p>
            <a:r>
              <a:rPr lang="uk-UA" dirty="0"/>
              <a:t>Нехай </a:t>
            </a:r>
            <a:r>
              <a:rPr lang="uk-UA" i="1" dirty="0" err="1"/>
              <a:t>len</a:t>
            </a:r>
            <a:r>
              <a:rPr lang="uk-UA" dirty="0"/>
              <a:t>(</a:t>
            </a:r>
            <a:r>
              <a:rPr lang="uk-UA" i="1" dirty="0"/>
              <a:t>A</a:t>
            </a:r>
            <a:r>
              <a:rPr lang="uk-UA" dirty="0"/>
              <a:t>) – довжина послідовності </a:t>
            </a:r>
            <a:r>
              <a:rPr lang="uk-UA" i="1" dirty="0"/>
              <a:t>A</a:t>
            </a:r>
            <a:r>
              <a:rPr lang="uk-UA" dirty="0"/>
              <a:t>, або кількість елементів у послідовності </a:t>
            </a:r>
            <a:r>
              <a:rPr lang="en-US" i="1" dirty="0"/>
              <a:t>A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Тоді позначимо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Seq</a:t>
            </a:r>
            <a:r>
              <a:rPr lang="en-US" i="1" baseline="-25000" dirty="0"/>
              <a:t> n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i="1" dirty="0" err="1"/>
              <a:t>Seq</a:t>
            </a:r>
            <a:r>
              <a:rPr lang="en-US" dirty="0"/>
              <a:t>, </a:t>
            </a:r>
            <a:r>
              <a:rPr lang="en-US" i="1" dirty="0" err="1"/>
              <a:t>len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≤ </a:t>
            </a:r>
            <a:r>
              <a:rPr lang="en-US" i="1" dirty="0"/>
              <a:t>n</a:t>
            </a:r>
            <a:r>
              <a:rPr lang="en-US" dirty="0"/>
              <a:t>}</a:t>
            </a:r>
            <a:endParaRPr lang="ru-RU" dirty="0"/>
          </a:p>
          <a:p>
            <a:r>
              <a:rPr lang="uk-UA" dirty="0"/>
              <a:t>Ця множина </a:t>
            </a:r>
            <a:r>
              <a:rPr lang="en-US" i="1" dirty="0" err="1"/>
              <a:t>Seq</a:t>
            </a:r>
            <a:r>
              <a:rPr lang="en-US" i="1" baseline="-25000" dirty="0"/>
              <a:t> n</a:t>
            </a:r>
            <a:r>
              <a:rPr lang="uk-UA" dirty="0"/>
              <a:t> і є носієм типу список.</a:t>
            </a:r>
            <a:endParaRPr lang="ru-RU" dirty="0"/>
          </a:p>
          <a:p>
            <a:r>
              <a:rPr lang="uk-UA" dirty="0"/>
              <a:t>У </a:t>
            </a:r>
            <a:r>
              <a:rPr lang="en-US" dirty="0"/>
              <a:t>Python</a:t>
            </a:r>
            <a:r>
              <a:rPr lang="uk-UA" dirty="0"/>
              <a:t> обмеження </a:t>
            </a:r>
            <a:r>
              <a:rPr lang="en-US" i="1" dirty="0"/>
              <a:t>n</a:t>
            </a:r>
            <a:r>
              <a:rPr lang="uk-UA" dirty="0"/>
              <a:t>, як і для цілих чисел, залежить тільки від об’єму доступної пам’яті.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операції </a:t>
            </a:r>
            <a:r>
              <a:rPr lang="ru-RU" dirty="0"/>
              <a:t>для </a:t>
            </a:r>
            <a:r>
              <a:rPr lang="uk-UA" dirty="0"/>
              <a:t>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800" dirty="0"/>
              <a:t>Більша частина операцій повторює аналогічні операції для рядків</a:t>
            </a:r>
            <a:endParaRPr lang="ru-RU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72053"/>
              </p:ext>
            </p:extLst>
          </p:nvPr>
        </p:nvGraphicFramePr>
        <p:xfrm>
          <a:off x="683568" y="2132856"/>
          <a:ext cx="8136904" cy="364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100"/>
                <a:gridCol w="6311804"/>
              </a:tblGrid>
              <a:tr h="1364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Операція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Опис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[x</a:t>
                      </a:r>
                      <a:r>
                        <a:rPr lang="en-US" sz="1600" baseline="-25000" dirty="0"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, … , </a:t>
                      </a:r>
                      <a:r>
                        <a:rPr lang="en-US" sz="1600" dirty="0" err="1">
                          <a:effectLst/>
                        </a:rPr>
                        <a:t>x</a:t>
                      </a:r>
                      <a:r>
                        <a:rPr lang="en-US" sz="1600" baseline="-25000" dirty="0" err="1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Створити список з елементів 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ru-RU" sz="1600" baseline="-25000">
                          <a:effectLst/>
                        </a:rPr>
                        <a:t>1</a:t>
                      </a:r>
                      <a:r>
                        <a:rPr lang="ru-RU" sz="1600">
                          <a:effectLst/>
                        </a:rPr>
                        <a:t>, … , 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en-US" sz="1600" baseline="-25000">
                          <a:effectLst/>
                        </a:rPr>
                        <a:t>n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[]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Порожній список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list(x)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Перетворення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у список (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повинно належати типу, що </a:t>
                      </a:r>
                      <a:r>
                        <a:rPr lang="uk-UA" sz="1600" dirty="0" err="1">
                          <a:effectLst/>
                        </a:rPr>
                        <a:t>ітерується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 + 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конкатенац</a:t>
                      </a:r>
                      <a:r>
                        <a:rPr lang="uk-UA" sz="1600" dirty="0" err="1">
                          <a:effectLst/>
                        </a:rPr>
                        <a:t>ія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r>
                        <a:rPr lang="uk-UA" sz="1600" dirty="0">
                          <a:effectLst/>
                        </a:rPr>
                        <a:t>та 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 * n </a:t>
                      </a:r>
                      <a:r>
                        <a:rPr lang="uk-UA" sz="1600">
                          <a:effectLst/>
                        </a:rPr>
                        <a:t>або </a:t>
                      </a:r>
                      <a:r>
                        <a:rPr lang="en-US" sz="1600">
                          <a:effectLst/>
                        </a:rPr>
                        <a:t>n * s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 </a:t>
                      </a:r>
                      <a:r>
                        <a:rPr lang="uk-UA" sz="1600" dirty="0">
                          <a:effectLst/>
                        </a:rPr>
                        <a:t>зчеплених копій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s[i]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uk-UA" sz="1600" dirty="0">
                          <a:effectLst/>
                        </a:rPr>
                        <a:t>-й елемент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uk-UA" sz="1600" dirty="0">
                          <a:effectLst/>
                        </a:rPr>
                        <a:t>починаючи з</a:t>
                      </a:r>
                      <a:r>
                        <a:rPr lang="ru-RU" sz="1600" dirty="0">
                          <a:effectLst/>
                        </a:rPr>
                        <a:t> 0</a:t>
                      </a:r>
                      <a:r>
                        <a:rPr lang="uk-UA" sz="1600" dirty="0">
                          <a:effectLst/>
                        </a:rPr>
                        <a:t>, якщо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ru-RU" sz="1600" dirty="0">
                          <a:effectLst/>
                        </a:rPr>
                        <a:t> &lt; 0</a:t>
                      </a:r>
                      <a:r>
                        <a:rPr lang="uk-UA" sz="1600" dirty="0">
                          <a:effectLst/>
                        </a:rPr>
                        <a:t>, то повертає (-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ru-RU" sz="1600" dirty="0">
                          <a:effectLst/>
                        </a:rPr>
                        <a:t>) </a:t>
                      </a:r>
                      <a:r>
                        <a:rPr lang="uk-UA" sz="1600" dirty="0">
                          <a:effectLst/>
                        </a:rPr>
                        <a:t>елемент з кінця списку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s[i:j]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Вирізка з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r>
                        <a:rPr lang="uk-UA" sz="1600" dirty="0">
                          <a:effectLst/>
                        </a:rPr>
                        <a:t>від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j</a:t>
                      </a:r>
                      <a:r>
                        <a:rPr lang="uk-UA" sz="1600" dirty="0">
                          <a:effectLst/>
                        </a:rPr>
                        <a:t> (підсписок, що починається з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–го елементу та закінчується </a:t>
                      </a:r>
                      <a:r>
                        <a:rPr lang="en-US" sz="1600" dirty="0">
                          <a:effectLst/>
                        </a:rPr>
                        <a:t>j</a:t>
                      </a:r>
                      <a:r>
                        <a:rPr lang="uk-UA" sz="1600" dirty="0">
                          <a:effectLst/>
                        </a:rPr>
                        <a:t> -1 елементом)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s[i:j:k]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Вирізка з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r>
                        <a:rPr lang="uk-UA" sz="1600" dirty="0">
                          <a:effectLst/>
                        </a:rPr>
                        <a:t>від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j </a:t>
                      </a:r>
                      <a:r>
                        <a:rPr lang="uk-UA" sz="1600" dirty="0">
                          <a:effectLst/>
                        </a:rPr>
                        <a:t>з кроком </a:t>
                      </a:r>
                      <a:r>
                        <a:rPr lang="en-US" sz="1600" dirty="0">
                          <a:effectLst/>
                        </a:rPr>
                        <a:t>k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len</a:t>
                      </a:r>
                      <a:r>
                        <a:rPr lang="en-US" sz="1600" dirty="0">
                          <a:effectLst/>
                        </a:rPr>
                        <a:t>(s)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довжина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9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операції </a:t>
            </a:r>
            <a:r>
              <a:rPr lang="ru-RU" dirty="0"/>
              <a:t>для </a:t>
            </a:r>
            <a:r>
              <a:rPr lang="uk-UA" dirty="0" smtClean="0"/>
              <a:t>списків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75855"/>
              </p:ext>
            </p:extLst>
          </p:nvPr>
        </p:nvGraphicFramePr>
        <p:xfrm>
          <a:off x="611560" y="1988840"/>
          <a:ext cx="8136904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100"/>
                <a:gridCol w="63118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Операція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Опис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min(s)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Найменший елемент списку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max(s)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Найбільший елемент списку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s.index(x[, i[, j]])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Індекс першого входження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uk-UA" sz="1600" dirty="0">
                          <a:effectLst/>
                        </a:rPr>
                        <a:t>починаючи з </a:t>
                      </a:r>
                      <a:r>
                        <a:rPr lang="uk-UA" sz="1600" dirty="0" err="1">
                          <a:effectLst/>
                        </a:rPr>
                        <a:t>індекса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та перед індексом </a:t>
                      </a:r>
                      <a:r>
                        <a:rPr lang="en-US" sz="1600" dirty="0">
                          <a:effectLst/>
                        </a:rPr>
                        <a:t>j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s.count(x)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Кількість входжень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Відношення для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Для списків визначено відношення 6 стандартних відношень з множини </a:t>
            </a:r>
            <a:r>
              <a:rPr lang="en-US" i="1" dirty="0" err="1"/>
              <a:t>Rel</a:t>
            </a:r>
            <a:r>
              <a:rPr lang="ru-RU" dirty="0"/>
              <a:t> =</a:t>
            </a:r>
            <a:r>
              <a:rPr lang="ru-RU" i="1" dirty="0"/>
              <a:t> </a:t>
            </a:r>
            <a:r>
              <a:rPr lang="ru-RU" dirty="0"/>
              <a:t>{</a:t>
            </a:r>
            <a:r>
              <a:rPr lang="uk-UA" dirty="0"/>
              <a:t>==, !=, &gt;, &lt;, &gt;=, &lt;=</a:t>
            </a:r>
            <a:r>
              <a:rPr lang="ru-RU" dirty="0"/>
              <a:t>}.</a:t>
            </a:r>
          </a:p>
          <a:p>
            <a:r>
              <a:rPr lang="uk-UA" dirty="0"/>
              <a:t>Відношення </a:t>
            </a:r>
            <a:r>
              <a:rPr lang="en-US" dirty="0"/>
              <a:t>a </a:t>
            </a:r>
            <a:r>
              <a:rPr lang="uk-UA" dirty="0"/>
              <a:t>== </a:t>
            </a:r>
            <a:r>
              <a:rPr lang="en-US" dirty="0"/>
              <a:t>b</a:t>
            </a:r>
            <a:r>
              <a:rPr lang="uk-UA" dirty="0"/>
              <a:t> означає попарну рівність всіх елементів двох списків 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Відношення </a:t>
            </a:r>
            <a:r>
              <a:rPr lang="en-US" dirty="0"/>
              <a:t>a</a:t>
            </a:r>
            <a:r>
              <a:rPr lang="ru-RU" dirty="0"/>
              <a:t> &lt; </a:t>
            </a:r>
            <a:r>
              <a:rPr lang="en-US" dirty="0"/>
              <a:t>b </a:t>
            </a:r>
            <a:r>
              <a:rPr lang="uk-UA" dirty="0"/>
              <a:t>визначається </a:t>
            </a:r>
            <a:r>
              <a:rPr lang="uk-UA" dirty="0" err="1"/>
              <a:t>рекурсивно</a:t>
            </a:r>
            <a:r>
              <a:rPr lang="ru-RU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 == </a:t>
            </a:r>
            <a:r>
              <a:rPr lang="en-US" dirty="0" smtClean="0"/>
              <a:t>[ ], </a:t>
            </a:r>
            <a:r>
              <a:rPr lang="en-US" dirty="0"/>
              <a:t>b != </a:t>
            </a:r>
            <a:r>
              <a:rPr lang="en-US" dirty="0" smtClean="0"/>
              <a:t>[ ], </a:t>
            </a:r>
            <a:r>
              <a:rPr lang="uk-UA" dirty="0"/>
              <a:t>то </a:t>
            </a:r>
            <a:r>
              <a:rPr lang="en-US" dirty="0"/>
              <a:t>a &lt; b == True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b</a:t>
            </a:r>
            <a:r>
              <a:rPr lang="uk-UA" dirty="0"/>
              <a:t> == </a:t>
            </a:r>
            <a:r>
              <a:rPr lang="en-US" dirty="0" smtClean="0"/>
              <a:t>[ ]</a:t>
            </a:r>
            <a:r>
              <a:rPr lang="uk-UA" dirty="0" smtClean="0"/>
              <a:t>,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</a:t>
            </a:r>
            <a:r>
              <a:rPr lang="uk-UA" dirty="0"/>
              <a:t>== </a:t>
            </a:r>
            <a:r>
              <a:rPr lang="en-US" dirty="0"/>
              <a:t>False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</a:t>
            </a:r>
            <a:r>
              <a:rPr lang="uk-UA" dirty="0"/>
              <a:t> != </a:t>
            </a:r>
            <a:r>
              <a:rPr lang="en-US" dirty="0" smtClean="0"/>
              <a:t>[ ]</a:t>
            </a:r>
            <a:r>
              <a:rPr lang="uk-UA" dirty="0" smtClean="0"/>
              <a:t>, </a:t>
            </a:r>
            <a:r>
              <a:rPr lang="en-US" dirty="0"/>
              <a:t>b</a:t>
            </a:r>
            <a:r>
              <a:rPr lang="uk-UA" dirty="0"/>
              <a:t> != </a:t>
            </a:r>
            <a:r>
              <a:rPr lang="en-US" dirty="0" smtClean="0"/>
              <a:t>[ ]</a:t>
            </a:r>
            <a:r>
              <a:rPr lang="uk-UA" dirty="0" smtClean="0"/>
              <a:t>, </a:t>
            </a:r>
            <a:r>
              <a:rPr lang="en-US" dirty="0"/>
              <a:t>a</a:t>
            </a:r>
            <a:r>
              <a:rPr lang="uk-UA" dirty="0"/>
              <a:t>[0] !=</a:t>
            </a:r>
            <a:r>
              <a:rPr lang="en-US" dirty="0"/>
              <a:t> b[0]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≡ a</a:t>
            </a:r>
            <a:r>
              <a:rPr lang="uk-UA" dirty="0"/>
              <a:t>[0] </a:t>
            </a:r>
            <a:r>
              <a:rPr lang="en-US" dirty="0"/>
              <a:t>&lt; b[0]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</a:t>
            </a:r>
            <a:r>
              <a:rPr lang="uk-UA" dirty="0"/>
              <a:t> != </a:t>
            </a:r>
            <a:r>
              <a:rPr lang="en-US" dirty="0" smtClean="0"/>
              <a:t>[ ]</a:t>
            </a:r>
            <a:r>
              <a:rPr lang="uk-UA" dirty="0" smtClean="0"/>
              <a:t>, </a:t>
            </a:r>
            <a:r>
              <a:rPr lang="en-US" dirty="0"/>
              <a:t>b</a:t>
            </a:r>
            <a:r>
              <a:rPr lang="uk-UA" dirty="0"/>
              <a:t> != </a:t>
            </a:r>
            <a:r>
              <a:rPr lang="en-US" dirty="0" smtClean="0"/>
              <a:t>[ ]</a:t>
            </a:r>
            <a:r>
              <a:rPr lang="uk-UA" dirty="0" smtClean="0"/>
              <a:t>, </a:t>
            </a:r>
            <a:r>
              <a:rPr lang="en-US" dirty="0"/>
              <a:t>a</a:t>
            </a:r>
            <a:r>
              <a:rPr lang="uk-UA" dirty="0"/>
              <a:t>[0] </a:t>
            </a:r>
            <a:r>
              <a:rPr lang="en-US" dirty="0"/>
              <a:t>=</a:t>
            </a:r>
            <a:r>
              <a:rPr lang="uk-UA" dirty="0"/>
              <a:t>=</a:t>
            </a:r>
            <a:r>
              <a:rPr lang="en-US" dirty="0"/>
              <a:t> b[0]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≡ a</a:t>
            </a:r>
            <a:r>
              <a:rPr lang="uk-UA" dirty="0"/>
              <a:t>[</a:t>
            </a:r>
            <a:r>
              <a:rPr lang="en-US" dirty="0"/>
              <a:t>1:</a:t>
            </a:r>
            <a:r>
              <a:rPr lang="uk-UA" dirty="0"/>
              <a:t>] </a:t>
            </a:r>
            <a:r>
              <a:rPr lang="en-US" dirty="0"/>
              <a:t>&lt; b[1:]</a:t>
            </a:r>
            <a:endParaRPr lang="ru-RU" dirty="0"/>
          </a:p>
          <a:p>
            <a:r>
              <a:rPr lang="uk-UA" dirty="0"/>
              <a:t>Інші відношення з множини </a:t>
            </a:r>
            <a:r>
              <a:rPr lang="en-US" i="1" dirty="0" err="1"/>
              <a:t>Rel</a:t>
            </a:r>
            <a:r>
              <a:rPr lang="uk-UA" dirty="0"/>
              <a:t> визначається через </a:t>
            </a:r>
            <a:r>
              <a:rPr lang="uk-UA" dirty="0" err="1"/>
              <a:t>бульові</a:t>
            </a:r>
            <a:r>
              <a:rPr lang="uk-UA" dirty="0"/>
              <a:t> операції та відношення == та &lt;.</a:t>
            </a:r>
            <a:endParaRPr lang="ru-RU" dirty="0"/>
          </a:p>
          <a:p>
            <a:r>
              <a:rPr lang="uk-UA" dirty="0"/>
              <a:t>Для обчислення відношень з множини </a:t>
            </a:r>
            <a:r>
              <a:rPr lang="en-US" i="1" dirty="0" err="1"/>
              <a:t>Rel</a:t>
            </a:r>
            <a:r>
              <a:rPr lang="uk-UA" dirty="0"/>
              <a:t> відповідні елементи 2 списків повинні мати порівнювані типи (наприклад, обидва числові або обидва рядки і </a:t>
            </a:r>
            <a:r>
              <a:rPr lang="uk-UA" dirty="0" err="1"/>
              <a:t>т.д</a:t>
            </a:r>
            <a:r>
              <a:rPr lang="uk-UA" dirty="0"/>
              <a:t>.) </a:t>
            </a:r>
            <a:endParaRPr lang="en-US" dirty="0" smtClean="0"/>
          </a:p>
          <a:p>
            <a:r>
              <a:rPr lang="uk-UA" dirty="0" smtClean="0"/>
              <a:t>Обчислення </a:t>
            </a:r>
            <a:r>
              <a:rPr lang="uk-UA" dirty="0"/>
              <a:t>відношень для непорівнюваних типів дає помилку.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Відношення для </a:t>
            </a:r>
            <a:r>
              <a:rPr lang="uk-UA" dirty="0" smtClean="0"/>
              <a:t>списків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Окрім </a:t>
            </a:r>
            <a:r>
              <a:rPr lang="uk-UA" dirty="0"/>
              <a:t>відношень з множини </a:t>
            </a:r>
            <a:r>
              <a:rPr lang="en-US" i="1" dirty="0" err="1"/>
              <a:t>Rel</a:t>
            </a:r>
            <a:r>
              <a:rPr lang="ru-RU" dirty="0"/>
              <a:t>, </a:t>
            </a:r>
            <a:r>
              <a:rPr lang="uk-UA" dirty="0"/>
              <a:t>для списків визначено відношення: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 in a, x not in a</a:t>
            </a:r>
            <a:endParaRPr lang="ru-RU" dirty="0"/>
          </a:p>
          <a:p>
            <a:pPr lvl="1"/>
            <a:r>
              <a:rPr lang="ru-RU" dirty="0"/>
              <a:t>де </a:t>
            </a:r>
            <a:r>
              <a:rPr lang="en-US" dirty="0"/>
              <a:t>x</a:t>
            </a:r>
            <a:r>
              <a:rPr lang="ru-RU" dirty="0"/>
              <a:t> – </a:t>
            </a:r>
            <a:r>
              <a:rPr lang="uk-UA" dirty="0"/>
              <a:t>елемент, </a:t>
            </a:r>
            <a:r>
              <a:rPr lang="en-US" dirty="0"/>
              <a:t>a</a:t>
            </a:r>
            <a:r>
              <a:rPr lang="ru-RU" dirty="0"/>
              <a:t> – </a:t>
            </a:r>
            <a:r>
              <a:rPr lang="uk-UA" dirty="0"/>
              <a:t>список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r>
              <a:rPr lang="en-US" dirty="0"/>
              <a:t>x not 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ru-RU" dirty="0"/>
              <a:t>не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5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Інструкції для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списків визначено присвоєння та виведення.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=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e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)</a:t>
            </a:r>
            <a:endParaRPr lang="uk-UA" sz="3600" dirty="0">
              <a:solidFill>
                <a:srgbClr val="586E75"/>
              </a:solidFill>
              <a:latin typeface="Times New Roman"/>
            </a:endParaRPr>
          </a:p>
          <a:p>
            <a:r>
              <a:rPr lang="uk-UA" dirty="0" smtClean="0"/>
              <a:t>Введення </a:t>
            </a:r>
            <a:r>
              <a:rPr lang="uk-UA" dirty="0"/>
              <a:t>не визначено, тому треба вводити список </a:t>
            </a:r>
            <a:r>
              <a:rPr lang="uk-UA" dirty="0" err="1"/>
              <a:t>поелементно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 smtClean="0"/>
              <a:t>Визначено </a:t>
            </a:r>
            <a:r>
              <a:rPr lang="uk-UA" dirty="0"/>
              <a:t>також цикл по всіх елементах списку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a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: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endParaRPr lang="uk-UA" i="1" dirty="0">
              <a:solidFill>
                <a:srgbClr val="657B83"/>
              </a:solidFill>
              <a:latin typeface="Consolas"/>
            </a:endParaRPr>
          </a:p>
          <a:p>
            <a:r>
              <a:rPr lang="uk-UA" dirty="0" smtClean="0"/>
              <a:t>Окрім </a:t>
            </a:r>
            <a:r>
              <a:rPr lang="uk-UA" dirty="0"/>
              <a:t>цього, визначено ще ряд інструкцій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Інструкції для </a:t>
            </a:r>
            <a:r>
              <a:rPr lang="uk-UA" dirty="0" smtClean="0"/>
              <a:t>списків</a:t>
            </a:r>
            <a:r>
              <a:rPr lang="en-US" dirty="0" smtClean="0"/>
              <a:t>.2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336146"/>
              </p:ext>
            </p:extLst>
          </p:nvPr>
        </p:nvGraphicFramePr>
        <p:xfrm>
          <a:off x="539552" y="1484784"/>
          <a:ext cx="8136904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390"/>
                <a:gridCol w="661851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Інструкція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s[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] = x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–й елемент </a:t>
                      </a:r>
                      <a:r>
                        <a:rPr lang="en-US" sz="1800" dirty="0">
                          <a:effectLst/>
                        </a:rPr>
                        <a:t>s </a:t>
                      </a:r>
                      <a:r>
                        <a:rPr lang="uk-UA" sz="1800" dirty="0">
                          <a:effectLst/>
                        </a:rPr>
                        <a:t>замінюється на 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s[</a:t>
                      </a:r>
                      <a:r>
                        <a:rPr lang="en-US" sz="1800" dirty="0" err="1">
                          <a:effectLst/>
                        </a:rPr>
                        <a:t>i:j</a:t>
                      </a:r>
                      <a:r>
                        <a:rPr lang="en-US" sz="1800" dirty="0">
                          <a:effectLst/>
                        </a:rPr>
                        <a:t>] = t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вирізка </a:t>
                      </a:r>
                      <a:r>
                        <a:rPr lang="en-US" sz="1800" dirty="0">
                          <a:effectLst/>
                        </a:rPr>
                        <a:t>s </a:t>
                      </a:r>
                      <a:r>
                        <a:rPr lang="uk-UA" sz="1800" dirty="0">
                          <a:effectLst/>
                        </a:rPr>
                        <a:t>від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до </a:t>
                      </a:r>
                      <a:r>
                        <a:rPr lang="en-US" sz="1800" dirty="0">
                          <a:effectLst/>
                        </a:rPr>
                        <a:t>j </a:t>
                      </a:r>
                      <a:r>
                        <a:rPr lang="uk-UA" sz="1800" dirty="0">
                          <a:effectLst/>
                        </a:rPr>
                        <a:t>замінюється значенням </a:t>
                      </a:r>
                      <a:r>
                        <a:rPr lang="en-US" sz="1800" dirty="0">
                          <a:effectLst/>
                        </a:rPr>
                        <a:t>t </a:t>
                      </a:r>
                      <a:r>
                        <a:rPr lang="uk-UA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t </a:t>
                      </a:r>
                      <a:r>
                        <a:rPr lang="uk-UA" sz="1800" dirty="0">
                          <a:effectLst/>
                        </a:rPr>
                        <a:t>повинно належати типу, що </a:t>
                      </a:r>
                      <a:r>
                        <a:rPr lang="uk-UA" sz="1800" dirty="0" err="1">
                          <a:effectLst/>
                        </a:rPr>
                        <a:t>ітерується</a:t>
                      </a:r>
                      <a:r>
                        <a:rPr lang="uk-UA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 s[</a:t>
                      </a:r>
                      <a:r>
                        <a:rPr lang="en-US" sz="1800" dirty="0" err="1">
                          <a:effectLst/>
                        </a:rPr>
                        <a:t>i:j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Те ж саме, що і </a:t>
                      </a:r>
                      <a:r>
                        <a:rPr lang="en-US" sz="1800" dirty="0">
                          <a:effectLst/>
                        </a:rPr>
                        <a:t>s[</a:t>
                      </a:r>
                      <a:r>
                        <a:rPr lang="en-US" sz="1800" dirty="0" err="1">
                          <a:effectLst/>
                        </a:rPr>
                        <a:t>i:j</a:t>
                      </a:r>
                      <a:r>
                        <a:rPr lang="en-US" sz="1800" dirty="0">
                          <a:effectLst/>
                        </a:rPr>
                        <a:t>] = []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s[i:j:k] = t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елементи </a:t>
                      </a:r>
                      <a:r>
                        <a:rPr lang="en-US" sz="1800" dirty="0">
                          <a:effectLst/>
                        </a:rPr>
                        <a:t>s[</a:t>
                      </a:r>
                      <a:r>
                        <a:rPr lang="en-US" sz="1800" dirty="0" err="1">
                          <a:effectLst/>
                        </a:rPr>
                        <a:t>i:j:k</a:t>
                      </a:r>
                      <a:r>
                        <a:rPr lang="en-US" sz="1800" dirty="0">
                          <a:effectLst/>
                        </a:rPr>
                        <a:t>] </a:t>
                      </a:r>
                      <a:r>
                        <a:rPr lang="uk-UA" sz="1800" dirty="0">
                          <a:effectLst/>
                        </a:rPr>
                        <a:t>замінюються відповідними елементами </a:t>
                      </a:r>
                      <a:r>
                        <a:rPr lang="en-US" sz="1800" dirty="0">
                          <a:effectLst/>
                        </a:rPr>
                        <a:t>t </a:t>
                      </a:r>
                      <a:r>
                        <a:rPr lang="uk-UA" sz="1800" dirty="0">
                          <a:effectLst/>
                        </a:rPr>
                        <a:t>(кількість елементів </a:t>
                      </a:r>
                      <a:r>
                        <a:rPr lang="en-US" sz="1800" dirty="0">
                          <a:effectLst/>
                        </a:rPr>
                        <a:t>s[</a:t>
                      </a:r>
                      <a:r>
                        <a:rPr lang="en-US" sz="1800" dirty="0" err="1">
                          <a:effectLst/>
                        </a:rPr>
                        <a:t>i:j:k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  <a:r>
                        <a:rPr lang="uk-UA" sz="1800" dirty="0">
                          <a:effectLst/>
                        </a:rPr>
                        <a:t> та 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r>
                        <a:rPr lang="uk-UA" sz="1800" dirty="0">
                          <a:effectLst/>
                        </a:rPr>
                        <a:t> повинна бути однаковою)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 s[i:j:k]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Видаляє елементи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ru-RU" sz="1800" dirty="0">
                          <a:effectLst/>
                        </a:rPr>
                        <a:t>[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ru-RU" sz="1800" dirty="0">
                          <a:effectLst/>
                        </a:rPr>
                        <a:t>:</a:t>
                      </a:r>
                      <a:r>
                        <a:rPr lang="en-US" sz="1800" dirty="0">
                          <a:effectLst/>
                        </a:rPr>
                        <a:t>j</a:t>
                      </a:r>
                      <a:r>
                        <a:rPr lang="ru-RU" sz="1800" dirty="0">
                          <a:effectLst/>
                        </a:rPr>
                        <a:t>:</a:t>
                      </a:r>
                      <a:r>
                        <a:rPr lang="en-US" sz="1800" dirty="0">
                          <a:effectLst/>
                        </a:rPr>
                        <a:t>k</a:t>
                      </a:r>
                      <a:r>
                        <a:rPr lang="ru-RU" sz="1800" dirty="0">
                          <a:effectLst/>
                        </a:rPr>
                        <a:t>] </a:t>
                      </a:r>
                      <a:r>
                        <a:rPr lang="uk-UA" sz="1800" dirty="0">
                          <a:effectLst/>
                        </a:rPr>
                        <a:t>зі списку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s.append(x)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приписує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uk-UA" sz="1800" dirty="0">
                          <a:effectLst/>
                        </a:rPr>
                        <a:t>у кінець списку</a:t>
                      </a:r>
                      <a:r>
                        <a:rPr lang="ru-RU" sz="1800" dirty="0">
                          <a:effectLst/>
                        </a:rPr>
                        <a:t> (</a:t>
                      </a:r>
                      <a:r>
                        <a:rPr lang="uk-UA" sz="1800" dirty="0">
                          <a:effectLst/>
                        </a:rPr>
                        <a:t>те ж саме, що й 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ru-RU" sz="1800" dirty="0">
                          <a:effectLst/>
                        </a:rPr>
                        <a:t>[</a:t>
                      </a:r>
                      <a:r>
                        <a:rPr lang="en-US" sz="1800" dirty="0" err="1">
                          <a:effectLst/>
                        </a:rPr>
                        <a:t>len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ru-RU" sz="1800" dirty="0">
                          <a:effectLst/>
                        </a:rPr>
                        <a:t>):</a:t>
                      </a:r>
                      <a:r>
                        <a:rPr lang="en-US" sz="1800" dirty="0" err="1">
                          <a:effectLst/>
                        </a:rPr>
                        <a:t>len</a:t>
                      </a:r>
                      <a:r>
                        <a:rPr lang="ru-RU" sz="1800" dirty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ru-RU" sz="1800" dirty="0">
                          <a:effectLst/>
                        </a:rPr>
                        <a:t>)] = [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r>
                        <a:rPr lang="ru-RU" sz="1800" dirty="0">
                          <a:effectLst/>
                        </a:rPr>
                        <a:t>])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s.sort()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Впорядковує список </a:t>
                      </a:r>
                      <a:r>
                        <a:rPr lang="en-US" sz="1800" dirty="0">
                          <a:effectLst/>
                        </a:rPr>
                        <a:t>x </a:t>
                      </a:r>
                      <a:r>
                        <a:rPr lang="uk-UA" sz="1800" dirty="0">
                          <a:effectLst/>
                        </a:rPr>
                        <a:t>за </a:t>
                      </a:r>
                      <a:r>
                        <a:rPr lang="uk-UA" sz="1800" dirty="0" err="1">
                          <a:effectLst/>
                        </a:rPr>
                        <a:t>неспаданням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02.11.2015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4319</TotalTime>
  <Words>1753</Words>
  <Application>Microsoft Office PowerPoint</Application>
  <PresentationFormat>Экран (4:3)</PresentationFormat>
  <Paragraphs>233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Ясность</vt:lpstr>
      <vt:lpstr>Інформатика та програмування</vt:lpstr>
      <vt:lpstr>Списки</vt:lpstr>
      <vt:lpstr>Носій типу список</vt:lpstr>
      <vt:lpstr>Основні операції для списків</vt:lpstr>
      <vt:lpstr>Основні операції для списків.2</vt:lpstr>
      <vt:lpstr>Відношення для списків</vt:lpstr>
      <vt:lpstr>Відношення для списків.2</vt:lpstr>
      <vt:lpstr>Інструкції для списків</vt:lpstr>
      <vt:lpstr>Інструкції для списків.2</vt:lpstr>
      <vt:lpstr>Реалізація масивів на базі списків</vt:lpstr>
      <vt:lpstr>Приклади</vt:lpstr>
      <vt:lpstr>Взаємозв’язок рядків та списків</vt:lpstr>
      <vt:lpstr>Взаємозв’язок рядків та списків.2</vt:lpstr>
      <vt:lpstr>Приклади</vt:lpstr>
      <vt:lpstr>Додаткові інструкції для списків</vt:lpstr>
      <vt:lpstr>Спискоутворення</vt:lpstr>
      <vt:lpstr>Функція enumerate</vt:lpstr>
      <vt:lpstr>Приклади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Andrii Krenevych</cp:lastModifiedBy>
  <cp:revision>146</cp:revision>
  <dcterms:created xsi:type="dcterms:W3CDTF">2015-08-16T10:20:57Z</dcterms:created>
  <dcterms:modified xsi:type="dcterms:W3CDTF">2015-11-02T21:19:09Z</dcterms:modified>
</cp:coreProperties>
</file>