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8" r:id="rId3"/>
    <p:sldId id="279" r:id="rId4"/>
    <p:sldId id="280" r:id="rId5"/>
    <p:sldId id="281" r:id="rId6"/>
    <p:sldId id="282" r:id="rId7"/>
    <p:sldId id="294" r:id="rId8"/>
    <p:sldId id="283" r:id="rId9"/>
    <p:sldId id="295" r:id="rId10"/>
    <p:sldId id="286" r:id="rId11"/>
    <p:sldId id="296" r:id="rId12"/>
    <p:sldId id="297" r:id="rId13"/>
    <p:sldId id="298" r:id="rId14"/>
    <p:sldId id="299" r:id="rId15"/>
    <p:sldId id="304" r:id="rId16"/>
    <p:sldId id="300" r:id="rId17"/>
    <p:sldId id="301" r:id="rId18"/>
    <p:sldId id="302" r:id="rId19"/>
    <p:sldId id="303" r:id="rId20"/>
    <p:sldId id="276" r:id="rId21"/>
    <p:sldId id="27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09.11.2015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09.11.2015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09.11.2015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09.11.2015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09.11.2015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09.11.2015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radmontgomery.net/blog/pythons-zip-map-and-lambda/" TargetMode="External"/><Relationship Id="rId2" Type="http://schemas.openxmlformats.org/officeDocument/2006/relationships/hyperlink" Target="http://wombat.org.ua/AByteOfPython/AByteofPythonRussian-2.01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uk-UA" sz="3600" dirty="0"/>
              <a:t>Тема </a:t>
            </a:r>
            <a:r>
              <a:rPr lang="ru-RU" sz="3600" dirty="0"/>
              <a:t>7</a:t>
            </a:r>
            <a:r>
              <a:rPr lang="uk-UA" sz="3600" dirty="0"/>
              <a:t>. Кортежі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09.11.2015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Обчислити координати центру мас системи матеріальних точок простору з одиничною масою та найбільшу відстань між точками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20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“</a:t>
            </a:r>
            <a:r>
              <a:rPr lang="uk-UA" dirty="0"/>
              <a:t>Паралельне</a:t>
            </a:r>
            <a:r>
              <a:rPr lang="ru-RU" dirty="0"/>
              <a:t>”</a:t>
            </a:r>
            <a:r>
              <a:rPr lang="uk-UA" dirty="0"/>
              <a:t> присвоєння з використанням кортежів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uk-UA" dirty="0"/>
              <a:t>Оскільки поля кортежів можуть бути вказані у лівій та правій частині присвоєння, то допустимі такі присвоєння:</a:t>
            </a:r>
            <a:endParaRPr lang="ru-RU" dirty="0"/>
          </a:p>
          <a:p>
            <a:pPr marL="0" indent="0" algn="just">
              <a:buNone/>
            </a:pPr>
            <a:r>
              <a:rPr lang="en-US" dirty="0">
                <a:solidFill>
                  <a:srgbClr val="B58900"/>
                </a:solidFill>
                <a:latin typeface="Consolas"/>
              </a:rPr>
              <a:t>a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b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c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d</a:t>
            </a:r>
            <a:endParaRPr lang="en-US" sz="3600" dirty="0">
              <a:solidFill>
                <a:srgbClr val="B58900"/>
              </a:solidFill>
              <a:latin typeface="Times New Roman"/>
            </a:endParaRPr>
          </a:p>
          <a:p>
            <a:pPr algn="just"/>
            <a:r>
              <a:rPr lang="ru-RU" dirty="0" smtClean="0"/>
              <a:t>Ц</a:t>
            </a:r>
            <a:r>
              <a:rPr lang="uk-UA" dirty="0"/>
              <a:t>е присвоєння означає що кортежу (</a:t>
            </a:r>
            <a:r>
              <a:rPr lang="ru-RU" dirty="0"/>
              <a:t>a, b</a:t>
            </a:r>
            <a:r>
              <a:rPr lang="uk-UA" dirty="0"/>
              <a:t>) буде присвоєно значення кортежу (</a:t>
            </a:r>
            <a:r>
              <a:rPr lang="ru-RU" dirty="0"/>
              <a:t>c, d</a:t>
            </a:r>
            <a:r>
              <a:rPr lang="uk-UA" dirty="0"/>
              <a:t>).</a:t>
            </a:r>
            <a:endParaRPr lang="ru-RU" dirty="0"/>
          </a:p>
          <a:p>
            <a:pPr algn="just"/>
            <a:r>
              <a:rPr lang="uk-UA" dirty="0"/>
              <a:t>Таким чином, можемо для відомої задачі обміну значень 2 змінних написати присвоєння</a:t>
            </a:r>
            <a:endParaRPr lang="ru-RU" dirty="0"/>
          </a:p>
          <a:p>
            <a:pPr marL="0" indent="0" algn="just">
              <a:buNone/>
            </a:pP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y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y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 algn="just">
              <a:buNone/>
            </a:pPr>
            <a:r>
              <a:rPr lang="uk-UA" dirty="0" smtClean="0"/>
              <a:t>без </a:t>
            </a:r>
            <a:r>
              <a:rPr lang="uk-UA" dirty="0"/>
              <a:t>явного використання додаткових змінних.</a:t>
            </a:r>
            <a:endParaRPr lang="ru-RU" dirty="0"/>
          </a:p>
          <a:p>
            <a:pPr algn="just"/>
            <a:r>
              <a:rPr lang="uk-UA" dirty="0"/>
              <a:t>Подібний підхід застосовують </a:t>
            </a:r>
            <a:r>
              <a:rPr lang="uk-UA"/>
              <a:t>при </a:t>
            </a:r>
            <a:r>
              <a:rPr lang="uk-UA" smtClean="0"/>
              <a:t>обчисленні </a:t>
            </a:r>
            <a:r>
              <a:rPr lang="uk-UA" dirty="0"/>
              <a:t>елементів послідовностей, заданих рекурентними співвідношеннями вищих порядків.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89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Обчислення заданого числа </a:t>
            </a:r>
            <a:r>
              <a:rPr lang="uk-UA" dirty="0" err="1"/>
              <a:t>Фібоначчі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1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</a:t>
            </a:r>
            <a:r>
              <a:rPr lang="en-US" dirty="0"/>
              <a:t>zip</a:t>
            </a:r>
            <a:r>
              <a:rPr lang="uk-UA" dirty="0"/>
              <a:t>, </a:t>
            </a:r>
            <a:r>
              <a:rPr lang="en-US" dirty="0"/>
              <a:t>sum </a:t>
            </a:r>
            <a:r>
              <a:rPr lang="uk-UA" dirty="0"/>
              <a:t>та </a:t>
            </a:r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uk-UA" dirty="0"/>
              <a:t>Три вбудованих функції </a:t>
            </a:r>
            <a:r>
              <a:rPr lang="en-US" dirty="0"/>
              <a:t>zip</a:t>
            </a:r>
            <a:r>
              <a:rPr lang="uk-UA" dirty="0"/>
              <a:t>(), </a:t>
            </a:r>
            <a:r>
              <a:rPr lang="en-US" dirty="0"/>
              <a:t>sum</a:t>
            </a:r>
            <a:r>
              <a:rPr lang="ru-RU" dirty="0"/>
              <a:t>() </a:t>
            </a:r>
            <a:r>
              <a:rPr lang="uk-UA" dirty="0"/>
              <a:t>та </a:t>
            </a:r>
            <a:r>
              <a:rPr lang="en-US" dirty="0"/>
              <a:t>map</a:t>
            </a:r>
            <a:r>
              <a:rPr lang="uk-UA" dirty="0"/>
              <a:t>() </a:t>
            </a:r>
            <a:r>
              <a:rPr lang="uk-UA" dirty="0" smtClean="0"/>
              <a:t>використовують </a:t>
            </a:r>
            <a:r>
              <a:rPr lang="uk-UA" dirty="0"/>
              <a:t>для роботи з послідовностями, в тому числі, з кортежами.</a:t>
            </a:r>
            <a:endParaRPr lang="ru-RU" dirty="0"/>
          </a:p>
          <a:p>
            <a:pPr algn="just"/>
            <a:r>
              <a:rPr lang="uk-UA" dirty="0"/>
              <a:t>Якщо a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uk-UA" dirty="0" smtClean="0"/>
              <a:t>b </a:t>
            </a:r>
            <a:r>
              <a:rPr lang="uk-UA" dirty="0"/>
              <a:t>– послідовності, то </a:t>
            </a:r>
            <a:r>
              <a:rPr lang="en-US" dirty="0"/>
              <a:t>zip</a:t>
            </a:r>
            <a:r>
              <a:rPr lang="uk-UA" dirty="0"/>
              <a:t>(</a:t>
            </a:r>
            <a:r>
              <a:rPr lang="en-US" dirty="0"/>
              <a:t>a</a:t>
            </a:r>
            <a:r>
              <a:rPr lang="uk-UA" dirty="0"/>
              <a:t>,</a:t>
            </a:r>
            <a:r>
              <a:rPr lang="en-US" dirty="0"/>
              <a:t>b</a:t>
            </a:r>
            <a:r>
              <a:rPr lang="uk-UA" dirty="0"/>
              <a:t>) утворює послідовність кортежів, які складаються з відповідних елементів a та b. </a:t>
            </a:r>
            <a:endParaRPr lang="ru-RU" dirty="0"/>
          </a:p>
          <a:p>
            <a:pPr algn="just"/>
            <a:r>
              <a:rPr lang="uk-UA" dirty="0"/>
              <a:t>Тобто, якщо послідовність a складається з елементів </a:t>
            </a:r>
            <a:r>
              <a:rPr lang="uk-UA" i="1" dirty="0"/>
              <a:t>a</a:t>
            </a:r>
            <a:r>
              <a:rPr lang="uk-UA" baseline="-25000" dirty="0"/>
              <a:t>1</a:t>
            </a:r>
            <a:r>
              <a:rPr lang="uk-UA" dirty="0"/>
              <a:t>, …, </a:t>
            </a:r>
            <a:r>
              <a:rPr lang="uk-UA" i="1" dirty="0"/>
              <a:t>a</a:t>
            </a:r>
            <a:r>
              <a:rPr lang="en-US" baseline="-25000" dirty="0"/>
              <a:t>n</a:t>
            </a:r>
            <a:r>
              <a:rPr lang="uk-UA" dirty="0"/>
              <a:t>, послідовність </a:t>
            </a:r>
            <a:r>
              <a:rPr lang="en-US" dirty="0"/>
              <a:t>b </a:t>
            </a:r>
            <a:r>
              <a:rPr lang="uk-UA" dirty="0"/>
              <a:t>складається з елементів </a:t>
            </a:r>
            <a:r>
              <a:rPr lang="en-US" i="1" dirty="0"/>
              <a:t>b</a:t>
            </a:r>
            <a:r>
              <a:rPr lang="uk-UA" baseline="-25000" dirty="0"/>
              <a:t>1</a:t>
            </a:r>
            <a:r>
              <a:rPr lang="uk-UA" dirty="0"/>
              <a:t>, …, </a:t>
            </a:r>
            <a:r>
              <a:rPr lang="en-US" i="1" dirty="0" err="1"/>
              <a:t>b</a:t>
            </a:r>
            <a:r>
              <a:rPr lang="en-US" baseline="-25000" dirty="0" err="1"/>
              <a:t>n</a:t>
            </a:r>
            <a:r>
              <a:rPr lang="uk-UA" dirty="0"/>
              <a:t>, то </a:t>
            </a:r>
            <a:r>
              <a:rPr lang="en-US" dirty="0"/>
              <a:t>zip</a:t>
            </a:r>
            <a:r>
              <a:rPr lang="uk-UA" dirty="0"/>
              <a:t>(</a:t>
            </a:r>
            <a:r>
              <a:rPr lang="en-US" dirty="0"/>
              <a:t>a</a:t>
            </a:r>
            <a:r>
              <a:rPr lang="uk-UA" dirty="0"/>
              <a:t>,</a:t>
            </a:r>
            <a:r>
              <a:rPr lang="en-US" dirty="0"/>
              <a:t>b</a:t>
            </a:r>
            <a:r>
              <a:rPr lang="uk-UA" dirty="0"/>
              <a:t>) складається з елементів (</a:t>
            </a:r>
            <a:r>
              <a:rPr lang="uk-UA" i="1" dirty="0"/>
              <a:t>a</a:t>
            </a:r>
            <a:r>
              <a:rPr lang="uk-UA" baseline="-25000" dirty="0"/>
              <a:t>1</a:t>
            </a:r>
            <a:r>
              <a:rPr lang="uk-UA" dirty="0"/>
              <a:t>, </a:t>
            </a:r>
            <a:r>
              <a:rPr lang="en-US" i="1" dirty="0"/>
              <a:t>b</a:t>
            </a:r>
            <a:r>
              <a:rPr lang="uk-UA" baseline="-25000" dirty="0"/>
              <a:t>1</a:t>
            </a:r>
            <a:r>
              <a:rPr lang="uk-UA" dirty="0"/>
              <a:t>), …, (</a:t>
            </a:r>
            <a:r>
              <a:rPr lang="uk-UA" i="1" dirty="0"/>
              <a:t>a</a:t>
            </a:r>
            <a:r>
              <a:rPr lang="en-US" baseline="-25000" dirty="0"/>
              <a:t>n</a:t>
            </a:r>
            <a:r>
              <a:rPr lang="uk-UA" dirty="0"/>
              <a:t>,</a:t>
            </a:r>
            <a:r>
              <a:rPr lang="en-US" i="1" dirty="0" err="1"/>
              <a:t>b</a:t>
            </a:r>
            <a:r>
              <a:rPr lang="en-US" baseline="-25000" dirty="0" err="1"/>
              <a:t>n</a:t>
            </a:r>
            <a:r>
              <a:rPr lang="uk-UA" dirty="0"/>
              <a:t>).</a:t>
            </a:r>
            <a:endParaRPr lang="ru-RU" dirty="0"/>
          </a:p>
          <a:p>
            <a:pPr algn="just"/>
            <a:r>
              <a:rPr lang="uk-UA" dirty="0"/>
              <a:t>Кількість </a:t>
            </a:r>
            <a:r>
              <a:rPr lang="uk-UA" dirty="0" smtClean="0"/>
              <a:t>аргументів функції </a:t>
            </a:r>
            <a:r>
              <a:rPr lang="en-US" dirty="0"/>
              <a:t>zip</a:t>
            </a:r>
            <a:r>
              <a:rPr lang="uk-UA" dirty="0"/>
              <a:t> може бути і більшою, ніж 2. У цьому випадку кортежі будуть складатись із більшої кількості полів, рівної кількості аргументів </a:t>
            </a:r>
            <a:r>
              <a:rPr lang="en-US" dirty="0" smtClean="0"/>
              <a:t>zip</a:t>
            </a:r>
            <a:r>
              <a:rPr lang="uk-UA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89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</a:t>
            </a:r>
            <a:r>
              <a:rPr lang="en-US" dirty="0"/>
              <a:t>zip</a:t>
            </a:r>
            <a:r>
              <a:rPr lang="uk-UA" dirty="0"/>
              <a:t>, </a:t>
            </a:r>
            <a:r>
              <a:rPr lang="en-US" dirty="0"/>
              <a:t>sum </a:t>
            </a:r>
            <a:r>
              <a:rPr lang="uk-UA" dirty="0"/>
              <a:t>та </a:t>
            </a:r>
            <a:r>
              <a:rPr lang="en-US" dirty="0"/>
              <a:t>map.2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uk-UA" dirty="0" smtClean="0"/>
              <a:t>Часто </a:t>
            </a:r>
            <a:r>
              <a:rPr lang="en-US" dirty="0"/>
              <a:t>zip</a:t>
            </a:r>
            <a:r>
              <a:rPr lang="uk-UA" dirty="0"/>
              <a:t> використовують з параметром із зірочкою, що передбачає розпакування аргументу </a:t>
            </a:r>
            <a:r>
              <a:rPr lang="en-US" dirty="0"/>
              <a:t>zip</a:t>
            </a:r>
            <a:r>
              <a:rPr lang="uk-UA" dirty="0"/>
              <a:t>(*</a:t>
            </a:r>
            <a:r>
              <a:rPr lang="en-US" dirty="0"/>
              <a:t>t</a:t>
            </a:r>
            <a:r>
              <a:rPr lang="uk-UA" dirty="0"/>
              <a:t>), наприклад, у випадку списку, що складається з кортежів. </a:t>
            </a:r>
            <a:endParaRPr lang="en-US" dirty="0" smtClean="0"/>
          </a:p>
          <a:p>
            <a:pPr algn="just"/>
            <a:r>
              <a:rPr lang="uk-UA" dirty="0" smtClean="0"/>
              <a:t>Це </a:t>
            </a:r>
            <a:r>
              <a:rPr lang="uk-UA" dirty="0"/>
              <a:t>дає можливість не вказувати явно кількість послідовностей, що є аргументами </a:t>
            </a:r>
            <a:r>
              <a:rPr lang="en-US" dirty="0"/>
              <a:t>zip</a:t>
            </a:r>
            <a:r>
              <a:rPr lang="uk-UA" dirty="0"/>
              <a:t>.</a:t>
            </a:r>
            <a:endParaRPr lang="ru-RU" dirty="0"/>
          </a:p>
          <a:p>
            <a:pPr algn="just"/>
            <a:r>
              <a:rPr lang="uk-UA" dirty="0"/>
              <a:t>Функція </a:t>
            </a:r>
            <a:r>
              <a:rPr lang="en-US" dirty="0"/>
              <a:t>zip </a:t>
            </a:r>
            <a:r>
              <a:rPr lang="uk-UA" dirty="0"/>
              <a:t>повертає спеціальний об’єкт типу, що </a:t>
            </a:r>
            <a:r>
              <a:rPr lang="uk-UA" dirty="0" err="1"/>
              <a:t>ітерується</a:t>
            </a:r>
            <a:r>
              <a:rPr lang="uk-UA" dirty="0"/>
              <a:t>. Тобто, результат </a:t>
            </a:r>
            <a:r>
              <a:rPr lang="en-US" dirty="0"/>
              <a:t>zip </a:t>
            </a:r>
            <a:r>
              <a:rPr lang="uk-UA" dirty="0"/>
              <a:t>можна використовувати у циклі </a:t>
            </a:r>
            <a:r>
              <a:rPr lang="en-US" dirty="0"/>
              <a:t>for</a:t>
            </a:r>
            <a:r>
              <a:rPr lang="ru-RU" dirty="0"/>
              <a:t>. </a:t>
            </a:r>
            <a:endParaRPr lang="en-US" dirty="0" smtClean="0"/>
          </a:p>
          <a:p>
            <a:r>
              <a:rPr lang="uk-UA" dirty="0" smtClean="0"/>
              <a:t>Наприклад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y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in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zip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a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b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):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y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)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algn="just"/>
            <a:r>
              <a:rPr lang="uk-UA" dirty="0" smtClean="0"/>
              <a:t>Для </a:t>
            </a:r>
            <a:r>
              <a:rPr lang="uk-UA" dirty="0"/>
              <a:t>того, щоб зробити результат </a:t>
            </a:r>
            <a:r>
              <a:rPr lang="en-US" dirty="0"/>
              <a:t>zip</a:t>
            </a:r>
            <a:r>
              <a:rPr lang="uk-UA" dirty="0"/>
              <a:t> списком, треба застосувати </a:t>
            </a:r>
            <a:r>
              <a:rPr lang="en-US" dirty="0"/>
              <a:t>list(zip(</a:t>
            </a:r>
            <a:r>
              <a:rPr lang="en-US" dirty="0" err="1"/>
              <a:t>a,b</a:t>
            </a:r>
            <a:r>
              <a:rPr lang="en-US" dirty="0"/>
              <a:t>))</a:t>
            </a:r>
            <a:r>
              <a:rPr lang="uk-UA" dirty="0"/>
              <a:t>; </a:t>
            </a:r>
            <a:r>
              <a:rPr lang="uk-UA" dirty="0" err="1"/>
              <a:t>кортежем</a:t>
            </a:r>
            <a:r>
              <a:rPr lang="uk-UA" dirty="0"/>
              <a:t>, - </a:t>
            </a:r>
            <a:r>
              <a:rPr lang="en-US" dirty="0"/>
              <a:t>tuple(zip(</a:t>
            </a:r>
            <a:r>
              <a:rPr lang="en-US" dirty="0" err="1"/>
              <a:t>a,b</a:t>
            </a:r>
            <a:r>
              <a:rPr lang="en-US" dirty="0"/>
              <a:t>)).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91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en-US" dirty="0"/>
              <a:t>sum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Функція </a:t>
            </a:r>
            <a:r>
              <a:rPr lang="en-US" dirty="0" smtClean="0"/>
              <a:t>sum() </a:t>
            </a:r>
            <a:r>
              <a:rPr lang="uk-UA" dirty="0"/>
              <a:t>обчислює суму всіх елементів послідовності </a:t>
            </a:r>
            <a:r>
              <a:rPr lang="en-US" dirty="0"/>
              <a:t>a</a:t>
            </a:r>
            <a:r>
              <a:rPr lang="uk-UA" dirty="0"/>
              <a:t>. </a:t>
            </a:r>
            <a:endParaRPr lang="ru-RU" dirty="0"/>
          </a:p>
          <a:p>
            <a:r>
              <a:rPr lang="uk-UA" dirty="0"/>
              <a:t>Тобто, якщо послідовність a складається з елементів </a:t>
            </a:r>
            <a:r>
              <a:rPr lang="uk-UA" i="1" dirty="0"/>
              <a:t>a</a:t>
            </a:r>
            <a:r>
              <a:rPr lang="uk-UA" baseline="-25000" dirty="0"/>
              <a:t>1</a:t>
            </a:r>
            <a:r>
              <a:rPr lang="uk-UA" dirty="0"/>
              <a:t>, …, </a:t>
            </a:r>
            <a:r>
              <a:rPr lang="uk-UA" i="1" dirty="0"/>
              <a:t>a</a:t>
            </a:r>
            <a:r>
              <a:rPr lang="en-US" baseline="-25000" dirty="0"/>
              <a:t>n</a:t>
            </a:r>
            <a:r>
              <a:rPr lang="uk-UA" dirty="0"/>
              <a:t>, то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sum</a:t>
            </a:r>
            <a:r>
              <a:rPr lang="uk-UA" dirty="0"/>
              <a:t>(</a:t>
            </a:r>
            <a:r>
              <a:rPr lang="en-US" dirty="0"/>
              <a:t>a</a:t>
            </a:r>
            <a:r>
              <a:rPr lang="uk-UA" dirty="0"/>
              <a:t>) = </a:t>
            </a:r>
            <a:r>
              <a:rPr lang="uk-UA" i="1" dirty="0"/>
              <a:t>a</a:t>
            </a:r>
            <a:r>
              <a:rPr lang="uk-UA" baseline="-25000" dirty="0"/>
              <a:t>1</a:t>
            </a:r>
            <a:r>
              <a:rPr lang="uk-UA" dirty="0"/>
              <a:t>+ …+ </a:t>
            </a:r>
            <a:r>
              <a:rPr lang="uk-UA" i="1" dirty="0"/>
              <a:t>a</a:t>
            </a:r>
            <a:r>
              <a:rPr lang="en-US" baseline="-25000" dirty="0"/>
              <a:t>n</a:t>
            </a:r>
            <a:r>
              <a:rPr lang="uk-UA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503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uk-UA" dirty="0"/>
              <a:t>Функція </a:t>
            </a:r>
            <a:r>
              <a:rPr lang="uk-UA" dirty="0" err="1"/>
              <a:t>map</a:t>
            </a:r>
            <a:r>
              <a:rPr lang="uk-UA" dirty="0"/>
              <a:t> застосовує задану функцію </a:t>
            </a:r>
            <a:r>
              <a:rPr lang="en-US" dirty="0"/>
              <a:t>f </a:t>
            </a:r>
            <a:r>
              <a:rPr lang="uk-UA" dirty="0"/>
              <a:t>до всіх елементів послідовності </a:t>
            </a:r>
            <a:r>
              <a:rPr lang="en-US" dirty="0"/>
              <a:t>a</a:t>
            </a:r>
            <a:r>
              <a:rPr lang="uk-UA" dirty="0"/>
              <a:t> (якщо </a:t>
            </a:r>
            <a:r>
              <a:rPr lang="en-US" dirty="0"/>
              <a:t>f</a:t>
            </a:r>
            <a:r>
              <a:rPr lang="uk-UA" dirty="0"/>
              <a:t> має 1 аргумент). </a:t>
            </a:r>
            <a:endParaRPr lang="uk-UA" dirty="0" smtClean="0"/>
          </a:p>
          <a:p>
            <a:pPr algn="just"/>
            <a:r>
              <a:rPr lang="uk-UA" dirty="0" err="1" smtClean="0"/>
              <a:t>map</a:t>
            </a:r>
            <a:r>
              <a:rPr lang="uk-UA" dirty="0" smtClean="0"/>
              <a:t> </a:t>
            </a:r>
            <a:r>
              <a:rPr lang="uk-UA" dirty="0"/>
              <a:t>повертає послідовність значень функції </a:t>
            </a:r>
            <a:r>
              <a:rPr lang="en-US" dirty="0"/>
              <a:t>f </a:t>
            </a:r>
            <a:r>
              <a:rPr lang="uk-UA" dirty="0"/>
              <a:t>від всіх елементів </a:t>
            </a:r>
            <a:r>
              <a:rPr lang="en-US" dirty="0"/>
              <a:t>a</a:t>
            </a:r>
            <a:r>
              <a:rPr lang="uk-UA" dirty="0"/>
              <a:t>.</a:t>
            </a:r>
            <a:endParaRPr lang="ru-RU" dirty="0"/>
          </a:p>
          <a:p>
            <a:pPr algn="just"/>
            <a:r>
              <a:rPr lang="uk-UA" dirty="0"/>
              <a:t>Тобто, якщо послідовність a складається з елементів </a:t>
            </a:r>
            <a:r>
              <a:rPr lang="uk-UA" i="1" dirty="0"/>
              <a:t>a</a:t>
            </a:r>
            <a:r>
              <a:rPr lang="uk-UA" baseline="-25000" dirty="0"/>
              <a:t>1</a:t>
            </a:r>
            <a:r>
              <a:rPr lang="uk-UA" dirty="0"/>
              <a:t>, …, </a:t>
            </a:r>
            <a:r>
              <a:rPr lang="uk-UA" i="1" dirty="0"/>
              <a:t>a</a:t>
            </a:r>
            <a:r>
              <a:rPr lang="en-US" baseline="-25000" dirty="0"/>
              <a:t>n</a:t>
            </a:r>
            <a:r>
              <a:rPr lang="uk-UA" dirty="0"/>
              <a:t>, то </a:t>
            </a:r>
            <a:r>
              <a:rPr lang="en-US" dirty="0"/>
              <a:t>map</a:t>
            </a:r>
            <a:r>
              <a:rPr lang="uk-UA" dirty="0"/>
              <a:t>(</a:t>
            </a:r>
            <a:r>
              <a:rPr lang="en-US" dirty="0"/>
              <a:t>f</a:t>
            </a:r>
            <a:r>
              <a:rPr lang="uk-UA" dirty="0"/>
              <a:t>,</a:t>
            </a:r>
            <a:r>
              <a:rPr lang="en-US" dirty="0"/>
              <a:t>a</a:t>
            </a:r>
            <a:r>
              <a:rPr lang="uk-UA" dirty="0"/>
              <a:t>) складається з елементів </a:t>
            </a:r>
            <a:r>
              <a:rPr lang="en-US" i="1" dirty="0"/>
              <a:t>f</a:t>
            </a:r>
            <a:r>
              <a:rPr lang="uk-UA" dirty="0"/>
              <a:t>(</a:t>
            </a:r>
            <a:r>
              <a:rPr lang="uk-UA" i="1" dirty="0"/>
              <a:t>a</a:t>
            </a:r>
            <a:r>
              <a:rPr lang="uk-UA" baseline="-25000" dirty="0"/>
              <a:t>1</a:t>
            </a:r>
            <a:r>
              <a:rPr lang="uk-UA" dirty="0"/>
              <a:t>), …, </a:t>
            </a:r>
            <a:r>
              <a:rPr lang="en-US" i="1" dirty="0"/>
              <a:t>f</a:t>
            </a:r>
            <a:r>
              <a:rPr lang="uk-UA" dirty="0"/>
              <a:t>(</a:t>
            </a:r>
            <a:r>
              <a:rPr lang="uk-UA" i="1" dirty="0"/>
              <a:t>a</a:t>
            </a:r>
            <a:r>
              <a:rPr lang="en-US" baseline="-25000" dirty="0"/>
              <a:t>n</a:t>
            </a:r>
            <a:r>
              <a:rPr lang="uk-UA" dirty="0"/>
              <a:t>).</a:t>
            </a:r>
            <a:endParaRPr lang="ru-RU" dirty="0"/>
          </a:p>
          <a:p>
            <a:pPr algn="just"/>
            <a:r>
              <a:rPr lang="en-US" dirty="0"/>
              <a:t>map</a:t>
            </a:r>
            <a:r>
              <a:rPr lang="uk-UA" dirty="0"/>
              <a:t>(</a:t>
            </a:r>
            <a:r>
              <a:rPr lang="en-US" dirty="0"/>
              <a:t>abs</a:t>
            </a:r>
            <a:r>
              <a:rPr lang="uk-UA" dirty="0"/>
              <a:t>, </a:t>
            </a:r>
            <a:r>
              <a:rPr lang="en-US" dirty="0"/>
              <a:t>a</a:t>
            </a:r>
            <a:r>
              <a:rPr lang="uk-UA" dirty="0"/>
              <a:t>) повертає послідовність модулів елементів </a:t>
            </a:r>
            <a:r>
              <a:rPr lang="en-US" dirty="0"/>
              <a:t>a</a:t>
            </a:r>
            <a:r>
              <a:rPr lang="uk-UA" dirty="0"/>
              <a:t>.</a:t>
            </a:r>
            <a:endParaRPr lang="ru-RU" dirty="0"/>
          </a:p>
          <a:p>
            <a:pPr algn="just"/>
            <a:r>
              <a:rPr lang="uk-UA" dirty="0"/>
              <a:t>Якщо функція </a:t>
            </a:r>
            <a:r>
              <a:rPr lang="en-US" dirty="0"/>
              <a:t>f</a:t>
            </a:r>
            <a:r>
              <a:rPr lang="uk-UA" dirty="0"/>
              <a:t> залежить від більшої кількості аргументів, то у </a:t>
            </a:r>
            <a:r>
              <a:rPr lang="uk-UA" dirty="0" err="1"/>
              <a:t>map</a:t>
            </a:r>
            <a:r>
              <a:rPr lang="uk-UA" dirty="0"/>
              <a:t> треба вказати більшу кількість послідовностей, рівну, кількості аргументів </a:t>
            </a:r>
            <a:r>
              <a:rPr lang="en-US" dirty="0"/>
              <a:t>f</a:t>
            </a:r>
            <a:r>
              <a:rPr lang="uk-UA" dirty="0"/>
              <a:t>. </a:t>
            </a:r>
            <a:endParaRPr lang="uk-UA" dirty="0" smtClean="0"/>
          </a:p>
          <a:p>
            <a:pPr algn="just"/>
            <a:r>
              <a:rPr lang="uk-UA" dirty="0" smtClean="0"/>
              <a:t>Наприклад</a:t>
            </a:r>
            <a:r>
              <a:rPr lang="uk-UA" dirty="0"/>
              <a:t>, якщо </a:t>
            </a:r>
            <a:r>
              <a:rPr lang="en-US" dirty="0"/>
              <a:t>f </a:t>
            </a:r>
            <a:r>
              <a:rPr lang="uk-UA" dirty="0"/>
              <a:t>залежить від 3 аргументів, то треба вказувати </a:t>
            </a:r>
            <a:r>
              <a:rPr lang="en-US" dirty="0"/>
              <a:t>map</a:t>
            </a:r>
            <a:r>
              <a:rPr lang="uk-UA" dirty="0"/>
              <a:t>(</a:t>
            </a:r>
            <a:r>
              <a:rPr lang="en-US" dirty="0"/>
              <a:t>f</a:t>
            </a:r>
            <a:r>
              <a:rPr lang="uk-UA" dirty="0"/>
              <a:t>,</a:t>
            </a:r>
            <a:r>
              <a:rPr lang="en-US" dirty="0"/>
              <a:t>a</a:t>
            </a:r>
            <a:r>
              <a:rPr lang="uk-UA" dirty="0"/>
              <a:t>,</a:t>
            </a:r>
            <a:r>
              <a:rPr lang="en-US" dirty="0"/>
              <a:t>b</a:t>
            </a:r>
            <a:r>
              <a:rPr lang="uk-UA" dirty="0"/>
              <a:t>,</a:t>
            </a:r>
            <a:r>
              <a:rPr lang="en-US" dirty="0"/>
              <a:t>c</a:t>
            </a:r>
            <a:r>
              <a:rPr lang="uk-UA" dirty="0"/>
              <a:t>), де </a:t>
            </a:r>
            <a:r>
              <a:rPr lang="en-US" dirty="0"/>
              <a:t>a</a:t>
            </a:r>
            <a:r>
              <a:rPr lang="uk-UA" dirty="0"/>
              <a:t>, </a:t>
            </a:r>
            <a:r>
              <a:rPr lang="en-US" dirty="0"/>
              <a:t>b</a:t>
            </a:r>
            <a:r>
              <a:rPr lang="uk-UA" dirty="0"/>
              <a:t>, </a:t>
            </a:r>
            <a:r>
              <a:rPr lang="en-US" dirty="0"/>
              <a:t>c </a:t>
            </a:r>
            <a:r>
              <a:rPr lang="uk-UA" dirty="0"/>
              <a:t>– послідовності.</a:t>
            </a:r>
            <a:endParaRPr lang="ru-RU" dirty="0"/>
          </a:p>
          <a:p>
            <a:pPr algn="just"/>
            <a:r>
              <a:rPr lang="uk-UA" dirty="0"/>
              <a:t>Для </a:t>
            </a:r>
            <a:r>
              <a:rPr lang="en-US" dirty="0"/>
              <a:t>map </a:t>
            </a:r>
            <a:r>
              <a:rPr lang="uk-UA" dirty="0"/>
              <a:t>вірно все, що було описано для </a:t>
            </a:r>
            <a:r>
              <a:rPr lang="en-US" dirty="0"/>
              <a:t>zip </a:t>
            </a:r>
            <a:r>
              <a:rPr lang="uk-UA" dirty="0"/>
              <a:t>стосовно розпакування, використання у циклах, результату у вигляді списку або кортежу.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62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r>
              <a:rPr lang="ru-RU" dirty="0"/>
              <a:t>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/>
              <a:t>Дано матрицю </a:t>
            </a:r>
            <a:r>
              <a:rPr lang="uk-UA" i="1" dirty="0" err="1"/>
              <a:t>m</a:t>
            </a:r>
            <a:r>
              <a:rPr lang="uk-UA" dirty="0" err="1"/>
              <a:t>×</a:t>
            </a:r>
            <a:r>
              <a:rPr lang="uk-UA" i="1" dirty="0" err="1"/>
              <a:t>n</a:t>
            </a:r>
            <a:r>
              <a:rPr lang="uk-UA" dirty="0"/>
              <a:t> з дійсних чисел. Обчислити мінімальний елемент матриці </a:t>
            </a:r>
            <a:r>
              <a:rPr lang="en-US" i="1" dirty="0"/>
              <a:t>m</a:t>
            </a:r>
            <a:r>
              <a:rPr lang="ru-RU" dirty="0"/>
              <a:t>×</a:t>
            </a:r>
            <a:r>
              <a:rPr lang="en-US" i="1" dirty="0"/>
              <a:t>n</a:t>
            </a:r>
            <a:r>
              <a:rPr lang="ru-RU" dirty="0"/>
              <a:t>. </a:t>
            </a:r>
          </a:p>
          <a:p>
            <a:pPr algn="just"/>
            <a:endParaRPr lang="uk-UA" dirty="0" smtClean="0"/>
          </a:p>
          <a:p>
            <a:pPr algn="just"/>
            <a:r>
              <a:rPr lang="uk-UA" dirty="0" smtClean="0"/>
              <a:t>Дано </a:t>
            </a:r>
            <a:r>
              <a:rPr lang="uk-UA" dirty="0"/>
              <a:t>матрицю </a:t>
            </a:r>
            <a:r>
              <a:rPr lang="uk-UA" i="1" dirty="0" err="1"/>
              <a:t>m</a:t>
            </a:r>
            <a:r>
              <a:rPr lang="uk-UA" dirty="0" err="1"/>
              <a:t>×</a:t>
            </a:r>
            <a:r>
              <a:rPr lang="uk-UA" i="1" dirty="0" err="1"/>
              <a:t>n</a:t>
            </a:r>
            <a:r>
              <a:rPr lang="uk-UA" dirty="0"/>
              <a:t> з дійсних чисел. Обчислити транспоновану матрицю </a:t>
            </a:r>
            <a:r>
              <a:rPr lang="uk-UA" i="1" dirty="0" err="1"/>
              <a:t>n</a:t>
            </a:r>
            <a:r>
              <a:rPr lang="uk-UA" dirty="0" err="1"/>
              <a:t>×</a:t>
            </a:r>
            <a:r>
              <a:rPr lang="uk-UA" i="1" dirty="0" err="1"/>
              <a:t>m</a:t>
            </a:r>
            <a:r>
              <a:rPr lang="uk-UA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Іменовані кортежі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smtClean="0"/>
              <a:t>Іменовані кортежі (</a:t>
            </a:r>
            <a:r>
              <a:rPr lang="uk-UA" dirty="0" err="1" smtClean="0"/>
              <a:t>namedtuples</a:t>
            </a:r>
            <a:r>
              <a:rPr lang="uk-UA" dirty="0" smtClean="0"/>
              <a:t>) дозволяють звертатися до полів не за їх номером a[0], a[1], …, а за іменами. </a:t>
            </a:r>
          </a:p>
          <a:p>
            <a:r>
              <a:rPr lang="uk-UA" dirty="0" smtClean="0"/>
              <a:t>Такий спосіб більш схожий на той, що використовується у інших мовах програмування для записів або структур.</a:t>
            </a:r>
          </a:p>
          <a:p>
            <a:r>
              <a:rPr lang="uk-UA" dirty="0" smtClean="0"/>
              <a:t>Для того, щоб використовувати іменовані кортежі, треба написати</a:t>
            </a:r>
          </a:p>
          <a:p>
            <a:pPr marL="0" indent="0">
              <a:buNone/>
            </a:pPr>
            <a:r>
              <a:rPr lang="uk-UA" sz="1800" dirty="0" err="1" smtClean="0">
                <a:solidFill>
                  <a:srgbClr val="859900"/>
                </a:solidFill>
                <a:latin typeface="Consolas"/>
              </a:rPr>
              <a:t>from</a:t>
            </a:r>
            <a:r>
              <a:rPr lang="uk-UA" sz="1800" dirty="0" smtClean="0">
                <a:solidFill>
                  <a:srgbClr val="657B83"/>
                </a:solidFill>
                <a:latin typeface="Consolas"/>
              </a:rPr>
              <a:t> </a:t>
            </a:r>
            <a:r>
              <a:rPr lang="uk-UA" sz="1800" dirty="0" err="1" smtClean="0">
                <a:solidFill>
                  <a:srgbClr val="B58900"/>
                </a:solidFill>
                <a:latin typeface="Consolas"/>
              </a:rPr>
              <a:t>collections</a:t>
            </a:r>
            <a:r>
              <a:rPr lang="uk-UA" sz="1800" dirty="0" smtClean="0">
                <a:solidFill>
                  <a:srgbClr val="657B83"/>
                </a:solidFill>
                <a:latin typeface="Consolas"/>
              </a:rPr>
              <a:t> </a:t>
            </a:r>
            <a:r>
              <a:rPr lang="uk-UA" sz="1800" dirty="0" err="1" smtClean="0">
                <a:solidFill>
                  <a:srgbClr val="859900"/>
                </a:solidFill>
                <a:latin typeface="Consolas"/>
              </a:rPr>
              <a:t>import</a:t>
            </a:r>
            <a:r>
              <a:rPr lang="uk-UA" sz="1800" dirty="0" smtClean="0">
                <a:solidFill>
                  <a:srgbClr val="657B83"/>
                </a:solidFill>
                <a:latin typeface="Consolas"/>
              </a:rPr>
              <a:t> </a:t>
            </a:r>
            <a:r>
              <a:rPr lang="uk-UA" sz="1800" dirty="0" err="1" smtClean="0">
                <a:solidFill>
                  <a:srgbClr val="B58900"/>
                </a:solidFill>
                <a:latin typeface="Consolas"/>
              </a:rPr>
              <a:t>namedtuple</a:t>
            </a:r>
            <a:endParaRPr lang="uk-UA" sz="1800" dirty="0" smtClean="0">
              <a:solidFill>
                <a:srgbClr val="657B83"/>
              </a:solidFill>
              <a:latin typeface="Consolas"/>
            </a:endParaRPr>
          </a:p>
          <a:p>
            <a:r>
              <a:rPr lang="uk-UA" dirty="0" smtClean="0"/>
              <a:t>Для того, щоб описати специфічний тип іменованого кортежу, треба написати</a:t>
            </a:r>
          </a:p>
          <a:p>
            <a:r>
              <a:rPr lang="uk-UA" i="1" dirty="0" smtClean="0"/>
              <a:t>t</a:t>
            </a:r>
            <a:r>
              <a:rPr lang="uk-UA" dirty="0" smtClean="0"/>
              <a:t> = </a:t>
            </a:r>
            <a:r>
              <a:rPr lang="uk-UA" dirty="0" err="1" smtClean="0"/>
              <a:t>namedtuple</a:t>
            </a:r>
            <a:r>
              <a:rPr lang="uk-UA" dirty="0" smtClean="0"/>
              <a:t>(‘</a:t>
            </a:r>
            <a:r>
              <a:rPr lang="uk-UA" i="1" dirty="0" smtClean="0"/>
              <a:t>t</a:t>
            </a:r>
            <a:r>
              <a:rPr lang="uk-UA" dirty="0" smtClean="0"/>
              <a:t>’,[‘</a:t>
            </a:r>
            <a:r>
              <a:rPr lang="uk-UA" i="1" dirty="0" smtClean="0"/>
              <a:t>f</a:t>
            </a:r>
            <a:r>
              <a:rPr lang="uk-UA" baseline="-25000" dirty="0" smtClean="0"/>
              <a:t>1</a:t>
            </a:r>
            <a:r>
              <a:rPr lang="uk-UA" dirty="0" smtClean="0"/>
              <a:t>’,…, </a:t>
            </a:r>
            <a:r>
              <a:rPr lang="uk-UA" dirty="0" err="1" smtClean="0"/>
              <a:t>‘</a:t>
            </a:r>
            <a:r>
              <a:rPr lang="uk-UA" i="1" dirty="0" err="1" smtClean="0"/>
              <a:t>f</a:t>
            </a:r>
            <a:r>
              <a:rPr lang="uk-UA" baseline="-25000" dirty="0" err="1" smtClean="0"/>
              <a:t>n</a:t>
            </a:r>
            <a:r>
              <a:rPr lang="uk-UA" dirty="0" err="1" smtClean="0"/>
              <a:t>’</a:t>
            </a:r>
            <a:r>
              <a:rPr lang="uk-UA" dirty="0" smtClean="0"/>
              <a:t>]</a:t>
            </a:r>
            <a:r>
              <a:rPr lang="en-US" smtClean="0"/>
              <a:t>)</a:t>
            </a:r>
            <a:endParaRPr lang="uk-UA" dirty="0" smtClean="0"/>
          </a:p>
          <a:p>
            <a:r>
              <a:rPr lang="uk-UA" dirty="0" smtClean="0"/>
              <a:t>Наприклад, для точки площини</a:t>
            </a:r>
          </a:p>
          <a:p>
            <a:pPr marL="0" indent="0">
              <a:buNone/>
            </a:pPr>
            <a:r>
              <a:rPr lang="uk-UA" sz="1800" dirty="0" smtClean="0">
                <a:solidFill>
                  <a:srgbClr val="B58900"/>
                </a:solidFill>
                <a:latin typeface="Consolas"/>
              </a:rPr>
              <a:t>Point2</a:t>
            </a:r>
            <a:r>
              <a:rPr lang="uk-UA" sz="1800" dirty="0" smtClean="0">
                <a:solidFill>
                  <a:srgbClr val="657B83"/>
                </a:solidFill>
                <a:latin typeface="Consolas"/>
              </a:rPr>
              <a:t> </a:t>
            </a:r>
            <a:r>
              <a:rPr lang="uk-UA" sz="1800" dirty="0" smtClean="0">
                <a:solidFill>
                  <a:srgbClr val="586E75"/>
                </a:solidFill>
                <a:latin typeface="Consolas"/>
              </a:rPr>
              <a:t>=</a:t>
            </a:r>
            <a:r>
              <a:rPr lang="uk-UA" sz="1800" dirty="0" smtClean="0">
                <a:solidFill>
                  <a:srgbClr val="657B83"/>
                </a:solidFill>
                <a:latin typeface="Consolas"/>
              </a:rPr>
              <a:t> </a:t>
            </a:r>
            <a:r>
              <a:rPr lang="uk-UA" sz="1800" dirty="0" err="1" smtClean="0">
                <a:solidFill>
                  <a:srgbClr val="B58900"/>
                </a:solidFill>
                <a:latin typeface="Consolas"/>
              </a:rPr>
              <a:t>namedtuple</a:t>
            </a:r>
            <a:r>
              <a:rPr lang="uk-UA" sz="1800" dirty="0" smtClean="0">
                <a:solidFill>
                  <a:srgbClr val="586E75"/>
                </a:solidFill>
                <a:latin typeface="Consolas"/>
              </a:rPr>
              <a:t>(</a:t>
            </a:r>
            <a:r>
              <a:rPr lang="uk-UA" sz="1800" dirty="0" smtClean="0">
                <a:solidFill>
                  <a:srgbClr val="2AA198"/>
                </a:solidFill>
                <a:latin typeface="Consolas"/>
              </a:rPr>
              <a:t>'Point2'</a:t>
            </a:r>
            <a:r>
              <a:rPr lang="uk-UA" sz="1800" dirty="0" smtClean="0">
                <a:solidFill>
                  <a:srgbClr val="586E75"/>
                </a:solidFill>
                <a:latin typeface="Consolas"/>
              </a:rPr>
              <a:t>,[</a:t>
            </a:r>
            <a:r>
              <a:rPr lang="uk-UA" sz="1800" dirty="0" smtClean="0">
                <a:solidFill>
                  <a:srgbClr val="2AA198"/>
                </a:solidFill>
                <a:latin typeface="Consolas"/>
              </a:rPr>
              <a:t>'</a:t>
            </a:r>
            <a:r>
              <a:rPr lang="uk-UA" sz="1800" dirty="0" err="1" smtClean="0">
                <a:solidFill>
                  <a:srgbClr val="2AA198"/>
                </a:solidFill>
                <a:latin typeface="Consolas"/>
              </a:rPr>
              <a:t>x'</a:t>
            </a:r>
            <a:r>
              <a:rPr lang="uk-UA" sz="1800" dirty="0" err="1" smtClean="0">
                <a:solidFill>
                  <a:srgbClr val="586E75"/>
                </a:solidFill>
                <a:latin typeface="Consolas"/>
              </a:rPr>
              <a:t>,</a:t>
            </a:r>
            <a:r>
              <a:rPr lang="uk-UA" sz="1800" dirty="0" err="1" smtClean="0">
                <a:solidFill>
                  <a:srgbClr val="2AA198"/>
                </a:solidFill>
                <a:latin typeface="Consolas"/>
              </a:rPr>
              <a:t>'y</a:t>
            </a:r>
            <a:r>
              <a:rPr lang="uk-UA" sz="1800" dirty="0" smtClean="0">
                <a:solidFill>
                  <a:srgbClr val="2AA198"/>
                </a:solidFill>
                <a:latin typeface="Consolas"/>
              </a:rPr>
              <a:t>'</a:t>
            </a:r>
            <a:r>
              <a:rPr lang="uk-UA" sz="1800" dirty="0" smtClean="0">
                <a:solidFill>
                  <a:srgbClr val="586E75"/>
                </a:solidFill>
                <a:latin typeface="Consolas"/>
              </a:rPr>
              <a:t>])</a:t>
            </a:r>
            <a:endParaRPr lang="uk-UA" sz="2800" dirty="0" smtClean="0">
              <a:solidFill>
                <a:srgbClr val="586E75"/>
              </a:solidFill>
              <a:latin typeface="Times New Roman"/>
            </a:endParaRPr>
          </a:p>
          <a:p>
            <a:r>
              <a:rPr lang="uk-UA" dirty="0" smtClean="0"/>
              <a:t>Після цього можемо створити кортеж </a:t>
            </a:r>
          </a:p>
          <a:p>
            <a:pPr marL="0" indent="0">
              <a:buNone/>
            </a:pPr>
            <a:r>
              <a:rPr lang="uk-UA" sz="1800" dirty="0" smtClean="0">
                <a:solidFill>
                  <a:srgbClr val="B58900"/>
                </a:solidFill>
                <a:latin typeface="Consolas"/>
              </a:rPr>
              <a:t>p</a:t>
            </a:r>
            <a:r>
              <a:rPr lang="uk-UA" sz="1800" dirty="0" smtClean="0">
                <a:solidFill>
                  <a:srgbClr val="657B83"/>
                </a:solidFill>
                <a:latin typeface="Consolas"/>
              </a:rPr>
              <a:t> </a:t>
            </a:r>
            <a:r>
              <a:rPr lang="uk-UA" sz="1800" dirty="0" smtClean="0">
                <a:solidFill>
                  <a:srgbClr val="586E75"/>
                </a:solidFill>
                <a:latin typeface="Consolas"/>
              </a:rPr>
              <a:t>=</a:t>
            </a:r>
            <a:r>
              <a:rPr lang="uk-UA" sz="1800" dirty="0" smtClean="0">
                <a:solidFill>
                  <a:srgbClr val="657B83"/>
                </a:solidFill>
                <a:latin typeface="Consolas"/>
              </a:rPr>
              <a:t> </a:t>
            </a:r>
            <a:r>
              <a:rPr lang="uk-UA" sz="1800" dirty="0" smtClean="0">
                <a:solidFill>
                  <a:srgbClr val="B58900"/>
                </a:solidFill>
                <a:latin typeface="Consolas"/>
              </a:rPr>
              <a:t>Point2</a:t>
            </a:r>
            <a:r>
              <a:rPr lang="uk-UA" sz="1800" dirty="0" smtClean="0">
                <a:solidFill>
                  <a:srgbClr val="586E75"/>
                </a:solidFill>
                <a:latin typeface="Consolas"/>
              </a:rPr>
              <a:t>(</a:t>
            </a:r>
            <a:r>
              <a:rPr lang="uk-UA" sz="1800" dirty="0" smtClean="0">
                <a:solidFill>
                  <a:srgbClr val="2AA198"/>
                </a:solidFill>
                <a:latin typeface="Consolas"/>
              </a:rPr>
              <a:t>1</a:t>
            </a:r>
            <a:r>
              <a:rPr lang="uk-UA" sz="1800" dirty="0" smtClean="0">
                <a:solidFill>
                  <a:srgbClr val="586E75"/>
                </a:solidFill>
                <a:latin typeface="Consolas"/>
              </a:rPr>
              <a:t>,</a:t>
            </a:r>
            <a:r>
              <a:rPr lang="uk-UA" sz="1800" dirty="0" smtClean="0">
                <a:solidFill>
                  <a:srgbClr val="2AA198"/>
                </a:solidFill>
                <a:latin typeface="Consolas"/>
              </a:rPr>
              <a:t>0</a:t>
            </a:r>
            <a:r>
              <a:rPr lang="uk-UA" sz="1800" dirty="0" smtClean="0">
                <a:solidFill>
                  <a:srgbClr val="586E75"/>
                </a:solidFill>
                <a:latin typeface="Consolas"/>
              </a:rPr>
              <a:t>)</a:t>
            </a:r>
            <a:endParaRPr lang="uk-UA" sz="1800" dirty="0" smtClean="0">
              <a:solidFill>
                <a:srgbClr val="657B83"/>
              </a:solidFill>
              <a:latin typeface="Consolas"/>
            </a:endParaRPr>
          </a:p>
          <a:p>
            <a:r>
              <a:rPr lang="uk-UA" dirty="0" smtClean="0"/>
              <a:t>та звертатися до полів кортежу за іменами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B58900"/>
                </a:solidFill>
                <a:latin typeface="Consolas"/>
              </a:rPr>
              <a:t>x</a:t>
            </a:r>
            <a:r>
              <a:rPr lang="en-US" sz="1800" dirty="0" smtClean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B58900"/>
                </a:solidFill>
                <a:latin typeface="Consolas"/>
              </a:rPr>
              <a:t>p</a:t>
            </a:r>
            <a:r>
              <a:rPr lang="en-US" sz="1800" dirty="0" err="1">
                <a:solidFill>
                  <a:srgbClr val="586E75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B58900"/>
                </a:solidFill>
                <a:latin typeface="Consolas"/>
              </a:rPr>
              <a:t>x</a:t>
            </a:r>
            <a:endParaRPr lang="en-US" sz="2800" dirty="0">
              <a:solidFill>
                <a:srgbClr val="B58900"/>
              </a:solidFill>
              <a:latin typeface="Times New Roman"/>
            </a:endParaRPr>
          </a:p>
          <a:p>
            <a:endParaRPr lang="uk-UA" dirty="0">
              <a:latin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56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/>
              <a:t>Обчислити координати центру мас системи матеріальних точок простору з одиничною масою та найбільшу відстань між точками (версія 2)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2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Кортежі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 smtClean="0"/>
              <a:t>Кортежі є сукупностями</a:t>
            </a:r>
            <a:r>
              <a:rPr lang="en-US" dirty="0" smtClean="0"/>
              <a:t> </a:t>
            </a:r>
            <a:r>
              <a:rPr lang="uk-UA" dirty="0" smtClean="0"/>
              <a:t>з визначеної кількості різнотипних полів. </a:t>
            </a:r>
          </a:p>
          <a:p>
            <a:pPr algn="just"/>
            <a:r>
              <a:rPr lang="ru-RU" dirty="0"/>
              <a:t>Кортеж</a:t>
            </a:r>
            <a:r>
              <a:rPr lang="uk-UA" dirty="0"/>
              <a:t>і використовують тоді, коли декілька характеристик описують один об’єкт. </a:t>
            </a:r>
            <a:endParaRPr lang="en-US" dirty="0" smtClean="0"/>
          </a:p>
          <a:p>
            <a:pPr lvl="1" algn="just"/>
            <a:r>
              <a:rPr lang="uk-UA" dirty="0" smtClean="0"/>
              <a:t>Наприклад</a:t>
            </a:r>
            <a:r>
              <a:rPr lang="uk-UA" dirty="0"/>
              <a:t>, точка простору, відомості про автомобіль, дані працівника тощо. </a:t>
            </a:r>
            <a:endParaRPr lang="en-US" dirty="0" smtClean="0"/>
          </a:p>
          <a:p>
            <a:pPr algn="just"/>
            <a:r>
              <a:rPr lang="uk-UA" dirty="0" smtClean="0"/>
              <a:t>У </a:t>
            </a:r>
            <a:r>
              <a:rPr lang="uk-UA" dirty="0"/>
              <a:t>мовах програмування кортежі часто називають записами або структурами.</a:t>
            </a:r>
            <a:endParaRPr lang="ru-RU" dirty="0"/>
          </a:p>
          <a:p>
            <a:pPr algn="just"/>
            <a:endParaRPr lang="en-US" dirty="0" smtClean="0"/>
          </a:p>
          <a:p>
            <a:pPr algn="just"/>
            <a:r>
              <a:rPr lang="uk-UA" dirty="0"/>
              <a:t>У </a:t>
            </a:r>
            <a:r>
              <a:rPr lang="en-US" dirty="0"/>
              <a:t>Python </a:t>
            </a:r>
            <a:r>
              <a:rPr lang="uk-UA" dirty="0"/>
              <a:t>кортежі</a:t>
            </a:r>
            <a:r>
              <a:rPr lang="uk-UA" dirty="0" smtClean="0"/>
              <a:t>, як і рядки та на </a:t>
            </a:r>
            <a:r>
              <a:rPr lang="uk-UA" dirty="0"/>
              <a:t>відміну від </a:t>
            </a:r>
            <a:r>
              <a:rPr lang="uk-UA" dirty="0" smtClean="0"/>
              <a:t>списків, </a:t>
            </a:r>
            <a:r>
              <a:rPr lang="uk-UA" dirty="0"/>
              <a:t>є такими, що </a:t>
            </a:r>
            <a:r>
              <a:rPr lang="uk-UA" dirty="0" smtClean="0"/>
              <a:t>не змінюються (</a:t>
            </a:r>
            <a:r>
              <a:rPr lang="en-US" dirty="0" smtClean="0"/>
              <a:t>immutable</a:t>
            </a:r>
            <a:r>
              <a:rPr lang="uk-UA" dirty="0"/>
              <a:t>)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r>
              <a:rPr lang="uk-UA" dirty="0"/>
              <a:t>Тип кортежу також </a:t>
            </a:r>
            <a:r>
              <a:rPr lang="uk-UA" dirty="0" smtClean="0"/>
              <a:t>належить </a:t>
            </a:r>
            <a:r>
              <a:rPr lang="uk-UA" dirty="0"/>
              <a:t>до типів послідовностей.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 </a:t>
            </a:r>
            <a:r>
              <a:rPr lang="ru-RU" dirty="0" err="1" smtClean="0"/>
              <a:t>розглянули</a:t>
            </a:r>
            <a:r>
              <a:rPr lang="ru-RU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/>
              <a:t>Кортежі. Носій для кортежів.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uk-UA" dirty="0"/>
              <a:t>Операції, відношення та інструкції для кортежів. 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uk-UA" dirty="0"/>
              <a:t>Пакування та розпакування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uk-UA" dirty="0"/>
              <a:t>Функції </a:t>
            </a:r>
            <a:r>
              <a:rPr lang="en-US" dirty="0"/>
              <a:t>zip </a:t>
            </a:r>
            <a:r>
              <a:rPr lang="uk-UA" dirty="0"/>
              <a:t>та </a:t>
            </a:r>
            <a:r>
              <a:rPr lang="en-US" dirty="0"/>
              <a:t>map</a:t>
            </a:r>
            <a:r>
              <a:rPr lang="uk-UA" dirty="0"/>
              <a:t>.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uk-UA" dirty="0"/>
              <a:t>Іменовані кортежі.</a:t>
            </a:r>
            <a:endParaRPr lang="ru-RU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A Byte of Python (Russian) </a:t>
            </a:r>
            <a:r>
              <a:rPr lang="ru-RU" dirty="0"/>
              <a:t>Версия</a:t>
            </a:r>
            <a:r>
              <a:rPr lang="en-US" dirty="0"/>
              <a:t> 2.01 </a:t>
            </a:r>
            <a:r>
              <a:rPr lang="en-US" dirty="0" err="1"/>
              <a:t>Swaroop</a:t>
            </a:r>
            <a:r>
              <a:rPr lang="en-US" dirty="0"/>
              <a:t> C H (Translated by Vladimir </a:t>
            </a:r>
            <a:r>
              <a:rPr lang="en-US" dirty="0" err="1"/>
              <a:t>Smolyar</a:t>
            </a:r>
            <a:r>
              <a:rPr lang="en-US" dirty="0"/>
              <a:t>)</a:t>
            </a:r>
            <a:r>
              <a:rPr lang="uk-UA" dirty="0"/>
              <a:t>, </a:t>
            </a:r>
            <a:r>
              <a:rPr lang="uk-UA" u="sng" dirty="0">
                <a:hlinkClick r:id="rId2"/>
              </a:rPr>
              <a:t>http://wombat.org.ua/AByteOfPython/AByteofPythonRussian-2.01.pdf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Марк </a:t>
            </a:r>
            <a:r>
              <a:rPr lang="uk-UA" dirty="0" err="1"/>
              <a:t>Лутц</a:t>
            </a:r>
            <a:r>
              <a:rPr lang="uk-UA" dirty="0"/>
              <a:t>, </a:t>
            </a:r>
            <a:r>
              <a:rPr lang="uk-UA" dirty="0" err="1"/>
              <a:t>Изучаем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4-е </a:t>
            </a:r>
            <a:r>
              <a:rPr lang="uk-UA" dirty="0" err="1"/>
              <a:t>издание</a:t>
            </a:r>
            <a:r>
              <a:rPr lang="uk-UA" dirty="0"/>
              <a:t>, 2010, Символ-Плюс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Python</a:t>
            </a:r>
            <a:r>
              <a:rPr lang="ru-RU" dirty="0"/>
              <a:t> 3.4.3 </a:t>
            </a:r>
            <a:r>
              <a:rPr lang="ru-RU" dirty="0" err="1"/>
              <a:t>documentation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Бублик В.В., </a:t>
            </a:r>
            <a:r>
              <a:rPr lang="ru-RU" dirty="0" err="1"/>
              <a:t>Личман</a:t>
            </a:r>
            <a:r>
              <a:rPr lang="ru-RU" dirty="0"/>
              <a:t> В.В., </a:t>
            </a:r>
            <a:r>
              <a:rPr lang="ru-RU" dirty="0" err="1"/>
              <a:t>Обвінцев</a:t>
            </a:r>
            <a:r>
              <a:rPr lang="ru-RU" dirty="0"/>
              <a:t> О.В.. </a:t>
            </a:r>
            <a:r>
              <a:rPr lang="ru-RU" dirty="0" err="1"/>
              <a:t>Інформатика</a:t>
            </a:r>
            <a:r>
              <a:rPr lang="ru-RU" dirty="0"/>
              <a:t> та </a:t>
            </a:r>
            <a:r>
              <a:rPr lang="ru-RU" dirty="0" err="1"/>
              <a:t>програмування</a:t>
            </a:r>
            <a:r>
              <a:rPr lang="ru-RU" dirty="0"/>
              <a:t>. </a:t>
            </a:r>
            <a:r>
              <a:rPr lang="ru-RU" dirty="0" err="1"/>
              <a:t>Електронний</a:t>
            </a:r>
            <a:r>
              <a:rPr lang="ru-RU" dirty="0"/>
              <a:t> конспект </a:t>
            </a:r>
            <a:r>
              <a:rPr lang="ru-RU" dirty="0" err="1"/>
              <a:t>лекцій</a:t>
            </a:r>
            <a:r>
              <a:rPr lang="ru-RU" dirty="0"/>
              <a:t>, 2003 р</a:t>
            </a:r>
            <a:r>
              <a:rPr lang="ru-RU" dirty="0" smtClean="0"/>
              <a:t>.</a:t>
            </a:r>
            <a:endParaRPr lang="uk-UA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3"/>
              </a:rPr>
              <a:t>https://bradmontgomery.net/blog/pythons-zip-map-and-lambda/</a:t>
            </a:r>
            <a:r>
              <a:rPr lang="uk-UA" dirty="0" smtClean="0"/>
              <a:t> 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09.11.2015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Носій типу </a:t>
            </a:r>
            <a:r>
              <a:rPr lang="ru-RU" dirty="0" smtClean="0"/>
              <a:t>кортеж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Кортеж позначається включенням його елементів у круглі дужки через кому.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(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uk-UA" dirty="0"/>
              <a:t>)</a:t>
            </a:r>
            <a:endParaRPr lang="ru-RU" dirty="0"/>
          </a:p>
          <a:p>
            <a:endParaRPr lang="uk-UA" dirty="0" smtClean="0"/>
          </a:p>
          <a:p>
            <a:r>
              <a:rPr lang="uk-UA" dirty="0" smtClean="0"/>
              <a:t>Нехай </a:t>
            </a:r>
            <a:r>
              <a:rPr lang="uk-UA" dirty="0"/>
              <a:t>множини </a:t>
            </a:r>
            <a:r>
              <a:rPr lang="en-US" i="1" dirty="0"/>
              <a:t>M</a:t>
            </a:r>
            <a:r>
              <a:rPr lang="ru-RU" i="1" baseline="-25000" dirty="0"/>
              <a:t>1</a:t>
            </a:r>
            <a:r>
              <a:rPr lang="ru-RU" i="1" dirty="0"/>
              <a:t>, …, </a:t>
            </a:r>
            <a:r>
              <a:rPr lang="en-US" i="1" dirty="0" err="1"/>
              <a:t>M</a:t>
            </a:r>
            <a:r>
              <a:rPr lang="en-US" i="1" baseline="-25000" dirty="0" err="1"/>
              <a:t>n</a:t>
            </a:r>
            <a:r>
              <a:rPr lang="en-US" dirty="0"/>
              <a:t> </a:t>
            </a:r>
            <a:r>
              <a:rPr lang="uk-UA" dirty="0"/>
              <a:t>є носіями типів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…,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uk-UA" dirty="0"/>
              <a:t>, до яких належать 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ru-RU" dirty="0"/>
              <a:t>. </a:t>
            </a:r>
          </a:p>
          <a:p>
            <a:r>
              <a:rPr lang="ru-RU" dirty="0" err="1"/>
              <a:t>Тод</a:t>
            </a:r>
            <a:r>
              <a:rPr lang="uk-UA" dirty="0"/>
              <a:t>і носієм типу кортежу буде декартів добуток множин </a:t>
            </a:r>
            <a:r>
              <a:rPr lang="en-US" i="1" dirty="0"/>
              <a:t>M</a:t>
            </a:r>
            <a:r>
              <a:rPr lang="ru-RU" i="1" baseline="-25000" dirty="0"/>
              <a:t>1</a:t>
            </a:r>
            <a:r>
              <a:rPr lang="ru-RU" i="1" dirty="0"/>
              <a:t>, …, </a:t>
            </a:r>
            <a:r>
              <a:rPr lang="en-US" i="1" dirty="0" err="1"/>
              <a:t>M</a:t>
            </a:r>
            <a:r>
              <a:rPr lang="en-US" i="1" baseline="-25000" dirty="0" err="1"/>
              <a:t>n</a:t>
            </a:r>
            <a:r>
              <a:rPr lang="uk-UA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M</a:t>
            </a:r>
            <a:r>
              <a:rPr lang="en-US" i="1" baseline="-25000" dirty="0"/>
              <a:t>t</a:t>
            </a:r>
            <a:r>
              <a:rPr lang="en-US" dirty="0"/>
              <a:t> = </a:t>
            </a:r>
            <a:r>
              <a:rPr lang="en-US" i="1" dirty="0"/>
              <a:t>M</a:t>
            </a:r>
            <a:r>
              <a:rPr lang="ru-RU" i="1" baseline="-25000" dirty="0"/>
              <a:t>1</a:t>
            </a:r>
            <a:r>
              <a:rPr lang="ru-RU" dirty="0"/>
              <a:t>×</a:t>
            </a:r>
            <a:r>
              <a:rPr lang="ru-RU" i="1" dirty="0"/>
              <a:t>…</a:t>
            </a:r>
            <a:r>
              <a:rPr lang="ru-RU" dirty="0"/>
              <a:t>×</a:t>
            </a:r>
            <a:r>
              <a:rPr lang="en-US" i="1" dirty="0" err="1"/>
              <a:t>M</a:t>
            </a:r>
            <a:r>
              <a:rPr lang="en-US" i="1" baseline="-25000" dirty="0" err="1"/>
              <a:t>n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71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операції </a:t>
            </a:r>
            <a:r>
              <a:rPr lang="ru-RU" dirty="0"/>
              <a:t>для </a:t>
            </a:r>
            <a:r>
              <a:rPr lang="uk-UA" dirty="0" smtClean="0"/>
              <a:t>кортежів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/>
              <a:t>Більша частина операцій повторює аналогічні операції для </a:t>
            </a:r>
            <a:r>
              <a:rPr lang="uk-UA" sz="1800" dirty="0" smtClean="0"/>
              <a:t>рядків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uk-UA" sz="1800" dirty="0" smtClean="0"/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ru-RU" sz="18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468020"/>
              </p:ext>
            </p:extLst>
          </p:nvPr>
        </p:nvGraphicFramePr>
        <p:xfrm>
          <a:off x="539552" y="1988840"/>
          <a:ext cx="7848872" cy="4416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1627"/>
                <a:gridCol w="58372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Операція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Опис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(</a:t>
                      </a:r>
                      <a:r>
                        <a:rPr lang="en-US" sz="1800">
                          <a:effectLst/>
                        </a:rPr>
                        <a:t>x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r>
                        <a:rPr lang="en-US" sz="1800">
                          <a:effectLst/>
                        </a:rPr>
                        <a:t>, … , x</a:t>
                      </a:r>
                      <a:r>
                        <a:rPr lang="en-US" sz="1800" baseline="-25000">
                          <a:effectLst/>
                        </a:rPr>
                        <a:t>n</a:t>
                      </a:r>
                      <a:r>
                        <a:rPr lang="uk-UA" sz="1800">
                          <a:effectLst/>
                        </a:rPr>
                        <a:t>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Створити кортеж з елементів </a:t>
                      </a:r>
                      <a:r>
                        <a:rPr lang="en-US" sz="1800">
                          <a:effectLst/>
                        </a:rPr>
                        <a:t>x</a:t>
                      </a:r>
                      <a:r>
                        <a:rPr lang="ru-RU" sz="1800" baseline="-25000">
                          <a:effectLst/>
                        </a:rPr>
                        <a:t>1</a:t>
                      </a:r>
                      <a:r>
                        <a:rPr lang="ru-RU" sz="1800">
                          <a:effectLst/>
                        </a:rPr>
                        <a:t>, … , </a:t>
                      </a:r>
                      <a:r>
                        <a:rPr lang="en-US" sz="1800">
                          <a:effectLst/>
                        </a:rPr>
                        <a:t>x</a:t>
                      </a:r>
                      <a:r>
                        <a:rPr lang="en-US" sz="1800" baseline="-25000">
                          <a:effectLst/>
                        </a:rPr>
                        <a:t>n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()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Порожній кортеж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(</a:t>
                      </a:r>
                      <a:r>
                        <a:rPr lang="en-US" sz="1800">
                          <a:effectLst/>
                        </a:rPr>
                        <a:t>x,</a:t>
                      </a:r>
                      <a:r>
                        <a:rPr lang="uk-UA" sz="1800">
                          <a:effectLst/>
                        </a:rPr>
                        <a:t>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К</a:t>
                      </a:r>
                      <a:r>
                        <a:rPr lang="uk-UA" sz="1800">
                          <a:effectLst/>
                        </a:rPr>
                        <a:t>ортеж з 1 елемента </a:t>
                      </a:r>
                      <a:r>
                        <a:rPr lang="en-US" sz="1800">
                          <a:effectLst/>
                        </a:rPr>
                        <a:t>x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tuple(x)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Перетворення </a:t>
                      </a:r>
                      <a:r>
                        <a:rPr lang="en-US" sz="1800">
                          <a:effectLst/>
                        </a:rPr>
                        <a:t>x </a:t>
                      </a:r>
                      <a:r>
                        <a:rPr lang="uk-UA" sz="1800">
                          <a:effectLst/>
                        </a:rPr>
                        <a:t>у </a:t>
                      </a:r>
                      <a:r>
                        <a:rPr lang="ru-RU" sz="1800">
                          <a:effectLst/>
                        </a:rPr>
                        <a:t>кортеж</a:t>
                      </a:r>
                      <a:r>
                        <a:rPr lang="uk-UA" sz="1800">
                          <a:effectLst/>
                        </a:rPr>
                        <a:t> (</a:t>
                      </a:r>
                      <a:r>
                        <a:rPr lang="en-US" sz="1800">
                          <a:effectLst/>
                        </a:rPr>
                        <a:t>x </a:t>
                      </a:r>
                      <a:r>
                        <a:rPr lang="uk-UA" sz="1800">
                          <a:effectLst/>
                        </a:rPr>
                        <a:t>повинно належати типу, що ітерується)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 + t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конкатенац</a:t>
                      </a:r>
                      <a:r>
                        <a:rPr lang="uk-UA" sz="1800">
                          <a:effectLst/>
                        </a:rPr>
                        <a:t>ія </a:t>
                      </a:r>
                      <a:r>
                        <a:rPr lang="en-US" sz="1800">
                          <a:effectLst/>
                        </a:rPr>
                        <a:t>s </a:t>
                      </a:r>
                      <a:r>
                        <a:rPr lang="uk-UA" sz="1800">
                          <a:effectLst/>
                        </a:rPr>
                        <a:t>та </a:t>
                      </a:r>
                      <a:r>
                        <a:rPr lang="en-US" sz="1800">
                          <a:effectLst/>
                        </a:rPr>
                        <a:t>t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 * n </a:t>
                      </a:r>
                      <a:r>
                        <a:rPr lang="uk-UA" sz="1800">
                          <a:effectLst/>
                        </a:rPr>
                        <a:t>або </a:t>
                      </a:r>
                      <a:r>
                        <a:rPr lang="en-US" sz="1800">
                          <a:effectLst/>
                        </a:rPr>
                        <a:t>n * s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 </a:t>
                      </a:r>
                      <a:r>
                        <a:rPr lang="uk-UA" sz="1800">
                          <a:effectLst/>
                        </a:rPr>
                        <a:t>зчеплених копій </a:t>
                      </a:r>
                      <a:r>
                        <a:rPr lang="en-US" sz="1800">
                          <a:effectLst/>
                        </a:rPr>
                        <a:t>s 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s[i]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</a:t>
                      </a:r>
                      <a:r>
                        <a:rPr lang="uk-UA" sz="1800">
                          <a:effectLst/>
                        </a:rPr>
                        <a:t>-й елемент </a:t>
                      </a: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ru-RU" sz="1800">
                          <a:effectLst/>
                        </a:rPr>
                        <a:t>, </a:t>
                      </a:r>
                      <a:r>
                        <a:rPr lang="uk-UA" sz="1800">
                          <a:effectLst/>
                        </a:rPr>
                        <a:t>починаючи з</a:t>
                      </a:r>
                      <a:r>
                        <a:rPr lang="ru-RU" sz="1800">
                          <a:effectLst/>
                        </a:rPr>
                        <a:t> 0</a:t>
                      </a:r>
                      <a:r>
                        <a:rPr lang="uk-UA" sz="1800">
                          <a:effectLst/>
                        </a:rPr>
                        <a:t>, якщо </a:t>
                      </a:r>
                      <a:r>
                        <a:rPr lang="en-US" sz="1800">
                          <a:effectLst/>
                        </a:rPr>
                        <a:t>i</a:t>
                      </a:r>
                      <a:r>
                        <a:rPr lang="ru-RU" sz="1800">
                          <a:effectLst/>
                        </a:rPr>
                        <a:t> &lt; 0</a:t>
                      </a:r>
                      <a:r>
                        <a:rPr lang="uk-UA" sz="1800">
                          <a:effectLst/>
                        </a:rPr>
                        <a:t>, то повертає (-</a:t>
                      </a:r>
                      <a:r>
                        <a:rPr lang="en-US" sz="1800">
                          <a:effectLst/>
                        </a:rPr>
                        <a:t>i</a:t>
                      </a:r>
                      <a:r>
                        <a:rPr lang="ru-RU" sz="1800">
                          <a:effectLst/>
                        </a:rPr>
                        <a:t>) </a:t>
                      </a:r>
                      <a:r>
                        <a:rPr lang="uk-UA" sz="1800">
                          <a:effectLst/>
                        </a:rPr>
                        <a:t>елемент з кінця кортежу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s[i:j]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Вирізка з </a:t>
                      </a:r>
                      <a:r>
                        <a:rPr lang="en-US" sz="1800">
                          <a:effectLst/>
                        </a:rPr>
                        <a:t>s </a:t>
                      </a:r>
                      <a:r>
                        <a:rPr lang="uk-UA" sz="1800">
                          <a:effectLst/>
                        </a:rPr>
                        <a:t>від </a:t>
                      </a:r>
                      <a:r>
                        <a:rPr lang="en-US" sz="1800">
                          <a:effectLst/>
                        </a:rPr>
                        <a:t>i </a:t>
                      </a:r>
                      <a:r>
                        <a:rPr lang="uk-UA" sz="1800">
                          <a:effectLst/>
                        </a:rPr>
                        <a:t>до </a:t>
                      </a:r>
                      <a:r>
                        <a:rPr lang="en-US" sz="1800">
                          <a:effectLst/>
                        </a:rPr>
                        <a:t>j</a:t>
                      </a:r>
                      <a:r>
                        <a:rPr lang="uk-UA" sz="1800">
                          <a:effectLst/>
                        </a:rPr>
                        <a:t> (підкортеж, що починається з </a:t>
                      </a:r>
                      <a:r>
                        <a:rPr lang="en-US" sz="1800">
                          <a:effectLst/>
                        </a:rPr>
                        <a:t>i </a:t>
                      </a:r>
                      <a:r>
                        <a:rPr lang="uk-UA" sz="1800">
                          <a:effectLst/>
                        </a:rPr>
                        <a:t>–го елементу та закінчується </a:t>
                      </a:r>
                      <a:r>
                        <a:rPr lang="en-US" sz="1800">
                          <a:effectLst/>
                        </a:rPr>
                        <a:t>j</a:t>
                      </a:r>
                      <a:r>
                        <a:rPr lang="uk-UA" sz="1800">
                          <a:effectLst/>
                        </a:rPr>
                        <a:t> -1 елементом)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s[i:j:k]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Вирізка з </a:t>
                      </a:r>
                      <a:r>
                        <a:rPr lang="en-US" sz="1800">
                          <a:effectLst/>
                        </a:rPr>
                        <a:t>s </a:t>
                      </a:r>
                      <a:r>
                        <a:rPr lang="uk-UA" sz="1800">
                          <a:effectLst/>
                        </a:rPr>
                        <a:t>від </a:t>
                      </a:r>
                      <a:r>
                        <a:rPr lang="en-US" sz="1800">
                          <a:effectLst/>
                        </a:rPr>
                        <a:t>i </a:t>
                      </a:r>
                      <a:r>
                        <a:rPr lang="uk-UA" sz="1800">
                          <a:effectLst/>
                        </a:rPr>
                        <a:t>до </a:t>
                      </a:r>
                      <a:r>
                        <a:rPr lang="en-US" sz="1800">
                          <a:effectLst/>
                        </a:rPr>
                        <a:t>j </a:t>
                      </a:r>
                      <a:r>
                        <a:rPr lang="uk-UA" sz="1800">
                          <a:effectLst/>
                        </a:rPr>
                        <a:t>з кроком </a:t>
                      </a:r>
                      <a:r>
                        <a:rPr lang="en-US" sz="1800">
                          <a:effectLst/>
                        </a:rPr>
                        <a:t>k 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len(s)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довжина </a:t>
                      </a:r>
                      <a:r>
                        <a:rPr lang="en-US" sz="1800" dirty="0">
                          <a:effectLst/>
                        </a:rPr>
                        <a:t>s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9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операції </a:t>
            </a:r>
            <a:r>
              <a:rPr lang="ru-RU" dirty="0"/>
              <a:t>для </a:t>
            </a:r>
            <a:r>
              <a:rPr lang="uk-UA" dirty="0" smtClean="0"/>
              <a:t>кортежів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ru-RU" sz="18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875855"/>
              </p:ext>
            </p:extLst>
          </p:nvPr>
        </p:nvGraphicFramePr>
        <p:xfrm>
          <a:off x="611560" y="1988840"/>
          <a:ext cx="8136904" cy="18577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100"/>
                <a:gridCol w="631180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Операція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Опис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min(s)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Найменший елемент кортежу </a:t>
                      </a:r>
                      <a:r>
                        <a:rPr lang="en-US" sz="1800" dirty="0">
                          <a:effectLst/>
                        </a:rPr>
                        <a:t>s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max(s)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Найбільший елемент кортежу </a:t>
                      </a:r>
                      <a:r>
                        <a:rPr lang="en-US" sz="1800" dirty="0">
                          <a:effectLst/>
                        </a:rPr>
                        <a:t>s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s.index(x[, i[, j]])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Індекс першого входження </a:t>
                      </a:r>
                      <a:r>
                        <a:rPr lang="en-US" sz="1800" dirty="0">
                          <a:effectLst/>
                        </a:rPr>
                        <a:t>x </a:t>
                      </a:r>
                      <a:r>
                        <a:rPr lang="uk-UA" sz="1800" dirty="0">
                          <a:effectLst/>
                        </a:rPr>
                        <a:t>до </a:t>
                      </a: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ru-RU" sz="1800" dirty="0">
                          <a:effectLst/>
                        </a:rPr>
                        <a:t> (</a:t>
                      </a:r>
                      <a:r>
                        <a:rPr lang="uk-UA" sz="1800" dirty="0">
                          <a:effectLst/>
                        </a:rPr>
                        <a:t>починаючи з </a:t>
                      </a:r>
                      <a:r>
                        <a:rPr lang="uk-UA" sz="1800" dirty="0" err="1">
                          <a:effectLst/>
                        </a:rPr>
                        <a:t>індекса</a:t>
                      </a:r>
                      <a:r>
                        <a:rPr lang="uk-UA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uk-UA" sz="1800" dirty="0">
                          <a:effectLst/>
                        </a:rPr>
                        <a:t>та перед індексом </a:t>
                      </a:r>
                      <a:r>
                        <a:rPr lang="en-US" sz="1800" dirty="0">
                          <a:effectLst/>
                        </a:rPr>
                        <a:t>j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s.count(x)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Кількість входжень </a:t>
                      </a:r>
                      <a:r>
                        <a:rPr lang="en-US" sz="1800" dirty="0">
                          <a:effectLst/>
                        </a:rPr>
                        <a:t>x </a:t>
                      </a:r>
                      <a:r>
                        <a:rPr lang="uk-UA" sz="1800" dirty="0">
                          <a:effectLst/>
                        </a:rPr>
                        <a:t>до </a:t>
                      </a:r>
                      <a:r>
                        <a:rPr lang="en-US" sz="1800" dirty="0">
                          <a:effectLst/>
                        </a:rPr>
                        <a:t>s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0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Відношення для </a:t>
            </a:r>
            <a:r>
              <a:rPr lang="uk-UA" dirty="0" smtClean="0"/>
              <a:t>кортежів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uk-UA" dirty="0"/>
              <a:t>Для </a:t>
            </a:r>
            <a:r>
              <a:rPr lang="uk-UA" dirty="0" smtClean="0"/>
              <a:t>кортежів визначено 6 </a:t>
            </a:r>
            <a:r>
              <a:rPr lang="uk-UA" dirty="0"/>
              <a:t>стандартних відношень з множини </a:t>
            </a:r>
            <a:r>
              <a:rPr lang="en-US" i="1" dirty="0" err="1"/>
              <a:t>Rel</a:t>
            </a:r>
            <a:r>
              <a:rPr lang="ru-RU" dirty="0"/>
              <a:t> =</a:t>
            </a:r>
            <a:r>
              <a:rPr lang="ru-RU" i="1" dirty="0"/>
              <a:t> </a:t>
            </a:r>
            <a:r>
              <a:rPr lang="ru-RU" dirty="0"/>
              <a:t>{</a:t>
            </a:r>
            <a:r>
              <a:rPr lang="uk-UA" dirty="0"/>
              <a:t>==, !=, &gt;, &lt;, &gt;=, &lt;=</a:t>
            </a:r>
            <a:r>
              <a:rPr lang="ru-RU" dirty="0"/>
              <a:t>}.</a:t>
            </a:r>
          </a:p>
          <a:p>
            <a:pPr algn="just"/>
            <a:r>
              <a:rPr lang="uk-UA" dirty="0"/>
              <a:t>Відношення </a:t>
            </a:r>
            <a:r>
              <a:rPr lang="en-US" dirty="0"/>
              <a:t>a </a:t>
            </a:r>
            <a:r>
              <a:rPr lang="uk-UA" dirty="0"/>
              <a:t>== </a:t>
            </a:r>
            <a:r>
              <a:rPr lang="en-US" dirty="0"/>
              <a:t>b</a:t>
            </a:r>
            <a:r>
              <a:rPr lang="uk-UA" dirty="0"/>
              <a:t> означає попарну рівність всіх елементів двох кортежів </a:t>
            </a:r>
            <a:r>
              <a:rPr lang="en-US" dirty="0" smtClean="0"/>
              <a:t>a</a:t>
            </a:r>
            <a:r>
              <a:rPr lang="uk-UA" dirty="0"/>
              <a:t>, </a:t>
            </a:r>
            <a:r>
              <a:rPr lang="en-US" dirty="0"/>
              <a:t>b</a:t>
            </a:r>
            <a:r>
              <a:rPr lang="uk-UA" dirty="0"/>
              <a:t>.</a:t>
            </a:r>
            <a:endParaRPr lang="ru-RU" dirty="0"/>
          </a:p>
          <a:p>
            <a:pPr algn="just"/>
            <a:r>
              <a:rPr lang="uk-UA" dirty="0"/>
              <a:t>Відношення </a:t>
            </a:r>
            <a:r>
              <a:rPr lang="en-US" dirty="0"/>
              <a:t>a</a:t>
            </a:r>
            <a:r>
              <a:rPr lang="ru-RU" dirty="0"/>
              <a:t> &lt; </a:t>
            </a:r>
            <a:r>
              <a:rPr lang="en-US" dirty="0"/>
              <a:t>b </a:t>
            </a:r>
            <a:r>
              <a:rPr lang="uk-UA" dirty="0"/>
              <a:t>визначається </a:t>
            </a:r>
            <a:r>
              <a:rPr lang="uk-UA" dirty="0" err="1"/>
              <a:t>рекурсивно</a:t>
            </a:r>
            <a:r>
              <a:rPr lang="ru-RU" dirty="0"/>
              <a:t>: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uk-UA" dirty="0"/>
              <a:t>Якщо </a:t>
            </a:r>
            <a:r>
              <a:rPr lang="en-US" dirty="0"/>
              <a:t>a == ()</a:t>
            </a:r>
            <a:r>
              <a:rPr lang="en-US" dirty="0" smtClean="0"/>
              <a:t>, </a:t>
            </a:r>
            <a:r>
              <a:rPr lang="en-US" dirty="0"/>
              <a:t>b != ()</a:t>
            </a:r>
            <a:r>
              <a:rPr lang="en-US" dirty="0" smtClean="0"/>
              <a:t>, </a:t>
            </a:r>
            <a:r>
              <a:rPr lang="uk-UA" dirty="0"/>
              <a:t>то </a:t>
            </a:r>
            <a:r>
              <a:rPr lang="en-US" dirty="0"/>
              <a:t>a &lt; b == True</a:t>
            </a:r>
            <a:endParaRPr lang="ru-RU" dirty="0"/>
          </a:p>
          <a:p>
            <a:pPr marL="731520" lvl="1" indent="-457200" algn="just">
              <a:buFont typeface="+mj-lt"/>
              <a:buAutoNum type="arabicPeriod"/>
            </a:pPr>
            <a:r>
              <a:rPr lang="uk-UA" dirty="0"/>
              <a:t>Якщо </a:t>
            </a:r>
            <a:r>
              <a:rPr lang="en-US" dirty="0"/>
              <a:t>b</a:t>
            </a:r>
            <a:r>
              <a:rPr lang="uk-UA" dirty="0"/>
              <a:t> == </a:t>
            </a:r>
            <a:r>
              <a:rPr lang="en-US" dirty="0"/>
              <a:t>()</a:t>
            </a:r>
            <a:r>
              <a:rPr lang="uk-UA" dirty="0" smtClean="0"/>
              <a:t>, </a:t>
            </a:r>
            <a:r>
              <a:rPr lang="uk-UA" dirty="0"/>
              <a:t>то </a:t>
            </a:r>
            <a:r>
              <a:rPr lang="en-US" dirty="0"/>
              <a:t>a</a:t>
            </a:r>
            <a:r>
              <a:rPr lang="uk-UA" dirty="0"/>
              <a:t> &lt; </a:t>
            </a:r>
            <a:r>
              <a:rPr lang="en-US" dirty="0"/>
              <a:t>b </a:t>
            </a:r>
            <a:r>
              <a:rPr lang="uk-UA" dirty="0"/>
              <a:t>== </a:t>
            </a:r>
            <a:r>
              <a:rPr lang="en-US" dirty="0"/>
              <a:t>False</a:t>
            </a:r>
            <a:endParaRPr lang="ru-RU" dirty="0"/>
          </a:p>
          <a:p>
            <a:pPr marL="731520" lvl="1" indent="-457200" algn="just">
              <a:buFont typeface="+mj-lt"/>
              <a:buAutoNum type="arabicPeriod"/>
            </a:pPr>
            <a:r>
              <a:rPr lang="uk-UA" dirty="0"/>
              <a:t>Якщо </a:t>
            </a:r>
            <a:r>
              <a:rPr lang="en-US" dirty="0"/>
              <a:t>a</a:t>
            </a:r>
            <a:r>
              <a:rPr lang="uk-UA" dirty="0"/>
              <a:t> != </a:t>
            </a:r>
            <a:r>
              <a:rPr lang="en-US" dirty="0" smtClean="0"/>
              <a:t>()</a:t>
            </a:r>
            <a:r>
              <a:rPr lang="uk-UA" dirty="0" smtClean="0"/>
              <a:t>, </a:t>
            </a:r>
            <a:r>
              <a:rPr lang="en-US" dirty="0"/>
              <a:t>b</a:t>
            </a:r>
            <a:r>
              <a:rPr lang="uk-UA" dirty="0"/>
              <a:t> != </a:t>
            </a:r>
            <a:r>
              <a:rPr lang="en-US" dirty="0"/>
              <a:t>()</a:t>
            </a:r>
            <a:r>
              <a:rPr lang="uk-UA" dirty="0" smtClean="0"/>
              <a:t>, </a:t>
            </a:r>
            <a:r>
              <a:rPr lang="en-US" dirty="0"/>
              <a:t>a</a:t>
            </a:r>
            <a:r>
              <a:rPr lang="uk-UA" dirty="0"/>
              <a:t>[0] !=</a:t>
            </a:r>
            <a:r>
              <a:rPr lang="en-US" dirty="0"/>
              <a:t> b[0] </a:t>
            </a:r>
            <a:r>
              <a:rPr lang="uk-UA" dirty="0"/>
              <a:t>то </a:t>
            </a:r>
            <a:r>
              <a:rPr lang="en-US" dirty="0"/>
              <a:t>a</a:t>
            </a:r>
            <a:r>
              <a:rPr lang="uk-UA" dirty="0"/>
              <a:t> &lt; </a:t>
            </a:r>
            <a:r>
              <a:rPr lang="en-US" dirty="0"/>
              <a:t>b ≡ a</a:t>
            </a:r>
            <a:r>
              <a:rPr lang="uk-UA" dirty="0"/>
              <a:t>[0] </a:t>
            </a:r>
            <a:r>
              <a:rPr lang="en-US" dirty="0"/>
              <a:t>&lt; b[0]</a:t>
            </a:r>
            <a:endParaRPr lang="ru-RU" dirty="0"/>
          </a:p>
          <a:p>
            <a:pPr marL="731520" lvl="1" indent="-457200" algn="just">
              <a:buFont typeface="+mj-lt"/>
              <a:buAutoNum type="arabicPeriod"/>
            </a:pPr>
            <a:r>
              <a:rPr lang="uk-UA" dirty="0"/>
              <a:t>Якщо </a:t>
            </a:r>
            <a:r>
              <a:rPr lang="en-US" dirty="0"/>
              <a:t>a</a:t>
            </a:r>
            <a:r>
              <a:rPr lang="uk-UA" dirty="0"/>
              <a:t> != </a:t>
            </a:r>
            <a:r>
              <a:rPr lang="en-US" dirty="0"/>
              <a:t>()</a:t>
            </a:r>
            <a:r>
              <a:rPr lang="uk-UA" dirty="0" smtClean="0"/>
              <a:t>, </a:t>
            </a:r>
            <a:r>
              <a:rPr lang="en-US" dirty="0"/>
              <a:t>b</a:t>
            </a:r>
            <a:r>
              <a:rPr lang="uk-UA" dirty="0"/>
              <a:t> != </a:t>
            </a:r>
            <a:r>
              <a:rPr lang="en-US"/>
              <a:t>()</a:t>
            </a:r>
            <a:r>
              <a:rPr lang="uk-UA" smtClean="0"/>
              <a:t>, </a:t>
            </a:r>
            <a:r>
              <a:rPr lang="en-US" dirty="0"/>
              <a:t>a</a:t>
            </a:r>
            <a:r>
              <a:rPr lang="uk-UA" dirty="0"/>
              <a:t>[0] </a:t>
            </a:r>
            <a:r>
              <a:rPr lang="en-US" dirty="0"/>
              <a:t>=</a:t>
            </a:r>
            <a:r>
              <a:rPr lang="uk-UA" dirty="0"/>
              <a:t>=</a:t>
            </a:r>
            <a:r>
              <a:rPr lang="en-US" dirty="0"/>
              <a:t> b[0] </a:t>
            </a:r>
            <a:r>
              <a:rPr lang="uk-UA" dirty="0"/>
              <a:t>то </a:t>
            </a:r>
            <a:r>
              <a:rPr lang="en-US" dirty="0"/>
              <a:t>a</a:t>
            </a:r>
            <a:r>
              <a:rPr lang="uk-UA" dirty="0"/>
              <a:t> &lt; </a:t>
            </a:r>
            <a:r>
              <a:rPr lang="en-US" dirty="0"/>
              <a:t>b ≡ a</a:t>
            </a:r>
            <a:r>
              <a:rPr lang="uk-UA" dirty="0"/>
              <a:t>[</a:t>
            </a:r>
            <a:r>
              <a:rPr lang="en-US" dirty="0"/>
              <a:t>1:</a:t>
            </a:r>
            <a:r>
              <a:rPr lang="uk-UA" dirty="0"/>
              <a:t>] </a:t>
            </a:r>
            <a:r>
              <a:rPr lang="en-US" dirty="0"/>
              <a:t>&lt; b[1:]</a:t>
            </a:r>
            <a:endParaRPr lang="ru-RU" dirty="0"/>
          </a:p>
          <a:p>
            <a:pPr algn="just"/>
            <a:r>
              <a:rPr lang="uk-UA" dirty="0"/>
              <a:t>Інші відношення з множини </a:t>
            </a:r>
            <a:r>
              <a:rPr lang="en-US" i="1" dirty="0" err="1"/>
              <a:t>Rel</a:t>
            </a:r>
            <a:r>
              <a:rPr lang="uk-UA" dirty="0"/>
              <a:t> визначається через </a:t>
            </a:r>
            <a:r>
              <a:rPr lang="uk-UA" dirty="0" err="1"/>
              <a:t>бульові</a:t>
            </a:r>
            <a:r>
              <a:rPr lang="uk-UA" dirty="0"/>
              <a:t> операції та відношення == та &lt;.</a:t>
            </a:r>
            <a:endParaRPr lang="ru-RU" dirty="0"/>
          </a:p>
          <a:p>
            <a:pPr algn="just"/>
            <a:r>
              <a:rPr lang="uk-UA" dirty="0"/>
              <a:t>Для обчислення відношень з множини </a:t>
            </a:r>
            <a:r>
              <a:rPr lang="en-US" i="1" dirty="0" err="1"/>
              <a:t>Rel</a:t>
            </a:r>
            <a:r>
              <a:rPr lang="uk-UA" dirty="0"/>
              <a:t> відповідні елементи 2 кортежів повинні мати порівнювані типи (наприклад, обидва числові або обидва рядки і </a:t>
            </a:r>
            <a:r>
              <a:rPr lang="uk-UA" dirty="0" err="1"/>
              <a:t>т.д</a:t>
            </a:r>
            <a:r>
              <a:rPr lang="uk-UA" dirty="0"/>
              <a:t>.) </a:t>
            </a:r>
            <a:endParaRPr lang="en-US" dirty="0" smtClean="0"/>
          </a:p>
          <a:p>
            <a:pPr algn="just"/>
            <a:r>
              <a:rPr lang="uk-UA" dirty="0" smtClean="0"/>
              <a:t>Обчислення </a:t>
            </a:r>
            <a:r>
              <a:rPr lang="uk-UA" dirty="0"/>
              <a:t>відношень для непорівнюваних типів дає помилку.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3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Відношення для кортежів 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Окрім </a:t>
            </a:r>
            <a:r>
              <a:rPr lang="uk-UA" dirty="0"/>
              <a:t>відношень з множини </a:t>
            </a:r>
            <a:r>
              <a:rPr lang="en-US" i="1" dirty="0" err="1"/>
              <a:t>Rel</a:t>
            </a:r>
            <a:r>
              <a:rPr lang="ru-RU" dirty="0"/>
              <a:t>, </a:t>
            </a:r>
            <a:r>
              <a:rPr lang="uk-UA" dirty="0"/>
              <a:t>для кортежів визначено відношення: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x in a, x not in a</a:t>
            </a:r>
            <a:endParaRPr lang="ru-RU" dirty="0"/>
          </a:p>
          <a:p>
            <a:pPr lvl="1"/>
            <a:r>
              <a:rPr lang="ru-RU" dirty="0"/>
              <a:t>де </a:t>
            </a:r>
            <a:r>
              <a:rPr lang="en-US" dirty="0"/>
              <a:t>x</a:t>
            </a:r>
            <a:r>
              <a:rPr lang="ru-RU" dirty="0"/>
              <a:t> – </a:t>
            </a:r>
            <a:r>
              <a:rPr lang="uk-UA" dirty="0"/>
              <a:t>елемент, </a:t>
            </a:r>
            <a:r>
              <a:rPr lang="en-US" dirty="0"/>
              <a:t>a</a:t>
            </a:r>
            <a:r>
              <a:rPr lang="ru-RU" dirty="0"/>
              <a:t> – </a:t>
            </a:r>
            <a:r>
              <a:rPr lang="uk-UA" dirty="0" smtClean="0"/>
              <a:t>кортеж</a:t>
            </a:r>
            <a:r>
              <a:rPr lang="ru-RU" dirty="0" smtClean="0"/>
              <a:t>.</a:t>
            </a:r>
            <a:endParaRPr lang="ru-RU" dirty="0"/>
          </a:p>
          <a:p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in a</a:t>
            </a:r>
            <a:r>
              <a:rPr lang="uk-UA" dirty="0"/>
              <a:t> == </a:t>
            </a:r>
            <a:r>
              <a:rPr lang="en-US" dirty="0"/>
              <a:t>True</a:t>
            </a:r>
            <a:r>
              <a:rPr lang="ru-RU" dirty="0"/>
              <a:t>, коли </a:t>
            </a:r>
            <a:r>
              <a:rPr lang="en-US" dirty="0"/>
              <a:t>x </a:t>
            </a:r>
            <a:r>
              <a:rPr lang="uk-UA" dirty="0"/>
              <a:t>входить у </a:t>
            </a:r>
            <a:r>
              <a:rPr lang="en-US" dirty="0"/>
              <a:t>a</a:t>
            </a:r>
            <a:endParaRPr lang="ru-RU" dirty="0"/>
          </a:p>
          <a:p>
            <a:r>
              <a:rPr lang="en-US" dirty="0"/>
              <a:t>x not in a</a:t>
            </a:r>
            <a:r>
              <a:rPr lang="uk-UA" dirty="0"/>
              <a:t> == </a:t>
            </a:r>
            <a:r>
              <a:rPr lang="en-US" dirty="0"/>
              <a:t>True</a:t>
            </a:r>
            <a:r>
              <a:rPr lang="ru-RU" dirty="0"/>
              <a:t>, коли </a:t>
            </a:r>
            <a:r>
              <a:rPr lang="en-US" dirty="0"/>
              <a:t>x </a:t>
            </a:r>
            <a:r>
              <a:rPr lang="ru-RU" dirty="0"/>
              <a:t>не </a:t>
            </a:r>
            <a:r>
              <a:rPr lang="uk-UA" dirty="0"/>
              <a:t>входить у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15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Інструкції для </a:t>
            </a:r>
            <a:r>
              <a:rPr lang="uk-UA" dirty="0" smtClean="0"/>
              <a:t>кортежів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Для </a:t>
            </a:r>
            <a:r>
              <a:rPr lang="uk-UA" dirty="0" smtClean="0"/>
              <a:t>кортежів визначено </a:t>
            </a:r>
            <a:r>
              <a:rPr lang="uk-UA" dirty="0"/>
              <a:t>присвоєння та виведення.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B58900"/>
                </a:solidFill>
                <a:latin typeface="Consolas"/>
              </a:rPr>
              <a:t>a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=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e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,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print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a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)</a:t>
            </a:r>
            <a:endParaRPr lang="uk-UA" sz="3600" dirty="0">
              <a:solidFill>
                <a:srgbClr val="586E75"/>
              </a:solidFill>
              <a:latin typeface="Times New Roman"/>
            </a:endParaRPr>
          </a:p>
          <a:p>
            <a:r>
              <a:rPr lang="uk-UA" dirty="0" smtClean="0"/>
              <a:t>Введення </a:t>
            </a:r>
            <a:r>
              <a:rPr lang="uk-UA" dirty="0"/>
              <a:t>не визначено, тому треба вводити </a:t>
            </a:r>
            <a:r>
              <a:rPr lang="uk-UA" dirty="0" smtClean="0"/>
              <a:t>кортеж </a:t>
            </a:r>
            <a:r>
              <a:rPr lang="uk-UA" dirty="0" err="1"/>
              <a:t>поелементно</a:t>
            </a:r>
            <a:r>
              <a:rPr lang="uk-UA" dirty="0"/>
              <a:t>.</a:t>
            </a:r>
            <a:endParaRPr lang="ru-RU" dirty="0"/>
          </a:p>
          <a:p>
            <a:r>
              <a:rPr lang="uk-UA" dirty="0" smtClean="0"/>
              <a:t>Визначено </a:t>
            </a:r>
            <a:r>
              <a:rPr lang="uk-UA" dirty="0"/>
              <a:t>також цикл по всіх елементах </a:t>
            </a:r>
            <a:r>
              <a:rPr lang="uk-UA" dirty="0" smtClean="0"/>
              <a:t>кортежу 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latin typeface="Consolas"/>
              </a:rPr>
              <a:t>for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in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a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:</a:t>
            </a:r>
            <a:endParaRPr lang="uk-UA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uk-UA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P</a:t>
            </a:r>
            <a:endParaRPr lang="uk-UA" i="1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5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Пакування та розпакування кортежів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Пакування кортежу – це присвоєння виду: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B589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y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)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lvl="1"/>
            <a:r>
              <a:rPr lang="uk-UA" dirty="0" smtClean="0"/>
              <a:t>тобто</a:t>
            </a:r>
            <a:r>
              <a:rPr lang="uk-UA" dirty="0"/>
              <a:t>, створення кортежу з декількох змінних або виразів.</a:t>
            </a:r>
            <a:endParaRPr lang="ru-RU" dirty="0"/>
          </a:p>
          <a:p>
            <a:r>
              <a:rPr lang="uk-UA" dirty="0"/>
              <a:t>Розпакування кортежу – це обернене присвоєння. Наприклад: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y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t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lvl="1"/>
            <a:r>
              <a:rPr lang="uk-UA" dirty="0" smtClean="0"/>
              <a:t>де </a:t>
            </a:r>
            <a:r>
              <a:rPr lang="en-US" dirty="0"/>
              <a:t>t </a:t>
            </a:r>
            <a:r>
              <a:rPr lang="uk-UA" dirty="0"/>
              <a:t>– кортеж з 2 полів.</a:t>
            </a:r>
            <a:endParaRPr lang="ru-RU" dirty="0"/>
          </a:p>
          <a:p>
            <a:r>
              <a:rPr lang="uk-UA" dirty="0"/>
              <a:t>У викликах функцій можна також використовувати синтаксис розпакування з «зірочкою» - *</a:t>
            </a:r>
            <a:r>
              <a:rPr lang="en-US" dirty="0"/>
              <a:t>t</a:t>
            </a:r>
            <a:r>
              <a:rPr lang="ru-RU" dirty="0"/>
              <a:t>. </a:t>
            </a:r>
            <a:endParaRPr lang="en-US" dirty="0" smtClean="0"/>
          </a:p>
          <a:p>
            <a:r>
              <a:rPr lang="uk-UA" dirty="0" smtClean="0"/>
              <a:t>У </a:t>
            </a:r>
            <a:r>
              <a:rPr lang="uk-UA" dirty="0"/>
              <a:t>цьому випадку замість кортежу або списку на вхід функції подаються його елементи</a:t>
            </a:r>
            <a:r>
              <a:rPr lang="uk-UA" dirty="0" smtClean="0"/>
              <a:t>.</a:t>
            </a:r>
            <a:r>
              <a:rPr lang="en-US" dirty="0" smtClean="0"/>
              <a:t> </a:t>
            </a:r>
            <a:r>
              <a:rPr lang="uk-UA" dirty="0" smtClean="0"/>
              <a:t>Наприклад</a:t>
            </a:r>
            <a:r>
              <a:rPr lang="uk-UA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B58900"/>
                </a:solidFill>
                <a:latin typeface="Consolas"/>
              </a:rPr>
              <a:t>d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A198"/>
                </a:solidFill>
                <a:latin typeface="Consolas"/>
              </a:rPr>
              <a:t>1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/>
              </a:rPr>
              <a:t>2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)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(*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d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)</a:t>
            </a:r>
            <a:endParaRPr lang="en-US" sz="3600" dirty="0">
              <a:solidFill>
                <a:srgbClr val="586E75"/>
              </a:solidFill>
              <a:latin typeface="Times New Roman"/>
            </a:endParaRPr>
          </a:p>
          <a:p>
            <a:r>
              <a:rPr lang="uk-UA" dirty="0" smtClean="0"/>
              <a:t>покаже </a:t>
            </a:r>
            <a:r>
              <a:rPr lang="uk-UA" dirty="0"/>
              <a:t>окремі поля кортежу </a:t>
            </a:r>
            <a:r>
              <a:rPr lang="ru-RU" dirty="0"/>
              <a:t>1 2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6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4610</TotalTime>
  <Words>1758</Words>
  <Application>Microsoft Office PowerPoint</Application>
  <PresentationFormat>Экран (4:3)</PresentationFormat>
  <Paragraphs>221</Paragraphs>
  <Slides>21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Ясность</vt:lpstr>
      <vt:lpstr>Інформатика та програмування</vt:lpstr>
      <vt:lpstr>Кортежі</vt:lpstr>
      <vt:lpstr>Носій типу кортеж</vt:lpstr>
      <vt:lpstr>Основні операції для кортежів</vt:lpstr>
      <vt:lpstr>Основні операції для кортежів.2</vt:lpstr>
      <vt:lpstr>Відношення для кортежів</vt:lpstr>
      <vt:lpstr>Відношення для кортежів .2</vt:lpstr>
      <vt:lpstr>Інструкції для кортежів</vt:lpstr>
      <vt:lpstr>Пакування та розпакування кортежів</vt:lpstr>
      <vt:lpstr>Приклад</vt:lpstr>
      <vt:lpstr>“Паралельне” присвоєння з використанням кортежів </vt:lpstr>
      <vt:lpstr>Приклад</vt:lpstr>
      <vt:lpstr>Функції zip, sum та map</vt:lpstr>
      <vt:lpstr>Функції zip, sum та map.2</vt:lpstr>
      <vt:lpstr>Функція sum</vt:lpstr>
      <vt:lpstr>Функція map</vt:lpstr>
      <vt:lpstr>Приклади</vt:lpstr>
      <vt:lpstr>Іменовані кортежі</vt:lpstr>
      <vt:lpstr>Приклад</vt:lpstr>
      <vt:lpstr>Резюме</vt:lpstr>
      <vt:lpstr>Де прочитати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Andrii Krenevych</cp:lastModifiedBy>
  <cp:revision>172</cp:revision>
  <dcterms:created xsi:type="dcterms:W3CDTF">2015-08-16T10:20:57Z</dcterms:created>
  <dcterms:modified xsi:type="dcterms:W3CDTF">2015-11-09T21:48:57Z</dcterms:modified>
</cp:coreProperties>
</file>