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304" r:id="rId9"/>
    <p:sldId id="305" r:id="rId10"/>
    <p:sldId id="286" r:id="rId11"/>
    <p:sldId id="306" r:id="rId12"/>
    <p:sldId id="308" r:id="rId13"/>
    <p:sldId id="307" r:id="rId14"/>
    <p:sldId id="296" r:id="rId15"/>
    <p:sldId id="297" r:id="rId16"/>
    <p:sldId id="276" r:id="rId17"/>
    <p:sldId id="27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17.10.2015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17.10.2015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17.10.2015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17.10.2015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dictionaries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8</a:t>
            </a:r>
            <a:r>
              <a:rPr lang="uk-UA" sz="3600" dirty="0"/>
              <a:t>. Словники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17.10.2015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Слова у рядку розділяються одним або декількома пропусками. Визначити кількість входжень кожного слова до рядка та слово, яке входить найбільшу кількість разів (версія 1</a:t>
            </a:r>
            <a:r>
              <a:rPr lang="uk-UA" dirty="0" smtClean="0"/>
              <a:t>)</a:t>
            </a:r>
          </a:p>
          <a:p>
            <a:pPr algn="just"/>
            <a:endParaRPr lang="uk-UA" dirty="0" smtClean="0"/>
          </a:p>
          <a:p>
            <a:pPr algn="just"/>
            <a:r>
              <a:rPr lang="uk-UA" dirty="0"/>
              <a:t>Ненульові елементи розрідженої матриці зберігаються у словнику. Ключами словника є кортежі, що складаються з індексів рядка та стовпчика, а значеннями словника, - значення елементів матриці. Для квадратної розрідженої матриці </a:t>
            </a:r>
            <a:r>
              <a:rPr lang="en-US" dirty="0"/>
              <a:t>n</a:t>
            </a:r>
            <a:r>
              <a:rPr lang="ru-RU" dirty="0"/>
              <a:t>×</a:t>
            </a:r>
            <a:r>
              <a:rPr lang="en-US" dirty="0"/>
              <a:t>n </a:t>
            </a:r>
            <a:r>
              <a:rPr lang="uk-UA" dirty="0"/>
              <a:t>перевірити, чи є ця матриця симетричною (версія 1).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</a:t>
            </a:r>
            <a:r>
              <a:rPr lang="en-US" dirty="0"/>
              <a:t>all</a:t>
            </a:r>
            <a:r>
              <a:rPr lang="uk-UA" dirty="0"/>
              <a:t>, </a:t>
            </a:r>
            <a:r>
              <a:rPr lang="en-US" dirty="0"/>
              <a:t>any </a:t>
            </a:r>
            <a:r>
              <a:rPr lang="uk-UA" dirty="0"/>
              <a:t>та </a:t>
            </a:r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Дві вбудованих функції </a:t>
            </a:r>
            <a:r>
              <a:rPr lang="en-US" dirty="0"/>
              <a:t>all </a:t>
            </a:r>
            <a:r>
              <a:rPr lang="uk-UA" dirty="0"/>
              <a:t>() та </a:t>
            </a:r>
            <a:r>
              <a:rPr lang="en-US" dirty="0"/>
              <a:t>any </a:t>
            </a:r>
            <a:r>
              <a:rPr lang="uk-UA" dirty="0"/>
              <a:t>() використовують для обчислення </a:t>
            </a:r>
            <a:r>
              <a:rPr lang="uk-UA" dirty="0" err="1"/>
              <a:t>бульових</a:t>
            </a:r>
            <a:r>
              <a:rPr lang="uk-UA" dirty="0"/>
              <a:t> значень від складених типів</a:t>
            </a:r>
            <a:r>
              <a:rPr lang="uk-UA" dirty="0" smtClean="0"/>
              <a:t>.</a:t>
            </a:r>
          </a:p>
          <a:p>
            <a:r>
              <a:rPr lang="uk-UA" dirty="0"/>
              <a:t>Вбудована функція </a:t>
            </a:r>
            <a:r>
              <a:rPr lang="uk-UA" dirty="0" err="1"/>
              <a:t>filter</a:t>
            </a:r>
            <a:r>
              <a:rPr lang="uk-UA" dirty="0"/>
              <a:t>() дозволяє відібрати зі складеного типу ті елементи, що задовольняють умову. Умова, в свою чергу, задана деякою функцією.</a:t>
            </a:r>
            <a:endParaRPr lang="ru-RU" dirty="0"/>
          </a:p>
          <a:p>
            <a:r>
              <a:rPr lang="uk-UA" dirty="0" smtClean="0"/>
              <a:t>Якщо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, то </a:t>
            </a:r>
            <a:endParaRPr lang="ru-RU" dirty="0"/>
          </a:p>
          <a:p>
            <a:pPr lvl="1"/>
            <a:r>
              <a:rPr lang="en-US" dirty="0"/>
              <a:t>all </a:t>
            </a:r>
            <a:r>
              <a:rPr lang="uk-UA" dirty="0"/>
              <a:t>(</a:t>
            </a:r>
            <a:r>
              <a:rPr lang="en-US" i="1" dirty="0"/>
              <a:t>e</a:t>
            </a:r>
            <a:r>
              <a:rPr lang="uk-UA" dirty="0"/>
              <a:t>) повертає значення </a:t>
            </a:r>
            <a:r>
              <a:rPr lang="en-US" dirty="0"/>
              <a:t>True </a:t>
            </a:r>
            <a:r>
              <a:rPr lang="uk-UA" dirty="0"/>
              <a:t>тоді і тільки тоді, коли всі елементи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uk-UA" dirty="0"/>
              <a:t>є істинними (</a:t>
            </a:r>
            <a:r>
              <a:rPr lang="en-US" dirty="0"/>
              <a:t>True</a:t>
            </a:r>
            <a:r>
              <a:rPr lang="uk-UA" dirty="0"/>
              <a:t>). </a:t>
            </a:r>
            <a:endParaRPr lang="ru-RU" dirty="0"/>
          </a:p>
          <a:p>
            <a:pPr lvl="1"/>
            <a:r>
              <a:rPr lang="en-US" dirty="0"/>
              <a:t>any </a:t>
            </a:r>
            <a:r>
              <a:rPr lang="uk-UA" dirty="0"/>
              <a:t>(</a:t>
            </a:r>
            <a:r>
              <a:rPr lang="en-US" i="1" dirty="0"/>
              <a:t>e</a:t>
            </a:r>
            <a:r>
              <a:rPr lang="uk-UA" dirty="0"/>
              <a:t>) повертає значення </a:t>
            </a:r>
            <a:r>
              <a:rPr lang="en-US" dirty="0"/>
              <a:t>True </a:t>
            </a:r>
            <a:r>
              <a:rPr lang="uk-UA" dirty="0"/>
              <a:t>тоді і тільки тоді, коли хоча б один елемент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uk-UA" dirty="0"/>
              <a:t>є істинним (</a:t>
            </a:r>
            <a:r>
              <a:rPr lang="en-US" dirty="0"/>
              <a:t>True</a:t>
            </a:r>
            <a:r>
              <a:rPr lang="uk-UA" dirty="0"/>
              <a:t>). </a:t>
            </a:r>
            <a:endParaRPr lang="uk-UA" dirty="0" smtClean="0"/>
          </a:p>
          <a:p>
            <a:pPr lvl="1"/>
            <a:r>
              <a:rPr lang="en-US" dirty="0"/>
              <a:t>filter</a:t>
            </a:r>
            <a:r>
              <a:rPr lang="uk-UA" dirty="0"/>
              <a:t>(</a:t>
            </a:r>
            <a:r>
              <a:rPr lang="en-US" i="1" dirty="0"/>
              <a:t>f</a:t>
            </a:r>
            <a:r>
              <a:rPr lang="uk-UA" dirty="0"/>
              <a:t>, </a:t>
            </a:r>
            <a:r>
              <a:rPr lang="en-US" i="1" dirty="0"/>
              <a:t>e</a:t>
            </a:r>
            <a:r>
              <a:rPr lang="uk-UA" dirty="0"/>
              <a:t>) повертає </a:t>
            </a:r>
            <a:r>
              <a:rPr lang="uk-UA" dirty="0" smtClean="0"/>
              <a:t>послідовність</a:t>
            </a:r>
            <a:r>
              <a:rPr lang="uk-UA" dirty="0"/>
              <a:t>, що складається з усіх таких елементів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uk-UA" dirty="0"/>
              <a:t>, які входять у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uk-UA" dirty="0"/>
              <a:t>та для яких </a:t>
            </a:r>
            <a:r>
              <a:rPr lang="en-US" i="1" dirty="0"/>
              <a:t>f</a:t>
            </a:r>
            <a:r>
              <a:rPr lang="uk-UA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uk-UA" dirty="0"/>
              <a:t>) є істинним (</a:t>
            </a:r>
            <a:r>
              <a:rPr lang="en-US" dirty="0"/>
              <a:t>True</a:t>
            </a:r>
            <a:r>
              <a:rPr lang="uk-UA" dirty="0"/>
              <a:t>). </a:t>
            </a:r>
            <a:r>
              <a:rPr lang="en-US" dirty="0"/>
              <a:t>filter</a:t>
            </a:r>
            <a:r>
              <a:rPr lang="uk-UA" dirty="0"/>
              <a:t>(</a:t>
            </a:r>
            <a:r>
              <a:rPr lang="en-US" i="1" dirty="0"/>
              <a:t>f</a:t>
            </a:r>
            <a:r>
              <a:rPr lang="uk-UA" dirty="0"/>
              <a:t>, </a:t>
            </a:r>
            <a:r>
              <a:rPr lang="en-US" i="1" dirty="0"/>
              <a:t>e</a:t>
            </a:r>
            <a:r>
              <a:rPr lang="uk-UA" dirty="0"/>
              <a:t>), як і раніше розглянута функція </a:t>
            </a:r>
            <a:r>
              <a:rPr lang="en-US" dirty="0"/>
              <a:t>map</a:t>
            </a:r>
            <a:r>
              <a:rPr lang="uk-UA" dirty="0"/>
              <a:t>(), застосовує функцію </a:t>
            </a:r>
            <a:r>
              <a:rPr lang="en-US" i="1" dirty="0"/>
              <a:t>f</a:t>
            </a:r>
            <a:r>
              <a:rPr lang="uk-UA" dirty="0"/>
              <a:t> до всіх елементів </a:t>
            </a:r>
            <a:r>
              <a:rPr lang="en-US" i="1" dirty="0"/>
              <a:t>e</a:t>
            </a:r>
            <a:r>
              <a:rPr lang="uk-UA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0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</a:t>
            </a:r>
            <a:r>
              <a:rPr lang="en-US" dirty="0"/>
              <a:t>all</a:t>
            </a:r>
            <a:r>
              <a:rPr lang="uk-UA" dirty="0"/>
              <a:t>, </a:t>
            </a:r>
            <a:r>
              <a:rPr lang="en-US" dirty="0"/>
              <a:t>any </a:t>
            </a:r>
            <a:r>
              <a:rPr lang="uk-UA" dirty="0"/>
              <a:t>та </a:t>
            </a:r>
            <a:r>
              <a:rPr lang="en-US" dirty="0" smtClean="0"/>
              <a:t>filter.2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Ми </a:t>
            </a:r>
            <a:r>
              <a:rPr lang="uk-UA" dirty="0"/>
              <a:t>вже визначали, коли </a:t>
            </a:r>
            <a:r>
              <a:rPr lang="uk-UA" dirty="0" err="1"/>
              <a:t>бульові</a:t>
            </a:r>
            <a:r>
              <a:rPr lang="uk-UA" dirty="0"/>
              <a:t> та числові вирази є істинними</a:t>
            </a:r>
            <a:r>
              <a:rPr lang="ru-RU" dirty="0"/>
              <a:t>. </a:t>
            </a:r>
          </a:p>
          <a:p>
            <a:r>
              <a:rPr lang="uk-UA" dirty="0"/>
              <a:t>Для складених типів даних правила є такими:</a:t>
            </a:r>
            <a:endParaRPr lang="ru-RU" dirty="0"/>
          </a:p>
          <a:p>
            <a:pPr lvl="1"/>
            <a:r>
              <a:rPr lang="uk-UA" dirty="0"/>
              <a:t>будь-який непорожній рядок є </a:t>
            </a:r>
            <a:r>
              <a:rPr lang="uk-UA" dirty="0" smtClean="0"/>
              <a:t>істинним</a:t>
            </a:r>
            <a:endParaRPr lang="ru-RU" dirty="0"/>
          </a:p>
          <a:p>
            <a:pPr lvl="1"/>
            <a:r>
              <a:rPr lang="uk-UA" dirty="0"/>
              <a:t>будь-який непорожній список є </a:t>
            </a:r>
            <a:r>
              <a:rPr lang="uk-UA" dirty="0" smtClean="0"/>
              <a:t>істинним</a:t>
            </a:r>
            <a:endParaRPr lang="ru-RU" dirty="0"/>
          </a:p>
          <a:p>
            <a:pPr lvl="1"/>
            <a:r>
              <a:rPr lang="uk-UA" dirty="0"/>
              <a:t>будь-який непорожній кортеж є </a:t>
            </a:r>
            <a:r>
              <a:rPr lang="uk-UA" dirty="0" smtClean="0"/>
              <a:t>істинним</a:t>
            </a:r>
            <a:endParaRPr lang="ru-RU" dirty="0"/>
          </a:p>
          <a:p>
            <a:pPr lvl="1"/>
            <a:r>
              <a:rPr lang="uk-UA" dirty="0"/>
              <a:t>будь-який непорожній словник є </a:t>
            </a:r>
            <a:r>
              <a:rPr lang="uk-UA" dirty="0" smtClean="0"/>
              <a:t>істинним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0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Ненульові </a:t>
            </a:r>
            <a:r>
              <a:rPr lang="uk-UA" dirty="0"/>
              <a:t>елементи розрідженої матриці зберігаються у словнику. Ключами словника є кортежі, що складаються з індексів рядка та стовпчика, а значеннями словника, - значення елементів матриці. Для квадратної розрідженої матриці </a:t>
            </a:r>
            <a:r>
              <a:rPr lang="en-US" dirty="0"/>
              <a:t>n</a:t>
            </a:r>
            <a:r>
              <a:rPr lang="ru-RU" dirty="0"/>
              <a:t>×</a:t>
            </a:r>
            <a:r>
              <a:rPr lang="en-US" dirty="0"/>
              <a:t>n </a:t>
            </a:r>
            <a:r>
              <a:rPr lang="uk-UA" dirty="0"/>
              <a:t>перевірити, чи є ця матриця симетричною (версія </a:t>
            </a:r>
            <a:r>
              <a:rPr lang="uk-UA" dirty="0" smtClean="0"/>
              <a:t>2).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Словникоутворення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uk-UA" dirty="0" err="1"/>
              <a:t>Словникоутворення</a:t>
            </a:r>
            <a:r>
              <a:rPr lang="uk-UA" dirty="0"/>
              <a:t> (</a:t>
            </a:r>
            <a:r>
              <a:rPr lang="en-US" dirty="0"/>
              <a:t>dictionary comprehension</a:t>
            </a:r>
            <a:r>
              <a:rPr lang="uk-UA" dirty="0"/>
              <a:t>) – це вираз, результатом якого є словник. </a:t>
            </a:r>
            <a:endParaRPr lang="uk-UA" dirty="0" smtClean="0"/>
          </a:p>
          <a:p>
            <a:pPr algn="just"/>
            <a:r>
              <a:rPr lang="uk-UA" dirty="0" err="1" smtClean="0"/>
              <a:t>Словникоутворення</a:t>
            </a:r>
            <a:r>
              <a:rPr lang="uk-UA" dirty="0" smtClean="0"/>
              <a:t> </a:t>
            </a:r>
            <a:r>
              <a:rPr lang="uk-UA" dirty="0"/>
              <a:t>схоже на </a:t>
            </a:r>
            <a:r>
              <a:rPr lang="uk-UA" dirty="0" err="1"/>
              <a:t>спискоутворення</a:t>
            </a:r>
            <a:r>
              <a:rPr lang="uk-UA" dirty="0"/>
              <a:t> за </a:t>
            </a:r>
            <a:r>
              <a:rPr lang="uk-UA" dirty="0" smtClean="0"/>
              <a:t>виключенням </a:t>
            </a:r>
            <a:r>
              <a:rPr lang="uk-UA" dirty="0"/>
              <a:t>того, що у виразі треба </a:t>
            </a:r>
            <a:r>
              <a:rPr lang="uk-UA" dirty="0" smtClean="0"/>
              <a:t>вказувати</a:t>
            </a:r>
            <a:r>
              <a:rPr lang="en-US" dirty="0" smtClean="0"/>
              <a:t> </a:t>
            </a:r>
            <a:r>
              <a:rPr lang="uk-UA" dirty="0" smtClean="0"/>
              <a:t>пари </a:t>
            </a:r>
            <a:r>
              <a:rPr lang="ru-RU" dirty="0"/>
              <a:t>&lt;</a:t>
            </a:r>
            <a:r>
              <a:rPr lang="uk-UA" dirty="0"/>
              <a:t>ключ</a:t>
            </a:r>
            <a:r>
              <a:rPr lang="ru-RU" dirty="0"/>
              <a:t>&gt;:&lt;</a:t>
            </a:r>
            <a:r>
              <a:rPr lang="uk-UA" dirty="0"/>
              <a:t>елемент</a:t>
            </a:r>
            <a:r>
              <a:rPr lang="ru-RU" dirty="0"/>
              <a:t>&gt;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Вираз </a:t>
            </a:r>
            <a:r>
              <a:rPr lang="uk-UA" dirty="0"/>
              <a:t>має такий синтаксис: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 smtClean="0"/>
              <a:t>key:value</a:t>
            </a:r>
            <a:r>
              <a:rPr lang="en-US" dirty="0" smtClean="0"/>
              <a:t> </a:t>
            </a:r>
            <a:r>
              <a:rPr lang="en-US" dirty="0"/>
              <a:t>for key, value in </a:t>
            </a:r>
            <a:r>
              <a:rPr lang="en-US" i="1" dirty="0" err="1"/>
              <a:t>tt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dirty="0"/>
              <a:t>}  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uk-UA" dirty="0"/>
              <a:t> – вирази, </a:t>
            </a:r>
            <a:r>
              <a:rPr lang="en-US" i="1" dirty="0" err="1"/>
              <a:t>tt</a:t>
            </a:r>
            <a:r>
              <a:rPr lang="en-US" i="1" dirty="0"/>
              <a:t>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 та містить пари елементів,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– умова.</a:t>
            </a:r>
            <a:endParaRPr lang="ru-RU" dirty="0"/>
          </a:p>
          <a:p>
            <a:r>
              <a:rPr lang="en-US" dirty="0"/>
              <a:t>Python</a:t>
            </a:r>
            <a:r>
              <a:rPr lang="uk-UA" dirty="0"/>
              <a:t> вибирає всі </a:t>
            </a:r>
            <a:r>
              <a:rPr lang="en-US" i="1" dirty="0"/>
              <a:t>key</a:t>
            </a:r>
            <a:r>
              <a:rPr lang="uk-UA" dirty="0"/>
              <a:t>, </a:t>
            </a:r>
            <a:r>
              <a:rPr lang="en-US" i="1" dirty="0"/>
              <a:t>value</a:t>
            </a:r>
            <a:r>
              <a:rPr lang="uk-UA" dirty="0"/>
              <a:t> з </a:t>
            </a:r>
            <a:r>
              <a:rPr lang="en-US" i="1" dirty="0" err="1"/>
              <a:t>tt</a:t>
            </a:r>
            <a:r>
              <a:rPr lang="uk-UA" dirty="0"/>
              <a:t>, які задовольняють умову </a:t>
            </a:r>
            <a:r>
              <a:rPr lang="en-US" i="1" dirty="0"/>
              <a:t>F</a:t>
            </a:r>
            <a:r>
              <a:rPr lang="uk-UA" dirty="0"/>
              <a:t>, додає у словник пари </a:t>
            </a:r>
            <a:r>
              <a:rPr lang="uk-UA" i="1" dirty="0" err="1"/>
              <a:t>key</a:t>
            </a:r>
            <a:r>
              <a:rPr lang="uk-UA" dirty="0" err="1"/>
              <a:t>:</a:t>
            </a:r>
            <a:r>
              <a:rPr lang="uk-UA" i="1" dirty="0" err="1"/>
              <a:t>value</a:t>
            </a:r>
            <a:r>
              <a:rPr lang="uk-UA" dirty="0"/>
              <a:t> та повертає отриманий словник.</a:t>
            </a:r>
            <a:endParaRPr lang="ru-RU" dirty="0"/>
          </a:p>
          <a:p>
            <a:r>
              <a:rPr lang="uk-UA" dirty="0"/>
              <a:t>Або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{k(x):v(x) for x in </a:t>
            </a:r>
            <a:r>
              <a:rPr lang="en-US" i="1" dirty="0"/>
              <a:t>t</a:t>
            </a:r>
            <a:r>
              <a:rPr lang="en-US" dirty="0"/>
              <a:t> if </a:t>
            </a:r>
            <a:r>
              <a:rPr lang="en-US" i="1" dirty="0"/>
              <a:t>F</a:t>
            </a:r>
            <a:r>
              <a:rPr lang="en-US" dirty="0"/>
              <a:t>}</a:t>
            </a:r>
            <a:endParaRPr lang="ru-RU" dirty="0"/>
          </a:p>
          <a:p>
            <a:pPr lvl="1"/>
            <a:r>
              <a:rPr lang="uk-UA" dirty="0"/>
              <a:t>де </a:t>
            </a:r>
            <a:r>
              <a:rPr lang="en-US" i="1" dirty="0"/>
              <a:t>k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uk-UA" dirty="0"/>
              <a:t> – вирази, які залежать від </a:t>
            </a:r>
            <a:r>
              <a:rPr lang="en-US" i="1" dirty="0"/>
              <a:t>x</a:t>
            </a:r>
            <a:r>
              <a:rPr lang="uk-UA" dirty="0"/>
              <a:t>, </a:t>
            </a:r>
            <a:r>
              <a:rPr lang="en-US" i="1" dirty="0"/>
              <a:t>t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– умова.</a:t>
            </a:r>
            <a:endParaRPr lang="ru-RU" dirty="0"/>
          </a:p>
          <a:p>
            <a:r>
              <a:rPr lang="en-US" dirty="0"/>
              <a:t>Python</a:t>
            </a:r>
            <a:r>
              <a:rPr lang="uk-UA" dirty="0"/>
              <a:t> вибирає всі </a:t>
            </a:r>
            <a:r>
              <a:rPr lang="en-US" i="1" dirty="0"/>
              <a:t>x</a:t>
            </a:r>
            <a:r>
              <a:rPr lang="uk-UA" dirty="0"/>
              <a:t> з </a:t>
            </a:r>
            <a:r>
              <a:rPr lang="en-US" i="1" dirty="0"/>
              <a:t>t</a:t>
            </a:r>
            <a:r>
              <a:rPr lang="uk-UA" dirty="0"/>
              <a:t>, які задовольняють умову </a:t>
            </a:r>
            <a:r>
              <a:rPr lang="en-US" i="1" dirty="0"/>
              <a:t>F</a:t>
            </a:r>
            <a:r>
              <a:rPr lang="uk-UA" dirty="0"/>
              <a:t>, застосовує до кожного </a:t>
            </a:r>
            <a:r>
              <a:rPr lang="en-US" i="1" dirty="0"/>
              <a:t>x</a:t>
            </a:r>
            <a:r>
              <a:rPr lang="uk-UA" dirty="0"/>
              <a:t> вирази </a:t>
            </a:r>
            <a:r>
              <a:rPr lang="en-US" i="1" dirty="0"/>
              <a:t>k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</a:t>
            </a:r>
            <a:r>
              <a:rPr lang="ru-RU" dirty="0"/>
              <a:t>, </a:t>
            </a:r>
            <a:r>
              <a:rPr lang="en-US" i="1" dirty="0"/>
              <a:t>v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</a:t>
            </a:r>
            <a:r>
              <a:rPr lang="uk-UA" dirty="0"/>
              <a:t>та повертає отриманий словник.</a:t>
            </a:r>
            <a:endParaRPr lang="ru-RU" dirty="0"/>
          </a:p>
          <a:p>
            <a:r>
              <a:rPr lang="uk-UA" dirty="0"/>
              <a:t>Якщо умова </a:t>
            </a:r>
            <a:r>
              <a:rPr lang="en-US" i="1" dirty="0"/>
              <a:t>F</a:t>
            </a:r>
            <a:r>
              <a:rPr lang="uk-UA" dirty="0"/>
              <a:t> відсутня, то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опускають.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Слова у рядку розділяються одним або декількома пропусками. Визначити кількість входжень кожного слова до рядка та слово, яке входить найбільшу кількість разів (версія 2)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Словники. Носій для словників.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Операції, відношення та інструкції для словників.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Функції </a:t>
            </a:r>
            <a:r>
              <a:rPr lang="en-US" sz="2400" dirty="0"/>
              <a:t>all </a:t>
            </a:r>
            <a:r>
              <a:rPr lang="uk-UA" sz="2400" dirty="0"/>
              <a:t>та </a:t>
            </a:r>
            <a:r>
              <a:rPr lang="en-US" sz="2400" dirty="0"/>
              <a:t>any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 smtClean="0"/>
              <a:t>Словникоутворення</a:t>
            </a:r>
            <a:r>
              <a:rPr lang="uk-UA" dirty="0"/>
              <a:t>.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 smtClean="0"/>
              <a:t>documentation</a:t>
            </a:r>
            <a:endParaRPr lang="ru-RU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www.python-course.eu/python3_dictionaries.php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Словники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Словники є структурою даних</a:t>
            </a:r>
            <a:r>
              <a:rPr lang="ru-RU" dirty="0"/>
              <a:t>,</a:t>
            </a:r>
            <a:r>
              <a:rPr lang="uk-UA" dirty="0"/>
              <a:t> яка призначена для збереження сукупності різнотипних елементів. </a:t>
            </a:r>
            <a:endParaRPr lang="uk-UA" dirty="0" smtClean="0"/>
          </a:p>
          <a:p>
            <a:r>
              <a:rPr lang="uk-UA" dirty="0" smtClean="0"/>
              <a:t>До </a:t>
            </a:r>
            <a:r>
              <a:rPr lang="uk-UA" dirty="0"/>
              <a:t>цих елементів є доступ за допомогою так званих ключів. </a:t>
            </a:r>
            <a:endParaRPr lang="uk-UA" dirty="0" smtClean="0"/>
          </a:p>
          <a:p>
            <a:r>
              <a:rPr lang="uk-UA" dirty="0" smtClean="0"/>
              <a:t>Ключ </a:t>
            </a:r>
            <a:r>
              <a:rPr lang="uk-UA" dirty="0"/>
              <a:t>повинен належати типу, що не змінюється (</a:t>
            </a:r>
            <a:r>
              <a:rPr lang="en-US" dirty="0"/>
              <a:t>immutable</a:t>
            </a:r>
            <a:r>
              <a:rPr lang="uk-UA" dirty="0"/>
              <a:t>)</a:t>
            </a:r>
            <a:r>
              <a:rPr lang="ru-RU" dirty="0"/>
              <a:t>. </a:t>
            </a:r>
            <a:r>
              <a:rPr lang="uk-UA" dirty="0"/>
              <a:t>Наприклад: число, рядок, кортеж.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деяких мовах програмування словники інколи називають </a:t>
            </a:r>
            <a:r>
              <a:rPr lang="uk-UA" dirty="0" smtClean="0"/>
              <a:t>асоціативними </a:t>
            </a:r>
            <a:r>
              <a:rPr lang="uk-UA" dirty="0"/>
              <a:t>масивами або колекціями.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Носій типу </a:t>
            </a:r>
            <a:r>
              <a:rPr lang="ru-RU" dirty="0" smtClean="0"/>
              <a:t>словник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Словник позначається включенням пар </a:t>
            </a:r>
            <a:r>
              <a:rPr lang="ru-RU" dirty="0"/>
              <a:t>&lt;</a:t>
            </a:r>
            <a:r>
              <a:rPr lang="uk-UA" dirty="0"/>
              <a:t>ключ</a:t>
            </a:r>
            <a:r>
              <a:rPr lang="ru-RU" dirty="0"/>
              <a:t>&gt;:&lt;</a:t>
            </a:r>
            <a:r>
              <a:rPr lang="uk-UA" dirty="0"/>
              <a:t>елемент</a:t>
            </a:r>
            <a:r>
              <a:rPr lang="ru-RU" dirty="0"/>
              <a:t>&gt;</a:t>
            </a:r>
            <a:r>
              <a:rPr lang="uk-UA" dirty="0"/>
              <a:t> у фігурні дужки через кому.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{</a:t>
            </a:r>
            <a:r>
              <a:rPr lang="en-US" dirty="0"/>
              <a:t>key</a:t>
            </a:r>
            <a:r>
              <a:rPr lang="uk-UA" baseline="-25000" dirty="0"/>
              <a:t>1</a:t>
            </a:r>
            <a:r>
              <a:rPr lang="uk-UA" dirty="0"/>
              <a:t>:</a:t>
            </a:r>
            <a:r>
              <a:rPr lang="en-US" dirty="0"/>
              <a:t>x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dirty="0" err="1"/>
              <a:t>key</a:t>
            </a:r>
            <a:r>
              <a:rPr lang="en-US" baseline="-25000" dirty="0" err="1"/>
              <a:t>n</a:t>
            </a:r>
            <a:r>
              <a:rPr lang="uk-UA" dirty="0"/>
              <a:t>: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Нехай </a:t>
            </a:r>
            <a:r>
              <a:rPr lang="uk-UA" dirty="0"/>
              <a:t>множини </a:t>
            </a:r>
            <a:r>
              <a:rPr lang="en-US" i="1" dirty="0"/>
              <a:t>M</a:t>
            </a:r>
            <a:r>
              <a:rPr lang="uk-UA" i="1" baseline="-25000" dirty="0"/>
              <a:t>1</a:t>
            </a:r>
            <a:r>
              <a:rPr lang="uk-UA" i="1" dirty="0"/>
              <a:t>, …,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uk-UA" dirty="0"/>
              <a:t>є носіями типів </a:t>
            </a:r>
            <a:r>
              <a:rPr lang="en-US" dirty="0"/>
              <a:t>t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uk-UA" dirty="0"/>
              <a:t>, до яких належать </a:t>
            </a:r>
            <a:r>
              <a:rPr lang="en-US" dirty="0"/>
              <a:t>x</a:t>
            </a:r>
            <a:r>
              <a:rPr lang="uk-UA" baseline="-25000" dirty="0"/>
              <a:t>1</a:t>
            </a:r>
            <a:r>
              <a:rPr lang="uk-UA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uk-UA" dirty="0"/>
              <a:t>. </a:t>
            </a:r>
            <a:r>
              <a:rPr lang="en-US" i="1" dirty="0" err="1"/>
              <a:t>M</a:t>
            </a:r>
            <a:r>
              <a:rPr lang="en-US" i="1" baseline="-25000" dirty="0" err="1"/>
              <a:t>key</a:t>
            </a:r>
            <a:r>
              <a:rPr lang="uk-UA" dirty="0"/>
              <a:t> – множина ключів.</a:t>
            </a:r>
            <a:endParaRPr lang="ru-RU" dirty="0"/>
          </a:p>
          <a:p>
            <a:r>
              <a:rPr lang="ru-RU" dirty="0" err="1"/>
              <a:t>Тод</a:t>
            </a:r>
            <a:r>
              <a:rPr lang="uk-UA" dirty="0"/>
              <a:t>і носієм типу словника буде </a:t>
            </a:r>
            <a:r>
              <a:rPr lang="en-US" i="1" dirty="0"/>
              <a:t>M</a:t>
            </a:r>
            <a:r>
              <a:rPr lang="en-US" i="1" baseline="-25000" dirty="0"/>
              <a:t>t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uk-UA" dirty="0"/>
              <a:t>множина відображень </a:t>
            </a:r>
            <a:r>
              <a:rPr lang="en-US" i="1" dirty="0" err="1"/>
              <a:t>M</a:t>
            </a:r>
            <a:r>
              <a:rPr lang="en-US" i="1" baseline="-25000" dirty="0" err="1"/>
              <a:t>key</a:t>
            </a:r>
            <a:r>
              <a:rPr lang="uk-UA" dirty="0"/>
              <a:t> у об’єднання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ru-RU" i="1" dirty="0"/>
              <a:t>, …,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uk-UA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baseline="-25000" dirty="0"/>
              <a:t>t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en-US" i="1" dirty="0"/>
              <a:t> </a:t>
            </a:r>
            <a:r>
              <a:rPr lang="en-US" i="1" dirty="0" err="1"/>
              <a:t>M</a:t>
            </a:r>
            <a:r>
              <a:rPr lang="en-US" i="1" baseline="-25000" dirty="0" err="1"/>
              <a:t>key</a:t>
            </a:r>
            <a:r>
              <a:rPr lang="en-US" dirty="0"/>
              <a:t> </a:t>
            </a:r>
            <a:r>
              <a:rPr lang="uk-UA" dirty="0"/>
              <a:t>→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en-US" dirty="0"/>
              <a:t>U</a:t>
            </a:r>
            <a:r>
              <a:rPr lang="ru-RU" i="1" dirty="0"/>
              <a:t>…</a:t>
            </a:r>
            <a:r>
              <a:rPr lang="en-US" dirty="0" err="1"/>
              <a:t>U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dirty="0"/>
              <a:t>}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</a:t>
            </a:r>
            <a:r>
              <a:rPr lang="ru-RU" dirty="0"/>
              <a:t>для </a:t>
            </a:r>
            <a:r>
              <a:rPr lang="uk-UA" dirty="0" smtClean="0"/>
              <a:t>словників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36045"/>
              </p:ext>
            </p:extLst>
          </p:nvPr>
        </p:nvGraphicFramePr>
        <p:xfrm>
          <a:off x="539552" y="1412776"/>
          <a:ext cx="8136904" cy="473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568863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{</a:t>
                      </a:r>
                      <a:r>
                        <a:rPr lang="en-US" sz="1800" dirty="0">
                          <a:effectLst/>
                        </a:rPr>
                        <a:t>key</a:t>
                      </a:r>
                      <a:r>
                        <a:rPr lang="uk-UA" sz="1800" baseline="-25000" dirty="0">
                          <a:effectLst/>
                        </a:rPr>
                        <a:t>1</a:t>
                      </a:r>
                      <a:r>
                        <a:rPr lang="uk-UA" sz="1800" dirty="0">
                          <a:effectLst/>
                        </a:rPr>
                        <a:t>: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uk-UA" sz="1800" baseline="-25000" dirty="0">
                          <a:effectLst/>
                        </a:rPr>
                        <a:t>1</a:t>
                      </a:r>
                      <a:r>
                        <a:rPr lang="uk-UA" sz="1800" dirty="0">
                          <a:effectLst/>
                        </a:rPr>
                        <a:t>, …, </a:t>
                      </a:r>
                      <a:r>
                        <a:rPr lang="en-US" sz="1800" dirty="0" err="1">
                          <a:effectLst/>
                        </a:rPr>
                        <a:t>key</a:t>
                      </a:r>
                      <a:r>
                        <a:rPr lang="en-US" sz="1800" baseline="-25000" dirty="0" err="1">
                          <a:effectLst/>
                        </a:rPr>
                        <a:t>n</a:t>
                      </a:r>
                      <a:r>
                        <a:rPr lang="uk-UA" sz="1800" dirty="0">
                          <a:effectLst/>
                        </a:rPr>
                        <a:t>:</a:t>
                      </a:r>
                      <a:r>
                        <a:rPr lang="en-US" sz="1800" dirty="0" err="1">
                          <a:effectLst/>
                        </a:rPr>
                        <a:t>x</a:t>
                      </a:r>
                      <a:r>
                        <a:rPr lang="en-US" sz="1800" baseline="-25000" dirty="0" err="1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Створити словник з ключів </a:t>
                      </a:r>
                      <a:r>
                        <a:rPr lang="en-US" sz="1800">
                          <a:effectLst/>
                        </a:rPr>
                        <a:t>key</a:t>
                      </a:r>
                      <a:r>
                        <a:rPr lang="uk-UA" sz="1800" baseline="-25000">
                          <a:effectLst/>
                        </a:rPr>
                        <a:t>1</a:t>
                      </a:r>
                      <a:r>
                        <a:rPr lang="uk-UA" sz="1800">
                          <a:effectLst/>
                        </a:rPr>
                        <a:t>, …, </a:t>
                      </a:r>
                      <a:r>
                        <a:rPr lang="en-US" sz="1800">
                          <a:effectLst/>
                        </a:rPr>
                        <a:t>key</a:t>
                      </a:r>
                      <a:r>
                        <a:rPr lang="en-US" sz="1800" baseline="-25000">
                          <a:effectLst/>
                        </a:rPr>
                        <a:t>n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uk-UA" sz="1800">
                          <a:effectLst/>
                        </a:rPr>
                        <a:t>та елементів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 baseline="-25000">
                          <a:effectLst/>
                        </a:rPr>
                        <a:t>1</a:t>
                      </a:r>
                      <a:r>
                        <a:rPr lang="ru-RU" sz="1800">
                          <a:effectLst/>
                        </a:rPr>
                        <a:t>, … ,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en-US" sz="1800" baseline="-25000">
                          <a:effectLst/>
                        </a:rPr>
                        <a:t>n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{}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Порожній словник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dict(x)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Перетворення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у словник (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повинно належати типу, що </a:t>
                      </a:r>
                      <a:r>
                        <a:rPr lang="uk-UA" sz="1800" dirty="0" err="1">
                          <a:effectLst/>
                        </a:rPr>
                        <a:t>ітерується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d[key]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Елемент </a:t>
                      </a:r>
                      <a:r>
                        <a:rPr lang="en-US" sz="1800" dirty="0">
                          <a:effectLst/>
                        </a:rPr>
                        <a:t>d </a:t>
                      </a:r>
                      <a:r>
                        <a:rPr lang="uk-UA" sz="1800" dirty="0">
                          <a:effectLst/>
                        </a:rPr>
                        <a:t>з ключем </a:t>
                      </a:r>
                      <a:r>
                        <a:rPr lang="en-US" sz="1800" dirty="0">
                          <a:effectLst/>
                        </a:rPr>
                        <a:t>key</a:t>
                      </a:r>
                      <a:r>
                        <a:rPr lang="uk-UA" sz="1800" dirty="0">
                          <a:effectLst/>
                        </a:rPr>
                        <a:t>. Якщо такого ключа у словнику немає, виникає помилка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len(d)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Довжина </a:t>
                      </a:r>
                      <a:r>
                        <a:rPr lang="en-US" sz="1800">
                          <a:effectLst/>
                        </a:rPr>
                        <a:t>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min(d)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Найменший ключ словника 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max(d)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Найбільший ключ словника 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d.copy()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копію словника 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uk-UA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fromkeys</a:t>
                      </a:r>
                      <a:r>
                        <a:rPr lang="uk-UA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uk-UA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v</a:t>
                      </a:r>
                      <a:r>
                        <a:rPr lang="uk-UA" sz="1800">
                          <a:effectLst/>
                        </a:rPr>
                        <a:t>)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словник типу </a:t>
                      </a:r>
                      <a:r>
                        <a:rPr lang="ru-RU" sz="1800" dirty="0" err="1">
                          <a:effectLst/>
                        </a:rPr>
                        <a:t>dict</a:t>
                      </a:r>
                      <a:r>
                        <a:rPr lang="uk-UA" sz="1800" dirty="0">
                          <a:effectLst/>
                        </a:rPr>
                        <a:t>, ключами якого є елементи послідовності </a:t>
                      </a:r>
                      <a:r>
                        <a:rPr lang="ru-RU" sz="1800" dirty="0">
                          <a:effectLst/>
                        </a:rPr>
                        <a:t>s</a:t>
                      </a:r>
                      <a:r>
                        <a:rPr lang="uk-UA" sz="1800" dirty="0">
                          <a:effectLst/>
                        </a:rPr>
                        <a:t>, а значеннями або </a:t>
                      </a:r>
                      <a:r>
                        <a:rPr lang="ru-RU" sz="1800" dirty="0" err="1">
                          <a:effectLst/>
                        </a:rPr>
                        <a:t>None</a:t>
                      </a:r>
                      <a:r>
                        <a:rPr lang="uk-UA" sz="1800" dirty="0">
                          <a:effectLst/>
                        </a:rPr>
                        <a:t>, або </a:t>
                      </a:r>
                      <a:r>
                        <a:rPr lang="ru-RU" sz="1800" dirty="0">
                          <a:effectLst/>
                        </a:rPr>
                        <a:t>v</a:t>
                      </a:r>
                      <a:r>
                        <a:rPr lang="uk-UA" sz="1800" dirty="0">
                          <a:effectLst/>
                        </a:rPr>
                        <a:t>, якщо аргумент </a:t>
                      </a:r>
                      <a:r>
                        <a:rPr lang="ru-RU" sz="1800" dirty="0">
                          <a:effectLst/>
                        </a:rPr>
                        <a:t>v</a:t>
                      </a:r>
                      <a:r>
                        <a:rPr lang="uk-UA" sz="1800" dirty="0">
                          <a:effectLst/>
                        </a:rPr>
                        <a:t> визначений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</a:t>
            </a:r>
            <a:r>
              <a:rPr lang="ru-RU" dirty="0"/>
              <a:t>для </a:t>
            </a:r>
            <a:r>
              <a:rPr lang="uk-UA" dirty="0" smtClean="0"/>
              <a:t>словників</a:t>
            </a:r>
            <a:r>
              <a:rPr lang="en-US" dirty="0" smtClean="0"/>
              <a:t>.2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41426"/>
              </p:ext>
            </p:extLst>
          </p:nvPr>
        </p:nvGraphicFramePr>
        <p:xfrm>
          <a:off x="611560" y="1628800"/>
          <a:ext cx="7848872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/>
                <a:gridCol w="651981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Операція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r>
                        <a:rPr lang="en-US" sz="1800" dirty="0">
                          <a:effectLst/>
                        </a:rPr>
                        <a:t>get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k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Повертає значення ключа k або None, якщо ключ</a:t>
                      </a:r>
                      <a:r>
                        <a:rPr lang="uk-UA" sz="1800">
                          <a:effectLst/>
                        </a:rPr>
                        <a:t>а</a:t>
                      </a:r>
                      <a:r>
                        <a:rPr lang="ru-RU" sz="1800">
                          <a:effectLst/>
                        </a:rPr>
                        <a:t> k немає у словнику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get</a:t>
                      </a:r>
                      <a:r>
                        <a:rPr lang="ru-RU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k</a:t>
                      </a:r>
                      <a:r>
                        <a:rPr lang="ru-RU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v</a:t>
                      </a:r>
                      <a:r>
                        <a:rPr lang="ru-RU" sz="1800">
                          <a:effectLst/>
                        </a:rPr>
                        <a:t>)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Повертає значення ключа k або v, якщо ключ</a:t>
                      </a:r>
                      <a:r>
                        <a:rPr lang="uk-UA" sz="1800">
                          <a:effectLst/>
                        </a:rPr>
                        <a:t>а</a:t>
                      </a:r>
                      <a:r>
                        <a:rPr lang="ru-RU" sz="1800">
                          <a:effectLst/>
                        </a:rPr>
                        <a:t> k немає у словнику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items</a:t>
                      </a:r>
                      <a:r>
                        <a:rPr lang="ru-RU" sz="1800">
                          <a:effectLst/>
                        </a:rPr>
                        <a:t>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Повертає представлен</a:t>
                      </a:r>
                      <a:r>
                        <a:rPr lang="uk-UA" sz="1800">
                          <a:effectLst/>
                        </a:rPr>
                        <a:t>ня (послідовність)</a:t>
                      </a:r>
                      <a:r>
                        <a:rPr lang="ru-RU" sz="1800">
                          <a:effectLst/>
                        </a:rPr>
                        <a:t> всіх пар (ключ, значення) в словнику 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keys</a:t>
                      </a:r>
                      <a:r>
                        <a:rPr lang="ru-RU" sz="1800">
                          <a:effectLst/>
                        </a:rPr>
                        <a:t>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Повертає представлен</a:t>
                      </a:r>
                      <a:r>
                        <a:rPr lang="uk-UA" sz="1800">
                          <a:effectLst/>
                        </a:rPr>
                        <a:t>ня (послідовність)</a:t>
                      </a:r>
                      <a:r>
                        <a:rPr lang="ru-RU" sz="1800">
                          <a:effectLst/>
                        </a:rPr>
                        <a:t> всіх ключів словника 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values</a:t>
                      </a:r>
                      <a:r>
                        <a:rPr lang="ru-RU" sz="1800">
                          <a:effectLst/>
                        </a:rPr>
                        <a:t>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Повертає</a:t>
                      </a:r>
                      <a:r>
                        <a:rPr lang="ru-RU" sz="1800" dirty="0">
                          <a:effectLst/>
                        </a:rPr>
                        <a:t> представлен</a:t>
                      </a:r>
                      <a:r>
                        <a:rPr lang="uk-UA" sz="1800" dirty="0">
                          <a:effectLst/>
                        </a:rPr>
                        <a:t>ня (послідовність)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всіх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значень</a:t>
                      </a:r>
                      <a:r>
                        <a:rPr lang="ru-RU" sz="1800" dirty="0">
                          <a:effectLst/>
                        </a:rPr>
                        <a:t> в словнику d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для словників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словників визначено відношення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==, </a:t>
            </a:r>
            <a:r>
              <a:rPr lang="uk-UA" dirty="0"/>
              <a:t>!=, </a:t>
            </a:r>
            <a:r>
              <a:rPr lang="en-US" dirty="0"/>
              <a:t>in</a:t>
            </a:r>
            <a:r>
              <a:rPr lang="ru-RU" dirty="0"/>
              <a:t>, </a:t>
            </a:r>
            <a:r>
              <a:rPr lang="en-US" dirty="0"/>
              <a:t>not in</a:t>
            </a:r>
            <a:r>
              <a:rPr lang="uk-UA" dirty="0"/>
              <a:t>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Відношення </a:t>
            </a:r>
            <a:r>
              <a:rPr lang="en-US" dirty="0"/>
              <a:t>d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 означає попарну рівність всіх елементів двох словників </a:t>
            </a:r>
            <a:r>
              <a:rPr lang="en-US" dirty="0"/>
              <a:t>d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Відношення </a:t>
            </a:r>
            <a:r>
              <a:rPr lang="en-US" dirty="0"/>
              <a:t>d </a:t>
            </a:r>
            <a:r>
              <a:rPr lang="uk-UA" dirty="0"/>
              <a:t>!= </a:t>
            </a:r>
            <a:r>
              <a:rPr lang="en-US" dirty="0"/>
              <a:t>b </a:t>
            </a:r>
            <a:r>
              <a:rPr lang="uk-UA" dirty="0"/>
              <a:t>≡ </a:t>
            </a:r>
            <a:r>
              <a:rPr lang="en-US" dirty="0"/>
              <a:t>not</a:t>
            </a:r>
            <a:r>
              <a:rPr lang="uk-UA" dirty="0"/>
              <a:t> (</a:t>
            </a:r>
            <a:r>
              <a:rPr lang="en-US" dirty="0"/>
              <a:t>d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) </a:t>
            </a:r>
            <a:endParaRPr lang="ru-RU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in d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uk-UA" dirty="0"/>
              <a:t>входить у </a:t>
            </a:r>
            <a:r>
              <a:rPr lang="en-US" dirty="0"/>
              <a:t>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 not in d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ru-RU" dirty="0"/>
              <a:t>не </a:t>
            </a:r>
            <a:r>
              <a:rPr lang="uk-UA" dirty="0"/>
              <a:t>входить у </a:t>
            </a:r>
            <a:r>
              <a:rPr lang="en-US" dirty="0"/>
              <a:t>d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словників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ru-RU" dirty="0" err="1"/>
              <a:t>словників</a:t>
            </a:r>
            <a:r>
              <a:rPr lang="ru-RU" dirty="0"/>
              <a:t>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присвоєння</a:t>
            </a:r>
            <a:r>
              <a:rPr lang="ru-RU" dirty="0"/>
              <a:t> та </a:t>
            </a:r>
            <a:r>
              <a:rPr lang="ru-RU" dirty="0" err="1"/>
              <a:t>виведення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2100" dirty="0" smtClean="0"/>
              <a:t> </a:t>
            </a:r>
            <a:r>
              <a:rPr lang="en-US" sz="2100" dirty="0" smtClean="0">
                <a:solidFill>
                  <a:srgbClr val="B58900"/>
                </a:solidFill>
                <a:latin typeface="Consolas"/>
              </a:rPr>
              <a:t>d</a:t>
            </a:r>
            <a:r>
              <a:rPr lang="uk-UA" sz="2100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sz="21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sz="21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B58900"/>
                </a:solidFill>
                <a:latin typeface="Consolas"/>
              </a:rPr>
              <a:t>e</a:t>
            </a:r>
            <a:r>
              <a:rPr lang="uk-UA" sz="21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sz="21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uk-UA" sz="21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B58900"/>
                </a:solidFill>
                <a:latin typeface="Consolas"/>
              </a:rPr>
              <a:t>d</a:t>
            </a:r>
            <a:r>
              <a:rPr lang="uk-UA" sz="2100" dirty="0">
                <a:solidFill>
                  <a:srgbClr val="586E75"/>
                </a:solidFill>
                <a:latin typeface="Consolas"/>
              </a:rPr>
              <a:t>)</a:t>
            </a:r>
            <a:endParaRPr lang="uk-UA" sz="2100" dirty="0">
              <a:solidFill>
                <a:srgbClr val="586E75"/>
              </a:solidFill>
              <a:latin typeface="Times New Roman"/>
            </a:endParaRPr>
          </a:p>
          <a:p>
            <a:r>
              <a:rPr lang="ru-RU" dirty="0" err="1"/>
              <a:t>Введення</a:t>
            </a:r>
            <a:r>
              <a:rPr lang="ru-RU" dirty="0"/>
              <a:t> не </a:t>
            </a:r>
            <a:r>
              <a:rPr lang="ru-RU" dirty="0" err="1"/>
              <a:t>визначено</a:t>
            </a:r>
            <a:r>
              <a:rPr lang="ru-RU" dirty="0"/>
              <a:t>, тому треба </a:t>
            </a:r>
            <a:r>
              <a:rPr lang="ru-RU" dirty="0" err="1"/>
              <a:t>вводити</a:t>
            </a:r>
            <a:r>
              <a:rPr lang="ru-RU" dirty="0"/>
              <a:t> словник </a:t>
            </a:r>
            <a:r>
              <a:rPr lang="ru-RU" dirty="0" err="1"/>
              <a:t>поелементно</a:t>
            </a:r>
            <a:r>
              <a:rPr lang="ru-RU" dirty="0"/>
              <a:t>.</a:t>
            </a:r>
          </a:p>
          <a:p>
            <a:r>
              <a:rPr lang="ru-RU" dirty="0" err="1" smtClean="0"/>
              <a:t>Визначено</a:t>
            </a:r>
            <a:r>
              <a:rPr lang="ru-RU" dirty="0" smtClean="0"/>
              <a:t> </a:t>
            </a:r>
            <a:r>
              <a:rPr lang="ru-RU" dirty="0" err="1"/>
              <a:t>також</a:t>
            </a:r>
            <a:r>
              <a:rPr lang="ru-RU" dirty="0"/>
              <a:t> цикли по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елементах</a:t>
            </a:r>
            <a:r>
              <a:rPr lang="ru-RU" dirty="0"/>
              <a:t> словника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uk-UA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B58900"/>
                </a:solidFill>
                <a:latin typeface="Consolas"/>
              </a:rPr>
              <a:t>key</a:t>
            </a:r>
            <a:r>
              <a:rPr lang="uk-UA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uk-UA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d</a:t>
            </a:r>
            <a:r>
              <a:rPr lang="uk-UA" sz="1900" dirty="0">
                <a:solidFill>
                  <a:srgbClr val="586E75"/>
                </a:solidFill>
                <a:latin typeface="Consolas"/>
              </a:rPr>
              <a:t>:</a:t>
            </a:r>
            <a:endParaRPr lang="uk-UA" sz="1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sz="1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900" i="1" dirty="0">
                <a:solidFill>
                  <a:srgbClr val="657B83"/>
                </a:solidFill>
                <a:latin typeface="Consolas"/>
              </a:rPr>
              <a:t>P</a:t>
            </a:r>
            <a:endParaRPr lang="uk-UA" sz="1900" i="1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err="1"/>
              <a:t>або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B58900"/>
                </a:solidFill>
                <a:latin typeface="Consolas"/>
              </a:rPr>
              <a:t>key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B58900"/>
                </a:solidFill>
                <a:latin typeface="Consolas"/>
              </a:rPr>
              <a:t>d</a:t>
            </a:r>
            <a:r>
              <a:rPr lang="en-US" sz="1900" dirty="0" err="1">
                <a:solidFill>
                  <a:srgbClr val="586E75"/>
                </a:solidFill>
                <a:latin typeface="Consolas"/>
              </a:rPr>
              <a:t>.</a:t>
            </a:r>
            <a:r>
              <a:rPr lang="en-US" sz="1900" dirty="0" err="1">
                <a:solidFill>
                  <a:srgbClr val="B58900"/>
                </a:solidFill>
                <a:latin typeface="Consolas"/>
              </a:rPr>
              <a:t>keys</a:t>
            </a:r>
            <a:r>
              <a:rPr lang="en-US" sz="1900" dirty="0">
                <a:solidFill>
                  <a:srgbClr val="586E75"/>
                </a:solidFill>
                <a:latin typeface="Consolas"/>
              </a:rPr>
              <a:t>():</a:t>
            </a:r>
            <a:endParaRPr lang="en-US" sz="1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900" i="1" dirty="0">
                <a:solidFill>
                  <a:srgbClr val="657B83"/>
                </a:solidFill>
                <a:latin typeface="Consolas"/>
              </a:rPr>
              <a:t>P</a:t>
            </a:r>
            <a:endParaRPr lang="en-US" sz="1900" dirty="0">
              <a:solidFill>
                <a:srgbClr val="657B83"/>
              </a:solidFill>
              <a:latin typeface="Times New Roman"/>
            </a:endParaRPr>
          </a:p>
          <a:p>
            <a:pPr marL="0" indent="0">
              <a:buNone/>
            </a:pPr>
            <a:r>
              <a:rPr lang="ru-RU" dirty="0" err="1"/>
              <a:t>або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B58900"/>
                </a:solidFill>
                <a:latin typeface="Consolas"/>
              </a:rPr>
              <a:t>key</a:t>
            </a:r>
            <a:r>
              <a:rPr lang="en-US" sz="19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B58900"/>
                </a:solidFill>
                <a:latin typeface="Consolas"/>
              </a:rPr>
              <a:t>v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sz="19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srgbClr val="B58900"/>
                </a:solidFill>
                <a:latin typeface="Consolas"/>
              </a:rPr>
              <a:t>d</a:t>
            </a:r>
            <a:r>
              <a:rPr lang="en-US" sz="1900" dirty="0" err="1">
                <a:solidFill>
                  <a:srgbClr val="586E75"/>
                </a:solidFill>
                <a:latin typeface="Consolas"/>
              </a:rPr>
              <a:t>.</a:t>
            </a:r>
            <a:r>
              <a:rPr lang="en-US" sz="1900" dirty="0" err="1">
                <a:solidFill>
                  <a:srgbClr val="B58900"/>
                </a:solidFill>
                <a:latin typeface="Consolas"/>
              </a:rPr>
              <a:t>items</a:t>
            </a:r>
            <a:r>
              <a:rPr lang="en-US" sz="1900" dirty="0">
                <a:solidFill>
                  <a:srgbClr val="586E75"/>
                </a:solidFill>
                <a:latin typeface="Consolas"/>
              </a:rPr>
              <a:t>():</a:t>
            </a:r>
            <a:endParaRPr lang="en-US" sz="19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sz="1900" i="1" dirty="0">
                <a:solidFill>
                  <a:srgbClr val="657B83"/>
                </a:solidFill>
                <a:latin typeface="Consolas"/>
              </a:rPr>
              <a:t>P</a:t>
            </a:r>
            <a:endParaRPr lang="en-US" sz="1900" dirty="0">
              <a:solidFill>
                <a:srgbClr val="657B83"/>
              </a:solidFill>
              <a:latin typeface="Consolas"/>
            </a:endParaRPr>
          </a:p>
          <a:p>
            <a:endParaRPr lang="en-US" sz="1800" dirty="0">
              <a:solidFill>
                <a:srgbClr val="657B83"/>
              </a:solidFill>
              <a:latin typeface="Consolas"/>
            </a:endParaRPr>
          </a:p>
          <a:p>
            <a:endParaRPr lang="ru-RU" dirty="0">
              <a:latin typeface="Times New Roman"/>
            </a:endParaRPr>
          </a:p>
          <a:p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ряд </a:t>
            </a:r>
            <a:r>
              <a:rPr lang="ru-RU" dirty="0" err="1"/>
              <a:t>інструкцій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</a:t>
            </a:r>
            <a:r>
              <a:rPr lang="uk-UA" dirty="0" smtClean="0"/>
              <a:t>словників. 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174032"/>
              </p:ext>
            </p:extLst>
          </p:nvPr>
        </p:nvGraphicFramePr>
        <p:xfrm>
          <a:off x="467544" y="1412553"/>
          <a:ext cx="7992887" cy="410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607"/>
                <a:gridCol w="6061524"/>
                <a:gridCol w="43875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Інструкція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d[k] = 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Присвоїти елементу словника d з ключем k значення 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 d[k]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Видаляє елемент словника d з ключем k або дає помилку, якщо ключа k немає у словнику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d.clear()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Видаляє всі елементи словника d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d.pop(k)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значення ключа k і видаляє зі словника елемент з ключем k або дає помилку, якщо ключа k немає у словнику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</a:t>
                      </a:r>
                      <a:r>
                        <a:rPr lang="ru-RU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k</a:t>
                      </a:r>
                      <a:r>
                        <a:rPr lang="ru-RU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v</a:t>
                      </a:r>
                      <a:r>
                        <a:rPr lang="ru-RU" sz="1800">
                          <a:effectLst/>
                        </a:rPr>
                        <a:t>)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значення ключа k і видаляє зі словника елемент з ключем k або повертає значення v, якщо ключ k немає у словнику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popitem</a:t>
                      </a:r>
                      <a:r>
                        <a:rPr lang="ru-RU" sz="1800">
                          <a:effectLst/>
                        </a:rPr>
                        <a:t>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Повертає і видаляє довільну пару (ключ, значення) зі словника d або дає помилку, якщо словник d порожній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</a:t>
            </a:r>
            <a:r>
              <a:rPr lang="uk-UA" dirty="0" smtClean="0"/>
              <a:t>словників. 3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693672"/>
              </p:ext>
            </p:extLst>
          </p:nvPr>
        </p:nvGraphicFramePr>
        <p:xfrm>
          <a:off x="467544" y="1412553"/>
          <a:ext cx="7992887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5681923"/>
                <a:gridCol w="43875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Інструкція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r>
                        <a:rPr lang="en-US" sz="1800" dirty="0" err="1">
                          <a:effectLst/>
                        </a:rPr>
                        <a:t>setdefault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k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v</a:t>
                      </a:r>
                      <a:r>
                        <a:rPr lang="ru-RU" sz="1800" dirty="0">
                          <a:effectLst/>
                        </a:rPr>
                        <a:t>)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Те ж, що і </a:t>
                      </a:r>
                      <a:r>
                        <a:rPr lang="uk-UA" sz="1800" dirty="0" err="1">
                          <a:effectLst/>
                        </a:rPr>
                        <a:t>dict.get</a:t>
                      </a:r>
                      <a:r>
                        <a:rPr lang="uk-UA" sz="1800" dirty="0">
                          <a:effectLst/>
                        </a:rPr>
                        <a:t> () за винятком того, що, якщо ключ k в словнику відсутній, в словник вставляється новий елемент з ключем k і зі значенням </a:t>
                      </a:r>
                      <a:r>
                        <a:rPr lang="uk-UA" sz="1800" dirty="0" err="1">
                          <a:effectLst/>
                        </a:rPr>
                        <a:t>None</a:t>
                      </a:r>
                      <a:r>
                        <a:rPr lang="uk-UA" sz="1800" dirty="0">
                          <a:effectLst/>
                        </a:rPr>
                        <a:t> або v, якщо аргумент v заданий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ru-RU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update</a:t>
                      </a:r>
                      <a:r>
                        <a:rPr lang="ru-RU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a</a:t>
                      </a:r>
                      <a:r>
                        <a:rPr lang="ru-RU" sz="1800">
                          <a:effectLst/>
                        </a:rPr>
                        <a:t>)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Додає в словник d пари (ключ, значення) з а, які відсутні в словнику d, а для кожного ключа, який вже присутній в словнику d, виконується заміна відповідним значенням з а; а може бути словником, належати типу, що </a:t>
                      </a:r>
                      <a:r>
                        <a:rPr lang="uk-UA" sz="1800" dirty="0" err="1">
                          <a:effectLst/>
                        </a:rPr>
                        <a:t>ітерується</a:t>
                      </a:r>
                      <a:r>
                        <a:rPr lang="uk-UA" sz="1800" dirty="0">
                          <a:effectLst/>
                        </a:rPr>
                        <a:t>, з парами (ключ, значення) або іменованими аргументами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4675</TotalTime>
  <Words>1556</Words>
  <Application>Microsoft Office PowerPoint</Application>
  <PresentationFormat>Экран (4:3)</PresentationFormat>
  <Paragraphs>202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Ясность</vt:lpstr>
      <vt:lpstr>Інформатика та програмування</vt:lpstr>
      <vt:lpstr>Словники</vt:lpstr>
      <vt:lpstr>Носій типу словник</vt:lpstr>
      <vt:lpstr>Операції для словників</vt:lpstr>
      <vt:lpstr>Операції для словників.2</vt:lpstr>
      <vt:lpstr>Відношення для словників</vt:lpstr>
      <vt:lpstr>Інструкції для словників</vt:lpstr>
      <vt:lpstr>Інструкції для словників. 2</vt:lpstr>
      <vt:lpstr>Інструкції для словників. 3</vt:lpstr>
      <vt:lpstr>Приклади</vt:lpstr>
      <vt:lpstr>Функції all, any та filter</vt:lpstr>
      <vt:lpstr>Функції all, any та filter.2</vt:lpstr>
      <vt:lpstr>Приклад</vt:lpstr>
      <vt:lpstr>Словникоутворення</vt:lpstr>
      <vt:lpstr>Приклад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185</cp:revision>
  <dcterms:created xsi:type="dcterms:W3CDTF">2015-08-16T10:20:57Z</dcterms:created>
  <dcterms:modified xsi:type="dcterms:W3CDTF">2015-10-16T23:26:05Z</dcterms:modified>
</cp:coreProperties>
</file>