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9" r:id="rId13"/>
    <p:sldId id="320" r:id="rId14"/>
    <p:sldId id="321" r:id="rId15"/>
    <p:sldId id="322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30" r:id="rId33"/>
    <p:sldId id="331" r:id="rId34"/>
    <p:sldId id="332" r:id="rId35"/>
    <p:sldId id="334" r:id="rId36"/>
    <p:sldId id="333" r:id="rId37"/>
    <p:sldId id="335" r:id="rId38"/>
    <p:sldId id="336" r:id="rId39"/>
    <p:sldId id="337" r:id="rId40"/>
    <p:sldId id="338" r:id="rId41"/>
    <p:sldId id="339" r:id="rId42"/>
    <p:sldId id="343" r:id="rId43"/>
    <p:sldId id="340" r:id="rId44"/>
    <p:sldId id="341" r:id="rId45"/>
    <p:sldId id="342" r:id="rId46"/>
    <p:sldId id="344" r:id="rId47"/>
    <p:sldId id="358" r:id="rId48"/>
    <p:sldId id="345" r:id="rId49"/>
    <p:sldId id="355" r:id="rId50"/>
    <p:sldId id="346" r:id="rId51"/>
    <p:sldId id="356" r:id="rId52"/>
    <p:sldId id="357" r:id="rId53"/>
    <p:sldId id="276" r:id="rId54"/>
    <p:sldId id="277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5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13.09.2015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13.09.2015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73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73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73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73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73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13.09.2015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13.09.2015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13.09.2015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13.09.2015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13.09.2015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13.09.2015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functions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9. </a:t>
            </a:r>
            <a:r>
              <a:rPr lang="ru-RU" sz="3600" dirty="0" err="1"/>
              <a:t>Підпрограми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13.09.2015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/>
              <a:t>format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Вбудована функція </a:t>
            </a:r>
            <a:r>
              <a:rPr lang="en-US" dirty="0"/>
              <a:t>format</a:t>
            </a:r>
            <a:r>
              <a:rPr lang="uk-UA" dirty="0"/>
              <a:t> використовується для форматування рядків, зокрема, при виведенні.</a:t>
            </a:r>
            <a:endParaRPr lang="ru-RU" dirty="0"/>
          </a:p>
          <a:p>
            <a:r>
              <a:rPr lang="uk-UA" dirty="0"/>
              <a:t>Для виклику функції треба вказати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s.format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s</a:t>
            </a:r>
            <a:r>
              <a:rPr lang="ru-RU" dirty="0"/>
              <a:t> – </a:t>
            </a:r>
            <a:r>
              <a:rPr lang="uk-UA" dirty="0"/>
              <a:t>рядок, що форматується,  - </a:t>
            </a:r>
            <a:r>
              <a:rPr lang="en-US" i="1" dirty="0"/>
              <a:t>z</a:t>
            </a:r>
            <a:r>
              <a:rPr lang="ru-RU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вирази</a:t>
            </a:r>
            <a:r>
              <a:rPr lang="ru-RU" dirty="0"/>
              <a:t>,</a:t>
            </a:r>
            <a:r>
              <a:rPr lang="uk-UA" dirty="0"/>
              <a:t> які підставляються у рядок </a:t>
            </a:r>
            <a:r>
              <a:rPr lang="en-US" i="1" dirty="0"/>
              <a:t>s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Рядок </a:t>
            </a:r>
            <a:r>
              <a:rPr lang="en-US" i="1" dirty="0"/>
              <a:t>s</a:t>
            </a:r>
            <a:r>
              <a:rPr lang="uk-UA" dirty="0"/>
              <a:t> повинен мати поля підстановки, які беруться у фігурні дужки </a:t>
            </a:r>
            <a:r>
              <a:rPr lang="ru-RU" dirty="0"/>
              <a:t>‘{‘ </a:t>
            </a:r>
            <a:r>
              <a:rPr lang="uk-UA" dirty="0"/>
              <a:t>та</a:t>
            </a:r>
            <a:r>
              <a:rPr lang="ru-RU" dirty="0"/>
              <a:t> ‘}’. </a:t>
            </a:r>
            <a:endParaRPr lang="ru-RU" dirty="0" smtClean="0"/>
          </a:p>
          <a:p>
            <a:r>
              <a:rPr lang="ru-RU" dirty="0" smtClean="0"/>
              <a:t>Кожному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ru-RU" dirty="0"/>
              <a:t>, як правило, </a:t>
            </a:r>
            <a:r>
              <a:rPr lang="uk-UA" dirty="0"/>
              <a:t>відповідає одне поле. </a:t>
            </a:r>
            <a:endParaRPr lang="uk-UA" dirty="0" smtClean="0"/>
          </a:p>
          <a:p>
            <a:r>
              <a:rPr lang="uk-UA" dirty="0" smtClean="0"/>
              <a:t>Найпростіший </a:t>
            </a:r>
            <a:r>
              <a:rPr lang="uk-UA" dirty="0"/>
              <a:t>варіант – просто використання </a:t>
            </a:r>
            <a:r>
              <a:rPr lang="ru-RU" dirty="0"/>
              <a:t>{}</a:t>
            </a:r>
            <a:r>
              <a:rPr lang="uk-UA" dirty="0"/>
              <a:t> у тих місцях, де треба вставити вирази.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аргументи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uk-UA" dirty="0"/>
              <a:t> вибираються та підставляються замість полів підстановки у порядку слідування.</a:t>
            </a:r>
            <a:endParaRPr lang="ru-RU" dirty="0"/>
          </a:p>
          <a:p>
            <a:r>
              <a:rPr lang="uk-UA" dirty="0"/>
              <a:t>Поля підстановки можуть також включати номери аргументів функції </a:t>
            </a:r>
            <a:r>
              <a:rPr lang="en-US" dirty="0"/>
              <a:t>format</a:t>
            </a:r>
            <a:r>
              <a:rPr lang="uk-UA" dirty="0"/>
              <a:t> або імена аргументів.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взаємний порядок слідування аргументів та полів підстановки може бути різним.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format</a:t>
            </a:r>
            <a:r>
              <a:rPr lang="uk-UA" dirty="0" smtClean="0"/>
              <a:t>. Специфікація формату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Окрім номерів та імен у полі підстановки можна також вказати специфікацію формату. Специфікація </a:t>
            </a:r>
            <a:r>
              <a:rPr lang="ru-RU" dirty="0"/>
              <a:t>формату </a:t>
            </a:r>
            <a:r>
              <a:rPr lang="uk-UA" dirty="0"/>
              <a:t>розташовується після двокрапки </a:t>
            </a:r>
            <a:r>
              <a:rPr lang="ru-RU" dirty="0"/>
              <a:t>‘:’</a:t>
            </a:r>
            <a:r>
              <a:rPr lang="uk-UA" dirty="0"/>
              <a:t> та може містити </a:t>
            </a:r>
            <a:endParaRPr lang="ru-RU" dirty="0"/>
          </a:p>
          <a:p>
            <a:pPr lvl="1"/>
            <a:r>
              <a:rPr lang="uk-UA" dirty="0"/>
              <a:t>вирівнювання, </a:t>
            </a:r>
            <a:endParaRPr lang="ru-RU" dirty="0"/>
          </a:p>
          <a:p>
            <a:pPr lvl="1"/>
            <a:r>
              <a:rPr lang="uk-UA" dirty="0"/>
              <a:t>порядок використання знаків, </a:t>
            </a:r>
            <a:endParaRPr lang="ru-RU" dirty="0"/>
          </a:p>
          <a:p>
            <a:pPr lvl="1"/>
            <a:r>
              <a:rPr lang="uk-UA" dirty="0"/>
              <a:t>ширину поля, </a:t>
            </a:r>
            <a:endParaRPr lang="ru-RU" dirty="0"/>
          </a:p>
          <a:p>
            <a:pPr lvl="1"/>
            <a:r>
              <a:rPr lang="uk-UA" dirty="0"/>
              <a:t>точність </a:t>
            </a:r>
            <a:endParaRPr lang="ru-RU" dirty="0"/>
          </a:p>
          <a:p>
            <a:pPr lvl="1"/>
            <a:r>
              <a:rPr lang="uk-UA" dirty="0"/>
              <a:t>тип.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format</a:t>
            </a:r>
            <a:r>
              <a:rPr lang="uk-UA" dirty="0" smtClean="0"/>
              <a:t>. Вирівнювання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/>
              <a:t>Перед символом вирівнювання може стояти символ для заповнення вільних позицій поля.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22011"/>
              </p:ext>
            </p:extLst>
          </p:nvPr>
        </p:nvGraphicFramePr>
        <p:xfrm>
          <a:off x="467544" y="1484784"/>
          <a:ext cx="8064896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62473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 smtClean="0">
                          <a:effectLst/>
                        </a:rPr>
                        <a:t>Вирівню-вання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Опис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'&lt;'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Поле вирівнюється по лівому краю (значення за угодою для більшості об’єктів)</a:t>
                      </a:r>
                      <a:r>
                        <a:rPr lang="ru-RU" sz="2000">
                          <a:effectLst/>
                        </a:rPr>
                        <a:t>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'&gt;'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Поле вирівнюється по правому краю (значення за угодою для чисел).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'='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Після знаку та до числа вставляються нулі </a:t>
                      </a:r>
                      <a:r>
                        <a:rPr lang="ru-RU" sz="2000" dirty="0">
                          <a:effectLst/>
                        </a:rPr>
                        <a:t>‘0’.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'^'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Поле вирівнюється по </a:t>
                      </a:r>
                      <a:r>
                        <a:rPr lang="ru-RU" sz="2000" dirty="0">
                          <a:effectLst/>
                        </a:rPr>
                        <a:t>центру</a:t>
                      </a:r>
                      <a:r>
                        <a:rPr lang="uk-UA" sz="2000" dirty="0">
                          <a:effectLst/>
                        </a:rPr>
                        <a:t> краю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format</a:t>
            </a:r>
            <a:r>
              <a:rPr lang="uk-UA" dirty="0" smtClean="0"/>
              <a:t>. </a:t>
            </a:r>
            <a:r>
              <a:rPr lang="uk-UA" dirty="0"/>
              <a:t>Порядок використання знаків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Ширина поля – це мінімальна загальна кількість позицій, що відводиться для виведення.</a:t>
            </a:r>
            <a:endParaRPr lang="ru-RU" dirty="0"/>
          </a:p>
          <a:p>
            <a:r>
              <a:rPr lang="uk-UA" dirty="0"/>
              <a:t>Точність – це кількість позицій під дробову частину для дійсних чисел. </a:t>
            </a:r>
            <a:endParaRPr lang="ru-RU" dirty="0"/>
          </a:p>
          <a:p>
            <a:endParaRPr lang="uk-UA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10738"/>
              </p:ext>
            </p:extLst>
          </p:nvPr>
        </p:nvGraphicFramePr>
        <p:xfrm>
          <a:off x="539552" y="1556792"/>
          <a:ext cx="7920880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66967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Знак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Опис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'+'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вказує, що знак повинен ставитись перед від’ємними та </a:t>
                      </a:r>
                      <a:r>
                        <a:rPr lang="uk-UA" sz="2000" dirty="0" smtClean="0">
                          <a:effectLst/>
                        </a:rPr>
                        <a:t>додатними </a:t>
                      </a:r>
                      <a:r>
                        <a:rPr lang="uk-UA" sz="2000" dirty="0">
                          <a:effectLst/>
                        </a:rPr>
                        <a:t>числами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'-'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вказує, що знак повинен ставитись </a:t>
                      </a:r>
                      <a:r>
                        <a:rPr lang="uk-UA" sz="2000" dirty="0" smtClean="0">
                          <a:effectLst/>
                        </a:rPr>
                        <a:t>тільки </a:t>
                      </a:r>
                      <a:r>
                        <a:rPr lang="uk-UA" sz="2000" dirty="0">
                          <a:effectLst/>
                        </a:rPr>
                        <a:t>перед від’ємними числами (за угодою)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пропуск </a:t>
                      </a:r>
                      <a:r>
                        <a:rPr lang="ru-RU" sz="2000">
                          <a:effectLst/>
                        </a:rPr>
                        <a:t>‘ ’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вказує, що перед </a:t>
                      </a:r>
                      <a:r>
                        <a:rPr lang="uk-UA" sz="2000" dirty="0" smtClean="0">
                          <a:effectLst/>
                        </a:rPr>
                        <a:t>додатними </a:t>
                      </a:r>
                      <a:r>
                        <a:rPr lang="uk-UA" sz="2000" dirty="0">
                          <a:effectLst/>
                        </a:rPr>
                        <a:t>числами повинен ставитись пропуск </a:t>
                      </a:r>
                      <a:r>
                        <a:rPr lang="ru-RU" sz="2000" dirty="0">
                          <a:effectLst/>
                        </a:rPr>
                        <a:t>‘ ’, </a:t>
                      </a:r>
                      <a:r>
                        <a:rPr lang="uk-UA" sz="2000" dirty="0">
                          <a:effectLst/>
                        </a:rPr>
                        <a:t>а перед від’ємними – знак мінус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format</a:t>
            </a:r>
            <a:r>
              <a:rPr lang="uk-UA" dirty="0" smtClean="0"/>
              <a:t>. </a:t>
            </a:r>
            <a:r>
              <a:rPr lang="uk-UA" dirty="0"/>
              <a:t>Деякі значення типу для цілих чисел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33805"/>
              </p:ext>
            </p:extLst>
          </p:nvPr>
        </p:nvGraphicFramePr>
        <p:xfrm>
          <a:off x="611560" y="1772816"/>
          <a:ext cx="8064896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74168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Тип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Опис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'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uk-UA" sz="2000">
                          <a:effectLst/>
                        </a:rPr>
                        <a:t>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у двійковій системі числення</a:t>
                      </a:r>
                      <a:r>
                        <a:rPr lang="ru-RU" sz="2000">
                          <a:effectLst/>
                        </a:rPr>
                        <a:t>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'c'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перетворює ціле у символ </a:t>
                      </a:r>
                      <a:r>
                        <a:rPr lang="en-US" sz="2000">
                          <a:effectLst/>
                        </a:rPr>
                        <a:t>Unicode </a:t>
                      </a:r>
                      <a:r>
                        <a:rPr lang="uk-UA" sz="2000">
                          <a:effectLst/>
                        </a:rPr>
                        <a:t>з відповідним кодом</a:t>
                      </a:r>
                      <a:r>
                        <a:rPr lang="ru-RU" sz="2000">
                          <a:effectLst/>
                        </a:rPr>
                        <a:t>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'd'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у десятковій системі числення (значення за угодою)</a:t>
                      </a:r>
                      <a:r>
                        <a:rPr lang="ru-RU" sz="2000">
                          <a:effectLst/>
                        </a:rPr>
                        <a:t>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'o'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у вісімковій системі числення</a:t>
                      </a:r>
                      <a:r>
                        <a:rPr lang="ru-RU" sz="2000">
                          <a:effectLst/>
                        </a:rPr>
                        <a:t>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'x'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у системі числення за основою 16 (для цифр 10-15 використовуються маленькі латинські літери).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'X'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у системі числення за основою 16 (для цифр 10-15 використовуються великі латинські літери).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'n'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Те ж саме , що </a:t>
                      </a:r>
                      <a:r>
                        <a:rPr lang="ru-RU" sz="2000" dirty="0">
                          <a:effectLst/>
                        </a:rPr>
                        <a:t>'</a:t>
                      </a:r>
                      <a:r>
                        <a:rPr lang="en-US" sz="2000" dirty="0">
                          <a:effectLst/>
                        </a:rPr>
                        <a:t>d</a:t>
                      </a:r>
                      <a:r>
                        <a:rPr lang="ru-RU" sz="2000" dirty="0">
                          <a:effectLst/>
                        </a:rPr>
                        <a:t>',</a:t>
                      </a:r>
                      <a:r>
                        <a:rPr lang="uk-UA" sz="2000" dirty="0">
                          <a:effectLst/>
                        </a:rPr>
                        <a:t> окрім того, що використовує відповідні локалізовані установки для символів-розділювачів у числах.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format</a:t>
            </a:r>
            <a:r>
              <a:rPr lang="uk-UA" dirty="0" smtClean="0"/>
              <a:t>. </a:t>
            </a:r>
            <a:r>
              <a:rPr lang="uk-UA" dirty="0"/>
              <a:t>Деякі значення типу для дійсних чисел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81237"/>
              </p:ext>
            </p:extLst>
          </p:nvPr>
        </p:nvGraphicFramePr>
        <p:xfrm>
          <a:off x="539552" y="1772816"/>
          <a:ext cx="792088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7200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Тип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'e'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Представлення з плаваючою крапкою. Точність за угодою – 6 знаків.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</a:t>
                      </a:r>
                      <a:r>
                        <a:rPr lang="en-US" sz="2000">
                          <a:effectLst/>
                        </a:rPr>
                        <a:t>f</a:t>
                      </a:r>
                      <a:r>
                        <a:rPr lang="ru-RU" sz="2000">
                          <a:effectLst/>
                        </a:rPr>
                        <a:t>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Представлення з фіксованою крапкою. Точність за угодою – 6 знаків.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'g'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2000" dirty="0">
                          <a:effectLst/>
                        </a:rPr>
                        <a:t>Загальний формат. Якщо порядок числа є порівнюваним із заданою точністю, число представляється з фіксованою крапкою, інакше – з плаваючою крапкою (формат за угодою). Точність за угодою – 6 знаків.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'%'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Процентне представлення. Множить число на 100, </a:t>
                      </a:r>
                      <a:r>
                        <a:rPr lang="uk-UA" sz="2000" dirty="0" err="1">
                          <a:effectLst/>
                        </a:rPr>
                        <a:t>зображуе</a:t>
                      </a:r>
                      <a:r>
                        <a:rPr lang="uk-UA" sz="2000" dirty="0">
                          <a:effectLst/>
                        </a:rPr>
                        <a:t> у форматі з фіксованою крапкою та додає символ </a:t>
                      </a:r>
                      <a:r>
                        <a:rPr lang="ru-RU" sz="2000" dirty="0">
                          <a:effectLst/>
                        </a:rPr>
                        <a:t>'%'</a:t>
                      </a:r>
                      <a:r>
                        <a:rPr lang="uk-UA" sz="2000" dirty="0">
                          <a:effectLst/>
                        </a:rPr>
                        <a:t>.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Рядки документації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Рядки документації у функціях дозволяють легко отримувати підказку по функції просто у інтерпретаторі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r>
              <a:rPr lang="uk-UA" dirty="0"/>
              <a:t>Рядок документації функції – це рядок, який обмежений трьома апострофами </a:t>
            </a:r>
            <a:r>
              <a:rPr lang="ru-RU" dirty="0"/>
              <a:t>‘’’ ‘’’</a:t>
            </a:r>
            <a:r>
              <a:rPr lang="uk-UA" dirty="0"/>
              <a:t> або трьома подвійними лапками</a:t>
            </a:r>
            <a:r>
              <a:rPr lang="ru-RU" dirty="0"/>
              <a:t> “”” “””</a:t>
            </a:r>
            <a:r>
              <a:rPr lang="uk-UA" dirty="0"/>
              <a:t> і, таким чином, включає декілька фізичних рядків. Рядок документації повинен йти відразу після заголовку функції та мати такий же відступ, як і тіло функції. </a:t>
            </a:r>
            <a:endParaRPr lang="uk-UA" dirty="0" smtClean="0"/>
          </a:p>
          <a:p>
            <a:r>
              <a:rPr lang="uk-UA" dirty="0" smtClean="0"/>
              <a:t>По </a:t>
            </a:r>
            <a:r>
              <a:rPr lang="uk-UA" dirty="0"/>
              <a:t>суті, рядок документації є багаторядковим коментарем.</a:t>
            </a:r>
            <a:endParaRPr lang="ru-RU" dirty="0"/>
          </a:p>
          <a:p>
            <a:r>
              <a:rPr lang="uk-UA" dirty="0"/>
              <a:t>Щоб побачити рядок документації функції, треба у інтерпретаторі набрати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ru-RU" dirty="0"/>
              <a:t>.__</a:t>
            </a:r>
            <a:r>
              <a:rPr lang="en-US" dirty="0"/>
              <a:t>doc</a:t>
            </a:r>
            <a:r>
              <a:rPr lang="ru-RU" dirty="0"/>
              <a:t>__</a:t>
            </a:r>
          </a:p>
          <a:p>
            <a:pPr marL="0" indent="0">
              <a:buNone/>
            </a:pPr>
            <a:r>
              <a:rPr lang="uk-UA" dirty="0"/>
              <a:t>або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help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)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dirty="0"/>
              <a:t>f</a:t>
            </a:r>
            <a:r>
              <a:rPr lang="uk-UA" dirty="0"/>
              <a:t> – ім’я функції.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Рядки </a:t>
            </a:r>
            <a:r>
              <a:rPr lang="uk-UA" dirty="0" smtClean="0"/>
              <a:t>документації.2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Рекомендовано перший фізичний рядок рядка документації починати з великої літери та закінчувати крапкою. </a:t>
            </a:r>
            <a:endParaRPr lang="uk-UA" dirty="0" smtClean="0"/>
          </a:p>
          <a:p>
            <a:r>
              <a:rPr lang="uk-UA" dirty="0" smtClean="0"/>
              <a:t>Другий </a:t>
            </a:r>
            <a:r>
              <a:rPr lang="uk-UA" dirty="0"/>
              <a:t>фізичний рядок залишати порожнім, а з третього, - давати докладний опис функції, якщо потрібно.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заголовок функції разом з рядками документації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CB4B16"/>
                </a:solidFill>
                <a:latin typeface="Consolas"/>
              </a:rPr>
              <a:t>prepare_string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s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'''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Готує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рядок s до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перевірки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на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симетричність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2AA198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   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Видаляє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з s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усі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символи-розділювачі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2AA198"/>
                </a:solidFill>
                <a:latin typeface="Consolas"/>
              </a:rPr>
              <a:t>та</a:t>
            </a: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2AA198"/>
                </a:solidFill>
                <a:latin typeface="Consolas"/>
              </a:rPr>
              <a:t>   </a:t>
            </a:r>
            <a:r>
              <a:rPr lang="ru-RU" dirty="0" smtClean="0">
                <a:solidFill>
                  <a:srgbClr val="2AA198"/>
                </a:solidFill>
                <a:latin typeface="Consolas"/>
              </a:rPr>
              <a:t>переводить 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рядок до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нижнього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регістру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    '''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Дано рядок, у якому міститься речення. Перевірити, чи є цей рядок паліндромом (без урахування пропусків, верхнього або нижнього регістру та розділових знаків).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Повернення функцією декількох результатів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Як вже відзначалося, функція може повертати декілька результатів.</a:t>
            </a:r>
            <a:endParaRPr lang="ru-RU" dirty="0"/>
          </a:p>
          <a:p>
            <a:pPr algn="just"/>
            <a:r>
              <a:rPr lang="uk-UA" dirty="0"/>
              <a:t>У цьому випадку у </a:t>
            </a:r>
            <a:r>
              <a:rPr lang="en-US" dirty="0"/>
              <a:t>return </a:t>
            </a:r>
            <a:r>
              <a:rPr lang="uk-UA" dirty="0"/>
              <a:t>вказують декілька виразів через кому, що еквівалентно вказанню кортежу.</a:t>
            </a:r>
            <a:endParaRPr lang="ru-RU" dirty="0"/>
          </a:p>
          <a:p>
            <a:pPr algn="just"/>
            <a:r>
              <a:rPr lang="uk-UA" dirty="0"/>
              <a:t>Під час виклику функції у лівій частині присвоєння також вказують декілька змінних через кому. Ці змінні набувають значень результатів функції.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Підпрограма</a:t>
            </a:r>
            <a:r>
              <a:rPr lang="uk-UA" dirty="0"/>
              <a:t> – це </a:t>
            </a:r>
            <a:r>
              <a:rPr lang="uk-UA" dirty="0" err="1"/>
              <a:t>логічно</a:t>
            </a:r>
            <a:r>
              <a:rPr lang="uk-UA" dirty="0"/>
              <a:t> незалежна спеціальним чином оформлена частина програми для розв’язування певної задачі. </a:t>
            </a:r>
            <a:endParaRPr lang="uk-UA" dirty="0" smtClean="0"/>
          </a:p>
          <a:p>
            <a:pPr algn="just"/>
            <a:r>
              <a:rPr lang="uk-UA" dirty="0" smtClean="0"/>
              <a:t>До </a:t>
            </a:r>
            <a:r>
              <a:rPr lang="uk-UA" dirty="0"/>
              <a:t>підпрограм можна багаторазово звертатися з інших частин програми. Таке звернення називають </a:t>
            </a:r>
            <a:r>
              <a:rPr lang="uk-UA" b="1" dirty="0"/>
              <a:t>викликом</a:t>
            </a:r>
            <a:r>
              <a:rPr lang="uk-UA" dirty="0"/>
              <a:t> підпрограми.</a:t>
            </a:r>
            <a:endParaRPr lang="ru-RU" dirty="0"/>
          </a:p>
          <a:p>
            <a:pPr algn="just"/>
            <a:r>
              <a:rPr lang="uk-UA" dirty="0"/>
              <a:t>Підпрограми обмінюються інформацією із зовнішнім світом за допомогою параметрів.</a:t>
            </a:r>
            <a:endParaRPr lang="ru-RU" dirty="0"/>
          </a:p>
          <a:p>
            <a:pPr algn="just"/>
            <a:r>
              <a:rPr lang="uk-UA" dirty="0"/>
              <a:t>У багатьох мовах програмування підпрограми поділяють на функції, які, як і математичні функції, повертають один результат, та процедури, які можуть повертати багато результатів або жодного.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Визначення символу, який входить у рядок найбільшу кількість разів, а також кількості його входжень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Значення параметрів за угодою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Окремі параметри функцій можна визначити за угодою.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B58900"/>
                </a:solidFill>
                <a:latin typeface="Consolas"/>
              </a:rPr>
              <a:t>param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value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ru-RU" dirty="0"/>
              <a:t>де </a:t>
            </a:r>
            <a:r>
              <a:rPr lang="en-US" dirty="0" err="1"/>
              <a:t>param</a:t>
            </a:r>
            <a:r>
              <a:rPr lang="ru-RU" dirty="0"/>
              <a:t> – </a:t>
            </a:r>
            <a:r>
              <a:rPr lang="uk-UA" dirty="0"/>
              <a:t>ім’я параметру, </a:t>
            </a:r>
            <a:r>
              <a:rPr lang="en-US" dirty="0"/>
              <a:t>value</a:t>
            </a:r>
            <a:r>
              <a:rPr lang="ru-RU" dirty="0"/>
              <a:t> – </a:t>
            </a:r>
            <a:r>
              <a:rPr lang="uk-UA" dirty="0"/>
              <a:t>значення за угодою.</a:t>
            </a:r>
            <a:endParaRPr lang="ru-RU" dirty="0"/>
          </a:p>
          <a:p>
            <a:r>
              <a:rPr lang="uk-UA" dirty="0"/>
              <a:t>Для таких параметрів можна у виклику не вказувати відповідні фактичні параметри.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en-US" dirty="0"/>
              <a:t>Python </a:t>
            </a:r>
            <a:r>
              <a:rPr lang="uk-UA" dirty="0"/>
              <a:t>використає їх значення за угодою.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ж значення фактичних параметрів вказати, то саме вони будуть передані у функцію.</a:t>
            </a:r>
            <a:endParaRPr lang="ru-RU" dirty="0"/>
          </a:p>
          <a:p>
            <a:r>
              <a:rPr lang="uk-UA" dirty="0"/>
              <a:t>Параметри, значення яких визначається за угодою, повинні розташовуватись після параметрів, які не визначаються за угодою.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Позиційні та ключові параметри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Параметри функцій, які ми розглядали раніше, ще називають </a:t>
            </a:r>
            <a:r>
              <a:rPr lang="uk-UA" b="1" dirty="0"/>
              <a:t>позиційними параметрами</a:t>
            </a:r>
            <a:r>
              <a:rPr lang="uk-UA" dirty="0"/>
              <a:t>, тому що співставлення між фактичними та формальними параметрами здійснюється за позицією у списку параметрів.</a:t>
            </a:r>
            <a:endParaRPr lang="ru-RU" dirty="0"/>
          </a:p>
          <a:p>
            <a:r>
              <a:rPr lang="uk-UA" dirty="0"/>
              <a:t>У багатьох випадках зручно робити таке співставлення не за позицією, а за іменем параметра. Такі параметри називають </a:t>
            </a:r>
            <a:r>
              <a:rPr lang="uk-UA" b="1" dirty="0"/>
              <a:t>ключовими</a:t>
            </a:r>
            <a:r>
              <a:rPr lang="uk-UA" dirty="0"/>
              <a:t>. При виклику для ключових параметрів пишуть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dirty="0"/>
              <a:t>=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uk-UA" dirty="0"/>
              <a:t>, 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uk-UA" dirty="0"/>
              <a:t> – ім’я формального параметру, а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uk-UA" dirty="0"/>
              <a:t> – вираз для фактичного параметру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Порядок слідування ключових параметрів у виклику функції може бути довільним.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Порахувати кількість компонент вектору, які належать відрізку </a:t>
            </a:r>
            <a:r>
              <a:rPr lang="ru-RU" dirty="0"/>
              <a:t>[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]. </a:t>
            </a:r>
            <a:endParaRPr lang="ru-RU" dirty="0" smtClean="0"/>
          </a:p>
          <a:p>
            <a:pPr lvl="1"/>
            <a:r>
              <a:rPr lang="uk-UA" dirty="0" smtClean="0"/>
              <a:t>Використати </a:t>
            </a:r>
            <a:r>
              <a:rPr lang="uk-UA" dirty="0"/>
              <a:t>функції для введення вектору та обчислення кількості компонент. </a:t>
            </a:r>
            <a:endParaRPr lang="uk-UA" dirty="0" smtClean="0"/>
          </a:p>
          <a:p>
            <a:pPr lvl="1"/>
            <a:r>
              <a:rPr lang="uk-UA" dirty="0" smtClean="0"/>
              <a:t>За </a:t>
            </a:r>
            <a:r>
              <a:rPr lang="uk-UA" dirty="0"/>
              <a:t>угодою вектор складається з 10 компонент, а відрізок - </a:t>
            </a:r>
            <a:r>
              <a:rPr lang="ru-RU" dirty="0"/>
              <a:t>[0, 1]</a:t>
            </a:r>
            <a:r>
              <a:rPr lang="uk-UA" dirty="0"/>
              <a:t> (версія 1)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Змінна кількість параметрів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Функції можуть також мати змінну кількість параметрів. Причому, як позиційних, так і ключових.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заголовку функції для змінної кількості позиційних параметрів пишуть *</a:t>
            </a:r>
            <a:r>
              <a:rPr lang="en-US" dirty="0" err="1"/>
              <a:t>args</a:t>
            </a:r>
            <a:r>
              <a:rPr lang="uk-UA" dirty="0"/>
              <a:t>, а для змінної кількості ключових параметрів - **</a:t>
            </a:r>
            <a:r>
              <a:rPr lang="en-US" dirty="0" err="1"/>
              <a:t>kwargs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Це </a:t>
            </a:r>
            <a:r>
              <a:rPr lang="uk-UA" dirty="0"/>
              <a:t>означає, що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uk-UA" dirty="0"/>
              <a:t>є </a:t>
            </a:r>
            <a:r>
              <a:rPr lang="uk-UA" dirty="0" err="1"/>
              <a:t>кортежем</a:t>
            </a:r>
            <a:r>
              <a:rPr lang="uk-UA" dirty="0"/>
              <a:t>, а </a:t>
            </a:r>
            <a:r>
              <a:rPr lang="en-US" dirty="0" err="1"/>
              <a:t>kwargs</a:t>
            </a:r>
            <a:r>
              <a:rPr lang="uk-UA" dirty="0"/>
              <a:t>, - словником. </a:t>
            </a:r>
            <a:endParaRPr lang="en-US" dirty="0" smtClean="0"/>
          </a:p>
          <a:p>
            <a:r>
              <a:rPr lang="uk-UA" dirty="0" smtClean="0"/>
              <a:t>Кількість </a:t>
            </a:r>
            <a:r>
              <a:rPr lang="uk-UA" dirty="0"/>
              <a:t>переданих параметрів у цьому випадку нескладно обчислити за допомогою функції </a:t>
            </a:r>
            <a:r>
              <a:rPr lang="en-US" dirty="0" err="1"/>
              <a:t>len</a:t>
            </a:r>
            <a:r>
              <a:rPr lang="uk-UA" dirty="0"/>
              <a:t>: </a:t>
            </a:r>
            <a:r>
              <a:rPr lang="en-US" dirty="0" err="1"/>
              <a:t>len</a:t>
            </a:r>
            <a:r>
              <a:rPr lang="uk-UA" dirty="0"/>
              <a:t>(</a:t>
            </a:r>
            <a:r>
              <a:rPr lang="en-US" dirty="0" err="1"/>
              <a:t>args</a:t>
            </a:r>
            <a:r>
              <a:rPr lang="uk-UA" dirty="0"/>
              <a:t>), </a:t>
            </a:r>
            <a:r>
              <a:rPr lang="en-US" dirty="0" err="1"/>
              <a:t>len</a:t>
            </a:r>
            <a:r>
              <a:rPr lang="uk-UA" dirty="0"/>
              <a:t>(</a:t>
            </a:r>
            <a:r>
              <a:rPr lang="en-US" dirty="0" err="1"/>
              <a:t>kwargs</a:t>
            </a:r>
            <a:r>
              <a:rPr lang="uk-UA" dirty="0" smtClean="0"/>
              <a:t>).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Також у циклі по всіх елементах кортежу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uk-UA" dirty="0"/>
              <a:t>або словника 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uk-UA" dirty="0"/>
              <a:t>можемо перебрати всі аргументи та виконати над ними потрібні дії.</a:t>
            </a:r>
            <a:endParaRPr lang="ru-RU" dirty="0"/>
          </a:p>
          <a:p>
            <a:r>
              <a:rPr lang="uk-UA" dirty="0"/>
              <a:t>Функція, яка приймає довільну кількість позиційних та ключових параметрів, виглядає так: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args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**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kwargs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 smtClean="0">
                <a:solidFill>
                  <a:srgbClr val="657B83"/>
                </a:solidFill>
                <a:latin typeface="Consolas"/>
              </a:rPr>
              <a:t>P</a:t>
            </a:r>
            <a:endParaRPr lang="uk-UA" i="1" dirty="0">
              <a:solidFill>
                <a:srgbClr val="657B83"/>
              </a:solidFill>
              <a:latin typeface="Consola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Обчислення середнього значення та медіани дійсного </a:t>
            </a:r>
            <a:r>
              <a:rPr lang="uk-UA" dirty="0" err="1"/>
              <a:t>вектора</a:t>
            </a:r>
            <a:r>
              <a:rPr lang="uk-UA" dirty="0"/>
              <a:t> з </a:t>
            </a:r>
            <a:r>
              <a:rPr lang="en-US" dirty="0"/>
              <a:t>n </a:t>
            </a:r>
            <a:r>
              <a:rPr lang="uk-UA" dirty="0"/>
              <a:t>компонент. </a:t>
            </a:r>
            <a:endParaRPr lang="en-US" dirty="0" smtClean="0"/>
          </a:p>
          <a:p>
            <a:pPr lvl="1"/>
            <a:r>
              <a:rPr lang="uk-UA" dirty="0" smtClean="0"/>
              <a:t>Середнє </a:t>
            </a:r>
            <a:r>
              <a:rPr lang="uk-UA" dirty="0"/>
              <a:t>значення обчислюється як сума компонент розділена на їх кількість. </a:t>
            </a:r>
            <a:endParaRPr lang="en-US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кількість компонент непарна, то медіана – це компонента відсортованого </a:t>
            </a:r>
            <a:r>
              <a:rPr lang="uk-UA" dirty="0" err="1"/>
              <a:t>вектора</a:t>
            </a:r>
            <a:r>
              <a:rPr lang="uk-UA" dirty="0"/>
              <a:t>, яка має середній індекс. </a:t>
            </a:r>
            <a:endParaRPr lang="en-US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ж кількість компонент парна, то медіана – це середнє значення двох сусідніх середніх компонент відсортованого </a:t>
            </a:r>
            <a:r>
              <a:rPr lang="uk-UA" dirty="0" err="1"/>
              <a:t>вектора</a:t>
            </a:r>
            <a:r>
              <a:rPr lang="uk-UA" dirty="0"/>
              <a:t>.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Повний синтаксис та повне правило виклику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u="sng" dirty="0"/>
              <a:t>Повний синтаксис функції</a:t>
            </a:r>
            <a:endParaRPr lang="ru-RU" dirty="0"/>
          </a:p>
          <a:p>
            <a:pPr marL="0" indent="0">
              <a:buNone/>
            </a:pPr>
            <a:r>
              <a:rPr lang="en-US" sz="2000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586E75"/>
                </a:solidFill>
                <a:latin typeface="Consolas"/>
              </a:rPr>
              <a:t>x</a:t>
            </a:r>
            <a:r>
              <a:rPr lang="en-US" sz="2000" i="1" baseline="-25000" dirty="0">
                <a:solidFill>
                  <a:srgbClr val="586E75"/>
                </a:solidFill>
                <a:latin typeface="Consolas"/>
              </a:rPr>
              <a:t>1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rgbClr val="657B83"/>
                </a:solidFill>
                <a:latin typeface="Consolas"/>
              </a:rPr>
              <a:t>x</a:t>
            </a:r>
            <a:r>
              <a:rPr lang="en-US" sz="2000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d</a:t>
            </a:r>
            <a:r>
              <a:rPr lang="en-US" sz="2000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a</a:t>
            </a:r>
            <a:r>
              <a:rPr lang="en-US" sz="2000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rgbClr val="657B83"/>
                </a:solidFill>
                <a:latin typeface="Consolas"/>
              </a:rPr>
              <a:t>d</a:t>
            </a:r>
            <a:r>
              <a:rPr lang="en-US" sz="2000" i="1" baseline="-25000" dirty="0" err="1">
                <a:solidFill>
                  <a:srgbClr val="657B83"/>
                </a:solidFill>
                <a:latin typeface="Consolas"/>
              </a:rPr>
              <a:t>k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rgbClr val="657B83"/>
                </a:solidFill>
                <a:latin typeface="Consolas"/>
              </a:rPr>
              <a:t>a</a:t>
            </a:r>
            <a:r>
              <a:rPr lang="en-US" sz="2000" i="1" baseline="-25000" dirty="0" err="1">
                <a:solidFill>
                  <a:srgbClr val="657B83"/>
                </a:solidFill>
                <a:latin typeface="Consolas"/>
              </a:rPr>
              <a:t>k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*</a:t>
            </a:r>
            <a:r>
              <a:rPr lang="en-US" sz="2000" dirty="0" err="1">
                <a:solidFill>
                  <a:srgbClr val="B58900"/>
                </a:solidFill>
                <a:latin typeface="Consolas"/>
              </a:rPr>
              <a:t>args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586E75"/>
                </a:solidFill>
                <a:latin typeface="Consolas"/>
              </a:rPr>
              <a:t>*</a:t>
            </a:r>
            <a:r>
              <a:rPr lang="en-US" sz="2000" dirty="0" err="1" smtClean="0">
                <a:solidFill>
                  <a:srgbClr val="B58900"/>
                </a:solidFill>
                <a:latin typeface="Consolas"/>
              </a:rPr>
              <a:t>kwargs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):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P</a:t>
            </a:r>
          </a:p>
          <a:p>
            <a:pPr marL="274320" lvl="1" indent="0">
              <a:buNone/>
            </a:pPr>
            <a:r>
              <a:rPr lang="uk-UA" dirty="0"/>
              <a:t>де </a:t>
            </a:r>
            <a:endParaRPr lang="ru-RU" dirty="0"/>
          </a:p>
          <a:p>
            <a:pPr lvl="1"/>
            <a:r>
              <a:rPr lang="en-US" i="1" dirty="0"/>
              <a:t>f</a:t>
            </a:r>
            <a:r>
              <a:rPr lang="uk-UA" dirty="0"/>
              <a:t> – ім’я функції, </a:t>
            </a:r>
            <a:endParaRPr lang="ru-RU" dirty="0"/>
          </a:p>
          <a:p>
            <a:pPr lvl="1"/>
            <a:r>
              <a:rPr lang="en-US" i="1" dirty="0"/>
              <a:t>x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uk-UA" dirty="0"/>
              <a:t> – позиційні параметри функції,</a:t>
            </a:r>
            <a:endParaRPr lang="ru-RU" dirty="0"/>
          </a:p>
          <a:p>
            <a:pPr lvl="1"/>
            <a:r>
              <a:rPr lang="en-US" i="1" dirty="0"/>
              <a:t>d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uk-UA" dirty="0"/>
              <a:t>– параметри зі значеннями за угодою, </a:t>
            </a:r>
            <a:endParaRPr lang="ru-RU" dirty="0"/>
          </a:p>
          <a:p>
            <a:pPr lvl="1"/>
            <a:r>
              <a:rPr lang="en-US" i="1" dirty="0"/>
              <a:t>a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uk-UA" dirty="0"/>
              <a:t>– значення за угодою, </a:t>
            </a:r>
            <a:endParaRPr lang="ru-RU" dirty="0"/>
          </a:p>
          <a:p>
            <a:pPr lvl="1"/>
            <a:r>
              <a:rPr lang="en-US" dirty="0" err="1"/>
              <a:t>args</a:t>
            </a:r>
            <a:r>
              <a:rPr lang="uk-UA" dirty="0"/>
              <a:t> – змінна кількість позиційних параметрів, </a:t>
            </a:r>
            <a:endParaRPr lang="ru-RU" dirty="0"/>
          </a:p>
          <a:p>
            <a:pPr lvl="1"/>
            <a:r>
              <a:rPr lang="uk-UA" dirty="0" err="1"/>
              <a:t>kwargs</a:t>
            </a:r>
            <a:r>
              <a:rPr lang="uk-UA" dirty="0"/>
              <a:t> – змінна кількість ключових параметрів, </a:t>
            </a:r>
            <a:endParaRPr lang="ru-RU" dirty="0"/>
          </a:p>
          <a:p>
            <a:pPr lvl="1"/>
            <a:r>
              <a:rPr lang="en-US" i="1" dirty="0"/>
              <a:t>P</a:t>
            </a:r>
            <a:r>
              <a:rPr lang="uk-UA" dirty="0"/>
              <a:t> – інструкція.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Виклик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f</a:t>
            </a:r>
            <a:r>
              <a:rPr lang="uk-UA" dirty="0"/>
              <a:t>(</a:t>
            </a:r>
            <a:r>
              <a:rPr lang="ru-RU" i="1" dirty="0"/>
              <a:t>g</a:t>
            </a:r>
            <a:r>
              <a:rPr lang="uk-UA" i="1" baseline="-25000" dirty="0"/>
              <a:t>1</a:t>
            </a:r>
            <a:r>
              <a:rPr lang="uk-UA" dirty="0"/>
              <a:t>, ..., </a:t>
            </a:r>
            <a:r>
              <a:rPr lang="ru-RU" i="1" dirty="0" err="1"/>
              <a:t>g</a:t>
            </a:r>
            <a:r>
              <a:rPr lang="ru-RU" i="1" baseline="-25000" dirty="0" err="1"/>
              <a:t>N</a:t>
            </a:r>
            <a:r>
              <a:rPr lang="uk-UA" dirty="0"/>
              <a:t>)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f</a:t>
            </a:r>
            <a:r>
              <a:rPr lang="uk-UA" dirty="0"/>
              <a:t> – ім’я функції, </a:t>
            </a:r>
            <a:endParaRPr lang="uk-UA" dirty="0" smtClean="0"/>
          </a:p>
          <a:p>
            <a:pPr lvl="1"/>
            <a:r>
              <a:rPr lang="en-US" i="1" dirty="0" smtClean="0"/>
              <a:t>g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g</a:t>
            </a:r>
            <a:r>
              <a:rPr lang="en-US" i="1" baseline="-25000" dirty="0" err="1"/>
              <a:t>N</a:t>
            </a:r>
            <a:r>
              <a:rPr lang="uk-UA" dirty="0"/>
              <a:t> – позначення фактичних параметрів. </a:t>
            </a:r>
            <a:endParaRPr lang="uk-UA" dirty="0" smtClean="0"/>
          </a:p>
          <a:p>
            <a:pPr lvl="1"/>
            <a:r>
              <a:rPr lang="uk-UA" dirty="0" smtClean="0"/>
              <a:t>При </a:t>
            </a:r>
            <a:r>
              <a:rPr lang="uk-UA" dirty="0"/>
              <a:t>цьому, </a:t>
            </a:r>
            <a:endParaRPr lang="uk-UA" dirty="0" smtClean="0"/>
          </a:p>
          <a:p>
            <a:pPr lvl="2"/>
            <a:r>
              <a:rPr lang="en-US" i="1" dirty="0" err="1" smtClean="0"/>
              <a:t>g</a:t>
            </a:r>
            <a:r>
              <a:rPr lang="en-US" i="1" baseline="-25000" dirty="0" err="1" smtClean="0"/>
              <a:t>i</a:t>
            </a:r>
            <a:r>
              <a:rPr lang="uk-UA" dirty="0" smtClean="0"/>
              <a:t> </a:t>
            </a:r>
            <a:r>
              <a:rPr lang="uk-UA" dirty="0"/>
              <a:t>– це або вираз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uk-UA" dirty="0"/>
              <a:t> </a:t>
            </a:r>
            <a:endParaRPr lang="uk-UA" dirty="0" smtClean="0"/>
          </a:p>
          <a:p>
            <a:pPr lvl="2"/>
            <a:r>
              <a:rPr lang="uk-UA" dirty="0" smtClean="0"/>
              <a:t>або </a:t>
            </a:r>
            <a:r>
              <a:rPr lang="uk-UA" dirty="0"/>
              <a:t>присвоєння виду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uk-UA" dirty="0"/>
              <a:t>(або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uk-UA" dirty="0"/>
              <a:t>, де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uk-UA" dirty="0"/>
              <a:t> – ім’я ключового параметру, що не входить у іменовані параметри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uk-UA" dirty="0"/>
              <a:t>,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uk-UA" dirty="0" smtClean="0"/>
              <a:t>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Повне</a:t>
            </a:r>
            <a:r>
              <a:rPr lang="ru-RU" dirty="0"/>
              <a:t> правило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 smtClean="0"/>
              <a:t>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u="sng" dirty="0"/>
              <a:t>П</a:t>
            </a:r>
            <a:r>
              <a:rPr lang="uk-UA" sz="2900" u="sng" dirty="0" err="1"/>
              <a:t>овне</a:t>
            </a:r>
            <a:r>
              <a:rPr lang="ru-RU" sz="2900" u="sng" dirty="0"/>
              <a:t> правило </a:t>
            </a:r>
            <a:r>
              <a:rPr lang="ru-RU" sz="2900" u="sng" dirty="0" err="1"/>
              <a:t>виклику</a:t>
            </a:r>
            <a:r>
              <a:rPr lang="ru-RU" sz="2900" u="sng" dirty="0"/>
              <a:t> </a:t>
            </a:r>
            <a:r>
              <a:rPr lang="ru-RU" sz="2900" u="sng" dirty="0" err="1"/>
              <a:t>функц</a:t>
            </a:r>
            <a:r>
              <a:rPr lang="uk-UA" sz="2900" u="sng" dirty="0" err="1"/>
              <a:t>ії</a:t>
            </a:r>
            <a:endParaRPr lang="ru-RU" sz="2900" dirty="0"/>
          </a:p>
          <a:p>
            <a:r>
              <a:rPr lang="uk-UA" sz="2900" dirty="0"/>
              <a:t>Коли </a:t>
            </a:r>
            <a:r>
              <a:rPr lang="en-US" sz="2900" dirty="0"/>
              <a:t>Python </a:t>
            </a:r>
            <a:r>
              <a:rPr lang="uk-UA" sz="2900" dirty="0"/>
              <a:t>зустрічає виклик функції, він</a:t>
            </a:r>
            <a:endParaRPr lang="ru-RU" sz="2900" dirty="0"/>
          </a:p>
          <a:p>
            <a:pPr marL="457200" lvl="0" indent="-457200">
              <a:buFont typeface="+mj-lt"/>
              <a:buAutoNum type="arabicPeriod"/>
            </a:pPr>
            <a:r>
              <a:rPr lang="uk-UA" sz="2900" dirty="0"/>
              <a:t>Виконує співставлення фактичних та формальних параметрів наступним чином:</a:t>
            </a:r>
            <a:endParaRPr lang="ru-RU" sz="2900" dirty="0"/>
          </a:p>
          <a:p>
            <a:pPr marL="731520" lvl="1" indent="-457200">
              <a:buFont typeface="+mj-lt"/>
              <a:buAutoNum type="arabicParenR"/>
            </a:pPr>
            <a:r>
              <a:rPr lang="uk-UA" sz="2300" dirty="0" err="1"/>
              <a:t>Співставляє</a:t>
            </a:r>
            <a:r>
              <a:rPr lang="uk-UA" sz="2300" dirty="0"/>
              <a:t> наявні позиційні фактичні параметри з </a:t>
            </a:r>
            <a:r>
              <a:rPr lang="en-US" sz="2300" i="1" dirty="0"/>
              <a:t>x</a:t>
            </a:r>
            <a:r>
              <a:rPr lang="uk-UA" sz="2300" i="1" baseline="-25000" dirty="0"/>
              <a:t>1</a:t>
            </a:r>
            <a:r>
              <a:rPr lang="uk-UA" sz="2300" dirty="0"/>
              <a:t>, …, </a:t>
            </a:r>
            <a:r>
              <a:rPr lang="en-US" sz="2300" i="1" dirty="0" err="1"/>
              <a:t>x</a:t>
            </a:r>
            <a:r>
              <a:rPr lang="en-US" sz="2300" i="1" baseline="-25000" dirty="0" err="1"/>
              <a:t>n</a:t>
            </a:r>
            <a:r>
              <a:rPr lang="uk-UA" sz="2300" dirty="0"/>
              <a:t>, </a:t>
            </a:r>
            <a:r>
              <a:rPr lang="en-US" sz="2300" i="1" dirty="0"/>
              <a:t>d</a:t>
            </a:r>
            <a:r>
              <a:rPr lang="uk-UA" sz="2300" i="1" baseline="-25000" dirty="0"/>
              <a:t>1</a:t>
            </a:r>
            <a:r>
              <a:rPr lang="uk-UA" sz="2300" dirty="0"/>
              <a:t>, …, </a:t>
            </a:r>
            <a:r>
              <a:rPr lang="en-US" sz="2300" i="1" dirty="0" err="1"/>
              <a:t>d</a:t>
            </a:r>
            <a:r>
              <a:rPr lang="en-US" sz="2300" i="1" baseline="-25000" dirty="0" err="1"/>
              <a:t>k</a:t>
            </a:r>
            <a:r>
              <a:rPr lang="uk-UA" sz="2300" dirty="0"/>
              <a:t> по позиціях.</a:t>
            </a:r>
            <a:endParaRPr lang="ru-RU" sz="2300" dirty="0"/>
          </a:p>
          <a:p>
            <a:pPr marL="731520" lvl="1" indent="-457200">
              <a:buFont typeface="+mj-lt"/>
              <a:buAutoNum type="arabicParenR"/>
            </a:pPr>
            <a:r>
              <a:rPr lang="uk-UA" sz="2300" dirty="0" err="1"/>
              <a:t>Співставляє</a:t>
            </a:r>
            <a:r>
              <a:rPr lang="uk-UA" sz="2300" dirty="0"/>
              <a:t> наявні ключові фактичні параметри з формальними параметрами </a:t>
            </a:r>
            <a:r>
              <a:rPr lang="en-US" sz="2300" i="1" dirty="0"/>
              <a:t>x</a:t>
            </a:r>
            <a:r>
              <a:rPr lang="uk-UA" sz="2300" i="1" baseline="-25000" dirty="0"/>
              <a:t>1</a:t>
            </a:r>
            <a:r>
              <a:rPr lang="uk-UA" sz="2300" dirty="0"/>
              <a:t>, …, </a:t>
            </a:r>
            <a:r>
              <a:rPr lang="en-US" sz="2300" i="1" dirty="0" err="1"/>
              <a:t>x</a:t>
            </a:r>
            <a:r>
              <a:rPr lang="en-US" sz="2300" i="1" baseline="-25000" dirty="0" err="1"/>
              <a:t>n</a:t>
            </a:r>
            <a:r>
              <a:rPr lang="uk-UA" sz="2300" dirty="0"/>
              <a:t>, </a:t>
            </a:r>
            <a:r>
              <a:rPr lang="en-US" sz="2300" i="1" dirty="0"/>
              <a:t>d</a:t>
            </a:r>
            <a:r>
              <a:rPr lang="uk-UA" sz="2300" i="1" baseline="-25000" dirty="0"/>
              <a:t>1</a:t>
            </a:r>
            <a:r>
              <a:rPr lang="uk-UA" sz="2300" dirty="0"/>
              <a:t>, …, </a:t>
            </a:r>
            <a:r>
              <a:rPr lang="en-US" sz="2300" i="1" dirty="0" err="1"/>
              <a:t>d</a:t>
            </a:r>
            <a:r>
              <a:rPr lang="en-US" sz="2300" i="1" baseline="-25000" dirty="0" err="1"/>
              <a:t>k</a:t>
            </a:r>
            <a:r>
              <a:rPr lang="uk-UA" sz="2300" dirty="0"/>
              <a:t>, які залишились без </a:t>
            </a:r>
            <a:r>
              <a:rPr lang="uk-UA" sz="2300" dirty="0" err="1"/>
              <a:t>співставлених</a:t>
            </a:r>
            <a:r>
              <a:rPr lang="uk-UA" sz="2300" dirty="0"/>
              <a:t> після п.1.1, по іменах.</a:t>
            </a:r>
            <a:endParaRPr lang="ru-RU" sz="2300" dirty="0"/>
          </a:p>
          <a:p>
            <a:pPr marL="731520" lvl="1" indent="-457200">
              <a:buFont typeface="+mj-lt"/>
              <a:buAutoNum type="arabicParenR"/>
            </a:pPr>
            <a:r>
              <a:rPr lang="uk-UA" sz="2300" dirty="0" err="1"/>
              <a:t>Співставляє</a:t>
            </a:r>
            <a:r>
              <a:rPr lang="uk-UA" sz="2300" dirty="0"/>
              <a:t> позиційні фактичні параметри, що залишились після п.1.1, з </a:t>
            </a:r>
            <a:r>
              <a:rPr lang="uk-UA" sz="2300" dirty="0" err="1"/>
              <a:t>кортежем</a:t>
            </a:r>
            <a:r>
              <a:rPr lang="uk-UA" sz="2300" dirty="0"/>
              <a:t> </a:t>
            </a:r>
            <a:r>
              <a:rPr lang="en-US" sz="2300" dirty="0" err="1"/>
              <a:t>args</a:t>
            </a:r>
            <a:r>
              <a:rPr lang="ru-RU" sz="2300" dirty="0"/>
              <a:t>.</a:t>
            </a:r>
          </a:p>
          <a:p>
            <a:pPr marL="731520" lvl="1" indent="-457200">
              <a:buFont typeface="+mj-lt"/>
              <a:buAutoNum type="arabicParenR"/>
            </a:pPr>
            <a:r>
              <a:rPr lang="uk-UA" sz="2300" dirty="0" err="1"/>
              <a:t>Співставляє</a:t>
            </a:r>
            <a:r>
              <a:rPr lang="uk-UA" sz="2300" dirty="0"/>
              <a:t> ключові фактичні параметри, що залишились після п. 1.2, з словником </a:t>
            </a:r>
            <a:r>
              <a:rPr lang="en-US" sz="2300" dirty="0" err="1"/>
              <a:t>kwargs</a:t>
            </a:r>
            <a:r>
              <a:rPr lang="ru-RU" sz="2300" dirty="0"/>
              <a:t>.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uk-UA" sz="2900" dirty="0" smtClean="0"/>
              <a:t>Виділяє </a:t>
            </a:r>
            <a:r>
              <a:rPr lang="uk-UA" sz="2900" dirty="0"/>
              <a:t>нові клітинки пам’яті для аргументів функції. Можна позначити ці нові змінні </a:t>
            </a:r>
            <a:r>
              <a:rPr lang="en-US" sz="2900" i="1" dirty="0"/>
              <a:t>x</a:t>
            </a:r>
            <a:r>
              <a:rPr lang="uk-UA" sz="2900" i="1" baseline="-25000" dirty="0"/>
              <a:t>1</a:t>
            </a:r>
            <a:r>
              <a:rPr lang="uk-UA" sz="2900" i="1" dirty="0"/>
              <a:t>’</a:t>
            </a:r>
            <a:r>
              <a:rPr lang="uk-UA" sz="2900" dirty="0"/>
              <a:t>, …, </a:t>
            </a:r>
            <a:r>
              <a:rPr lang="en-US" sz="2900" i="1" dirty="0" err="1"/>
              <a:t>x</a:t>
            </a:r>
            <a:r>
              <a:rPr lang="en-US" sz="2900" i="1" baseline="-25000" dirty="0" err="1"/>
              <a:t>n</a:t>
            </a:r>
            <a:r>
              <a:rPr lang="uk-UA" sz="2900" i="1" dirty="0"/>
              <a:t>’</a:t>
            </a:r>
            <a:r>
              <a:rPr lang="uk-UA" sz="2900" dirty="0"/>
              <a:t>, </a:t>
            </a:r>
            <a:r>
              <a:rPr lang="en-US" sz="2900" i="1" dirty="0"/>
              <a:t>d</a:t>
            </a:r>
            <a:r>
              <a:rPr lang="uk-UA" sz="2900" i="1" baseline="-25000" dirty="0"/>
              <a:t>1</a:t>
            </a:r>
            <a:r>
              <a:rPr lang="uk-UA" sz="2900" i="1" dirty="0"/>
              <a:t>’</a:t>
            </a:r>
            <a:r>
              <a:rPr lang="uk-UA" sz="2900" dirty="0"/>
              <a:t>, …, </a:t>
            </a:r>
            <a:r>
              <a:rPr lang="en-US" sz="2900" i="1" dirty="0" err="1"/>
              <a:t>d</a:t>
            </a:r>
            <a:r>
              <a:rPr lang="en-US" sz="2900" i="1" baseline="-25000" dirty="0" err="1"/>
              <a:t>k</a:t>
            </a:r>
            <a:r>
              <a:rPr lang="uk-UA" sz="2900" i="1" dirty="0"/>
              <a:t>’</a:t>
            </a:r>
            <a:r>
              <a:rPr lang="uk-UA" sz="2900" dirty="0"/>
              <a:t>, </a:t>
            </a:r>
            <a:r>
              <a:rPr lang="en-US" sz="2900" dirty="0" err="1"/>
              <a:t>args</a:t>
            </a:r>
            <a:r>
              <a:rPr lang="uk-UA" sz="2900" dirty="0"/>
              <a:t>’, </a:t>
            </a:r>
            <a:r>
              <a:rPr lang="en-US" sz="2900" dirty="0" err="1"/>
              <a:t>kwargs</a:t>
            </a:r>
            <a:r>
              <a:rPr lang="uk-UA" sz="2900" dirty="0"/>
              <a:t>’. </a:t>
            </a:r>
            <a:endParaRPr lang="ru-RU" sz="2900" dirty="0"/>
          </a:p>
          <a:p>
            <a:pPr marL="457200" lvl="0" indent="-457200">
              <a:buFont typeface="+mj-lt"/>
              <a:buAutoNum type="arabicPeriod" startAt="2"/>
            </a:pPr>
            <a:r>
              <a:rPr lang="uk-UA" sz="2900" dirty="0"/>
              <a:t>Виділяє нові клітинки пам’яті для локальних змінних функції під час її виконання, коли зустрічається нове ім’я локальної змінної. Можна позначити ці нові змінні </a:t>
            </a:r>
            <a:r>
              <a:rPr lang="en-US" sz="2900" i="1" dirty="0"/>
              <a:t>y</a:t>
            </a:r>
            <a:r>
              <a:rPr lang="uk-UA" sz="2900" i="1" baseline="-25000" dirty="0"/>
              <a:t>1</a:t>
            </a:r>
            <a:r>
              <a:rPr lang="uk-UA" sz="2900" i="1" dirty="0"/>
              <a:t>’</a:t>
            </a:r>
            <a:r>
              <a:rPr lang="uk-UA" sz="2900" dirty="0"/>
              <a:t>, …, </a:t>
            </a:r>
            <a:r>
              <a:rPr lang="en-US" sz="2900" i="1" dirty="0" err="1"/>
              <a:t>y</a:t>
            </a:r>
            <a:r>
              <a:rPr lang="en-US" sz="2900" i="1" baseline="-25000" dirty="0" err="1"/>
              <a:t>m</a:t>
            </a:r>
            <a:r>
              <a:rPr lang="uk-UA" sz="2900" i="1" dirty="0"/>
              <a:t>’, </a:t>
            </a:r>
            <a:r>
              <a:rPr lang="uk-UA" sz="2900" dirty="0"/>
              <a:t>де </a:t>
            </a:r>
            <a:r>
              <a:rPr lang="en-US" sz="2900" i="1" dirty="0"/>
              <a:t>y</a:t>
            </a:r>
            <a:r>
              <a:rPr lang="uk-UA" sz="2900" i="1" baseline="-25000" dirty="0"/>
              <a:t>1</a:t>
            </a:r>
            <a:r>
              <a:rPr lang="uk-UA" sz="2900" dirty="0"/>
              <a:t>, …, </a:t>
            </a:r>
            <a:r>
              <a:rPr lang="en-US" sz="2900" i="1" dirty="0" err="1"/>
              <a:t>y</a:t>
            </a:r>
            <a:r>
              <a:rPr lang="en-US" sz="2900" i="1" baseline="-25000" dirty="0" err="1"/>
              <a:t>m</a:t>
            </a:r>
            <a:r>
              <a:rPr lang="uk-UA" sz="2900" dirty="0"/>
              <a:t> - локальні змінні функції. </a:t>
            </a:r>
            <a:endParaRPr lang="ru-RU" sz="29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5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Повне</a:t>
            </a:r>
            <a:r>
              <a:rPr lang="ru-RU" dirty="0"/>
              <a:t> правило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smtClean="0"/>
              <a:t>функції.3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uk-UA" sz="3200" dirty="0"/>
              <a:t>Виконує ланцюг присвоєнь</a:t>
            </a:r>
            <a:endParaRPr lang="ru-RU" sz="3200" dirty="0"/>
          </a:p>
          <a:p>
            <a:pPr marL="0" indent="0">
              <a:buNone/>
            </a:pPr>
            <a:endParaRPr lang="ru-RU" sz="2600" dirty="0" smtClean="0">
              <a:solidFill>
                <a:srgbClr val="586E75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586E75"/>
                </a:solidFill>
                <a:latin typeface="Consolas"/>
              </a:rPr>
              <a:t>...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x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e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j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                   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#для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співставлених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на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кроці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1.1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параметрів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586E75"/>
                </a:solidFill>
                <a:latin typeface="Consolas"/>
              </a:rPr>
              <a:t>...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d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s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e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r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                   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#для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співставлених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на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кроці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1.1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параметрів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586E75"/>
                </a:solidFill>
                <a:latin typeface="Consolas"/>
              </a:rPr>
              <a:t>...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 err="1">
                <a:solidFill>
                  <a:srgbClr val="B58900"/>
                </a:solidFill>
                <a:latin typeface="Consolas"/>
              </a:rPr>
              <a:t>args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ru-RU" sz="2600" i="1" dirty="0">
                <a:solidFill>
                  <a:srgbClr val="B58900"/>
                </a:solidFill>
                <a:latin typeface="Consolas"/>
              </a:rPr>
              <a:t>e</a:t>
            </a:r>
            <a:r>
              <a:rPr lang="ru-RU" sz="2600" i="1" baseline="-25000" dirty="0">
                <a:solidFill>
                  <a:srgbClr val="B58900"/>
                </a:solidFill>
                <a:latin typeface="Consolas"/>
              </a:rPr>
              <a:t>i1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,...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e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it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)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     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#для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співставлених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на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кроці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1.3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параметрів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 err="1">
                <a:solidFill>
                  <a:srgbClr val="B58900"/>
                </a:solidFill>
                <a:latin typeface="Consolas"/>
              </a:rPr>
              <a:t>kwargs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 err="1">
                <a:solidFill>
                  <a:srgbClr val="B58900"/>
                </a:solidFill>
                <a:latin typeface="Consolas"/>
              </a:rPr>
              <a:t>dict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ru-RU" sz="2600" i="1" dirty="0">
                <a:solidFill>
                  <a:srgbClr val="B58900"/>
                </a:solidFill>
                <a:latin typeface="Consolas"/>
              </a:rPr>
              <a:t>g</a:t>
            </a:r>
            <a:r>
              <a:rPr lang="ru-RU" sz="2600" i="1" baseline="-25000" dirty="0">
                <a:solidFill>
                  <a:srgbClr val="B58900"/>
                </a:solidFill>
                <a:latin typeface="Consolas"/>
              </a:rPr>
              <a:t>j1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,...,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g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ju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)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#для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співставлених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на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кроці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1.4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параметрів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586E75"/>
                </a:solidFill>
                <a:latin typeface="Consolas"/>
              </a:rPr>
              <a:t>...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d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p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B58900"/>
                </a:solidFill>
                <a:latin typeface="Consolas"/>
              </a:rPr>
              <a:t>a</a:t>
            </a:r>
            <a:r>
              <a:rPr lang="ru-RU" sz="2600" i="1" baseline="-25000" dirty="0" err="1">
                <a:solidFill>
                  <a:srgbClr val="B58900"/>
                </a:solidFill>
                <a:latin typeface="Consolas"/>
              </a:rPr>
              <a:t>p</a:t>
            </a:r>
            <a:r>
              <a:rPr lang="ru-RU" sz="2600" dirty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#для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неспівставлених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параметрів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,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які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задані</a:t>
            </a:r>
            <a:r>
              <a:rPr lang="ru-RU" sz="2600" i="1" dirty="0">
                <a:solidFill>
                  <a:srgbClr val="93A1A1"/>
                </a:solidFill>
                <a:latin typeface="Consolas"/>
              </a:rPr>
              <a:t> за </a:t>
            </a:r>
            <a:r>
              <a:rPr lang="ru-RU" sz="2600" i="1" dirty="0" err="1">
                <a:solidFill>
                  <a:srgbClr val="93A1A1"/>
                </a:solidFill>
                <a:latin typeface="Consolas"/>
              </a:rPr>
              <a:t>угодою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586E75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uk-UA" sz="3200" dirty="0" smtClean="0"/>
              <a:t>Виконує </a:t>
            </a:r>
            <a:r>
              <a:rPr lang="en-US" sz="3200" i="1" dirty="0"/>
              <a:t>P</a:t>
            </a:r>
            <a:r>
              <a:rPr lang="ru-RU" sz="3200" dirty="0"/>
              <a:t>. П</a:t>
            </a:r>
            <a:r>
              <a:rPr lang="uk-UA" sz="3200" dirty="0" err="1"/>
              <a:t>ри</a:t>
            </a:r>
            <a:r>
              <a:rPr lang="uk-UA" sz="3200" dirty="0"/>
              <a:t> виконанні замінює аргументи та локальні змінні новими змінними.</a:t>
            </a:r>
            <a:endParaRPr lang="ru-RU" sz="3200" dirty="0"/>
          </a:p>
          <a:p>
            <a:pPr marL="457200" lvl="0" indent="-457200">
              <a:buFont typeface="+mj-lt"/>
              <a:buAutoNum type="arabicPeriod" startAt="5"/>
            </a:pPr>
            <a:r>
              <a:rPr lang="uk-UA" sz="3200" dirty="0"/>
              <a:t>Повертає результат(и) функції (за допомогою </a:t>
            </a:r>
            <a:r>
              <a:rPr lang="uk-UA" sz="3200" dirty="0" err="1"/>
              <a:t>return</a:t>
            </a:r>
            <a:r>
              <a:rPr lang="uk-UA" sz="3200" dirty="0"/>
              <a:t> </a:t>
            </a:r>
            <a:r>
              <a:rPr lang="uk-UA" sz="3200" i="1" dirty="0"/>
              <a:t>e</a:t>
            </a:r>
            <a:r>
              <a:rPr lang="uk-UA" sz="3200" dirty="0"/>
              <a:t>) та підставляє його(їх) у місце виклику.</a:t>
            </a:r>
            <a:endParaRPr lang="ru-RU" sz="3200" dirty="0"/>
          </a:p>
          <a:p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9.1 Функції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r>
              <a:rPr lang="uk-UA" dirty="0"/>
              <a:t>-функції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err="1"/>
              <a:t>lambda</a:t>
            </a:r>
            <a:r>
              <a:rPr lang="uk-UA" dirty="0"/>
              <a:t>-функції або </a:t>
            </a:r>
            <a:r>
              <a:rPr lang="en-US" dirty="0"/>
              <a:t>lambda</a:t>
            </a:r>
            <a:r>
              <a:rPr lang="uk-UA" dirty="0"/>
              <a:t>-вирази призначені для опису коротких неіменованих функцій.</a:t>
            </a:r>
            <a:endParaRPr lang="ru-RU" dirty="0"/>
          </a:p>
          <a:p>
            <a:r>
              <a:rPr lang="uk-UA" u="sng" dirty="0"/>
              <a:t>Синтаксис </a:t>
            </a:r>
            <a:r>
              <a:rPr lang="en-US" u="sng" dirty="0"/>
              <a:t>lambda</a:t>
            </a:r>
            <a:r>
              <a:rPr lang="uk-UA" u="sng" dirty="0"/>
              <a:t>-функції:</a:t>
            </a:r>
            <a:endParaRPr lang="ru-RU" dirty="0"/>
          </a:p>
          <a:p>
            <a:r>
              <a:rPr lang="en-US" sz="1800" dirty="0">
                <a:solidFill>
                  <a:srgbClr val="859900"/>
                </a:solidFill>
                <a:latin typeface="Consolas"/>
              </a:rPr>
              <a:t>lambda</a:t>
            </a:r>
            <a:r>
              <a:rPr lang="uk-UA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x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uk-UA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e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x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)</a:t>
            </a:r>
            <a:endParaRPr lang="uk-UA" sz="1800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uk-UA" dirty="0"/>
              <a:t>де </a:t>
            </a:r>
            <a:r>
              <a:rPr lang="en-US" i="1" dirty="0"/>
              <a:t>x</a:t>
            </a:r>
            <a:r>
              <a:rPr lang="ru-RU" dirty="0"/>
              <a:t> – </a:t>
            </a:r>
            <a:r>
              <a:rPr lang="uk-UA" dirty="0"/>
              <a:t>параметр,</a:t>
            </a:r>
            <a:r>
              <a:rPr lang="ru-RU" dirty="0"/>
              <a:t> </a:t>
            </a:r>
            <a:r>
              <a:rPr lang="en-US" i="1" dirty="0"/>
              <a:t>e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i="1" dirty="0"/>
              <a:t>)</a:t>
            </a:r>
            <a:r>
              <a:rPr lang="uk-UA" dirty="0"/>
              <a:t> – вираз, що залежить від </a:t>
            </a:r>
            <a:r>
              <a:rPr lang="en-US" i="1" dirty="0"/>
              <a:t>x</a:t>
            </a:r>
            <a:r>
              <a:rPr lang="ru-RU" dirty="0"/>
              <a:t>.</a:t>
            </a:r>
          </a:p>
          <a:p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/>
              </a:rPr>
              <a:t>lambda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**</a:t>
            </a:r>
            <a:r>
              <a:rPr lang="en-US" sz="1800" dirty="0">
                <a:solidFill>
                  <a:srgbClr val="2AA198"/>
                </a:solidFill>
                <a:latin typeface="Consolas"/>
              </a:rPr>
              <a:t>2</a:t>
            </a:r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en-US" dirty="0"/>
              <a:t>lambda-</a:t>
            </a:r>
            <a:r>
              <a:rPr lang="uk-UA" dirty="0"/>
              <a:t>функція може залежати від декількох аргументів</a:t>
            </a:r>
            <a:endParaRPr lang="ru-RU" dirty="0"/>
          </a:p>
          <a:p>
            <a:r>
              <a:rPr lang="en-US" sz="1800" dirty="0">
                <a:solidFill>
                  <a:srgbClr val="859900"/>
                </a:solidFill>
                <a:latin typeface="Consolas"/>
              </a:rPr>
              <a:t>lambda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 err="1">
                <a:solidFill>
                  <a:srgbClr val="586E75"/>
                </a:solidFill>
                <a:latin typeface="Consolas"/>
              </a:rPr>
              <a:t>+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y</a:t>
            </a:r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r>
              <a:rPr lang="uk-UA" u="sng" dirty="0"/>
              <a:t>Правило виконання </a:t>
            </a:r>
            <a:r>
              <a:rPr lang="uk-UA" u="sng" dirty="0" err="1"/>
              <a:t>lambda</a:t>
            </a:r>
            <a:r>
              <a:rPr lang="uk-UA" u="sng" dirty="0"/>
              <a:t>-функції.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Python </a:t>
            </a:r>
            <a:r>
              <a:rPr lang="uk-UA" dirty="0"/>
              <a:t>повертає функцію, що обчислює значення виразу </a:t>
            </a:r>
            <a:r>
              <a:rPr lang="en-US" i="1" dirty="0"/>
              <a:t>e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i="1" dirty="0"/>
              <a:t>)</a:t>
            </a:r>
            <a:r>
              <a:rPr lang="uk-UA" dirty="0"/>
              <a:t> при заданому </a:t>
            </a:r>
            <a:r>
              <a:rPr lang="en-US" i="1" dirty="0"/>
              <a:t>x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Як правило, </a:t>
            </a:r>
            <a:r>
              <a:rPr lang="uk-UA" dirty="0" err="1"/>
              <a:t>lambda</a:t>
            </a:r>
            <a:r>
              <a:rPr lang="uk-UA" dirty="0"/>
              <a:t>-функції використовують у виразах разом з функціями </a:t>
            </a:r>
            <a:r>
              <a:rPr lang="en-US" dirty="0"/>
              <a:t>map</a:t>
            </a:r>
            <a:r>
              <a:rPr lang="uk-UA" dirty="0"/>
              <a:t>(), </a:t>
            </a:r>
            <a:r>
              <a:rPr lang="en-US" dirty="0"/>
              <a:t>filter</a:t>
            </a:r>
            <a:r>
              <a:rPr lang="uk-UA" dirty="0"/>
              <a:t>().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Порахувати кількість компонент вектору, які належать відрізку [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]. </a:t>
            </a:r>
            <a:endParaRPr lang="uk-UA" dirty="0" smtClean="0"/>
          </a:p>
          <a:p>
            <a:pPr lvl="1"/>
            <a:r>
              <a:rPr lang="uk-UA" dirty="0" smtClean="0"/>
              <a:t>Використати </a:t>
            </a:r>
            <a:r>
              <a:rPr lang="uk-UA" dirty="0"/>
              <a:t>функції для введення вектору та обчислення кількості компонент, а також </a:t>
            </a:r>
            <a:r>
              <a:rPr lang="en-US" dirty="0"/>
              <a:t>lambda</a:t>
            </a:r>
            <a:r>
              <a:rPr lang="uk-UA" dirty="0"/>
              <a:t>-функцію, що перевіряє належність числа відрізку. </a:t>
            </a:r>
            <a:endParaRPr lang="uk-UA" dirty="0" smtClean="0"/>
          </a:p>
          <a:p>
            <a:pPr lvl="1"/>
            <a:r>
              <a:rPr lang="uk-UA" dirty="0" smtClean="0"/>
              <a:t>За </a:t>
            </a:r>
            <a:r>
              <a:rPr lang="uk-UA" dirty="0"/>
              <a:t>угодою вектор складається з 10 компонент, а відрізок - </a:t>
            </a:r>
            <a:r>
              <a:rPr lang="ru-RU" dirty="0"/>
              <a:t>[0, 1]</a:t>
            </a:r>
            <a:r>
              <a:rPr lang="uk-UA" dirty="0"/>
              <a:t> (версія 2)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9.2 Рекурсія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Рекурсія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Рекурсивною</a:t>
            </a:r>
            <a:r>
              <a:rPr lang="uk-UA" dirty="0"/>
              <a:t> називається підпрограма, яка прямо або непрямо викликає сама себе.</a:t>
            </a:r>
            <a:endParaRPr lang="ru-RU" dirty="0"/>
          </a:p>
          <a:p>
            <a:pPr algn="just"/>
            <a:r>
              <a:rPr lang="uk-UA" dirty="0"/>
              <a:t>Приклади рекурсії ми бачимо в оточуючому житті: рекурсивні зображення, структура рослин та кристалів, рекурсивні розповіді або вірші.</a:t>
            </a:r>
            <a:endParaRPr lang="ru-RU" dirty="0"/>
          </a:p>
          <a:p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  <p:pic>
        <p:nvPicPr>
          <p:cNvPr id="9" name="Рисунок 8" descr="D:\obv\Lect_Python\T09\rekursi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08175"/>
            <a:ext cx="5451897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5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Рекурсивн</a:t>
            </a:r>
            <a:r>
              <a:rPr lang="uk-UA" dirty="0" smtClean="0"/>
              <a:t>і зображення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  <p:pic>
        <p:nvPicPr>
          <p:cNvPr id="7" name="Объект 6" descr="D:\obv\Lect_Python\T09\ITCuties-Java-recursion-iteration-323x30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400600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7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Рекурсивн</a:t>
            </a:r>
            <a:r>
              <a:rPr lang="uk-UA" dirty="0"/>
              <a:t>і </a:t>
            </a:r>
            <a:r>
              <a:rPr lang="uk-UA" dirty="0" smtClean="0"/>
              <a:t>зображення.2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  <p:pic>
        <p:nvPicPr>
          <p:cNvPr id="12" name="Объект 11" descr="D:\obv\Lect_Python\T09\aaronmic-3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3932238" cy="482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Объект 12" descr="D:\obv\Lect_Python\T09\aaronmic-4.pn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1556793"/>
            <a:ext cx="3932237" cy="482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9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Рекурсивн</a:t>
            </a:r>
            <a:r>
              <a:rPr lang="uk-UA" dirty="0"/>
              <a:t>і </a:t>
            </a:r>
            <a:r>
              <a:rPr lang="uk-UA" dirty="0" smtClean="0"/>
              <a:t>зображення.3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  <p:pic>
        <p:nvPicPr>
          <p:cNvPr id="7" name="Объект 6" descr="D:\obv\Lect_Python\T09\sp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1" y="1600200"/>
            <a:ext cx="6784258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примітивної рекурсії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Розглянемо</a:t>
            </a:r>
            <a:r>
              <a:rPr lang="ru-RU" dirty="0"/>
              <a:t>, </a:t>
            </a:r>
            <a:r>
              <a:rPr lang="uk-UA" dirty="0"/>
              <a:t>звідки з’являються рекурсивні підпрограми.</a:t>
            </a:r>
            <a:endParaRPr lang="ru-RU" dirty="0"/>
          </a:p>
          <a:p>
            <a:r>
              <a:rPr lang="uk-UA" dirty="0"/>
              <a:t>Скажемо, що функція </a:t>
            </a:r>
            <a:r>
              <a:rPr lang="uk-UA" i="1" dirty="0"/>
              <a:t>f</a:t>
            </a:r>
            <a:r>
              <a:rPr lang="uk-UA" dirty="0"/>
              <a:t> натурального аргументу </a:t>
            </a:r>
            <a:r>
              <a:rPr lang="uk-UA" i="1" dirty="0"/>
              <a:t>n</a:t>
            </a:r>
            <a:r>
              <a:rPr lang="uk-UA" dirty="0"/>
              <a:t> </a:t>
            </a:r>
            <a:r>
              <a:rPr lang="uk-UA" b="1" dirty="0"/>
              <a:t>задана схемою примітивної рекурсії</a:t>
            </a:r>
            <a:r>
              <a:rPr lang="uk-UA" dirty="0"/>
              <a:t>, якщо її визначення має вигляд</a:t>
            </a:r>
            <a:endParaRPr lang="ru-RU" dirty="0"/>
          </a:p>
          <a:p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				(</a:t>
            </a:r>
            <a:r>
              <a:rPr lang="uk-UA" dirty="0"/>
              <a:t>9.1)</a:t>
            </a:r>
            <a:endParaRPr lang="ru-RU" dirty="0"/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де </a:t>
            </a:r>
            <a:r>
              <a:rPr lang="uk-UA" i="1" dirty="0"/>
              <a:t>ϕ</a:t>
            </a:r>
            <a:r>
              <a:rPr lang="uk-UA" dirty="0"/>
              <a:t> - деяка задана функція.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25195"/>
              </p:ext>
            </p:extLst>
          </p:nvPr>
        </p:nvGraphicFramePr>
        <p:xfrm>
          <a:off x="971600" y="3717032"/>
          <a:ext cx="389293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Формула" r:id="rId3" imgW="1372951" imgH="457423" progId="Equation.3">
                  <p:embed/>
                </p:oleObj>
              </mc:Choice>
              <mc:Fallback>
                <p:oleObj name="Формула" r:id="rId3" imgW="1372951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3892931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4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примітивної рекурсії.2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Схему </a:t>
            </a:r>
            <a:r>
              <a:rPr lang="uk-UA" dirty="0"/>
              <a:t>примітивної рекурсії можна застосовувати і для визначення функцій багатьох змінних.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 рекурсія ведеться по одній з змінних, яка належить до натурального типу:</a:t>
            </a:r>
            <a:endParaRPr lang="ru-RU" dirty="0"/>
          </a:p>
          <a:p>
            <a:endParaRPr lang="uk-UA" dirty="0" smtClean="0"/>
          </a:p>
          <a:p>
            <a:pPr marL="0" indent="0">
              <a:buNone/>
            </a:pPr>
            <a:r>
              <a:rPr lang="uk-UA" dirty="0"/>
              <a:t>		</a:t>
            </a:r>
            <a:r>
              <a:rPr lang="uk-UA" dirty="0" smtClean="0"/>
              <a:t>						(</a:t>
            </a:r>
            <a:r>
              <a:rPr lang="uk-UA" dirty="0"/>
              <a:t>9.2</a:t>
            </a:r>
            <a:r>
              <a:rPr lang="uk-UA" dirty="0" smtClean="0"/>
              <a:t>)</a:t>
            </a:r>
          </a:p>
          <a:p>
            <a:endParaRPr lang="ru-RU" dirty="0"/>
          </a:p>
          <a:p>
            <a:pPr lvl="1"/>
            <a:r>
              <a:rPr lang="uk-UA" dirty="0"/>
              <a:t>де </a:t>
            </a:r>
            <a:r>
              <a:rPr lang="uk-UA" i="1" dirty="0"/>
              <a:t>ϕ</a:t>
            </a:r>
            <a:r>
              <a:rPr lang="uk-UA" dirty="0"/>
              <a:t> і </a:t>
            </a:r>
            <a:r>
              <a:rPr lang="uk-UA" i="1" dirty="0"/>
              <a:t>h</a:t>
            </a:r>
            <a:r>
              <a:rPr lang="uk-UA" dirty="0"/>
              <a:t> - задані функції.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16471"/>
              </p:ext>
            </p:extLst>
          </p:nvPr>
        </p:nvGraphicFramePr>
        <p:xfrm>
          <a:off x="683568" y="3356992"/>
          <a:ext cx="716879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Формула" r:id="rId3" imgW="3022295" imgH="485877" progId="Equation.3">
                  <p:embed/>
                </p:oleObj>
              </mc:Choice>
              <mc:Fallback>
                <p:oleObj name="Формула" r:id="rId3" imgW="3022295" imgH="485877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356992"/>
                        <a:ext cx="716879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1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Приклади функцій, заданих за схемою примітивної рекурсії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i="1" dirty="0" smtClean="0"/>
          </a:p>
          <a:p>
            <a:r>
              <a:rPr lang="en-US" sz="2800" i="1" dirty="0" smtClean="0"/>
              <a:t>n</a:t>
            </a:r>
            <a:r>
              <a:rPr lang="en-US" sz="2800" dirty="0"/>
              <a:t>!</a:t>
            </a:r>
            <a:r>
              <a:rPr lang="en-US" dirty="0"/>
              <a:t>   </a:t>
            </a:r>
            <a:endParaRPr lang="ru-RU" dirty="0"/>
          </a:p>
          <a:p>
            <a:endParaRPr lang="uk-UA" i="1" dirty="0" smtClean="0"/>
          </a:p>
          <a:p>
            <a:endParaRPr lang="uk-UA" i="1" dirty="0"/>
          </a:p>
          <a:p>
            <a:endParaRPr lang="uk-UA" i="1" dirty="0" smtClean="0"/>
          </a:p>
          <a:p>
            <a:endParaRPr lang="uk-UA" i="1" dirty="0"/>
          </a:p>
          <a:p>
            <a:r>
              <a:rPr lang="en-US" sz="2800" i="1" dirty="0" err="1" smtClean="0"/>
              <a:t>x</a:t>
            </a:r>
            <a:r>
              <a:rPr lang="en-US" sz="2800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96613"/>
              </p:ext>
            </p:extLst>
          </p:nvPr>
        </p:nvGraphicFramePr>
        <p:xfrm>
          <a:off x="1691680" y="1844824"/>
          <a:ext cx="358164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Формула" r:id="rId3" imgW="1516012" imgH="457423" progId="Equation.3">
                  <p:embed/>
                </p:oleObj>
              </mc:Choice>
              <mc:Fallback>
                <p:oleObj name="Формула" r:id="rId3" imgW="1516012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844824"/>
                        <a:ext cx="3581649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13592"/>
              </p:ext>
            </p:extLst>
          </p:nvPr>
        </p:nvGraphicFramePr>
        <p:xfrm>
          <a:off x="1687681" y="4077072"/>
          <a:ext cx="374841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Формула" r:id="rId5" imgW="1487544" imgH="457423" progId="Equation.3">
                  <p:embed/>
                </p:oleObj>
              </mc:Choice>
              <mc:Fallback>
                <p:oleObj name="Формула" r:id="rId5" imgW="1487544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681" y="4077072"/>
                        <a:ext cx="3748415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9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усі підпрограми називають функціями. 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Якщо </a:t>
            </a:r>
            <a:r>
              <a:rPr lang="uk-UA" dirty="0"/>
              <a:t>підпрограмі треба повернути декілька результатів, то вважається, що функція повертає кортеж, що складається з цих результатів.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Обчислення функції, заданої за схемою примітивної рекурсії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задану</a:t>
            </a:r>
            <a:r>
              <a:rPr lang="ru-RU" dirty="0"/>
              <a:t> схемою </a:t>
            </a:r>
            <a:r>
              <a:rPr lang="ru-RU" dirty="0" err="1"/>
              <a:t>примітивної</a:t>
            </a:r>
            <a:r>
              <a:rPr lang="ru-RU" dirty="0"/>
              <a:t> </a:t>
            </a:r>
            <a:r>
              <a:rPr lang="ru-RU" dirty="0" err="1"/>
              <a:t>рекурсії</a:t>
            </a:r>
            <a:r>
              <a:rPr lang="ru-RU" dirty="0"/>
              <a:t> (9.1),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обчислити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підпрограми</a:t>
            </a:r>
            <a:r>
              <a:rPr lang="ru-RU" dirty="0"/>
              <a:t>, яка </a:t>
            </a:r>
            <a:r>
              <a:rPr lang="ru-RU" dirty="0" err="1"/>
              <a:t>побудована</a:t>
            </a:r>
            <a:r>
              <a:rPr lang="ru-RU" dirty="0"/>
              <a:t> за </a:t>
            </a:r>
            <a:r>
              <a:rPr lang="ru-RU" dirty="0" err="1"/>
              <a:t>наступною</a:t>
            </a:r>
            <a:r>
              <a:rPr lang="ru-RU" dirty="0"/>
              <a:t> схемою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c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l-GR" i="1" dirty="0">
                <a:solidFill>
                  <a:srgbClr val="657B83"/>
                </a:solidFill>
                <a:latin typeface="Times New Roman"/>
              </a:rPr>
              <a:t>ϕ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n-1,</a:t>
            </a:r>
            <a:r>
              <a:rPr lang="en-US" i="1" dirty="0">
                <a:solidFill>
                  <a:srgbClr val="B589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(n-1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</a:t>
            </a:r>
            <a:r>
              <a:rPr lang="en-US" i="1" dirty="0"/>
              <a:t>n</a:t>
            </a:r>
            <a:r>
              <a:rPr lang="ru-RU" dirty="0"/>
              <a:t>! </a:t>
            </a:r>
            <a:r>
              <a:rPr lang="uk-UA" dirty="0"/>
              <a:t>при заданому значенні </a:t>
            </a:r>
            <a:r>
              <a:rPr lang="en-US" i="1" dirty="0"/>
              <a:t>n</a:t>
            </a:r>
            <a:r>
              <a:rPr lang="uk-UA" dirty="0"/>
              <a:t>. 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Обчислити </a:t>
            </a:r>
            <a:r>
              <a:rPr lang="en-US" dirty="0"/>
              <a:t>n</a:t>
            </a:r>
            <a:r>
              <a:rPr lang="ru-RU" dirty="0"/>
              <a:t>-</a:t>
            </a:r>
            <a:r>
              <a:rPr lang="uk-UA" dirty="0"/>
              <a:t>те число </a:t>
            </a:r>
            <a:r>
              <a:rPr lang="uk-UA" dirty="0" err="1"/>
              <a:t>Фібоначчі</a:t>
            </a:r>
            <a:r>
              <a:rPr lang="uk-UA" dirty="0"/>
              <a:t> за рекурсивним визначенням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20754"/>
              </p:ext>
            </p:extLst>
          </p:nvPr>
        </p:nvGraphicFramePr>
        <p:xfrm>
          <a:off x="683569" y="3501008"/>
          <a:ext cx="4752528" cy="126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Формула" r:id="rId3" imgW="1716369" imgH="457423" progId="Equation.3">
                  <p:embed/>
                </p:oleObj>
              </mc:Choice>
              <mc:Fallback>
                <p:oleObj name="Формула" r:id="rId3" imgW="1716369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9" y="3501008"/>
                        <a:ext cx="4752528" cy="1266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Обчислення функції </a:t>
            </a:r>
            <a:r>
              <a:rPr lang="en-US" dirty="0" smtClean="0"/>
              <a:t>fib </a:t>
            </a:r>
            <a:r>
              <a:rPr lang="ru-RU" dirty="0" smtClean="0"/>
              <a:t>при </a:t>
            </a:r>
            <a:r>
              <a:rPr lang="en-US" dirty="0" smtClean="0"/>
              <a:t>n = 5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  <p:pic>
        <p:nvPicPr>
          <p:cNvPr id="7" name="Объект 6" descr="fib() calculation tre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7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Рекурсивне визначення в ітеративній формі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Скажемо, що функція Φ(</a:t>
            </a:r>
            <a:r>
              <a:rPr lang="uk-UA" i="1" dirty="0"/>
              <a:t>n</a:t>
            </a:r>
            <a:r>
              <a:rPr lang="uk-UA" dirty="0"/>
              <a:t>, </a:t>
            </a:r>
            <a:r>
              <a:rPr lang="uk-UA" i="1" dirty="0"/>
              <a:t>х</a:t>
            </a:r>
            <a:r>
              <a:rPr lang="uk-UA" dirty="0"/>
              <a:t>, </a:t>
            </a:r>
            <a:r>
              <a:rPr lang="uk-UA" i="1" dirty="0"/>
              <a:t>у</a:t>
            </a:r>
            <a:r>
              <a:rPr lang="uk-UA" dirty="0"/>
              <a:t>) </a:t>
            </a:r>
            <a:r>
              <a:rPr lang="uk-UA" b="1" dirty="0"/>
              <a:t>задана рекурсивним визначенням в ітеративній формі</a:t>
            </a:r>
            <a:r>
              <a:rPr lang="uk-UA" dirty="0"/>
              <a:t>, </a:t>
            </a:r>
            <a:r>
              <a:rPr lang="uk-UA" dirty="0" smtClean="0"/>
              <a:t>якщо</a:t>
            </a:r>
          </a:p>
          <a:p>
            <a:endParaRPr lang="uk-UA" dirty="0"/>
          </a:p>
          <a:p>
            <a:endParaRPr lang="ru-RU" dirty="0"/>
          </a:p>
          <a:p>
            <a:pPr marL="0" indent="0">
              <a:buNone/>
            </a:pPr>
            <a:r>
              <a:rPr lang="uk-UA" dirty="0"/>
              <a:t>		</a:t>
            </a:r>
            <a:r>
              <a:rPr lang="uk-UA" dirty="0" smtClean="0"/>
              <a:t>				(</a:t>
            </a:r>
            <a:r>
              <a:rPr lang="uk-UA" dirty="0"/>
              <a:t>9.2</a:t>
            </a:r>
            <a:r>
              <a:rPr lang="uk-UA" dirty="0" smtClean="0"/>
              <a:t>)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g</a:t>
            </a:r>
            <a:r>
              <a:rPr lang="uk-UA" dirty="0"/>
              <a:t>,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uk-UA" dirty="0"/>
              <a:t>– відомі функції.</a:t>
            </a:r>
            <a:endParaRPr lang="uk-UA" u="sng" dirty="0" smtClean="0"/>
          </a:p>
          <a:p>
            <a:r>
              <a:rPr lang="uk-UA" u="sng" dirty="0" smtClean="0"/>
              <a:t>Теорема </a:t>
            </a:r>
            <a:r>
              <a:rPr lang="uk-UA" u="sng" dirty="0"/>
              <a:t>9.1 </a:t>
            </a:r>
            <a:endParaRPr lang="ru-RU" dirty="0"/>
          </a:p>
          <a:p>
            <a:r>
              <a:rPr lang="uk-UA" dirty="0"/>
              <a:t>Нехай функція Φ(</a:t>
            </a:r>
            <a:r>
              <a:rPr lang="uk-UA" i="1" dirty="0"/>
              <a:t>n</a:t>
            </a:r>
            <a:r>
              <a:rPr lang="uk-UA" dirty="0"/>
              <a:t>, </a:t>
            </a:r>
            <a:r>
              <a:rPr lang="uk-UA" i="1" dirty="0"/>
              <a:t>х</a:t>
            </a:r>
            <a:r>
              <a:rPr lang="uk-UA" dirty="0"/>
              <a:t>, </a:t>
            </a:r>
            <a:r>
              <a:rPr lang="uk-UA" i="1" dirty="0"/>
              <a:t>у</a:t>
            </a:r>
            <a:r>
              <a:rPr lang="uk-UA" dirty="0"/>
              <a:t>) задана співвідношеннями (9.2). Тоді справджується трійка</a:t>
            </a:r>
            <a:endParaRPr lang="ru-RU" dirty="0"/>
          </a:p>
          <a:p>
            <a:pPr marL="0" indent="0">
              <a:buNone/>
            </a:pPr>
            <a:r>
              <a:rPr lang="uk-UA" i="1" dirty="0">
                <a:solidFill>
                  <a:srgbClr val="93A1A1"/>
                </a:solidFill>
                <a:latin typeface="Consolas"/>
              </a:rPr>
              <a:t>#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x</a:t>
            </a:r>
            <a:r>
              <a:rPr lang="uk-UA" i="1" dirty="0">
                <a:solidFill>
                  <a:srgbClr val="93A1A1"/>
                </a:solidFill>
                <a:latin typeface="Consolas"/>
              </a:rPr>
              <a:t> == 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a</a:t>
            </a:r>
            <a:r>
              <a:rPr lang="uk-UA" i="1" dirty="0">
                <a:solidFill>
                  <a:srgbClr val="93A1A1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and</a:t>
            </a:r>
            <a:r>
              <a:rPr lang="uk-UA" i="1" dirty="0">
                <a:solidFill>
                  <a:srgbClr val="93A1A1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y</a:t>
            </a:r>
            <a:r>
              <a:rPr lang="uk-UA" i="1" dirty="0">
                <a:solidFill>
                  <a:srgbClr val="93A1A1"/>
                </a:solidFill>
                <a:latin typeface="Consolas"/>
              </a:rPr>
              <a:t> == 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b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range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h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 err="1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g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93A1A1"/>
                </a:solidFill>
                <a:latin typeface="Consolas"/>
              </a:rPr>
              <a:t>#y == </a:t>
            </a:r>
            <a:r>
              <a:rPr lang="el-GR" dirty="0">
                <a:solidFill>
                  <a:srgbClr val="93A1A1"/>
                </a:solidFill>
                <a:latin typeface="Consolas"/>
              </a:rPr>
              <a:t>Φ</a:t>
            </a:r>
            <a:r>
              <a:rPr lang="el-GR" i="1" dirty="0">
                <a:solidFill>
                  <a:srgbClr val="93A1A1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93A1A1"/>
                </a:solidFill>
                <a:latin typeface="Consolas"/>
              </a:rPr>
              <a:t>n,a,b</a:t>
            </a:r>
            <a:r>
              <a:rPr lang="en-US" i="1" dirty="0">
                <a:solidFill>
                  <a:srgbClr val="93A1A1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uk-UA" dirty="0"/>
              <a:t>Тобто, значення Φ(</a:t>
            </a:r>
            <a:r>
              <a:rPr lang="uk-UA" i="1" dirty="0"/>
              <a:t>n</a:t>
            </a:r>
            <a:r>
              <a:rPr lang="uk-UA" dirty="0"/>
              <a:t>, </a:t>
            </a:r>
            <a:r>
              <a:rPr lang="en-US" i="1" dirty="0"/>
              <a:t>a</a:t>
            </a:r>
            <a:r>
              <a:rPr lang="uk-UA" dirty="0"/>
              <a:t>, </a:t>
            </a:r>
            <a:r>
              <a:rPr lang="en-US" i="1" dirty="0"/>
              <a:t>b</a:t>
            </a:r>
            <a:r>
              <a:rPr lang="uk-UA" dirty="0"/>
              <a:t>) можна обчислити, не використовуючи рекурсію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1207"/>
              </p:ext>
            </p:extLst>
          </p:nvPr>
        </p:nvGraphicFramePr>
        <p:xfrm>
          <a:off x="683567" y="2204864"/>
          <a:ext cx="437173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Формула" r:id="rId3" imgW="2135822" imgH="457423" progId="Equation.3">
                  <p:embed/>
                </p:oleObj>
              </mc:Choice>
              <mc:Fallback>
                <p:oleObj name="Формула" r:id="rId3" imgW="2135822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7" y="2204864"/>
                        <a:ext cx="437173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1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u="sng" dirty="0"/>
              <a:t>З</a:t>
            </a:r>
            <a:r>
              <a:rPr lang="uk-UA" u="sng" dirty="0" smtClean="0"/>
              <a:t>в'язок </a:t>
            </a:r>
            <a:r>
              <a:rPr lang="uk-UA" u="sng" dirty="0"/>
              <a:t>між примітивно-рекурсивними та ітеративними функціями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u="sng" dirty="0"/>
              <a:t>Теорема 9.2. (про зв'язок між примітивно-рекурсивними та ітеративними функціями)</a:t>
            </a:r>
            <a:endParaRPr lang="ru-RU" dirty="0"/>
          </a:p>
          <a:p>
            <a:r>
              <a:rPr lang="uk-UA" dirty="0"/>
              <a:t>Нехай функція </a:t>
            </a:r>
            <a:r>
              <a:rPr lang="uk-UA" i="1" dirty="0"/>
              <a:t>f</a:t>
            </a:r>
            <a:r>
              <a:rPr lang="uk-UA" dirty="0"/>
              <a:t> задана за схемою примітивної рекурсії (9.1). Тоді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f</a:t>
            </a:r>
            <a:r>
              <a:rPr lang="uk-UA" dirty="0"/>
              <a:t>(</a:t>
            </a:r>
            <a:r>
              <a:rPr lang="uk-UA" i="1" dirty="0"/>
              <a:t>n</a:t>
            </a:r>
            <a:r>
              <a:rPr lang="uk-UA" dirty="0"/>
              <a:t>) = Φ (</a:t>
            </a:r>
            <a:r>
              <a:rPr lang="uk-UA" i="1" dirty="0"/>
              <a:t>n</a:t>
            </a:r>
            <a:r>
              <a:rPr lang="uk-UA" dirty="0"/>
              <a:t>, 0, </a:t>
            </a:r>
            <a:r>
              <a:rPr lang="uk-UA" i="1" dirty="0"/>
              <a:t>c</a:t>
            </a:r>
            <a:r>
              <a:rPr lang="uk-UA" dirty="0"/>
              <a:t>),</a:t>
            </a:r>
            <a:endParaRPr lang="ru-RU" dirty="0"/>
          </a:p>
          <a:p>
            <a:pPr lvl="1"/>
            <a:r>
              <a:rPr lang="uk-UA" dirty="0"/>
              <a:t>де функція Φ задана </a:t>
            </a:r>
            <a:r>
              <a:rPr lang="uk-UA" dirty="0" smtClean="0"/>
              <a:t>співвідношеннями</a:t>
            </a:r>
          </a:p>
          <a:p>
            <a:pPr lvl="1"/>
            <a:endParaRPr lang="uk-UA" dirty="0"/>
          </a:p>
          <a:p>
            <a:pPr lvl="1"/>
            <a:endParaRPr lang="uk-UA" dirty="0" smtClean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06969"/>
              </p:ext>
            </p:extLst>
          </p:nvPr>
        </p:nvGraphicFramePr>
        <p:xfrm>
          <a:off x="827584" y="4221088"/>
          <a:ext cx="4968552" cy="106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Формула" r:id="rId3" imgW="2126093" imgH="457423" progId="Equation.3">
                  <p:embed/>
                </p:oleObj>
              </mc:Choice>
              <mc:Fallback>
                <p:oleObj name="Формула" r:id="rId3" imgW="2126093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4221088"/>
                        <a:ext cx="4968552" cy="106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3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«Ханойські вежі». </a:t>
            </a:r>
            <a:r>
              <a:rPr lang="uk-UA" dirty="0" smtClean="0"/>
              <a:t>Дошка </a:t>
            </a:r>
            <a:r>
              <a:rPr lang="uk-UA" dirty="0"/>
              <a:t>має три стержні. </a:t>
            </a:r>
            <a:endParaRPr lang="en-US" dirty="0" smtClean="0"/>
          </a:p>
          <a:p>
            <a:pPr algn="just"/>
            <a:r>
              <a:rPr lang="uk-UA" dirty="0" smtClean="0"/>
              <a:t>На </a:t>
            </a:r>
            <a:r>
              <a:rPr lang="uk-UA" dirty="0"/>
              <a:t>першому нанизані </a:t>
            </a:r>
            <a:r>
              <a:rPr lang="uk-UA" i="1" dirty="0"/>
              <a:t>n</a:t>
            </a:r>
            <a:r>
              <a:rPr lang="uk-UA" dirty="0"/>
              <a:t> дисків спадного вгору діаметра. </a:t>
            </a:r>
            <a:endParaRPr lang="en-US" dirty="0" smtClean="0"/>
          </a:p>
          <a:p>
            <a:pPr algn="just"/>
            <a:r>
              <a:rPr lang="uk-UA" dirty="0" smtClean="0"/>
              <a:t>Потрібно</a:t>
            </a:r>
            <a:r>
              <a:rPr lang="uk-UA" dirty="0"/>
              <a:t>, перекладаючи диски по одному, розташувати їх в колишньому порядку на другому стержні, використовуючи третій стержень для тимчасового зберігання дисків. </a:t>
            </a:r>
            <a:endParaRPr lang="en-US" dirty="0" smtClean="0"/>
          </a:p>
          <a:p>
            <a:pPr algn="just"/>
            <a:r>
              <a:rPr lang="uk-UA" dirty="0" smtClean="0"/>
              <a:t>При </a:t>
            </a:r>
            <a:r>
              <a:rPr lang="uk-UA" dirty="0"/>
              <a:t>цьому більший диск ніколи не повинен розташовуватися над меншим.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Ханойські вежі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46</a:t>
            </a:fld>
            <a:endParaRPr lang="ru-RU"/>
          </a:p>
        </p:txBody>
      </p:sp>
      <p:pic>
        <p:nvPicPr>
          <p:cNvPr id="7" name="Рисунок 6" descr="Towers of Hano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26469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2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Глобальні змінні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За угодою, всі змінні, які фігурують у функціях є локальними, тобто прихованими у тілі функції.</a:t>
            </a:r>
            <a:endParaRPr lang="ru-RU" dirty="0"/>
          </a:p>
          <a:p>
            <a:r>
              <a:rPr lang="uk-UA" dirty="0"/>
              <a:t>Якщо потрібно бачити значення якихось змінних з тіла функції ззовні цієї функції, або, навпаки, бачити та/або змінювати у функції зовнішні змінні, використовують глобальні змінні.</a:t>
            </a:r>
            <a:endParaRPr lang="ru-RU" dirty="0"/>
          </a:p>
          <a:p>
            <a:r>
              <a:rPr lang="uk-UA" dirty="0"/>
              <a:t>Глобальні змінні позначають у тілі функції наступним чином: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global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z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r>
              <a:rPr lang="uk-UA" dirty="0" smtClean="0"/>
              <a:t>Глобальні </a:t>
            </a:r>
            <a:r>
              <a:rPr lang="uk-UA" dirty="0"/>
              <a:t>змінні є альтернативою параметрам в якості засобу обміну інформацією між функціями та зовнішнім світом. </a:t>
            </a:r>
            <a:endParaRPr lang="uk-UA" dirty="0" smtClean="0"/>
          </a:p>
          <a:p>
            <a:r>
              <a:rPr lang="uk-UA" dirty="0" smtClean="0"/>
              <a:t>Їх </a:t>
            </a:r>
            <a:r>
              <a:rPr lang="uk-UA" dirty="0"/>
              <a:t>можна застосовувати, коли декілька функцій обробляють одні і ті ж дані.</a:t>
            </a:r>
            <a:endParaRPr lang="ru-RU" dirty="0"/>
          </a:p>
          <a:p>
            <a:r>
              <a:rPr lang="uk-UA" dirty="0"/>
              <a:t>Але використовувати глобальні змінні слід обережно. </a:t>
            </a:r>
            <a:endParaRPr lang="uk-UA" dirty="0" smtClean="0"/>
          </a:p>
          <a:p>
            <a:r>
              <a:rPr lang="uk-UA" dirty="0" smtClean="0"/>
              <a:t>Бажано </a:t>
            </a:r>
            <a:r>
              <a:rPr lang="uk-UA" dirty="0"/>
              <a:t>також обмежувати їх використання, тому що є небезпека неконтрольованої зміни цих змінних у будь-якій функції. </a:t>
            </a:r>
            <a:endParaRPr lang="uk-UA" dirty="0" smtClean="0"/>
          </a:p>
          <a:p>
            <a:r>
              <a:rPr lang="uk-UA" dirty="0" smtClean="0"/>
              <a:t>Зазвичай </a:t>
            </a:r>
            <a:r>
              <a:rPr lang="uk-UA" dirty="0"/>
              <a:t>кращим способом обміну інформацією для функцій є використання параметрів.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«Тур коня». Знайти шлях шахової фігури «кінь» з поля шахової дошки (</a:t>
            </a:r>
            <a:r>
              <a:rPr lang="en-US" i="1" dirty="0"/>
              <a:t>x</a:t>
            </a:r>
            <a:r>
              <a:rPr lang="uk-UA" dirty="0"/>
              <a:t>,</a:t>
            </a:r>
            <a:r>
              <a:rPr lang="en-US" i="1" dirty="0"/>
              <a:t>m</a:t>
            </a:r>
            <a:r>
              <a:rPr lang="uk-UA" dirty="0"/>
              <a:t>) на поле (</a:t>
            </a:r>
            <a:r>
              <a:rPr lang="en-US" i="1" dirty="0"/>
              <a:t>y</a:t>
            </a:r>
            <a:r>
              <a:rPr lang="uk-UA" dirty="0"/>
              <a:t>,</a:t>
            </a:r>
            <a:r>
              <a:rPr lang="en-US" i="1" dirty="0"/>
              <a:t>k</a:t>
            </a:r>
            <a:r>
              <a:rPr lang="uk-UA" dirty="0"/>
              <a:t>), де </a:t>
            </a:r>
            <a:r>
              <a:rPr lang="en-US" i="1" dirty="0"/>
              <a:t>x</a:t>
            </a:r>
            <a:r>
              <a:rPr lang="uk-UA" dirty="0"/>
              <a:t>, </a:t>
            </a:r>
            <a:r>
              <a:rPr lang="en-US" i="1" dirty="0"/>
              <a:t>y</a:t>
            </a:r>
            <a:r>
              <a:rPr lang="uk-UA" dirty="0"/>
              <a:t> - вертикалі (позначаються літерами від </a:t>
            </a:r>
            <a:r>
              <a:rPr lang="en-US" dirty="0"/>
              <a:t>a </a:t>
            </a:r>
            <a:r>
              <a:rPr lang="uk-UA" dirty="0"/>
              <a:t>до </a:t>
            </a:r>
            <a:r>
              <a:rPr lang="en-US" dirty="0"/>
              <a:t>h</a:t>
            </a:r>
            <a:r>
              <a:rPr lang="uk-UA" dirty="0"/>
              <a:t>), </a:t>
            </a:r>
            <a:r>
              <a:rPr lang="en-US" i="1" dirty="0"/>
              <a:t>m</a:t>
            </a:r>
            <a:r>
              <a:rPr lang="uk-UA" dirty="0"/>
              <a:t>, </a:t>
            </a:r>
            <a:r>
              <a:rPr lang="en-US" i="1" dirty="0"/>
              <a:t>k</a:t>
            </a:r>
            <a:r>
              <a:rPr lang="uk-UA" dirty="0"/>
              <a:t> - горизонталі (позначаються цифрами від 1 до 8).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48</a:t>
            </a:fld>
            <a:endParaRPr lang="ru-RU"/>
          </a:p>
        </p:txBody>
      </p:sp>
      <p:pic>
        <p:nvPicPr>
          <p:cNvPr id="7" name="Рисунок 6" descr="http://0.tqn.com/d/chess/1/0/6/-/-/-/KnightMov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3672408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0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Функціональний тип даних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Простий синтаксис функції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x</a:t>
            </a:r>
            <a:r>
              <a:rPr lang="en-US" sz="1800" i="1" baseline="-25000" dirty="0">
                <a:solidFill>
                  <a:srgbClr val="586E75"/>
                </a:solidFill>
                <a:latin typeface="Consolas"/>
              </a:rPr>
              <a:t>1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 err="1">
                <a:solidFill>
                  <a:srgbClr val="657B83"/>
                </a:solidFill>
                <a:latin typeface="Consolas"/>
              </a:rPr>
              <a:t>x</a:t>
            </a:r>
            <a:r>
              <a:rPr lang="en-US" sz="1800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):</a:t>
            </a:r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P</a:t>
            </a:r>
          </a:p>
          <a:p>
            <a:pPr lvl="1"/>
            <a:r>
              <a:rPr lang="uk-UA" dirty="0"/>
              <a:t>де </a:t>
            </a:r>
            <a:r>
              <a:rPr lang="en-US" i="1" dirty="0"/>
              <a:t>f</a:t>
            </a:r>
            <a:r>
              <a:rPr lang="en-US" dirty="0"/>
              <a:t> – </a:t>
            </a:r>
            <a:r>
              <a:rPr lang="uk-UA" dirty="0"/>
              <a:t>ім’я функції,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uk-UA" dirty="0"/>
              <a:t>, …,</a:t>
            </a:r>
            <a:r>
              <a:rPr lang="en-US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uk-UA" dirty="0"/>
              <a:t> – параметри (аргументи) функції,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uk-UA" dirty="0"/>
              <a:t> – інструкція.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859900"/>
                </a:solidFill>
                <a:latin typeface="Consolas"/>
              </a:rPr>
              <a:t>def</a:t>
            </a:r>
            <a:r>
              <a:rPr lang="ru-RU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x</a:t>
            </a:r>
            <a:r>
              <a:rPr lang="ru-RU" sz="1800" i="1" baseline="-25000" dirty="0">
                <a:solidFill>
                  <a:srgbClr val="586E75"/>
                </a:solidFill>
                <a:latin typeface="Consolas"/>
              </a:rPr>
              <a:t>1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ru-RU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ru-RU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 err="1">
                <a:solidFill>
                  <a:srgbClr val="657B83"/>
                </a:solidFill>
                <a:latin typeface="Consolas"/>
              </a:rPr>
              <a:t>x</a:t>
            </a:r>
            <a:r>
              <a:rPr lang="en-US" sz="1800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):</a:t>
            </a:r>
            <a:endParaRPr lang="ru-RU" sz="1800" dirty="0">
              <a:solidFill>
                <a:srgbClr val="657B83"/>
              </a:solidFill>
              <a:latin typeface="Consolas"/>
            </a:endParaRPr>
          </a:p>
          <a:p>
            <a:r>
              <a:rPr lang="uk-UA" dirty="0"/>
              <a:t>називають </a:t>
            </a:r>
            <a:r>
              <a:rPr lang="uk-UA" b="1" dirty="0"/>
              <a:t>заголовком</a:t>
            </a:r>
            <a:r>
              <a:rPr lang="uk-UA" dirty="0"/>
              <a:t> функції, а </a:t>
            </a:r>
            <a:r>
              <a:rPr lang="en-US" i="1" dirty="0"/>
              <a:t>P</a:t>
            </a:r>
            <a:r>
              <a:rPr lang="uk-UA" dirty="0"/>
              <a:t> – </a:t>
            </a:r>
            <a:r>
              <a:rPr lang="uk-UA" b="1" dirty="0"/>
              <a:t>тілом</a:t>
            </a:r>
            <a:r>
              <a:rPr lang="uk-UA" dirty="0"/>
              <a:t> функції.</a:t>
            </a:r>
          </a:p>
          <a:p>
            <a:r>
              <a:rPr lang="en-US" i="1" dirty="0"/>
              <a:t>x</a:t>
            </a:r>
            <a:r>
              <a:rPr lang="ru-RU" i="1" baseline="-25000" dirty="0"/>
              <a:t>1</a:t>
            </a:r>
            <a:r>
              <a:rPr lang="uk-UA" dirty="0"/>
              <a:t>, …,</a:t>
            </a:r>
            <a:r>
              <a:rPr lang="ru-RU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b="1" dirty="0" err="1"/>
              <a:t>формальними</a:t>
            </a:r>
            <a:r>
              <a:rPr lang="ru-RU" b="1" dirty="0"/>
              <a:t> параметрами</a:t>
            </a:r>
            <a:r>
              <a:rPr lang="ru-RU" dirty="0"/>
              <a:t> (</a:t>
            </a:r>
            <a:r>
              <a:rPr lang="ru-RU" dirty="0" err="1"/>
              <a:t>формальними</a:t>
            </a:r>
            <a:r>
              <a:rPr lang="ru-RU" dirty="0"/>
              <a:t> аргументами).</a:t>
            </a:r>
          </a:p>
          <a:p>
            <a:endParaRPr lang="uk-UA" dirty="0" smtClean="0"/>
          </a:p>
          <a:p>
            <a:r>
              <a:rPr lang="uk-UA" dirty="0" smtClean="0"/>
              <a:t>Виклик </a:t>
            </a:r>
            <a:r>
              <a:rPr lang="uk-UA" dirty="0"/>
              <a:t>функції – це </a:t>
            </a:r>
            <a:r>
              <a:rPr lang="ru-RU" dirty="0" err="1"/>
              <a:t>вираз</a:t>
            </a:r>
            <a:endParaRPr lang="ru-RU" dirty="0"/>
          </a:p>
          <a:p>
            <a:pPr marL="0" indent="0">
              <a:buNone/>
            </a:pPr>
            <a:r>
              <a:rPr lang="en-US" sz="1800" i="1" dirty="0">
                <a:latin typeface="Consolas"/>
              </a:rPr>
              <a:t>f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e</a:t>
            </a:r>
            <a:r>
              <a:rPr lang="ru-RU" sz="1800" i="1" baseline="-25000" dirty="0">
                <a:solidFill>
                  <a:srgbClr val="586E75"/>
                </a:solidFill>
                <a:latin typeface="Consolas"/>
              </a:rPr>
              <a:t>1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ru-RU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18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ru-RU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657B83"/>
                </a:solidFill>
                <a:latin typeface="Consolas"/>
              </a:rPr>
              <a:t>e</a:t>
            </a:r>
            <a:r>
              <a:rPr lang="en-US" sz="1800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)</a:t>
            </a:r>
            <a:endParaRPr lang="en-US" sz="2800" dirty="0">
              <a:solidFill>
                <a:srgbClr val="586E75"/>
              </a:solidFill>
              <a:latin typeface="Times New Roman"/>
            </a:endParaRPr>
          </a:p>
          <a:p>
            <a:pPr lvl="1"/>
            <a:r>
              <a:rPr lang="uk-UA" dirty="0"/>
              <a:t>де </a:t>
            </a:r>
            <a:r>
              <a:rPr lang="en-US" i="1" dirty="0"/>
              <a:t>f</a:t>
            </a:r>
            <a:r>
              <a:rPr lang="ru-RU" dirty="0"/>
              <a:t> – </a:t>
            </a:r>
            <a:r>
              <a:rPr lang="uk-UA" dirty="0"/>
              <a:t>ім’я функції,</a:t>
            </a:r>
            <a:r>
              <a:rPr lang="ru-RU" dirty="0"/>
              <a:t> </a:t>
            </a:r>
            <a:r>
              <a:rPr lang="en-US" i="1" dirty="0"/>
              <a:t>e</a:t>
            </a:r>
            <a:r>
              <a:rPr lang="ru-RU" i="1" baseline="-25000" dirty="0"/>
              <a:t>1</a:t>
            </a:r>
            <a:r>
              <a:rPr lang="uk-UA" dirty="0"/>
              <a:t>, …,</a:t>
            </a:r>
            <a:r>
              <a:rPr lang="ru-RU" dirty="0"/>
              <a:t> </a:t>
            </a:r>
            <a:r>
              <a:rPr lang="en-US" i="1" dirty="0" err="1"/>
              <a:t>e</a:t>
            </a:r>
            <a:r>
              <a:rPr lang="en-US" i="1" baseline="-25000" dirty="0" err="1"/>
              <a:t>n</a:t>
            </a:r>
            <a:r>
              <a:rPr lang="ru-RU" dirty="0"/>
              <a:t> – </a:t>
            </a:r>
            <a:r>
              <a:rPr lang="ru-RU" dirty="0" err="1"/>
              <a:t>вирази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фактичними</a:t>
            </a:r>
            <a:r>
              <a:rPr lang="ru-RU" dirty="0"/>
              <a:t> параметрами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функцій в якості змінних та параметрів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uk-UA" dirty="0"/>
              <a:t>Функції можна не тільки викликати напряму, але й передавати у підпрограми в якості параметрів, використовувати у виразах тощо. </a:t>
            </a:r>
            <a:endParaRPr lang="uk-UA" dirty="0" smtClean="0"/>
          </a:p>
          <a:p>
            <a:pPr algn="just"/>
            <a:r>
              <a:rPr lang="uk-UA" dirty="0" smtClean="0"/>
              <a:t>Для </a:t>
            </a:r>
            <a:r>
              <a:rPr lang="uk-UA" dirty="0"/>
              <a:t>цього існують змінні функціонального типу. </a:t>
            </a:r>
            <a:endParaRPr lang="uk-UA" dirty="0" smtClean="0"/>
          </a:p>
          <a:p>
            <a:pPr algn="just"/>
            <a:r>
              <a:rPr lang="uk-UA" dirty="0" smtClean="0"/>
              <a:t>Ми </a:t>
            </a:r>
            <a:r>
              <a:rPr lang="uk-UA" dirty="0"/>
              <a:t>вже зустрічалися з таким використанням функцій, коли розглядали функцію </a:t>
            </a:r>
            <a:r>
              <a:rPr lang="en-US" i="1" dirty="0"/>
              <a:t>map</a:t>
            </a:r>
            <a:r>
              <a:rPr lang="uk-UA" dirty="0"/>
              <a:t>(), у яку передається функція (ім’я функції), яка потім застосовується до послідовності. </a:t>
            </a:r>
            <a:endParaRPr lang="uk-UA" dirty="0" smtClean="0"/>
          </a:p>
          <a:p>
            <a:pPr algn="just"/>
            <a:r>
              <a:rPr lang="uk-UA" dirty="0" smtClean="0"/>
              <a:t>Ми </a:t>
            </a:r>
            <a:r>
              <a:rPr lang="uk-UA" dirty="0"/>
              <a:t>можемо змінній функціонального типу присвоїти значення деякої функції наступним чином: </a:t>
            </a:r>
            <a:r>
              <a:rPr lang="en-US" dirty="0"/>
              <a:t>f</a:t>
            </a:r>
            <a:r>
              <a:rPr lang="uk-UA" dirty="0"/>
              <a:t> = </a:t>
            </a:r>
            <a:r>
              <a:rPr lang="en-US" dirty="0"/>
              <a:t>sin</a:t>
            </a:r>
            <a:r>
              <a:rPr lang="uk-UA" dirty="0"/>
              <a:t>, після чого виклик функції </a:t>
            </a:r>
            <a:r>
              <a:rPr lang="en-US" dirty="0"/>
              <a:t>f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буде рівнозначний виклику </a:t>
            </a:r>
            <a:r>
              <a:rPr lang="en-US" dirty="0"/>
              <a:t>sin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).</a:t>
            </a:r>
            <a:endParaRPr lang="ru-RU" dirty="0"/>
          </a:p>
          <a:p>
            <a:pPr algn="just"/>
            <a:r>
              <a:rPr lang="uk-UA" dirty="0"/>
              <a:t>Тобто, існує функціональний тип даних. Як і для інших типів, для функціонального типу визначено носій, операції відношення та інструкції.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Функціональний тип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u="sng" dirty="0"/>
              <a:t>-носій</a:t>
            </a:r>
            <a:endParaRPr lang="ru-RU" dirty="0"/>
          </a:p>
          <a:p>
            <a:r>
              <a:rPr lang="uk-UA" dirty="0"/>
              <a:t>Нехай множини </a:t>
            </a:r>
            <a:r>
              <a:rPr lang="en-US" i="1" dirty="0"/>
              <a:t>M</a:t>
            </a:r>
            <a:r>
              <a:rPr lang="uk-UA" i="1" baseline="-25000" dirty="0"/>
              <a:t>1</a:t>
            </a:r>
            <a:r>
              <a:rPr lang="uk-UA" i="1" dirty="0"/>
              <a:t>, …,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uk-UA" dirty="0"/>
              <a:t>є носіями типів 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uk-UA" dirty="0"/>
              <a:t>, до яких можуть належати аргументи. </a:t>
            </a:r>
            <a:r>
              <a:rPr lang="en-US" i="1" dirty="0"/>
              <a:t>L</a:t>
            </a:r>
            <a:r>
              <a:rPr lang="uk-UA" i="1" baseline="-25000" dirty="0"/>
              <a:t>1</a:t>
            </a:r>
            <a:r>
              <a:rPr lang="uk-UA" dirty="0"/>
              <a:t>,…</a:t>
            </a:r>
            <a:r>
              <a:rPr lang="ru-RU" dirty="0"/>
              <a:t>, </a:t>
            </a:r>
            <a:r>
              <a:rPr lang="en-US" i="1" dirty="0"/>
              <a:t>L</a:t>
            </a:r>
            <a:r>
              <a:rPr lang="en-US" i="1" baseline="-25000" dirty="0"/>
              <a:t>k</a:t>
            </a:r>
            <a:r>
              <a:rPr lang="en-US" dirty="0"/>
              <a:t> </a:t>
            </a:r>
            <a:r>
              <a:rPr lang="uk-UA" dirty="0"/>
              <a:t>– носії типів результату.</a:t>
            </a:r>
            <a:endParaRPr lang="ru-RU" dirty="0"/>
          </a:p>
          <a:p>
            <a:r>
              <a:rPr lang="uk-UA" dirty="0"/>
              <a:t>Тоді носієм функціонального типу буде множина відображень.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baseline="-25000" dirty="0"/>
              <a:t>t</a:t>
            </a:r>
            <a:r>
              <a:rPr lang="uk-UA" dirty="0"/>
              <a:t> = {</a:t>
            </a:r>
            <a:r>
              <a:rPr lang="en-US" i="1" dirty="0"/>
              <a:t>M</a:t>
            </a:r>
            <a:r>
              <a:rPr lang="uk-UA" i="1" baseline="-25000" dirty="0"/>
              <a:t>1</a:t>
            </a:r>
            <a:r>
              <a:rPr lang="uk-UA" dirty="0"/>
              <a:t>×</a:t>
            </a:r>
            <a:r>
              <a:rPr lang="uk-UA" i="1" dirty="0"/>
              <a:t>…</a:t>
            </a:r>
            <a:r>
              <a:rPr lang="uk-UA" dirty="0"/>
              <a:t>×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uk-UA" dirty="0"/>
              <a:t> → </a:t>
            </a:r>
            <a:r>
              <a:rPr lang="en-US" i="1" dirty="0"/>
              <a:t>L</a:t>
            </a:r>
            <a:r>
              <a:rPr lang="uk-UA" i="1" baseline="-25000" dirty="0"/>
              <a:t>1</a:t>
            </a:r>
            <a:r>
              <a:rPr lang="uk-UA" dirty="0"/>
              <a:t>×…×</a:t>
            </a:r>
            <a:r>
              <a:rPr lang="en-US" i="1" dirty="0"/>
              <a:t>L</a:t>
            </a:r>
            <a:r>
              <a:rPr lang="en-US" i="1" baseline="-25000" dirty="0"/>
              <a:t>k</a:t>
            </a:r>
            <a:r>
              <a:rPr lang="uk-UA" dirty="0"/>
              <a:t> }</a:t>
            </a:r>
            <a:endParaRPr lang="ru-RU" dirty="0"/>
          </a:p>
          <a:p>
            <a:r>
              <a:rPr lang="uk-UA" u="sng" dirty="0"/>
              <a:t>-операції</a:t>
            </a:r>
            <a:endParaRPr lang="ru-RU" dirty="0"/>
          </a:p>
          <a:p>
            <a:r>
              <a:rPr lang="uk-UA" dirty="0"/>
              <a:t>Єдиною операцією для функціонального типу є виклик функції</a:t>
            </a:r>
            <a:endParaRPr lang="ru-RU" dirty="0"/>
          </a:p>
          <a:p>
            <a:r>
              <a:rPr lang="ru-RU" i="1" dirty="0"/>
              <a:t>f</a:t>
            </a:r>
            <a:r>
              <a:rPr lang="ru-RU" dirty="0"/>
              <a:t>(</a:t>
            </a:r>
            <a:r>
              <a:rPr lang="en-US" i="1" dirty="0"/>
              <a:t>e</a:t>
            </a:r>
            <a:r>
              <a:rPr lang="ru-RU" i="1" baseline="-25000" dirty="0"/>
              <a:t>1</a:t>
            </a:r>
            <a:r>
              <a:rPr lang="ru-RU" dirty="0"/>
              <a:t>, ..., </a:t>
            </a:r>
            <a:r>
              <a:rPr lang="en-US" dirty="0"/>
              <a:t>e</a:t>
            </a:r>
            <a:r>
              <a:rPr lang="ru-RU" i="1" baseline="-25000" dirty="0"/>
              <a:t>n</a:t>
            </a:r>
            <a:r>
              <a:rPr lang="ru-RU" dirty="0"/>
              <a:t>)</a:t>
            </a:r>
          </a:p>
          <a:p>
            <a:r>
              <a:rPr lang="uk-UA" u="sng" dirty="0"/>
              <a:t>-</a:t>
            </a:r>
            <a:r>
              <a:rPr lang="ru-RU" u="sng" dirty="0"/>
              <a:t>в</a:t>
            </a:r>
            <a:r>
              <a:rPr lang="uk-UA" u="sng" dirty="0"/>
              <a:t>і</a:t>
            </a:r>
            <a:r>
              <a:rPr lang="ru-RU" u="sng" dirty="0" err="1"/>
              <a:t>дношення</a:t>
            </a:r>
            <a:endParaRPr lang="ru-RU" dirty="0"/>
          </a:p>
          <a:p>
            <a:r>
              <a:rPr lang="uk-UA" dirty="0"/>
              <a:t>Для функціонального типу визначені відношення == та !=.</a:t>
            </a:r>
            <a:endParaRPr lang="ru-RU" dirty="0"/>
          </a:p>
          <a:p>
            <a:r>
              <a:rPr lang="uk-UA" u="sng" dirty="0"/>
              <a:t>інструкції</a:t>
            </a:r>
            <a:endParaRPr lang="ru-RU" dirty="0"/>
          </a:p>
          <a:p>
            <a:r>
              <a:rPr lang="uk-UA" dirty="0"/>
              <a:t>Для функціонального типу визначено присвоєння та виведення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f2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визначений інтеграл функції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</a:t>
            </a:r>
            <a:r>
              <a:rPr lang="uk-UA" dirty="0"/>
              <a:t> на відрізку </a:t>
            </a:r>
            <a:r>
              <a:rPr lang="ru-RU" dirty="0"/>
              <a:t>[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]</a:t>
            </a:r>
            <a:r>
              <a:rPr lang="uk-UA" dirty="0"/>
              <a:t> методом трапецій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52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29021"/>
              </p:ext>
            </p:extLst>
          </p:nvPr>
        </p:nvGraphicFramePr>
        <p:xfrm>
          <a:off x="683567" y="2564904"/>
          <a:ext cx="837834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Формула" r:id="rId3" imgW="4709836" imgH="485877" progId="Equation.3">
                  <p:embed/>
                </p:oleObj>
              </mc:Choice>
              <mc:Fallback>
                <p:oleObj name="Формула" r:id="rId3" imgW="4709836" imgH="485877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7" y="2564904"/>
                        <a:ext cx="837834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 descr="http://eco.sutd.ru/Study/Informat/Image71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7913"/>
            <a:ext cx="4032448" cy="327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5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Означення підпрограми.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Простий синтаксис та просте правило виклику функції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Передачу параметрів різних типів у підпрограми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Функцію </a:t>
            </a:r>
            <a:r>
              <a:rPr lang="en-US" sz="2400" dirty="0"/>
              <a:t>format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Оформлення документації функції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Повернення функцією декількох результатів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Значення параметрів за угодою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Позиційні та ключові параметри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Змінну кількість параметрів функції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Повний синтаксис та повне правило виклику функції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lambda-</a:t>
            </a:r>
            <a:r>
              <a:rPr lang="uk-UA" sz="2400" dirty="0"/>
              <a:t>функції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Рекурсію та рекурсивні підпрограми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Глобальні змінні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smtClean="0"/>
              <a:t>Функціональний </a:t>
            </a:r>
            <a:r>
              <a:rPr lang="uk-UA" sz="2400" dirty="0"/>
              <a:t>тип даних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</a:t>
            </a:r>
            <a:r>
              <a:rPr lang="ru-RU" dirty="0"/>
              <a:t> (</a:t>
            </a:r>
            <a:r>
              <a:rPr lang="en-US" dirty="0"/>
              <a:t>Russian</a:t>
            </a:r>
            <a:r>
              <a:rPr lang="ru-RU" dirty="0"/>
              <a:t>) Версия 2.01 </a:t>
            </a:r>
            <a:r>
              <a:rPr lang="en-US" dirty="0" err="1"/>
              <a:t>Swaroop</a:t>
            </a:r>
            <a:r>
              <a:rPr lang="en-US" dirty="0"/>
              <a:t> C H</a:t>
            </a:r>
            <a:r>
              <a:rPr lang="ru-RU" dirty="0"/>
              <a:t> (</a:t>
            </a:r>
            <a:r>
              <a:rPr lang="en-US" dirty="0"/>
              <a:t>Translated by Vladimir </a:t>
            </a:r>
            <a:r>
              <a:rPr lang="en-US" dirty="0" err="1"/>
              <a:t>Smolyar</a:t>
            </a:r>
            <a:r>
              <a:rPr lang="ru-RU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http://www.python-course.eu/python3_functions.php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Простий синтаксис функції.2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</a:t>
            </a:r>
            <a:r>
              <a:rPr lang="ru-RU" dirty="0" err="1"/>
              <a:t>повернення</a:t>
            </a:r>
            <a:r>
              <a:rPr lang="ru-RU" dirty="0"/>
              <a:t> результату у </a:t>
            </a:r>
            <a:r>
              <a:rPr lang="ru-RU" dirty="0" err="1"/>
              <a:t>тілі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повинен бути та </a:t>
            </a:r>
            <a:r>
              <a:rPr lang="ru-RU" dirty="0" err="1"/>
              <a:t>виконуватись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один оператор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Times New Roman"/>
            </a:endParaRPr>
          </a:p>
          <a:p>
            <a:pPr lvl="1"/>
            <a:r>
              <a:rPr lang="uk-UA" dirty="0"/>
              <a:t>де </a:t>
            </a:r>
            <a:r>
              <a:rPr lang="en-US" dirty="0"/>
              <a:t>e</a:t>
            </a:r>
            <a:r>
              <a:rPr lang="ru-RU" dirty="0"/>
              <a:t> – </a:t>
            </a:r>
            <a:r>
              <a:rPr lang="uk-UA" dirty="0"/>
              <a:t>вираз, який</a:t>
            </a:r>
            <a:r>
              <a:rPr lang="ru-RU" dirty="0"/>
              <a:t> є результатом </a:t>
            </a:r>
            <a:r>
              <a:rPr lang="ru-RU" dirty="0" err="1"/>
              <a:t>функції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завершує</a:t>
            </a:r>
            <a:r>
              <a:rPr lang="ru-RU" dirty="0"/>
              <a:t> роботу.</a:t>
            </a:r>
          </a:p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не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.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не </a:t>
            </a:r>
            <a:r>
              <a:rPr lang="ru-RU" dirty="0" err="1"/>
              <a:t>вказують</a:t>
            </a:r>
            <a:r>
              <a:rPr lang="ru-RU" dirty="0"/>
              <a:t>, а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sz="1800" i="1" dirty="0">
                <a:latin typeface="Consolas"/>
              </a:rPr>
              <a:t>f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e</a:t>
            </a:r>
            <a:r>
              <a:rPr lang="uk-UA" sz="1800" i="1" baseline="-25000" dirty="0">
                <a:solidFill>
                  <a:srgbClr val="586E75"/>
                </a:solidFill>
                <a:latin typeface="Consolas"/>
              </a:rPr>
              <a:t>1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...,</a:t>
            </a:r>
            <a:r>
              <a:rPr lang="uk-UA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657B83"/>
                </a:solidFill>
                <a:latin typeface="Consolas"/>
              </a:rPr>
              <a:t>e</a:t>
            </a:r>
            <a:r>
              <a:rPr lang="en-US" sz="1800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)</a:t>
            </a:r>
            <a:endParaRPr lang="uk-UA" sz="2800" dirty="0">
              <a:solidFill>
                <a:srgbClr val="586E75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dirty="0"/>
              <a:t>є </a:t>
            </a:r>
            <a:r>
              <a:rPr lang="ru-RU" dirty="0" err="1"/>
              <a:t>окремою</a:t>
            </a:r>
            <a:r>
              <a:rPr lang="ru-RU" dirty="0"/>
              <a:t> </a:t>
            </a:r>
            <a:r>
              <a:rPr lang="ru-RU" dirty="0" err="1"/>
              <a:t>інструкцією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Треба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</a:t>
            </a:r>
            <a:r>
              <a:rPr lang="ru-RU" dirty="0" err="1"/>
              <a:t>останньому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ru-RU" dirty="0" err="1"/>
              <a:t>вставляє</a:t>
            </a:r>
            <a:r>
              <a:rPr lang="ru-RU" dirty="0"/>
              <a:t> у </a:t>
            </a:r>
            <a:r>
              <a:rPr lang="ru-RU" dirty="0" err="1"/>
              <a:t>кінець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оператор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/>
              <a:t>None</a:t>
            </a:r>
            <a:r>
              <a:rPr lang="uk-UA" dirty="0"/>
              <a:t>.</a:t>
            </a:r>
          </a:p>
          <a:p>
            <a:r>
              <a:rPr lang="ru-RU" dirty="0" err="1"/>
              <a:t>Змінні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та не є параметрами,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локальними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Просте правило виклику функції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Коли </a:t>
            </a:r>
            <a:r>
              <a:rPr lang="en-US" dirty="0"/>
              <a:t>Python </a:t>
            </a:r>
            <a:r>
              <a:rPr lang="uk-UA" dirty="0"/>
              <a:t>зустрічає виклик функції, він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Виділяє нові клітинки пам’яті для аргументів функції. Можна позначити ці нові змінні </a:t>
            </a:r>
            <a:r>
              <a:rPr lang="en-US" i="1" dirty="0"/>
              <a:t>x</a:t>
            </a:r>
            <a:r>
              <a:rPr lang="uk-UA" i="1" baseline="-25000" dirty="0"/>
              <a:t>1</a:t>
            </a:r>
            <a:r>
              <a:rPr lang="uk-UA" i="1" dirty="0"/>
              <a:t>’</a:t>
            </a:r>
            <a:r>
              <a:rPr lang="uk-UA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uk-UA" i="1" dirty="0"/>
              <a:t>’</a:t>
            </a:r>
            <a:r>
              <a:rPr lang="uk-UA" dirty="0"/>
              <a:t>.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Виділяє нові клітинки пам’яті для локальних змінних функції під час її виконання, коли зустрічається нове ім’я локальної змінної. Можна позначити ці нові змінні </a:t>
            </a:r>
            <a:r>
              <a:rPr lang="en-US" i="1" dirty="0"/>
              <a:t>y</a:t>
            </a:r>
            <a:r>
              <a:rPr lang="uk-UA" i="1" baseline="-25000" dirty="0"/>
              <a:t>1</a:t>
            </a:r>
            <a:r>
              <a:rPr lang="uk-UA" i="1" dirty="0"/>
              <a:t>’</a:t>
            </a:r>
            <a:r>
              <a:rPr lang="uk-UA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m</a:t>
            </a:r>
            <a:r>
              <a:rPr lang="uk-UA" i="1" dirty="0"/>
              <a:t>’, </a:t>
            </a:r>
            <a:r>
              <a:rPr lang="uk-UA" dirty="0"/>
              <a:t>де </a:t>
            </a:r>
            <a:r>
              <a:rPr lang="en-US" i="1" dirty="0"/>
              <a:t>y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m</a:t>
            </a:r>
            <a:r>
              <a:rPr lang="uk-UA" dirty="0"/>
              <a:t> - локальні змінні функції.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Виконує ланцюг присвоєнь</a:t>
            </a:r>
            <a:endParaRPr lang="ru-RU" dirty="0"/>
          </a:p>
          <a:p>
            <a:pPr marL="0" indent="0">
              <a:buNone/>
            </a:pPr>
            <a:r>
              <a:rPr lang="en-US" i="1" dirty="0">
                <a:latin typeface="Consolas"/>
              </a:rPr>
              <a:t>x</a:t>
            </a:r>
            <a:r>
              <a:rPr lang="en-US" i="1" baseline="-25000" dirty="0">
                <a:latin typeface="Consolas"/>
              </a:rPr>
              <a:t>1</a:t>
            </a:r>
            <a:r>
              <a:rPr lang="en-US" i="1" dirty="0">
                <a:latin typeface="Consolas"/>
              </a:rPr>
              <a:t>’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e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US" i="1" dirty="0" err="1">
                <a:latin typeface="Consolas"/>
              </a:rPr>
              <a:t>x</a:t>
            </a:r>
            <a:r>
              <a:rPr lang="en-US" i="1" baseline="-25000" dirty="0" err="1">
                <a:latin typeface="Consolas"/>
              </a:rPr>
              <a:t>n</a:t>
            </a:r>
            <a:r>
              <a:rPr lang="en-US" baseline="-25000" dirty="0">
                <a:latin typeface="Consolas"/>
              </a:rPr>
              <a:t>’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e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endParaRPr lang="en-US" sz="3600" dirty="0">
              <a:solidFill>
                <a:srgbClr val="657B83"/>
              </a:solidFill>
              <a:latin typeface="Times New Roman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uk-UA" dirty="0"/>
              <a:t>Виконує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uk-UA" i="1" baseline="-25000" dirty="0"/>
              <a:t>1</a:t>
            </a:r>
            <a:r>
              <a:rPr lang="uk-UA" i="1" dirty="0"/>
              <a:t>’</a:t>
            </a:r>
            <a:r>
              <a:rPr lang="uk-UA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uk-UA" i="1" dirty="0"/>
              <a:t>’</a:t>
            </a:r>
            <a:r>
              <a:rPr lang="ru-RU" dirty="0"/>
              <a:t>,</a:t>
            </a:r>
            <a:r>
              <a:rPr lang="ru-RU" i="1" dirty="0"/>
              <a:t> </a:t>
            </a:r>
            <a:r>
              <a:rPr lang="en-US" i="1" dirty="0"/>
              <a:t>y</a:t>
            </a:r>
            <a:r>
              <a:rPr lang="uk-UA" i="1" baseline="-25000" dirty="0"/>
              <a:t>1</a:t>
            </a:r>
            <a:r>
              <a:rPr lang="uk-UA" i="1" dirty="0"/>
              <a:t>’</a:t>
            </a:r>
            <a:r>
              <a:rPr lang="uk-UA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m</a:t>
            </a:r>
            <a:r>
              <a:rPr lang="uk-UA" i="1" dirty="0"/>
              <a:t>’</a:t>
            </a:r>
            <a:r>
              <a:rPr lang="ru-RU" dirty="0"/>
              <a:t>). </a:t>
            </a:r>
            <a:r>
              <a:rPr lang="uk-UA" dirty="0"/>
              <a:t>Тобто, при виконанні замінює аргументи та локальні змінні новими змінними.</a:t>
            </a:r>
            <a:endParaRPr lang="ru-RU" dirty="0"/>
          </a:p>
          <a:p>
            <a:pPr marL="457200" lvl="0" indent="-457200">
              <a:buFont typeface="+mj-lt"/>
              <a:buAutoNum type="arabicPeriod" startAt="4"/>
            </a:pPr>
            <a:r>
              <a:rPr lang="uk-UA" dirty="0"/>
              <a:t>Повертає результат функції (за допомогою </a:t>
            </a:r>
            <a:r>
              <a:rPr lang="uk-UA" dirty="0" err="1"/>
              <a:t>return</a:t>
            </a:r>
            <a:r>
              <a:rPr lang="uk-UA" dirty="0"/>
              <a:t> </a:t>
            </a:r>
            <a:r>
              <a:rPr lang="uk-UA" i="1" dirty="0"/>
              <a:t>e</a:t>
            </a:r>
            <a:r>
              <a:rPr lang="uk-UA" dirty="0"/>
              <a:t>) та підставляє його у місце виклику.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Особливості параметрів-списків та параметрів-словників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Правило виклику функції стверджує, що під параметри виділяються нові змінні, а передача параметрів у функцію здійснюється ланцюгом присвоєнь.</a:t>
            </a:r>
            <a:endParaRPr lang="ru-RU" dirty="0"/>
          </a:p>
          <a:p>
            <a:r>
              <a:rPr lang="uk-UA" dirty="0"/>
              <a:t>З цього випливає, що будь-які зміни, що відбуваються з формальними параметрами у тілі функції не відображаються на фактичних параметрах.</a:t>
            </a:r>
            <a:endParaRPr lang="ru-RU" dirty="0"/>
          </a:p>
          <a:p>
            <a:r>
              <a:rPr lang="uk-UA" dirty="0"/>
              <a:t>Це так. Майже так…</a:t>
            </a:r>
            <a:endParaRPr lang="ru-RU" dirty="0"/>
          </a:p>
          <a:p>
            <a:r>
              <a:rPr lang="uk-UA" dirty="0"/>
              <a:t>Параметри, які є такими, що змінюються (</a:t>
            </a:r>
            <a:r>
              <a:rPr lang="en-US" dirty="0"/>
              <a:t>mutable</a:t>
            </a:r>
            <a:r>
              <a:rPr lang="uk-UA" dirty="0"/>
              <a:t>), в разі зміни їх у тілі функції, змінюють і відповідні фактичні параметри.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розглянутих нами типів це списки та словники. </a:t>
            </a:r>
            <a:endParaRPr lang="uk-UA" dirty="0" smtClean="0"/>
          </a:p>
          <a:p>
            <a:r>
              <a:rPr lang="uk-UA" dirty="0" smtClean="0"/>
              <a:t>Вказана </a:t>
            </a:r>
            <a:r>
              <a:rPr lang="uk-UA" dirty="0"/>
              <a:t>поведінка може бути бажаною або небажаною. Якщо така поведінка небажана, можна під час виклику функції передавати копію списку або словника за допомогою вирізки (наприклад, </a:t>
            </a:r>
            <a:r>
              <a:rPr lang="en-US" dirty="0"/>
              <a:t>s</a:t>
            </a:r>
            <a:r>
              <a:rPr lang="ru-RU" dirty="0"/>
              <a:t>[:] </a:t>
            </a:r>
            <a:r>
              <a:rPr lang="uk-UA" dirty="0"/>
              <a:t>замість просто </a:t>
            </a:r>
            <a:r>
              <a:rPr lang="en-US" dirty="0"/>
              <a:t>s</a:t>
            </a:r>
            <a:r>
              <a:rPr lang="uk-UA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Обчислення найменшого спільного кратного двох натуральних чисел з використанням функції обчислення найбільшого спільного дільника.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5706</TotalTime>
  <Words>3875</Words>
  <Application>Microsoft Office PowerPoint</Application>
  <PresentationFormat>Экран (4:3)</PresentationFormat>
  <Paragraphs>559</Paragraphs>
  <Slides>54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6" baseType="lpstr">
      <vt:lpstr>Ясность</vt:lpstr>
      <vt:lpstr>Microsoft Equation 3.0</vt:lpstr>
      <vt:lpstr>Інформатика та програмування</vt:lpstr>
      <vt:lpstr>Підпрограми</vt:lpstr>
      <vt:lpstr>9.1 Функції</vt:lpstr>
      <vt:lpstr>Функції</vt:lpstr>
      <vt:lpstr>Простий синтаксис функції</vt:lpstr>
      <vt:lpstr>Простий синтаксис функції.2</vt:lpstr>
      <vt:lpstr>Просте правило виклику функції</vt:lpstr>
      <vt:lpstr>Особливості параметрів-списків та параметрів-словників</vt:lpstr>
      <vt:lpstr>Приклад</vt:lpstr>
      <vt:lpstr>Функція format</vt:lpstr>
      <vt:lpstr>Функція format. Специфікація формату</vt:lpstr>
      <vt:lpstr>Функція format. Вирівнювання</vt:lpstr>
      <vt:lpstr>Функція format. Порядок використання знаків</vt:lpstr>
      <vt:lpstr>Функція format. Деякі значення типу для цілих чисел</vt:lpstr>
      <vt:lpstr>Функція format. Деякі значення типу для дійсних чисел</vt:lpstr>
      <vt:lpstr>Рядки документації</vt:lpstr>
      <vt:lpstr>Рядки документації.2</vt:lpstr>
      <vt:lpstr>Приклад</vt:lpstr>
      <vt:lpstr>Повернення функцією декількох результатів</vt:lpstr>
      <vt:lpstr>Приклад </vt:lpstr>
      <vt:lpstr>Значення параметрів за угодою</vt:lpstr>
      <vt:lpstr>Позиційні та ключові параметри</vt:lpstr>
      <vt:lpstr>Приклад</vt:lpstr>
      <vt:lpstr>Змінна кількість параметрів</vt:lpstr>
      <vt:lpstr>Приклад</vt:lpstr>
      <vt:lpstr>Повний синтаксис та повне правило виклику функції</vt:lpstr>
      <vt:lpstr>Виклик функції</vt:lpstr>
      <vt:lpstr>Повне правило виклику функції</vt:lpstr>
      <vt:lpstr>Повне правило виклику функції.3</vt:lpstr>
      <vt:lpstr>lambda-функції</vt:lpstr>
      <vt:lpstr>Приклад</vt:lpstr>
      <vt:lpstr>9.2 Рекурсія</vt:lpstr>
      <vt:lpstr>Рекурсія</vt:lpstr>
      <vt:lpstr>Рекурсивні зображення</vt:lpstr>
      <vt:lpstr>Рекурсивні зображення.2</vt:lpstr>
      <vt:lpstr>Рекурсивні зображення.3</vt:lpstr>
      <vt:lpstr>Схема примітивної рекурсії</vt:lpstr>
      <vt:lpstr>Схема примітивної рекурсії.2</vt:lpstr>
      <vt:lpstr>Приклади функцій, заданих за схемою примітивної рекурсії</vt:lpstr>
      <vt:lpstr>Обчислення функції, заданої за схемою примітивної рекурсії</vt:lpstr>
      <vt:lpstr>Приклади</vt:lpstr>
      <vt:lpstr>Обчислення функції fib при n = 5</vt:lpstr>
      <vt:lpstr>Рекурсивне визначення в ітеративній формі</vt:lpstr>
      <vt:lpstr>Зв'язок між примітивно-рекурсивними та ітеративними функціями</vt:lpstr>
      <vt:lpstr>Приклад</vt:lpstr>
      <vt:lpstr>Ханойські вежі</vt:lpstr>
      <vt:lpstr>Глобальні змінні</vt:lpstr>
      <vt:lpstr>Приклад</vt:lpstr>
      <vt:lpstr>Функціональний тип даних</vt:lpstr>
      <vt:lpstr>Використання функцій в якості змінних та параметрів</vt:lpstr>
      <vt:lpstr>Функціональний тип даних</vt:lpstr>
      <vt:lpstr>Приклад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224</cp:revision>
  <dcterms:created xsi:type="dcterms:W3CDTF">2015-08-16T10:20:57Z</dcterms:created>
  <dcterms:modified xsi:type="dcterms:W3CDTF">2015-09-14T00:18:28Z</dcterms:modified>
</cp:coreProperties>
</file>