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8" r:id="rId3"/>
    <p:sldId id="308" r:id="rId4"/>
    <p:sldId id="314" r:id="rId5"/>
    <p:sldId id="279" r:id="rId6"/>
    <p:sldId id="310" r:id="rId7"/>
    <p:sldId id="311" r:id="rId8"/>
    <p:sldId id="312" r:id="rId9"/>
    <p:sldId id="313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276" r:id="rId23"/>
    <p:sldId id="277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87" d="100"/>
          <a:sy n="87" d="100"/>
        </p:scale>
        <p:origin x="-5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E88B-F225-4F1B-84EC-D768E8A63062}" type="datetimeFigureOut">
              <a:rPr lang="ru-RU" smtClean="0"/>
              <a:t>20.09.2015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96F5-39F3-4F85-A922-8DDA3E8F9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13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7DB8-FC40-41B3-9EFE-C4C19D88E701}" type="datetimeFigureOut">
              <a:rPr lang="ru-RU" smtClean="0"/>
              <a:t>20.09.2015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CA18-C5A7-4DED-9A0A-B8C71398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58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6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1E1F-E850-4697-9608-B45B2D72BEA6}" type="datetime1">
              <a:rPr lang="uk-UA" smtClean="0"/>
              <a:t>20.09.2015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53D7-449F-477E-824A-67BF5FFD504B}" type="datetime1">
              <a:rPr lang="uk-UA" smtClean="0"/>
              <a:t>20.09.2015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5406-93C0-4BAB-B688-B6491FE3DF48}" type="datetime1">
              <a:rPr lang="uk-UA" smtClean="0"/>
              <a:t>20.09.2015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20.09.2015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t>20.09.2015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AD10-89D3-479D-8C66-727A4E1A373F}" type="datetime1">
              <a:rPr lang="uk-UA" smtClean="0"/>
              <a:t>20.09.2015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3325-68D7-46BA-AAF4-B9E60C5E49C8}" type="datetime1">
              <a:rPr lang="uk-UA" smtClean="0"/>
              <a:t>20.09.2015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7721-F92E-4781-A5B6-F5A0899068A8}" type="datetime1">
              <a:rPr lang="uk-UA" smtClean="0"/>
              <a:t>20.09.2015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647-4DA6-461C-994B-936BB46DF973}" type="datetime1">
              <a:rPr lang="uk-UA" smtClean="0"/>
              <a:t>20.09.2015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5800-11E9-4B7B-9C59-D2251FEF0CE6}" type="datetime1">
              <a:rPr lang="uk-UA" smtClean="0"/>
              <a:t>20.09.2015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E0B-F910-4020-BB80-789125CC14F1}" type="datetime1">
              <a:rPr lang="uk-UA" smtClean="0"/>
              <a:t>20.09.2015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ECC733-D900-4416-B289-770A769BB8C3}" type="datetime1">
              <a:rPr lang="uk-UA" smtClean="0"/>
              <a:t>20.09.2015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ombat.org.ua/AByteOfPython/AByteofPythonRussian-2.01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Інформатика та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622504" cy="1752600"/>
          </a:xfrm>
        </p:spPr>
        <p:txBody>
          <a:bodyPr>
            <a:normAutofit/>
          </a:bodyPr>
          <a:lstStyle/>
          <a:p>
            <a:r>
              <a:rPr lang="uk-UA" sz="3600" dirty="0"/>
              <a:t>Тема 10. Модулі та пакети</a:t>
            </a:r>
            <a:endParaRPr lang="ru-RU" sz="3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1C9F-DCD3-4623-B23F-C42AD5B2AC00}" type="datetime1">
              <a:rPr lang="uk-UA" smtClean="0"/>
              <a:t>20.09.2015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Виконання імпортованих модулів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Виконання імпортованих модулів відбувається тоді, коли </a:t>
            </a:r>
            <a:r>
              <a:rPr lang="en-US" dirty="0"/>
              <a:t>Python</a:t>
            </a:r>
            <a:r>
              <a:rPr lang="uk-UA" dirty="0"/>
              <a:t> зустрічає команду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import</a:t>
            </a:r>
            <a:r>
              <a:rPr lang="uk-UA" dirty="0" smtClean="0"/>
              <a:t>. </a:t>
            </a:r>
            <a:endParaRPr lang="ru-RU" dirty="0"/>
          </a:p>
          <a:p>
            <a:r>
              <a:rPr lang="uk-UA" dirty="0"/>
              <a:t>При цьому, виконуються всі ланцюги команд імпортованого модуля, які вказані на рівні модуля.</a:t>
            </a:r>
            <a:endParaRPr lang="ru-RU" dirty="0"/>
          </a:p>
          <a:p>
            <a:r>
              <a:rPr lang="uk-UA" dirty="0"/>
              <a:t>Звичайно, описані у імпортованому модулі функції будуть виконуватись тоді, коли їх </a:t>
            </a:r>
            <a:r>
              <a:rPr lang="uk-UA" dirty="0" err="1"/>
              <a:t>викличуть</a:t>
            </a:r>
            <a:r>
              <a:rPr lang="uk-UA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56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Головний модуль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Головним модулем у програмі у </a:t>
            </a:r>
            <a:r>
              <a:rPr lang="en-US" dirty="0"/>
              <a:t>Python</a:t>
            </a:r>
            <a:r>
              <a:rPr lang="uk-UA" dirty="0"/>
              <a:t>, що складається з декількох модулів, є той, з якого починається виконання програми інтерпретатором.</a:t>
            </a:r>
            <a:endParaRPr lang="ru-RU" dirty="0"/>
          </a:p>
          <a:p>
            <a:r>
              <a:rPr lang="uk-UA" dirty="0"/>
              <a:t>Головний модуль отримує від </a:t>
            </a:r>
            <a:r>
              <a:rPr lang="en-US" dirty="0"/>
              <a:t>Python </a:t>
            </a:r>
            <a:r>
              <a:rPr lang="uk-UA" dirty="0"/>
              <a:t>зарезервоване ім’я “__</a:t>
            </a:r>
            <a:r>
              <a:rPr lang="en-US" dirty="0"/>
              <a:t>main</a:t>
            </a:r>
            <a:r>
              <a:rPr lang="uk-UA" dirty="0"/>
              <a:t>__”. Це ім’я можна використати, щоб визначити, чи є модуль головним, чи імпортованим (ім’я поточного модуля зберігається </a:t>
            </a:r>
            <a:r>
              <a:rPr lang="en-US" dirty="0"/>
              <a:t>Python</a:t>
            </a:r>
            <a:r>
              <a:rPr lang="uk-UA" dirty="0"/>
              <a:t> у спеціальній змінній __</a:t>
            </a:r>
            <a:r>
              <a:rPr lang="en-US" dirty="0"/>
              <a:t>name</a:t>
            </a:r>
            <a:r>
              <a:rPr lang="uk-UA" dirty="0"/>
              <a:t>__). </a:t>
            </a:r>
            <a:endParaRPr lang="en-US" dirty="0" smtClean="0"/>
          </a:p>
          <a:p>
            <a:r>
              <a:rPr lang="uk-UA" dirty="0" smtClean="0"/>
              <a:t>Як </a:t>
            </a:r>
            <a:r>
              <a:rPr lang="uk-UA" dirty="0"/>
              <a:t>правило, таке визначення дозволяє виконувати або не виконувати деякий ланцюг команд в залежності від того, чи є модуль головним.</a:t>
            </a:r>
            <a:endParaRPr lang="ru-RU" dirty="0"/>
          </a:p>
          <a:p>
            <a:r>
              <a:rPr lang="uk-UA" dirty="0"/>
              <a:t>Стандартне використання:</a:t>
            </a:r>
            <a:endParaRPr lang="ru-RU" dirty="0"/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__name__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</a:rPr>
              <a:t>'__main__'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</a:rPr>
              <a:t>P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37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Видимість об’єктів модуля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У </a:t>
            </a:r>
            <a:r>
              <a:rPr lang="en-US" dirty="0"/>
              <a:t>Python</a:t>
            </a:r>
            <a:r>
              <a:rPr lang="ru-RU" dirty="0"/>
              <a:t> ус</a:t>
            </a:r>
            <a:r>
              <a:rPr lang="uk-UA" dirty="0"/>
              <a:t>і об’єкти імпортованого модуля, які описані на рівні модуля, є видимими. </a:t>
            </a:r>
            <a:r>
              <a:rPr lang="uk-UA" dirty="0" smtClean="0"/>
              <a:t>Прихованих </a:t>
            </a:r>
            <a:r>
              <a:rPr lang="uk-UA" dirty="0"/>
              <a:t>змінних або функцій немає. </a:t>
            </a:r>
            <a:endParaRPr lang="en-US" dirty="0" smtClean="0"/>
          </a:p>
          <a:p>
            <a:r>
              <a:rPr lang="uk-UA" dirty="0" smtClean="0"/>
              <a:t>Тобто</a:t>
            </a:r>
            <a:r>
              <a:rPr lang="uk-UA" dirty="0"/>
              <a:t>, у </a:t>
            </a:r>
            <a:r>
              <a:rPr lang="en-US" dirty="0"/>
              <a:t>Python</a:t>
            </a:r>
            <a:r>
              <a:rPr lang="uk-UA" dirty="0"/>
              <a:t> покладаються на програміста у тому, щоб не використовувати ззовні модуля його внутрішні об’єкти. </a:t>
            </a:r>
            <a:endParaRPr lang="en-US" dirty="0" smtClean="0"/>
          </a:p>
          <a:p>
            <a:r>
              <a:rPr lang="uk-UA" dirty="0" smtClean="0"/>
              <a:t>Для </a:t>
            </a:r>
            <a:r>
              <a:rPr lang="uk-UA" dirty="0"/>
              <a:t>позначення змінних або функцій, які не повинні використовуватись ззовні даного модуля, прийнято починати імена таких змінних або функцій підкресленням (</a:t>
            </a:r>
            <a:r>
              <a:rPr lang="ru-RU" dirty="0"/>
              <a:t>‘</a:t>
            </a:r>
            <a:r>
              <a:rPr lang="uk-UA" dirty="0"/>
              <a:t>_</a:t>
            </a:r>
            <a:r>
              <a:rPr lang="ru-RU" dirty="0"/>
              <a:t>’</a:t>
            </a:r>
            <a:r>
              <a:rPr lang="uk-UA" dirty="0"/>
              <a:t>)</a:t>
            </a:r>
            <a:r>
              <a:rPr lang="ru-RU" dirty="0"/>
              <a:t>. </a:t>
            </a:r>
            <a:endParaRPr lang="en-US" dirty="0" smtClean="0"/>
          </a:p>
          <a:p>
            <a:r>
              <a:rPr lang="uk-UA" dirty="0" smtClean="0"/>
              <a:t>Наприклад</a:t>
            </a:r>
            <a:r>
              <a:rPr lang="ru-RU" dirty="0"/>
              <a:t>: _</a:t>
            </a:r>
            <a:r>
              <a:rPr lang="en-US" dirty="0"/>
              <a:t>x </a:t>
            </a:r>
            <a:r>
              <a:rPr lang="uk-UA" dirty="0"/>
              <a:t>або _</a:t>
            </a:r>
            <a:r>
              <a:rPr lang="en-US" dirty="0"/>
              <a:t>f </a:t>
            </a:r>
            <a:r>
              <a:rPr lang="uk-UA" dirty="0"/>
              <a:t>тощо.</a:t>
            </a:r>
            <a:endParaRPr lang="ru-RU" dirty="0"/>
          </a:p>
          <a:p>
            <a:r>
              <a:rPr lang="uk-UA" dirty="0"/>
              <a:t>Треба також зазначити, що коли з модуля імпортують тільки окремі об’єкти командою</a:t>
            </a:r>
            <a:endParaRPr lang="ru-RU" dirty="0"/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from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</a:rPr>
              <a:t>M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import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</a:rPr>
              <a:t>x</a:t>
            </a:r>
            <a:r>
              <a:rPr lang="uk-UA" i="1" baseline="-25000" dirty="0">
                <a:solidFill>
                  <a:srgbClr val="000000"/>
                </a:solidFill>
                <a:latin typeface="Arial Black" panose="020B0A04020102020204" pitchFamily="34" charset="0"/>
              </a:rPr>
              <a:t>1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</a:rPr>
              <a:t>,...,</a:t>
            </a:r>
            <a:r>
              <a:rPr lang="en-US" i="1" dirty="0" err="1">
                <a:solidFill>
                  <a:srgbClr val="000000"/>
                </a:solidFill>
                <a:latin typeface="Arial Black" panose="020B0A04020102020204" pitchFamily="34" charset="0"/>
              </a:rPr>
              <a:t>x</a:t>
            </a:r>
            <a:r>
              <a:rPr lang="en-US" i="1" baseline="-25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n</a:t>
            </a:r>
            <a:endParaRPr lang="uk-UA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r>
              <a:rPr lang="uk-UA" dirty="0" smtClean="0"/>
              <a:t>всі </a:t>
            </a:r>
            <a:r>
              <a:rPr lang="uk-UA" dirty="0"/>
              <a:t>інші об’єкти модуля не будуть видимі у модулі, що імпортує даний.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48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Області дії імен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Області дії імен задають правила, за якими </a:t>
            </a:r>
            <a:r>
              <a:rPr lang="en-US" dirty="0"/>
              <a:t>Python</a:t>
            </a:r>
            <a:r>
              <a:rPr lang="uk-UA" dirty="0"/>
              <a:t> визначає, яку саме змінну використати у даному контексті: на рівні модуля, функції тощо.</a:t>
            </a:r>
            <a:endParaRPr lang="ru-RU" dirty="0"/>
          </a:p>
          <a:p>
            <a:r>
              <a:rPr lang="uk-UA" dirty="0"/>
              <a:t>У </a:t>
            </a:r>
            <a:r>
              <a:rPr lang="en-US" dirty="0"/>
              <a:t>Python</a:t>
            </a:r>
            <a:r>
              <a:rPr lang="uk-UA" dirty="0"/>
              <a:t> виділяють три області видимості: локальну, глобальну та нелокальну.</a:t>
            </a:r>
            <a:endParaRPr lang="ru-RU" dirty="0"/>
          </a:p>
          <a:p>
            <a:r>
              <a:rPr lang="uk-UA" dirty="0"/>
              <a:t>Ми вже давали означення локальних та глобальних змінних у темі «Підпрограми». А саме:</a:t>
            </a:r>
            <a:endParaRPr lang="ru-RU" dirty="0"/>
          </a:p>
          <a:p>
            <a:r>
              <a:rPr lang="uk-UA" b="1" dirty="0"/>
              <a:t>Локальними</a:t>
            </a:r>
            <a:r>
              <a:rPr lang="uk-UA" dirty="0"/>
              <a:t> називають змінні, що вказують на рівні підпрограм.</a:t>
            </a:r>
            <a:endParaRPr lang="ru-RU" dirty="0"/>
          </a:p>
          <a:p>
            <a:r>
              <a:rPr lang="uk-UA" b="1" dirty="0"/>
              <a:t>Глобальними</a:t>
            </a:r>
            <a:r>
              <a:rPr lang="uk-UA" dirty="0"/>
              <a:t> називають змінні, вказані на рівні модуля. </a:t>
            </a:r>
            <a:endParaRPr lang="uk-UA" dirty="0" smtClean="0"/>
          </a:p>
          <a:p>
            <a:r>
              <a:rPr lang="uk-UA" dirty="0" smtClean="0"/>
              <a:t>Їх </a:t>
            </a:r>
            <a:r>
              <a:rPr lang="uk-UA" dirty="0"/>
              <a:t>можна використовувати та змінювати у підпрограмах, якщо у підпрограмі написати оператор </a:t>
            </a:r>
            <a:r>
              <a:rPr lang="uk-UA" dirty="0" err="1"/>
              <a:t>global</a:t>
            </a:r>
            <a:r>
              <a:rPr lang="uk-UA" dirty="0"/>
              <a:t>. </a:t>
            </a:r>
            <a:r>
              <a:rPr lang="uk-UA" dirty="0" smtClean="0"/>
              <a:t>Наприклад</a:t>
            </a:r>
            <a:r>
              <a:rPr lang="uk-UA" dirty="0"/>
              <a:t>,</a:t>
            </a:r>
            <a:endParaRPr lang="ru-RU" dirty="0"/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global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x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y</a:t>
            </a:r>
            <a:endParaRPr lang="uk-UA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41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Області дії </a:t>
            </a:r>
            <a:r>
              <a:rPr lang="uk-UA" dirty="0" smtClean="0"/>
              <a:t>імен</a:t>
            </a:r>
            <a:r>
              <a:rPr lang="en-US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uk-UA" sz="2900" dirty="0"/>
              <a:t>Нелокальні змінні – це змінні, які вперше визначені у зовнішніх по відношенню до даної функціях (але не на рівні модуля). </a:t>
            </a:r>
            <a:endParaRPr lang="uk-UA" sz="2900" dirty="0" smtClean="0"/>
          </a:p>
          <a:p>
            <a:r>
              <a:rPr lang="uk-UA" sz="2900" dirty="0" smtClean="0"/>
              <a:t>Нелокальні </a:t>
            </a:r>
            <a:r>
              <a:rPr lang="uk-UA" sz="2900" dirty="0"/>
              <a:t>змінні позначаються так:</a:t>
            </a:r>
            <a:endParaRPr lang="ru-RU" sz="2900" dirty="0"/>
          </a:p>
          <a:p>
            <a:pPr marL="0" indent="0">
              <a:buNone/>
            </a:pPr>
            <a:r>
              <a:rPr lang="en-US" sz="2600" b="1" dirty="0">
                <a:solidFill>
                  <a:srgbClr val="0000FF"/>
                </a:solidFill>
                <a:latin typeface="Arial Black" panose="020B0A04020102020204" pitchFamily="34" charset="0"/>
              </a:rPr>
              <a:t>nonlocal</a:t>
            </a:r>
            <a:r>
              <a:rPr lang="ru-RU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x</a:t>
            </a:r>
            <a:r>
              <a:rPr lang="ru-RU" sz="26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y</a:t>
            </a:r>
            <a:endParaRPr lang="ru-RU" sz="2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r>
              <a:rPr lang="uk-UA" sz="2600" dirty="0" smtClean="0"/>
              <a:t>Наприклад</a:t>
            </a:r>
            <a:r>
              <a:rPr lang="uk-UA" sz="2600" dirty="0"/>
              <a:t>, наступний програмний код після виконання покаже  значення 2 та 2.</a:t>
            </a:r>
            <a:endParaRPr lang="ru-RU" sz="2600" dirty="0"/>
          </a:p>
          <a:p>
            <a:pPr marL="0" indent="0">
              <a:buNone/>
            </a:pPr>
            <a:r>
              <a:rPr lang="en-US" sz="2600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600" dirty="0">
                <a:solidFill>
                  <a:srgbClr val="FF00FF"/>
                </a:solidFill>
                <a:latin typeface="Arial Black" panose="020B0A04020102020204" pitchFamily="34" charset="0"/>
              </a:rPr>
              <a:t>g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</a:rPr>
              <a:t>():</a:t>
            </a:r>
            <a:endParaRPr lang="en-US" sz="2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   x 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endParaRPr lang="en-US" sz="2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600" dirty="0">
                <a:solidFill>
                  <a:srgbClr val="FF00FF"/>
                </a:solidFill>
                <a:latin typeface="Arial Black" panose="020B0A04020102020204" pitchFamily="34" charset="0"/>
              </a:rPr>
              <a:t>f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</a:rPr>
              <a:t>():</a:t>
            </a:r>
            <a:endParaRPr lang="en-US" sz="2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600" b="1" dirty="0">
                <a:solidFill>
                  <a:srgbClr val="0000FF"/>
                </a:solidFill>
                <a:latin typeface="Arial Black" panose="020B0A04020102020204" pitchFamily="34" charset="0"/>
              </a:rPr>
              <a:t>nonlocal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x</a:t>
            </a: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       y 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x 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</a:rPr>
              <a:t>+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endParaRPr lang="en-US" sz="2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       x 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y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600" b="1" dirty="0">
                <a:solidFill>
                  <a:srgbClr val="0000FF"/>
                </a:solidFill>
                <a:latin typeface="Arial Black" panose="020B0A04020102020204" pitchFamily="34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y</a:t>
            </a: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   y 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f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</a:rPr>
              <a:t>()</a:t>
            </a:r>
            <a:endParaRPr lang="en-US" sz="2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Arial Black" panose="020B0A04020102020204" pitchFamily="34" charset="0"/>
              </a:rPr>
              <a:t>print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x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y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sz="2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x</a:t>
            </a:r>
            <a:r>
              <a:rPr lang="ru-RU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26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ru-RU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2600" dirty="0">
                <a:solidFill>
                  <a:srgbClr val="FF0000"/>
                </a:solidFill>
                <a:latin typeface="Arial Black" panose="020B0A04020102020204" pitchFamily="34" charset="0"/>
              </a:rPr>
              <a:t>5</a:t>
            </a:r>
            <a:endParaRPr lang="ru-RU" sz="2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g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</a:rPr>
              <a:t>()</a:t>
            </a:r>
            <a:endParaRPr lang="en-US" sz="2600" dirty="0">
              <a:solidFill>
                <a:srgbClr val="000080"/>
              </a:solidFill>
              <a:latin typeface="Arial Black" panose="020B0A04020102020204" pitchFamily="34" charset="0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87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Пакети. Вказання пакетів під час імпорту модулів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Пакети слугують для об’єднання декількох </a:t>
            </a:r>
            <a:r>
              <a:rPr lang="uk-UA" dirty="0" err="1"/>
              <a:t>логічно</a:t>
            </a:r>
            <a:r>
              <a:rPr lang="uk-UA" dirty="0"/>
              <a:t> пов’язаних між собою модулів.</a:t>
            </a:r>
            <a:endParaRPr lang="ru-RU" dirty="0"/>
          </a:p>
          <a:p>
            <a:r>
              <a:rPr lang="uk-UA" dirty="0"/>
              <a:t>Якщо модулі у </a:t>
            </a:r>
            <a:r>
              <a:rPr lang="en-US" dirty="0"/>
              <a:t>Python</a:t>
            </a:r>
            <a:r>
              <a:rPr lang="uk-UA" dirty="0"/>
              <a:t> еквівалентні файлам, у яких зберігається програмний код, то пакети – це каталоги, що містять файли з програмним кодом, тобто, модулі.</a:t>
            </a:r>
            <a:endParaRPr lang="ru-RU" dirty="0"/>
          </a:p>
          <a:p>
            <a:r>
              <a:rPr lang="uk-UA" dirty="0"/>
              <a:t>Якщо у програмі є пакет </a:t>
            </a:r>
            <a:r>
              <a:rPr lang="en-US" dirty="0"/>
              <a:t>P</a:t>
            </a:r>
            <a:r>
              <a:rPr lang="ru-RU" dirty="0"/>
              <a:t>1</a:t>
            </a:r>
            <a:r>
              <a:rPr lang="uk-UA" dirty="0"/>
              <a:t>, </a:t>
            </a:r>
            <a:r>
              <a:rPr lang="uk-UA" dirty="0" err="1"/>
              <a:t>підпакет</a:t>
            </a:r>
            <a:r>
              <a:rPr lang="uk-UA" dirty="0"/>
              <a:t> </a:t>
            </a:r>
            <a:r>
              <a:rPr lang="en-US" dirty="0"/>
              <a:t>P</a:t>
            </a:r>
            <a:r>
              <a:rPr lang="ru-RU" dirty="0"/>
              <a:t>11</a:t>
            </a:r>
            <a:r>
              <a:rPr lang="uk-UA" dirty="0"/>
              <a:t> та модуль </a:t>
            </a:r>
            <a:r>
              <a:rPr lang="en-US" dirty="0"/>
              <a:t>M</a:t>
            </a:r>
            <a:r>
              <a:rPr lang="ru-RU" dirty="0"/>
              <a:t>111, </a:t>
            </a:r>
            <a:r>
              <a:rPr lang="uk-UA" dirty="0"/>
              <a:t>то щоб вказати імпорт модуля </a:t>
            </a:r>
            <a:r>
              <a:rPr lang="en-US" dirty="0"/>
              <a:t>M</a:t>
            </a:r>
            <a:r>
              <a:rPr lang="ru-RU" dirty="0"/>
              <a:t>111</a:t>
            </a:r>
            <a:r>
              <a:rPr lang="uk-UA" dirty="0"/>
              <a:t> ззовні, треба написати</a:t>
            </a:r>
            <a:endParaRPr lang="ru-RU" dirty="0"/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import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P1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P11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M111</a:t>
            </a:r>
            <a:endParaRPr lang="en-US" sz="3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r>
              <a:rPr lang="uk-UA" dirty="0" smtClean="0"/>
              <a:t>Щоб </a:t>
            </a:r>
            <a:r>
              <a:rPr lang="uk-UA" dirty="0"/>
              <a:t>все це працювало, шлях до батьківського каталогу для каталогу </a:t>
            </a:r>
            <a:r>
              <a:rPr lang="en-US" dirty="0"/>
              <a:t>P</a:t>
            </a:r>
            <a:r>
              <a:rPr lang="ru-RU" dirty="0"/>
              <a:t>1</a:t>
            </a:r>
            <a:r>
              <a:rPr lang="uk-UA" dirty="0"/>
              <a:t> повинен бути включений у змінну </a:t>
            </a:r>
            <a:r>
              <a:rPr lang="en-US" dirty="0"/>
              <a:t>PYTHONPATH</a:t>
            </a:r>
            <a:r>
              <a:rPr lang="ru-RU" dirty="0"/>
              <a:t>.</a:t>
            </a:r>
          </a:p>
          <a:p>
            <a:pPr lvl="1"/>
            <a:r>
              <a:rPr lang="uk-UA" dirty="0"/>
              <a:t>Попередні версії </a:t>
            </a:r>
            <a:r>
              <a:rPr lang="en-US" dirty="0"/>
              <a:t>Python</a:t>
            </a:r>
            <a:r>
              <a:rPr lang="uk-UA" dirty="0"/>
              <a:t> до версії 3.3 вимагали наявності у каталогу, що є пакетом, файлу ‘__</a:t>
            </a:r>
            <a:r>
              <a:rPr lang="en-US" dirty="0" err="1"/>
              <a:t>init</a:t>
            </a:r>
            <a:r>
              <a:rPr lang="uk-UA" dirty="0"/>
              <a:t>__.</a:t>
            </a:r>
            <a:r>
              <a:rPr lang="en-US" dirty="0" err="1"/>
              <a:t>py</a:t>
            </a:r>
            <a:r>
              <a:rPr lang="ru-RU" dirty="0"/>
              <a:t>’</a:t>
            </a:r>
            <a:r>
              <a:rPr lang="uk-UA" dirty="0"/>
              <a:t>. </a:t>
            </a:r>
            <a:endParaRPr lang="en-US" dirty="0" smtClean="0"/>
          </a:p>
          <a:p>
            <a:pPr lvl="1"/>
            <a:r>
              <a:rPr lang="uk-UA" dirty="0" smtClean="0"/>
              <a:t>Наявність </a:t>
            </a:r>
            <a:r>
              <a:rPr lang="uk-UA" dirty="0"/>
              <a:t>цього файлу вказувала </a:t>
            </a:r>
            <a:r>
              <a:rPr lang="en-US" dirty="0"/>
              <a:t>Python</a:t>
            </a:r>
            <a:r>
              <a:rPr lang="uk-UA" dirty="0"/>
              <a:t>, що даний каталог містить модулі. </a:t>
            </a:r>
            <a:endParaRPr lang="en-US" dirty="0" smtClean="0"/>
          </a:p>
          <a:p>
            <a:pPr lvl="1"/>
            <a:r>
              <a:rPr lang="uk-UA" dirty="0" smtClean="0"/>
              <a:t>Починаючи </a:t>
            </a:r>
            <a:r>
              <a:rPr lang="uk-UA" dirty="0"/>
              <a:t>з версії 3.3 файл ‘__</a:t>
            </a:r>
            <a:r>
              <a:rPr lang="en-US" dirty="0" err="1"/>
              <a:t>init</a:t>
            </a:r>
            <a:r>
              <a:rPr lang="uk-UA" dirty="0"/>
              <a:t>__.</a:t>
            </a:r>
            <a:r>
              <a:rPr lang="en-US" dirty="0" err="1"/>
              <a:t>py</a:t>
            </a:r>
            <a:r>
              <a:rPr lang="ru-RU" dirty="0"/>
              <a:t>’</a:t>
            </a:r>
            <a:r>
              <a:rPr lang="uk-UA" dirty="0"/>
              <a:t> став необов’язковим.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44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Стандартні модулі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Стандартна бібліотека </a:t>
            </a:r>
            <a:r>
              <a:rPr lang="en-US" dirty="0"/>
              <a:t>Python</a:t>
            </a:r>
            <a:r>
              <a:rPr lang="uk-UA" dirty="0"/>
              <a:t> складається з десятків модулів, які виконують різноманітні функції. </a:t>
            </a:r>
            <a:endParaRPr lang="ru-RU" dirty="0"/>
          </a:p>
          <a:p>
            <a:r>
              <a:rPr lang="uk-UA" dirty="0"/>
              <a:t>Імпорт та використання стандартних модулів нічим не відрізняється від вже розглянутої процедури.</a:t>
            </a:r>
            <a:endParaRPr lang="ru-RU" dirty="0"/>
          </a:p>
          <a:p>
            <a:r>
              <a:rPr lang="uk-UA" dirty="0"/>
              <a:t>Ми вже зустрічались у попередніх темах зі стандартними модулями </a:t>
            </a:r>
            <a:r>
              <a:rPr lang="en-US" dirty="0"/>
              <a:t>math</a:t>
            </a:r>
            <a:r>
              <a:rPr lang="uk-UA" dirty="0"/>
              <a:t>, </a:t>
            </a:r>
            <a:r>
              <a:rPr lang="en-US" dirty="0" err="1"/>
              <a:t>cmath</a:t>
            </a:r>
            <a:r>
              <a:rPr lang="uk-UA" dirty="0"/>
              <a:t>, </a:t>
            </a:r>
            <a:r>
              <a:rPr lang="en-US" dirty="0"/>
              <a:t>collections</a:t>
            </a:r>
            <a:r>
              <a:rPr lang="uk-UA" dirty="0"/>
              <a:t>.</a:t>
            </a:r>
            <a:endParaRPr lang="ru-RU" dirty="0"/>
          </a:p>
          <a:p>
            <a:r>
              <a:rPr lang="uk-UA" dirty="0"/>
              <a:t>Надалі ми будемо розглядати й інші стандартні модулі </a:t>
            </a:r>
            <a:r>
              <a:rPr lang="en-US" dirty="0"/>
              <a:t>Python</a:t>
            </a:r>
            <a:r>
              <a:rPr lang="uk-UA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32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Рядки документації </a:t>
            </a:r>
            <a:r>
              <a:rPr lang="uk-UA" dirty="0" smtClean="0"/>
              <a:t>модуля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Рядок документації модуля, як і рядок документації функції, – це рядок, який обмежений трьома апострофами ‘’’ ‘’’ або трьома подвійними лапками “”” “”” і, таким чином, включає декілька фізичних рядків. </a:t>
            </a:r>
            <a:endParaRPr lang="en-US" dirty="0" smtClean="0"/>
          </a:p>
          <a:p>
            <a:r>
              <a:rPr lang="uk-UA" dirty="0" smtClean="0"/>
              <a:t>Рядок </a:t>
            </a:r>
            <a:r>
              <a:rPr lang="uk-UA" dirty="0"/>
              <a:t>документації повинен йти на початку модуля та мати нульовий відступ. </a:t>
            </a:r>
            <a:endParaRPr lang="ru-RU" dirty="0"/>
          </a:p>
          <a:p>
            <a:r>
              <a:rPr lang="uk-UA" dirty="0"/>
              <a:t>Щоб побачити рядок документації модуля (а також рядки документації функцій модуля), треба у інтерпретаторі набрати</a:t>
            </a:r>
            <a:endParaRPr lang="ru-RU" dirty="0"/>
          </a:p>
          <a:p>
            <a:r>
              <a:rPr lang="en-US" dirty="0"/>
              <a:t>help</a:t>
            </a:r>
            <a:r>
              <a:rPr lang="uk-UA" dirty="0"/>
              <a:t>(‘</a:t>
            </a:r>
            <a:r>
              <a:rPr lang="en-US" dirty="0"/>
              <a:t>M</a:t>
            </a:r>
            <a:r>
              <a:rPr lang="uk-UA" dirty="0"/>
              <a:t>’)</a:t>
            </a:r>
            <a:endParaRPr lang="ru-RU" dirty="0"/>
          </a:p>
          <a:p>
            <a:pPr lvl="1"/>
            <a:r>
              <a:rPr lang="uk-UA" dirty="0"/>
              <a:t>де </a:t>
            </a:r>
            <a:r>
              <a:rPr lang="en-US" dirty="0"/>
              <a:t>M</a:t>
            </a:r>
            <a:r>
              <a:rPr lang="uk-UA" dirty="0"/>
              <a:t> – ім’я модуля.</a:t>
            </a:r>
            <a:endParaRPr lang="ru-RU" dirty="0"/>
          </a:p>
          <a:p>
            <a:r>
              <a:rPr lang="uk-UA" dirty="0"/>
              <a:t>Рекомендовано перший фізичний рядок рядка документації починати з великої літери та закінчувати крапкою. </a:t>
            </a:r>
            <a:endParaRPr lang="en-US" dirty="0" smtClean="0"/>
          </a:p>
          <a:p>
            <a:r>
              <a:rPr lang="uk-UA" dirty="0" smtClean="0"/>
              <a:t>Другий </a:t>
            </a:r>
            <a:r>
              <a:rPr lang="uk-UA" dirty="0"/>
              <a:t>фізичний рядок залишати порожнім, а з третього, - давати докладний опис модуля.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55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</a:t>
            </a:r>
            <a:r>
              <a:rPr lang="uk-UA" dirty="0" err="1" smtClean="0"/>
              <a:t>ункція</a:t>
            </a:r>
            <a:r>
              <a:rPr lang="uk-UA" dirty="0" smtClean="0"/>
              <a:t> </a:t>
            </a:r>
            <a:r>
              <a:rPr lang="en-US" dirty="0" err="1"/>
              <a:t>dir</a:t>
            </a:r>
            <a:r>
              <a:rPr lang="ru-RU" dirty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Функція </a:t>
            </a:r>
            <a:r>
              <a:rPr lang="en-US" dirty="0" err="1"/>
              <a:t>dir</a:t>
            </a:r>
            <a:r>
              <a:rPr lang="uk-UA" dirty="0"/>
              <a:t>() повертає перелік усіх функцій та глобальних змінних модуля. </a:t>
            </a:r>
            <a:endParaRPr lang="uk-UA" dirty="0" smtClean="0"/>
          </a:p>
          <a:p>
            <a:r>
              <a:rPr lang="uk-UA" dirty="0" smtClean="0"/>
              <a:t>Виклик </a:t>
            </a:r>
            <a:r>
              <a:rPr lang="uk-UA" dirty="0"/>
              <a:t>у інтерпретаторі </a:t>
            </a:r>
            <a:r>
              <a:rPr lang="en-US" dirty="0" err="1"/>
              <a:t>dir</a:t>
            </a:r>
            <a:r>
              <a:rPr lang="uk-UA" dirty="0"/>
              <a:t>() без параметрів повертає дані поточного модуля.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у параметрах вказати ім’я модуля, то повертаються дані вказаного модуля (модуль повинен бути імпортований).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38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Описати модуль для обробки поліномів. Для поліному </a:t>
            </a:r>
            <a:r>
              <a:rPr lang="en-US" i="1" dirty="0"/>
              <a:t>P</a:t>
            </a:r>
            <a:r>
              <a:rPr lang="ru-RU" dirty="0"/>
              <a:t>(</a:t>
            </a:r>
            <a:r>
              <a:rPr lang="en-US" i="1" dirty="0"/>
              <a:t>x</a:t>
            </a:r>
            <a:r>
              <a:rPr lang="ru-RU" dirty="0"/>
              <a:t>)</a:t>
            </a:r>
            <a:r>
              <a:rPr lang="uk-UA" dirty="0"/>
              <a:t> задають коефіцієнти та степені.</a:t>
            </a:r>
            <a:endParaRPr lang="ru-RU" dirty="0"/>
          </a:p>
          <a:p>
            <a:r>
              <a:rPr lang="uk-UA" dirty="0"/>
              <a:t>Реалізувати такі дії над поліномами:</a:t>
            </a:r>
            <a:endParaRPr lang="ru-RU" dirty="0"/>
          </a:p>
          <a:p>
            <a:pPr marL="731520" lvl="1" indent="-457200">
              <a:buFont typeface="+mj-lt"/>
              <a:buAutoNum type="arabicParenR"/>
            </a:pPr>
            <a:r>
              <a:rPr lang="uk-UA" dirty="0"/>
              <a:t>Обчислення значення поліному</a:t>
            </a:r>
            <a:r>
              <a:rPr lang="uk-UA" i="1" dirty="0"/>
              <a:t> </a:t>
            </a:r>
            <a:r>
              <a:rPr lang="en-US" i="1" dirty="0"/>
              <a:t>P</a:t>
            </a:r>
            <a:r>
              <a:rPr lang="ru-RU" dirty="0"/>
              <a:t>(</a:t>
            </a:r>
            <a:r>
              <a:rPr lang="en-US" i="1" dirty="0"/>
              <a:t>x</a:t>
            </a:r>
            <a:r>
              <a:rPr lang="ru-RU" dirty="0"/>
              <a:t>)</a:t>
            </a:r>
            <a:r>
              <a:rPr lang="uk-UA" dirty="0"/>
              <a:t> у точці х</a:t>
            </a:r>
            <a:endParaRPr lang="ru-RU" dirty="0"/>
          </a:p>
          <a:p>
            <a:pPr marL="731520" lvl="1" indent="-457200">
              <a:buFont typeface="+mj-lt"/>
              <a:buAutoNum type="arabicParenR"/>
            </a:pPr>
            <a:r>
              <a:rPr lang="ru-RU" dirty="0"/>
              <a:t>Сума </a:t>
            </a:r>
            <a:r>
              <a:rPr lang="uk-UA" dirty="0"/>
              <a:t>поліномів </a:t>
            </a:r>
            <a:r>
              <a:rPr lang="en-US" i="1" dirty="0"/>
              <a:t>P</a:t>
            </a:r>
            <a:r>
              <a:rPr lang="uk-UA" i="1" baseline="-25000" dirty="0"/>
              <a:t>1</a:t>
            </a:r>
            <a:r>
              <a:rPr lang="ru-RU" dirty="0"/>
              <a:t>(</a:t>
            </a:r>
            <a:r>
              <a:rPr lang="en-US" i="1" dirty="0"/>
              <a:t>x</a:t>
            </a:r>
            <a:r>
              <a:rPr lang="ru-RU" dirty="0"/>
              <a:t>)</a:t>
            </a:r>
            <a:r>
              <a:rPr lang="uk-UA" dirty="0"/>
              <a:t>, </a:t>
            </a:r>
            <a:r>
              <a:rPr lang="en-US" i="1" dirty="0"/>
              <a:t>P</a:t>
            </a:r>
            <a:r>
              <a:rPr lang="uk-UA" i="1" dirty="0"/>
              <a:t>2</a:t>
            </a:r>
            <a:r>
              <a:rPr lang="ru-RU" dirty="0"/>
              <a:t>(</a:t>
            </a:r>
            <a:r>
              <a:rPr lang="en-US" i="1" dirty="0"/>
              <a:t>x</a:t>
            </a:r>
            <a:r>
              <a:rPr lang="ru-RU" dirty="0"/>
              <a:t>)</a:t>
            </a:r>
          </a:p>
          <a:p>
            <a:pPr marL="731520" lvl="1" indent="-457200">
              <a:buFont typeface="+mj-lt"/>
              <a:buAutoNum type="arabicParenR"/>
            </a:pPr>
            <a:r>
              <a:rPr lang="uk-UA" dirty="0"/>
              <a:t>Різниця поліномів </a:t>
            </a:r>
            <a:r>
              <a:rPr lang="en-US" i="1" dirty="0"/>
              <a:t>P</a:t>
            </a:r>
            <a:r>
              <a:rPr lang="uk-UA" i="1" baseline="-25000" dirty="0"/>
              <a:t>1</a:t>
            </a:r>
            <a:r>
              <a:rPr lang="uk-UA" dirty="0"/>
              <a:t>(</a:t>
            </a:r>
            <a:r>
              <a:rPr lang="en-US" i="1" dirty="0"/>
              <a:t>x</a:t>
            </a:r>
            <a:r>
              <a:rPr lang="uk-UA" dirty="0"/>
              <a:t>), </a:t>
            </a:r>
            <a:r>
              <a:rPr lang="en-US" i="1" dirty="0"/>
              <a:t>P</a:t>
            </a:r>
            <a:r>
              <a:rPr lang="uk-UA" i="1" dirty="0"/>
              <a:t>2</a:t>
            </a:r>
            <a:r>
              <a:rPr lang="uk-UA" dirty="0"/>
              <a:t>(</a:t>
            </a:r>
            <a:r>
              <a:rPr lang="en-US" i="1" dirty="0"/>
              <a:t>x</a:t>
            </a:r>
            <a:r>
              <a:rPr lang="uk-UA" dirty="0"/>
              <a:t>)</a:t>
            </a:r>
            <a:endParaRPr lang="ru-RU" dirty="0"/>
          </a:p>
          <a:p>
            <a:pPr marL="731520" lvl="1" indent="-457200">
              <a:buFont typeface="+mj-lt"/>
              <a:buAutoNum type="arabicParenR"/>
            </a:pPr>
            <a:r>
              <a:rPr lang="uk-UA" dirty="0"/>
              <a:t>Добуток поліномів </a:t>
            </a:r>
            <a:r>
              <a:rPr lang="en-US" i="1" dirty="0"/>
              <a:t>P</a:t>
            </a:r>
            <a:r>
              <a:rPr lang="uk-UA" i="1" baseline="-25000" dirty="0"/>
              <a:t>1</a:t>
            </a:r>
            <a:r>
              <a:rPr lang="uk-UA" dirty="0"/>
              <a:t>(</a:t>
            </a:r>
            <a:r>
              <a:rPr lang="en-US" i="1" dirty="0"/>
              <a:t>x</a:t>
            </a:r>
            <a:r>
              <a:rPr lang="uk-UA" dirty="0"/>
              <a:t>), </a:t>
            </a:r>
            <a:r>
              <a:rPr lang="en-US" i="1" dirty="0"/>
              <a:t>P</a:t>
            </a:r>
            <a:r>
              <a:rPr lang="uk-UA" i="1" dirty="0"/>
              <a:t>2</a:t>
            </a:r>
            <a:r>
              <a:rPr lang="uk-UA" dirty="0"/>
              <a:t>(</a:t>
            </a:r>
            <a:r>
              <a:rPr lang="en-US" i="1" dirty="0"/>
              <a:t>x</a:t>
            </a:r>
            <a:r>
              <a:rPr lang="uk-UA" dirty="0"/>
              <a:t>)</a:t>
            </a:r>
            <a:endParaRPr lang="ru-RU" dirty="0"/>
          </a:p>
          <a:p>
            <a:pPr marL="731520" lvl="1" indent="-457200">
              <a:buFont typeface="+mj-lt"/>
              <a:buAutoNum type="arabicParenR"/>
            </a:pPr>
            <a:r>
              <a:rPr lang="uk-UA" dirty="0"/>
              <a:t>Похідна поліному </a:t>
            </a:r>
            <a:r>
              <a:rPr lang="en-US" i="1" dirty="0"/>
              <a:t>P</a:t>
            </a:r>
            <a:r>
              <a:rPr lang="ru-RU" dirty="0"/>
              <a:t>(</a:t>
            </a:r>
            <a:r>
              <a:rPr lang="en-US" i="1" dirty="0"/>
              <a:t>x</a:t>
            </a:r>
            <a:r>
              <a:rPr lang="ru-RU" dirty="0"/>
              <a:t>)</a:t>
            </a:r>
          </a:p>
          <a:p>
            <a:pPr marL="731520" lvl="1" indent="-457200">
              <a:buFont typeface="+mj-lt"/>
              <a:buAutoNum type="arabicParenR"/>
            </a:pPr>
            <a:r>
              <a:rPr lang="uk-UA" dirty="0"/>
              <a:t>Введення поліному </a:t>
            </a:r>
            <a:r>
              <a:rPr lang="en-US" i="1" dirty="0"/>
              <a:t>P</a:t>
            </a:r>
            <a:r>
              <a:rPr lang="ru-RU" dirty="0"/>
              <a:t>(</a:t>
            </a:r>
            <a:r>
              <a:rPr lang="en-US" i="1" dirty="0"/>
              <a:t>x</a:t>
            </a:r>
            <a:r>
              <a:rPr lang="ru-RU" dirty="0"/>
              <a:t>)</a:t>
            </a:r>
          </a:p>
          <a:p>
            <a:pPr marL="731520" lvl="1" indent="-457200">
              <a:buFont typeface="+mj-lt"/>
              <a:buAutoNum type="arabicParenR"/>
            </a:pPr>
            <a:r>
              <a:rPr lang="uk-UA" dirty="0"/>
              <a:t>Виведення поліному </a:t>
            </a:r>
            <a:r>
              <a:rPr lang="en-US" i="1" dirty="0"/>
              <a:t>P</a:t>
            </a:r>
            <a:r>
              <a:rPr lang="ru-RU" dirty="0"/>
              <a:t>(</a:t>
            </a:r>
            <a:r>
              <a:rPr lang="en-US" i="1" dirty="0"/>
              <a:t>x</a:t>
            </a:r>
            <a:r>
              <a:rPr lang="ru-RU" dirty="0"/>
              <a:t>)</a:t>
            </a:r>
          </a:p>
          <a:p>
            <a:r>
              <a:rPr lang="uk-UA" dirty="0" smtClean="0"/>
              <a:t>Будемо </a:t>
            </a:r>
            <a:r>
              <a:rPr lang="uk-UA" dirty="0"/>
              <a:t>реалізовувати поліном у вигляді словника, ключами якого є степені, а значеннями, - коефіцієнти. </a:t>
            </a:r>
            <a:endParaRPr lang="uk-UA" dirty="0" smtClean="0"/>
          </a:p>
          <a:p>
            <a:r>
              <a:rPr lang="uk-UA" dirty="0" smtClean="0"/>
              <a:t>Нульові </a:t>
            </a:r>
            <a:r>
              <a:rPr lang="uk-UA" dirty="0"/>
              <a:t>коефіцієнти зберігати не будемо.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введення визначимо дві підпрограми: послідовне введення коефіцієнтів та степенів а також введення рядка, що задає поліном. </a:t>
            </a:r>
            <a:endParaRPr lang="uk-UA" dirty="0" smtClean="0"/>
          </a:p>
          <a:p>
            <a:r>
              <a:rPr lang="uk-UA" dirty="0" smtClean="0"/>
              <a:t>Згодом </a:t>
            </a:r>
            <a:r>
              <a:rPr lang="uk-UA" dirty="0"/>
              <a:t>напишемо головний модуль, що імпортує даний.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88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Поняття модуля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Використання підпрограм дозволяє підняти рівень абстракції алгоритмів. </a:t>
            </a:r>
            <a:endParaRPr lang="en-US" dirty="0" smtClean="0"/>
          </a:p>
          <a:p>
            <a:r>
              <a:rPr lang="uk-UA" dirty="0" smtClean="0"/>
              <a:t>Але </a:t>
            </a:r>
            <a:r>
              <a:rPr lang="uk-UA" dirty="0"/>
              <a:t>підпрограми не дають можливості зберігати разом описи даних – констант та змінних - які необхідні для роботи підпрограм. </a:t>
            </a:r>
            <a:endParaRPr lang="en-US" dirty="0" smtClean="0"/>
          </a:p>
          <a:p>
            <a:r>
              <a:rPr lang="uk-UA" dirty="0" smtClean="0"/>
              <a:t>До </a:t>
            </a:r>
            <a:r>
              <a:rPr lang="uk-UA" dirty="0"/>
              <a:t>того ж, для побудови великих програм підпрограми є все ж дуже маленькими „цеглинами”. </a:t>
            </a:r>
            <a:endParaRPr lang="en-US" dirty="0" smtClean="0"/>
          </a:p>
          <a:p>
            <a:r>
              <a:rPr lang="uk-UA" dirty="0" smtClean="0"/>
              <a:t>Ці </a:t>
            </a:r>
            <a:r>
              <a:rPr lang="uk-UA" dirty="0"/>
              <a:t>проблеми вирішуються введенням та використанням модулів</a:t>
            </a:r>
            <a:r>
              <a:rPr lang="uk-UA" dirty="0" smtClean="0"/>
              <a:t>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Імпорт модуля під іншим ім’ям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Інколи доцільно змінити ім’я модуля при імпорті. Наприклад коли це ім’я є занадто довгим або раніше застосовувалось інше ім’я модуля тощо.</a:t>
            </a:r>
            <a:endParaRPr lang="ru-RU" dirty="0"/>
          </a:p>
          <a:p>
            <a:r>
              <a:rPr lang="uk-UA" dirty="0"/>
              <a:t>Для такого імпорту треба написати:</a:t>
            </a:r>
            <a:endParaRPr lang="ru-RU" dirty="0"/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M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N</a:t>
            </a:r>
          </a:p>
          <a:p>
            <a:r>
              <a:rPr lang="uk-UA" dirty="0" smtClean="0"/>
              <a:t>Після </a:t>
            </a:r>
            <a:r>
              <a:rPr lang="uk-UA" dirty="0"/>
              <a:t>цього ім’ям імпортованого модуля з точки зору програми стає </a:t>
            </a:r>
            <a:r>
              <a:rPr lang="en-US" dirty="0"/>
              <a:t>N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2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Програма, що використовує модуль обробки поліномів (версія 2). 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6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 </a:t>
            </a:r>
            <a:r>
              <a:rPr lang="ru-RU" dirty="0" err="1" smtClean="0"/>
              <a:t>розглянули</a:t>
            </a:r>
            <a:r>
              <a:rPr lang="ru-RU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Означення модуля.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Модулі у </a:t>
            </a:r>
            <a:r>
              <a:rPr lang="en-US" sz="2400" dirty="0"/>
              <a:t>Python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Імпорт модулів та використання об’єктів модулів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 err="1"/>
              <a:t>Видмість</a:t>
            </a:r>
            <a:r>
              <a:rPr lang="uk-UA" sz="2400" dirty="0"/>
              <a:t> об’єктів модуля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Області дії імен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 smtClean="0"/>
              <a:t>Пакети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Стандартні модулі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Рядки документації модуля</a:t>
            </a:r>
            <a:endParaRPr lang="ru-RU" sz="2400" dirty="0"/>
          </a:p>
          <a:p>
            <a:pPr marL="274320" lvl="1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прочитати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A Byte of Python (Russian) </a:t>
            </a:r>
            <a:r>
              <a:rPr lang="ru-RU" dirty="0"/>
              <a:t>Версия</a:t>
            </a:r>
            <a:r>
              <a:rPr lang="en-US" dirty="0"/>
              <a:t> 2.01 </a:t>
            </a:r>
            <a:r>
              <a:rPr lang="en-US" dirty="0" err="1"/>
              <a:t>Swaroop</a:t>
            </a:r>
            <a:r>
              <a:rPr lang="en-US" dirty="0"/>
              <a:t> C H (Translated by Vladimir </a:t>
            </a:r>
            <a:r>
              <a:rPr lang="en-US" dirty="0" err="1"/>
              <a:t>Smolyar</a:t>
            </a:r>
            <a:r>
              <a:rPr lang="en-US" dirty="0"/>
              <a:t>)</a:t>
            </a:r>
            <a:r>
              <a:rPr lang="uk-UA" dirty="0"/>
              <a:t>, </a:t>
            </a:r>
            <a:r>
              <a:rPr lang="uk-UA" u="sng" dirty="0">
                <a:hlinkClick r:id="rId2"/>
              </a:rPr>
              <a:t>http://wombat.org.ua/AByteOfPython/AByteofPythonRussian-2.01.pdf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Бублик В.В., </a:t>
            </a:r>
            <a:r>
              <a:rPr lang="ru-RU" dirty="0" err="1"/>
              <a:t>Личман</a:t>
            </a:r>
            <a:r>
              <a:rPr lang="ru-RU" dirty="0"/>
              <a:t> В.В., </a:t>
            </a:r>
            <a:r>
              <a:rPr lang="ru-RU" dirty="0" err="1"/>
              <a:t>Обвінцев</a:t>
            </a:r>
            <a:r>
              <a:rPr lang="ru-RU" dirty="0"/>
              <a:t> О.В.. </a:t>
            </a:r>
            <a:r>
              <a:rPr lang="ru-RU" dirty="0" err="1"/>
              <a:t>Інформатика</a:t>
            </a:r>
            <a:r>
              <a:rPr lang="ru-RU" dirty="0"/>
              <a:t> та </a:t>
            </a:r>
            <a:r>
              <a:rPr lang="ru-RU" dirty="0" err="1"/>
              <a:t>програмування</a:t>
            </a:r>
            <a:r>
              <a:rPr lang="ru-RU" dirty="0"/>
              <a:t>. </a:t>
            </a:r>
            <a:r>
              <a:rPr lang="ru-RU" dirty="0" err="1"/>
              <a:t>Електронний</a:t>
            </a:r>
            <a:r>
              <a:rPr lang="ru-RU" dirty="0"/>
              <a:t> конспект </a:t>
            </a:r>
            <a:r>
              <a:rPr lang="ru-RU" dirty="0" err="1"/>
              <a:t>лекцій</a:t>
            </a:r>
            <a:r>
              <a:rPr lang="ru-RU" dirty="0"/>
              <a:t>, 2003 р.</a:t>
            </a:r>
            <a:r>
              <a:rPr lang="uk-UA" dirty="0"/>
              <a:t>,  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/>
              <a:t>Марк </a:t>
            </a:r>
            <a:r>
              <a:rPr lang="uk-UA" dirty="0" err="1"/>
              <a:t>Лутц</a:t>
            </a:r>
            <a:r>
              <a:rPr lang="uk-UA" dirty="0"/>
              <a:t>, </a:t>
            </a:r>
            <a:r>
              <a:rPr lang="uk-UA" dirty="0" err="1"/>
              <a:t>Изучаем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, 4-е </a:t>
            </a:r>
            <a:r>
              <a:rPr lang="uk-UA" dirty="0" err="1"/>
              <a:t>издание</a:t>
            </a:r>
            <a:r>
              <a:rPr lang="uk-UA" dirty="0"/>
              <a:t>, 2010, Символ-Плюс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Python</a:t>
            </a:r>
            <a:r>
              <a:rPr lang="ru-RU" dirty="0"/>
              <a:t> 3.4.3 </a:t>
            </a:r>
            <a:r>
              <a:rPr lang="ru-RU" dirty="0" err="1"/>
              <a:t>documentation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Марк </a:t>
            </a:r>
            <a:r>
              <a:rPr lang="ru-RU" dirty="0" err="1"/>
              <a:t>Саммерфилд</a:t>
            </a:r>
            <a:r>
              <a:rPr lang="ru-RU" dirty="0"/>
              <a:t>, Программирование на </a:t>
            </a:r>
            <a:r>
              <a:rPr lang="ru-RU" dirty="0" err="1"/>
              <a:t>Python</a:t>
            </a:r>
            <a:r>
              <a:rPr lang="ru-RU" dirty="0"/>
              <a:t> 3. Подробное руководство. - Символ-Плюс, 2009.</a:t>
            </a:r>
          </a:p>
          <a:p>
            <a:pPr marL="457200" lvl="0" indent="-457200">
              <a:buFont typeface="+mj-lt"/>
              <a:buAutoNum type="arabicPeriod"/>
            </a:pPr>
            <a:endParaRPr lang="ru-RU" dirty="0"/>
          </a:p>
          <a:p>
            <a:pPr marL="457200" lvl="0" indent="-457200">
              <a:buFont typeface="+mj-lt"/>
              <a:buAutoNum type="arabicPeriod"/>
            </a:pP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20.09.2015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Поняття </a:t>
            </a:r>
            <a:r>
              <a:rPr lang="uk-UA" dirty="0" smtClean="0"/>
              <a:t>модуля</a:t>
            </a:r>
            <a:r>
              <a:rPr lang="en-US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b="1" dirty="0" smtClean="0"/>
              <a:t>Модуль</a:t>
            </a:r>
            <a:r>
              <a:rPr lang="uk-UA" dirty="0" smtClean="0"/>
              <a:t> </a:t>
            </a:r>
            <a:r>
              <a:rPr lang="uk-UA" dirty="0"/>
              <a:t>об’єднує підпрограми разом з описами констант, змінних, типів, які призначені для розв’язання певного класу задач. </a:t>
            </a:r>
            <a:endParaRPr lang="en-US" dirty="0" smtClean="0"/>
          </a:p>
          <a:p>
            <a:r>
              <a:rPr lang="uk-UA" dirty="0" smtClean="0"/>
              <a:t>Характерною </a:t>
            </a:r>
            <a:r>
              <a:rPr lang="uk-UA" dirty="0"/>
              <a:t>рисою модуля є інкапсуляція, тобто приховування певної частини модуля від використання ззовні. </a:t>
            </a:r>
            <a:endParaRPr lang="en-US" dirty="0" smtClean="0"/>
          </a:p>
          <a:p>
            <a:r>
              <a:rPr lang="uk-UA" dirty="0" smtClean="0"/>
              <a:t>Взагалі</a:t>
            </a:r>
            <a:r>
              <a:rPr lang="uk-UA" dirty="0"/>
              <a:t>, модуль поділяється на дві частини: видиму (</a:t>
            </a:r>
            <a:r>
              <a:rPr lang="uk-UA" dirty="0" err="1"/>
              <a:t>інтерфейсну</a:t>
            </a:r>
            <a:r>
              <a:rPr lang="uk-UA" dirty="0"/>
              <a:t>) та частину реалізації. </a:t>
            </a:r>
            <a:endParaRPr lang="en-US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17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Поняття </a:t>
            </a:r>
            <a:r>
              <a:rPr lang="uk-UA" dirty="0" smtClean="0"/>
              <a:t>модуля</a:t>
            </a:r>
            <a:r>
              <a:rPr lang="en-US" dirty="0" smtClean="0"/>
              <a:t>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dirty="0" smtClean="0"/>
              <a:t>Всі </a:t>
            </a:r>
            <a:r>
              <a:rPr lang="uk-UA" sz="2000" dirty="0"/>
              <a:t>описи, які вказані у </a:t>
            </a:r>
            <a:r>
              <a:rPr lang="uk-UA" sz="2000" dirty="0" err="1"/>
              <a:t>інтерфейсній</a:t>
            </a:r>
            <a:r>
              <a:rPr lang="uk-UA" sz="2000" dirty="0"/>
              <a:t> частині модуля, доступні ззовні. </a:t>
            </a:r>
            <a:endParaRPr lang="en-US" sz="2000" dirty="0" smtClean="0"/>
          </a:p>
          <a:p>
            <a:r>
              <a:rPr lang="uk-UA" sz="2000" dirty="0" smtClean="0"/>
              <a:t>Частина </a:t>
            </a:r>
            <a:r>
              <a:rPr lang="uk-UA" sz="2000" dirty="0"/>
              <a:t>ж реалізації модуля є внутрішньою та недоступною для безпосереднього використання. </a:t>
            </a:r>
            <a:endParaRPr lang="en-US" sz="2000" dirty="0" smtClean="0"/>
          </a:p>
          <a:p>
            <a:r>
              <a:rPr lang="uk-UA" sz="2000" dirty="0" smtClean="0"/>
              <a:t>У </a:t>
            </a:r>
            <a:r>
              <a:rPr lang="uk-UA" sz="2000" dirty="0"/>
              <a:t>цьому розумінні модуль нагадує айсберг, у якого більша частина знаходиться під водою та не є видимою</a:t>
            </a:r>
            <a:endParaRPr lang="ru-RU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</a:t>
            </a:fld>
            <a:endParaRPr lang="ru-RU"/>
          </a:p>
        </p:txBody>
      </p:sp>
      <p:pic>
        <p:nvPicPr>
          <p:cNvPr id="7" name="Объект 6" descr="http://priroda-style.ru/images/led28.jp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861048"/>
            <a:ext cx="4546848" cy="26361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681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Модульна</a:t>
            </a:r>
            <a:r>
              <a:rPr lang="ru-RU" dirty="0" smtClean="0"/>
              <a:t> структура </a:t>
            </a:r>
            <a:r>
              <a:rPr lang="ru-RU" dirty="0" err="1" smtClean="0"/>
              <a:t>програм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Програма, що має модульну структуру, зазвичай складається з сукупності модулів, серед яких виділяють один головний модуль. </a:t>
            </a:r>
            <a:endParaRPr lang="en-US" dirty="0" smtClean="0"/>
          </a:p>
          <a:p>
            <a:r>
              <a:rPr lang="uk-UA" dirty="0" smtClean="0"/>
              <a:t>Частіше </a:t>
            </a:r>
            <a:r>
              <a:rPr lang="uk-UA" dirty="0"/>
              <a:t>за все така програма має ієрархічну структуру, зображену на рисунку (головний модуль - нагорі), хоча у деяких мовах програмування дозволяють циклічні посилання на модулі.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71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Модульна</a:t>
            </a:r>
            <a:r>
              <a:rPr lang="ru-RU" dirty="0"/>
              <a:t> структура </a:t>
            </a:r>
            <a:r>
              <a:rPr lang="ru-RU" dirty="0" smtClean="0"/>
              <a:t>програм.2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</a:t>
            </a:fld>
            <a:endParaRPr lang="ru-RU"/>
          </a:p>
        </p:txBody>
      </p:sp>
      <p:pic>
        <p:nvPicPr>
          <p:cNvPr id="7" name="Объект 6" descr="http://obvintsev.info/compuscience/lectures/Theme9_files/image002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3811"/>
            <a:ext cx="7488832" cy="4025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53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Модулі у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Модуль у </a:t>
            </a:r>
            <a:r>
              <a:rPr lang="en-US" dirty="0"/>
              <a:t>Python</a:t>
            </a:r>
            <a:r>
              <a:rPr lang="uk-UA" dirty="0"/>
              <a:t> – це окремий файл, який містить програмний код </a:t>
            </a:r>
            <a:r>
              <a:rPr lang="en-US" dirty="0"/>
              <a:t>Python</a:t>
            </a:r>
            <a:r>
              <a:rPr lang="uk-UA" dirty="0"/>
              <a:t>.</a:t>
            </a:r>
            <a:endParaRPr lang="ru-RU" dirty="0"/>
          </a:p>
          <a:p>
            <a:r>
              <a:rPr lang="uk-UA" dirty="0"/>
              <a:t>Насправді, всі програми, які ми розглядали до цього часу, є модулями з точки зору </a:t>
            </a:r>
            <a:r>
              <a:rPr lang="en-US" dirty="0"/>
              <a:t>Python</a:t>
            </a:r>
            <a:r>
              <a:rPr lang="ru-RU" dirty="0"/>
              <a:t>.</a:t>
            </a:r>
          </a:p>
          <a:p>
            <a:r>
              <a:rPr lang="uk-UA" dirty="0"/>
              <a:t>Тож модуль складається з описів функцій а також з ланцюгів команд.</a:t>
            </a:r>
            <a:endParaRPr lang="ru-RU" dirty="0"/>
          </a:p>
          <a:p>
            <a:r>
              <a:rPr lang="uk-UA" dirty="0"/>
              <a:t>Ім’я модуля – це ім’я файлу, у якому зберігається модуль, без розширення імені “.</a:t>
            </a:r>
            <a:r>
              <a:rPr lang="en-US" dirty="0" err="1"/>
              <a:t>py</a:t>
            </a:r>
            <a:r>
              <a:rPr lang="uk-UA" dirty="0"/>
              <a:t>”.</a:t>
            </a:r>
            <a:endParaRPr lang="ru-RU" dirty="0"/>
          </a:p>
          <a:p>
            <a:r>
              <a:rPr lang="uk-UA" dirty="0"/>
              <a:t>Наприклад, якщо модуль зберігається у файлі “</a:t>
            </a:r>
            <a:r>
              <a:rPr lang="en-US" dirty="0" err="1"/>
              <a:t>myunit</a:t>
            </a:r>
            <a:r>
              <a:rPr lang="uk-UA" dirty="0"/>
              <a:t>.</a:t>
            </a:r>
            <a:r>
              <a:rPr lang="en-US" dirty="0" err="1"/>
              <a:t>py</a:t>
            </a:r>
            <a:r>
              <a:rPr lang="uk-UA" dirty="0"/>
              <a:t>”, то ім’я модуля – “</a:t>
            </a:r>
            <a:r>
              <a:rPr lang="en-US" dirty="0" err="1"/>
              <a:t>myunit</a:t>
            </a:r>
            <a:r>
              <a:rPr lang="uk-UA" dirty="0"/>
              <a:t>”.</a:t>
            </a:r>
            <a:endParaRPr lang="ru-RU" dirty="0"/>
          </a:p>
          <a:p>
            <a:r>
              <a:rPr lang="uk-UA" dirty="0"/>
              <a:t>У модулях </a:t>
            </a:r>
            <a:r>
              <a:rPr lang="en-US" dirty="0"/>
              <a:t>Python</a:t>
            </a:r>
            <a:r>
              <a:rPr lang="uk-UA" dirty="0"/>
              <a:t> не виділяється окрема </a:t>
            </a:r>
            <a:r>
              <a:rPr lang="uk-UA" dirty="0" err="1"/>
              <a:t>інтерфейсна</a:t>
            </a:r>
            <a:r>
              <a:rPr lang="uk-UA" dirty="0"/>
              <a:t> частина та частина реалізації. </a:t>
            </a:r>
            <a:endParaRPr lang="uk-UA" dirty="0" smtClean="0"/>
          </a:p>
          <a:p>
            <a:r>
              <a:rPr lang="uk-UA" dirty="0" smtClean="0"/>
              <a:t>Всі </a:t>
            </a:r>
            <a:r>
              <a:rPr lang="uk-UA" dirty="0"/>
              <a:t>об’єкти модуля потенційно можуть бути використані у інших модулях.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5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Імпорт модулів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Модуль може використовувати інші модулі. Для цього треба їх імпортувати.</a:t>
            </a:r>
            <a:endParaRPr lang="ru-RU" dirty="0"/>
          </a:p>
          <a:p>
            <a:r>
              <a:rPr lang="uk-UA" dirty="0"/>
              <a:t>Імпорт модуля позначається так:</a:t>
            </a:r>
            <a:endParaRPr lang="ru-RU" dirty="0"/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import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</a:rPr>
              <a:t>M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lvl="1"/>
            <a:r>
              <a:rPr lang="uk-UA" dirty="0" smtClean="0"/>
              <a:t>де </a:t>
            </a:r>
            <a:r>
              <a:rPr lang="en-US" i="1" dirty="0"/>
              <a:t>M</a:t>
            </a:r>
            <a:r>
              <a:rPr lang="uk-UA" dirty="0"/>
              <a:t> – ім’я модуля (у цьому випадку імпортуються всі об’єкти модуля)</a:t>
            </a:r>
            <a:endParaRPr lang="ru-RU" dirty="0"/>
          </a:p>
          <a:p>
            <a:r>
              <a:rPr lang="uk-UA" dirty="0"/>
              <a:t>або</a:t>
            </a:r>
            <a:endParaRPr lang="ru-RU" dirty="0"/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from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</a:rPr>
              <a:t>M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import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</a:rPr>
              <a:t>x</a:t>
            </a:r>
            <a:r>
              <a:rPr lang="uk-UA" i="1" baseline="-25000" dirty="0">
                <a:solidFill>
                  <a:srgbClr val="000000"/>
                </a:solidFill>
                <a:latin typeface="Arial Black" panose="020B0A04020102020204" pitchFamily="34" charset="0"/>
              </a:rPr>
              <a:t>1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</a:rPr>
              <a:t>,...,</a:t>
            </a:r>
            <a:r>
              <a:rPr lang="en-US" i="1" dirty="0" err="1">
                <a:solidFill>
                  <a:srgbClr val="000000"/>
                </a:solidFill>
                <a:latin typeface="Arial Black" panose="020B0A04020102020204" pitchFamily="34" charset="0"/>
              </a:rPr>
              <a:t>x</a:t>
            </a:r>
            <a:r>
              <a:rPr lang="en-US" i="1" baseline="-25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n</a:t>
            </a:r>
            <a:endParaRPr lang="uk-UA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lvl="1"/>
            <a:r>
              <a:rPr lang="uk-UA" dirty="0" smtClean="0"/>
              <a:t>де </a:t>
            </a:r>
            <a:r>
              <a:rPr lang="en-US" i="1" dirty="0"/>
              <a:t>x</a:t>
            </a:r>
            <a:r>
              <a:rPr lang="uk-UA" i="1" baseline="-25000" dirty="0"/>
              <a:t>1</a:t>
            </a:r>
            <a:r>
              <a:rPr lang="uk-UA" b="1" dirty="0"/>
              <a:t>,...,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uk-UA" dirty="0"/>
              <a:t> – імена функцій або змінних з модуля </a:t>
            </a:r>
            <a:r>
              <a:rPr lang="en-US" i="1" dirty="0"/>
              <a:t>M </a:t>
            </a:r>
            <a:r>
              <a:rPr lang="uk-UA" dirty="0"/>
              <a:t>(у цьому випадку імпортуються тільки вказані об’єкти модуля)</a:t>
            </a:r>
            <a:endParaRPr lang="ru-RU" dirty="0"/>
          </a:p>
          <a:p>
            <a:r>
              <a:rPr lang="uk-UA" dirty="0"/>
              <a:t>або</a:t>
            </a:r>
            <a:endParaRPr lang="ru-RU" dirty="0"/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from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</a:rPr>
              <a:t>M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import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</a:rPr>
              <a:t>*</a:t>
            </a:r>
            <a:endParaRPr lang="uk-UA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lvl="1"/>
            <a:r>
              <a:rPr lang="uk-UA" dirty="0" smtClean="0"/>
              <a:t>(</a:t>
            </a:r>
            <a:r>
              <a:rPr lang="uk-UA" dirty="0"/>
              <a:t>у цьому випадку імпортуються всі об’єкти модуля).</a:t>
            </a:r>
            <a:endParaRPr lang="ru-RU" dirty="0"/>
          </a:p>
          <a:p>
            <a:r>
              <a:rPr lang="uk-UA" dirty="0"/>
              <a:t>Від вигляду команди імпорту залежить форма подальшого використання об’єктів модуля.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64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Використання об’єктів модулів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Використання об’єктів модуля – це використання змінних у виразах та присвоєннях, а також виклик функцій</a:t>
            </a:r>
            <a:endParaRPr lang="ru-RU" dirty="0"/>
          </a:p>
          <a:p>
            <a:r>
              <a:rPr lang="uk-UA" dirty="0"/>
              <a:t>Якщо модуль імпортовано командою</a:t>
            </a:r>
            <a:endParaRPr lang="ru-RU" dirty="0"/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import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</a:rPr>
              <a:t>M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r>
              <a:rPr lang="uk-UA" dirty="0" smtClean="0"/>
              <a:t>то </a:t>
            </a:r>
            <a:r>
              <a:rPr lang="uk-UA" dirty="0"/>
              <a:t>для використання об’єкту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uk-UA" dirty="0"/>
              <a:t> модуля </a:t>
            </a:r>
            <a:r>
              <a:rPr lang="en-US" i="1" dirty="0"/>
              <a:t>M</a:t>
            </a:r>
            <a:r>
              <a:rPr lang="uk-UA" dirty="0"/>
              <a:t> треба писати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M</a:t>
            </a:r>
            <a:r>
              <a:rPr lang="uk-UA" i="1" dirty="0"/>
              <a:t>.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endParaRPr lang="ru-RU" dirty="0"/>
          </a:p>
          <a:p>
            <a:r>
              <a:rPr lang="uk-UA" dirty="0"/>
              <a:t>Якщо окремі або всі об’єкти модуля імпортовано командою </a:t>
            </a:r>
            <a:endParaRPr lang="ru-RU" dirty="0"/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</a:rPr>
              <a:t>x</a:t>
            </a:r>
            <a:r>
              <a:rPr lang="en-US" i="1" baseline="-25000" dirty="0">
                <a:solidFill>
                  <a:srgbClr val="000000"/>
                </a:solidFill>
                <a:latin typeface="Arial Black" panose="020B0A04020102020204" pitchFamily="34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,...,</a:t>
            </a:r>
            <a:r>
              <a:rPr lang="en-US" i="1" dirty="0" err="1">
                <a:solidFill>
                  <a:srgbClr val="000000"/>
                </a:solidFill>
                <a:latin typeface="Arial Black" panose="020B0A04020102020204" pitchFamily="34" charset="0"/>
              </a:rPr>
              <a:t>x</a:t>
            </a:r>
            <a:r>
              <a:rPr lang="en-US" i="1" baseline="-25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n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r>
              <a:rPr lang="uk-UA" dirty="0" smtClean="0"/>
              <a:t>або</a:t>
            </a:r>
            <a:endParaRPr lang="ru-RU" dirty="0"/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*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r>
              <a:rPr lang="uk-UA" dirty="0" smtClean="0"/>
              <a:t>то </a:t>
            </a:r>
            <a:r>
              <a:rPr lang="uk-UA" dirty="0"/>
              <a:t>для використання об’єкту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uk-UA" dirty="0"/>
              <a:t> модуля </a:t>
            </a:r>
            <a:r>
              <a:rPr lang="en-US" i="1" dirty="0"/>
              <a:t>M</a:t>
            </a:r>
            <a:r>
              <a:rPr lang="uk-UA" dirty="0"/>
              <a:t> треба писати просто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x</a:t>
            </a:r>
            <a:r>
              <a:rPr lang="en-US" i="1" baseline="-25000" dirty="0"/>
              <a:t>i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3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4719</TotalTime>
  <Words>1868</Words>
  <Application>Microsoft Office PowerPoint</Application>
  <PresentationFormat>Экран (4:3)</PresentationFormat>
  <Paragraphs>230</Paragraphs>
  <Slides>23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Ясность</vt:lpstr>
      <vt:lpstr>Інформатика та програмування</vt:lpstr>
      <vt:lpstr>Поняття модуля</vt:lpstr>
      <vt:lpstr>Поняття модуля.2</vt:lpstr>
      <vt:lpstr>Поняття модуля.3</vt:lpstr>
      <vt:lpstr>Модульна структура програм</vt:lpstr>
      <vt:lpstr>Модульна структура програм.2</vt:lpstr>
      <vt:lpstr>Модулі у Python</vt:lpstr>
      <vt:lpstr>Імпорт модулів</vt:lpstr>
      <vt:lpstr>Використання об’єктів модулів</vt:lpstr>
      <vt:lpstr>Виконання імпортованих модулів</vt:lpstr>
      <vt:lpstr>Головний модуль</vt:lpstr>
      <vt:lpstr>Видимість об’єктів модуля</vt:lpstr>
      <vt:lpstr>Області дії імен</vt:lpstr>
      <vt:lpstr>Області дії імен.2</vt:lpstr>
      <vt:lpstr>Пакети. Вказання пакетів під час імпорту модулів</vt:lpstr>
      <vt:lpstr>Стандартні модулі</vt:lpstr>
      <vt:lpstr>Рядки документації модуля</vt:lpstr>
      <vt:lpstr>Функція dir()</vt:lpstr>
      <vt:lpstr>Приклад</vt:lpstr>
      <vt:lpstr>Імпорт модуля під іншим ім’ям</vt:lpstr>
      <vt:lpstr>Приклад</vt:lpstr>
      <vt:lpstr>Резюме</vt:lpstr>
      <vt:lpstr>Де прочитати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Інформатика та програмування</dc:title>
  <dc:creator>Nataly</dc:creator>
  <cp:lastModifiedBy>Nataly</cp:lastModifiedBy>
  <cp:revision>195</cp:revision>
  <dcterms:created xsi:type="dcterms:W3CDTF">2015-08-16T10:20:57Z</dcterms:created>
  <dcterms:modified xsi:type="dcterms:W3CDTF">2015-09-20T07:49:44Z</dcterms:modified>
</cp:coreProperties>
</file>