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280" r:id="rId5"/>
    <p:sldId id="282" r:id="rId6"/>
    <p:sldId id="283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276" r:id="rId16"/>
    <p:sldId id="27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sets_frozensets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1</a:t>
            </a:r>
            <a:r>
              <a:rPr lang="ru-RU" sz="3600" dirty="0"/>
              <a:t>1</a:t>
            </a:r>
            <a:r>
              <a:rPr lang="uk-UA" sz="3600" dirty="0"/>
              <a:t>. Множини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15.12.2015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інструкції для множин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22169"/>
              </p:ext>
            </p:extLst>
          </p:nvPr>
        </p:nvGraphicFramePr>
        <p:xfrm>
          <a:off x="539552" y="1405848"/>
          <a:ext cx="792088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446449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Інструкція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uk-UA" sz="1600">
                          <a:effectLst/>
                        </a:rPr>
                        <a:t>.add(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Додає елемент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 до множини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a.remove(x)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Видаляє елемент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 з множини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uk-UA" sz="1600">
                          <a:effectLst/>
                        </a:rPr>
                        <a:t>. Якщо елемента немає у множині, - дає помилку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a.discard</a:t>
                      </a:r>
                      <a:r>
                        <a:rPr lang="en-US" sz="1600" smtClean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Видаляє елемент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 з множини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ru-RU" sz="1600">
                          <a:effectLst/>
                        </a:rPr>
                        <a:t>, </a:t>
                      </a:r>
                      <a:r>
                        <a:rPr lang="uk-UA" sz="1600">
                          <a:effectLst/>
                        </a:rPr>
                        <a:t>якщо цей елемент є у множині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a.pop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Видаляє довільний елемент з множини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uk-UA" sz="1600">
                          <a:effectLst/>
                        </a:rPr>
                        <a:t>. Якщо множина порожня та в ній немає жодного елемента, - дає помилку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a.clear()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Видаляє всі елементи з множини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a.update(b)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</a:t>
                      </a:r>
                      <a:r>
                        <a:rPr lang="uk-UA" sz="1600" dirty="0" err="1">
                          <a:effectLst/>
                        </a:rPr>
                        <a:t>новити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uk-UA" sz="1600" dirty="0">
                          <a:effectLst/>
                        </a:rPr>
                        <a:t>значенням </a:t>
                      </a:r>
                      <a:r>
                        <a:rPr lang="uk-UA" sz="1600" dirty="0" smtClean="0">
                          <a:effectLst/>
                        </a:rPr>
                        <a:t>об’єднання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uk-UA" sz="1600" dirty="0">
                          <a:effectLst/>
                        </a:rPr>
                        <a:t> та 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uk-UA" sz="1600" dirty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Те ж </a:t>
                      </a:r>
                      <a:r>
                        <a:rPr lang="ru-RU" sz="1600" dirty="0" err="1">
                          <a:effectLst/>
                        </a:rPr>
                        <a:t>саме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й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 =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 | 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a.intersection_update(b)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</a:t>
                      </a:r>
                      <a:r>
                        <a:rPr lang="uk-UA" sz="1600">
                          <a:effectLst/>
                        </a:rPr>
                        <a:t>новити 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uk-UA" sz="1600">
                          <a:effectLst/>
                        </a:rPr>
                        <a:t>значенням перетину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uk-UA" sz="1600">
                          <a:effectLst/>
                        </a:rPr>
                        <a:t> та 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r>
                        <a:rPr lang="uk-UA" sz="1600">
                          <a:effectLst/>
                        </a:rPr>
                        <a:t>. </a:t>
                      </a:r>
                      <a:r>
                        <a:rPr lang="ru-RU" sz="1600">
                          <a:effectLst/>
                        </a:rPr>
                        <a:t>Те ж саме, що й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ru-RU" sz="1600">
                          <a:effectLst/>
                        </a:rPr>
                        <a:t> =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ru-RU" sz="1600">
                          <a:effectLst/>
                        </a:rPr>
                        <a:t> &amp; 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a.difference_update(b)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</a:t>
                      </a:r>
                      <a:r>
                        <a:rPr lang="uk-UA" sz="1600">
                          <a:effectLst/>
                        </a:rPr>
                        <a:t>новити 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uk-UA" sz="1600">
                          <a:effectLst/>
                        </a:rPr>
                        <a:t>значенням різниці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uk-UA" sz="1600">
                          <a:effectLst/>
                        </a:rPr>
                        <a:t> та 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r>
                        <a:rPr lang="uk-UA" sz="1600">
                          <a:effectLst/>
                        </a:rPr>
                        <a:t>. </a:t>
                      </a:r>
                      <a:r>
                        <a:rPr lang="ru-RU" sz="1600">
                          <a:effectLst/>
                        </a:rPr>
                        <a:t>Те ж саме, що й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ru-RU" sz="1600">
                          <a:effectLst/>
                        </a:rPr>
                        <a:t> = 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uk-UA" sz="1600">
                          <a:effectLst/>
                        </a:rPr>
                        <a:t>- 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a.symmetric_difference_update(b)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</a:t>
                      </a:r>
                      <a:r>
                        <a:rPr lang="uk-UA" sz="1600" dirty="0" err="1">
                          <a:effectLst/>
                        </a:rPr>
                        <a:t>новити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uk-UA" sz="1600" dirty="0">
                          <a:effectLst/>
                        </a:rPr>
                        <a:t>значенням симетричної різниці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uk-UA" sz="1600" dirty="0">
                          <a:effectLst/>
                        </a:rPr>
                        <a:t> та 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uk-UA" sz="1600" dirty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Те ж </a:t>
                      </a:r>
                      <a:r>
                        <a:rPr lang="ru-RU" sz="1600" dirty="0" err="1">
                          <a:effectLst/>
                        </a:rPr>
                        <a:t>саме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й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 = </a:t>
                      </a: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ru-RU" sz="1600" dirty="0">
                          <a:effectLst/>
                        </a:rPr>
                        <a:t>^ 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Незмінні множини </a:t>
            </a:r>
            <a:r>
              <a:rPr lang="en-US" dirty="0" err="1"/>
              <a:t>frozenset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окрім звичайних множин є також множини, що не змінюються (</a:t>
            </a:r>
            <a:r>
              <a:rPr lang="en-US" dirty="0"/>
              <a:t>immutable</a:t>
            </a:r>
            <a:r>
              <a:rPr lang="uk-UA" dirty="0"/>
              <a:t>), </a:t>
            </a:r>
            <a:r>
              <a:rPr lang="en-US" dirty="0" err="1"/>
              <a:t>frozenset</a:t>
            </a:r>
            <a:r>
              <a:rPr lang="uk-UA" dirty="0"/>
              <a:t>.</a:t>
            </a:r>
            <a:endParaRPr lang="ru-RU" dirty="0"/>
          </a:p>
          <a:p>
            <a:r>
              <a:rPr lang="ru-RU" dirty="0"/>
              <a:t>Для </a:t>
            </a:r>
            <a:r>
              <a:rPr lang="uk-UA" dirty="0"/>
              <a:t>створення такої множини треба писати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frozenset</a:t>
            </a:r>
            <a:r>
              <a:rPr lang="uk-UA" dirty="0"/>
              <a:t>(</a:t>
            </a:r>
            <a:r>
              <a:rPr lang="en-US" dirty="0"/>
              <a:t>t</a:t>
            </a:r>
            <a:r>
              <a:rPr lang="uk-UA" dirty="0"/>
              <a:t>), де </a:t>
            </a:r>
            <a:r>
              <a:rPr lang="en-US" dirty="0"/>
              <a:t>t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Для </a:t>
            </a:r>
            <a:r>
              <a:rPr lang="en-US" dirty="0" err="1"/>
              <a:t>frozenset</a:t>
            </a:r>
            <a:r>
              <a:rPr lang="uk-UA" dirty="0"/>
              <a:t> визначено всі ті ж основні операції, відношення та інструкції, що й для звичайних множин </a:t>
            </a:r>
            <a:r>
              <a:rPr lang="en-US" dirty="0"/>
              <a:t>set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визначені додаткові операції та відношення, наведені вище. </a:t>
            </a:r>
            <a:endParaRPr lang="en-US" dirty="0" smtClean="0"/>
          </a:p>
          <a:p>
            <a:r>
              <a:rPr lang="uk-UA" dirty="0" smtClean="0"/>
              <a:t>Не </a:t>
            </a:r>
            <a:r>
              <a:rPr lang="uk-UA" dirty="0"/>
              <a:t>визначені тільки додаткові інструкції.</a:t>
            </a:r>
            <a:endParaRPr lang="ru-RU" dirty="0"/>
          </a:p>
          <a:p>
            <a:r>
              <a:rPr lang="en-US" dirty="0" err="1"/>
              <a:t>frozenset</a:t>
            </a:r>
            <a:r>
              <a:rPr lang="en-US" dirty="0"/>
              <a:t> </a:t>
            </a:r>
            <a:r>
              <a:rPr lang="uk-UA" dirty="0"/>
              <a:t>можуть фігурувати у виразах разом із звичайними множинами. При цьому результат виразу буде </a:t>
            </a:r>
            <a:r>
              <a:rPr lang="uk-UA" dirty="0" smtClean="0"/>
              <a:t>того типу, до якого належить перший операнд операції (</a:t>
            </a:r>
            <a:r>
              <a:rPr lang="en-US" dirty="0" smtClean="0"/>
              <a:t>set </a:t>
            </a:r>
            <a:r>
              <a:rPr lang="uk-UA" dirty="0" smtClean="0"/>
              <a:t>або </a:t>
            </a:r>
            <a:r>
              <a:rPr lang="en-US" dirty="0" err="1" smtClean="0"/>
              <a:t>frozenset</a:t>
            </a:r>
            <a:r>
              <a:rPr lang="uk-UA" dirty="0" smtClean="0"/>
              <a:t>).</a:t>
            </a:r>
            <a:endParaRPr lang="ru-RU" dirty="0"/>
          </a:p>
          <a:p>
            <a:r>
              <a:rPr lang="en-US" dirty="0" err="1"/>
              <a:t>frozenset</a:t>
            </a:r>
            <a:r>
              <a:rPr lang="en-US" dirty="0"/>
              <a:t> </a:t>
            </a:r>
            <a:r>
              <a:rPr lang="uk-UA" dirty="0"/>
              <a:t>використовують тоді, коли множина після створення не змінюється і потрібна більша швидкодія у порівнянні з використанням звичайних множин </a:t>
            </a:r>
            <a:r>
              <a:rPr lang="en-US" dirty="0"/>
              <a:t>set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Множиноутворення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Множиноутворення</a:t>
            </a:r>
            <a:r>
              <a:rPr lang="uk-UA" dirty="0"/>
              <a:t> (</a:t>
            </a:r>
            <a:r>
              <a:rPr lang="en-US" dirty="0"/>
              <a:t>set comprehension</a:t>
            </a:r>
            <a:r>
              <a:rPr lang="uk-UA" dirty="0"/>
              <a:t>) – це вираз, результатом якого є множина. </a:t>
            </a:r>
            <a:endParaRPr lang="en-US" dirty="0" smtClean="0"/>
          </a:p>
          <a:p>
            <a:r>
              <a:rPr lang="uk-UA" dirty="0" err="1" smtClean="0"/>
              <a:t>Множиноутворення</a:t>
            </a:r>
            <a:r>
              <a:rPr lang="uk-UA" dirty="0" smtClean="0"/>
              <a:t> </a:t>
            </a:r>
            <a:r>
              <a:rPr lang="uk-UA" dirty="0"/>
              <a:t>схоже на </a:t>
            </a:r>
            <a:r>
              <a:rPr lang="uk-UA" dirty="0" err="1"/>
              <a:t>спискоутворення</a:t>
            </a:r>
            <a:r>
              <a:rPr lang="uk-UA" dirty="0"/>
              <a:t> та </a:t>
            </a:r>
            <a:r>
              <a:rPr lang="uk-UA" dirty="0" err="1"/>
              <a:t>словникоутворення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Вираз </a:t>
            </a:r>
            <a:r>
              <a:rPr lang="uk-UA" dirty="0"/>
              <a:t>має такий синтаксис: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uk-UA" dirty="0"/>
              <a:t> – вираз, </a:t>
            </a:r>
            <a:r>
              <a:rPr lang="en-US" i="1" dirty="0"/>
              <a:t>t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– умова.</a:t>
            </a:r>
            <a:endParaRPr lang="ru-RU" dirty="0"/>
          </a:p>
          <a:p>
            <a:r>
              <a:rPr lang="en-US" dirty="0"/>
              <a:t>Python</a:t>
            </a:r>
            <a:r>
              <a:rPr lang="uk-UA" dirty="0"/>
              <a:t> вибирає всі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з </a:t>
            </a:r>
            <a:r>
              <a:rPr lang="en-US" i="1" dirty="0"/>
              <a:t>t</a:t>
            </a:r>
            <a:r>
              <a:rPr lang="uk-UA" dirty="0"/>
              <a:t>, які задовольняють умову </a:t>
            </a:r>
            <a:r>
              <a:rPr lang="en-US" i="1" dirty="0"/>
              <a:t>F</a:t>
            </a:r>
            <a:r>
              <a:rPr lang="uk-UA" dirty="0"/>
              <a:t>, додає у множину </a:t>
            </a:r>
            <a:r>
              <a:rPr lang="en-US" i="1" dirty="0"/>
              <a:t>e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 та повертає отриману множину.</a:t>
            </a:r>
            <a:endParaRPr lang="ru-RU" dirty="0"/>
          </a:p>
          <a:p>
            <a:r>
              <a:rPr lang="uk-UA" dirty="0"/>
              <a:t>Якщо умова </a:t>
            </a:r>
            <a:r>
              <a:rPr lang="en-US" i="1" dirty="0"/>
              <a:t>F</a:t>
            </a:r>
            <a:r>
              <a:rPr lang="uk-UA" dirty="0"/>
              <a:t> відсутня, то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опускають.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«Тур коня»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«Тур коня». Знайти шлях шахової фігури «кінь» з поля шахової дошки (</a:t>
            </a:r>
            <a:r>
              <a:rPr lang="en-US" i="1" dirty="0"/>
              <a:t>x</a:t>
            </a:r>
            <a:r>
              <a:rPr lang="uk-UA" dirty="0"/>
              <a:t>,</a:t>
            </a:r>
            <a:r>
              <a:rPr lang="en-US" i="1" dirty="0"/>
              <a:t>m</a:t>
            </a:r>
            <a:r>
              <a:rPr lang="uk-UA" dirty="0"/>
              <a:t>) на поле (</a:t>
            </a:r>
            <a:r>
              <a:rPr lang="en-US" i="1" dirty="0"/>
              <a:t>y</a:t>
            </a:r>
            <a:r>
              <a:rPr lang="uk-UA" dirty="0"/>
              <a:t>,</a:t>
            </a:r>
            <a:r>
              <a:rPr lang="en-US" i="1" dirty="0"/>
              <a:t>k</a:t>
            </a:r>
            <a:r>
              <a:rPr lang="uk-UA" dirty="0"/>
              <a:t>), де </a:t>
            </a:r>
            <a:r>
              <a:rPr lang="en-US" i="1" dirty="0"/>
              <a:t>x</a:t>
            </a:r>
            <a:r>
              <a:rPr lang="uk-UA" dirty="0"/>
              <a:t>, </a:t>
            </a:r>
            <a:r>
              <a:rPr lang="en-US" i="1" dirty="0"/>
              <a:t>y</a:t>
            </a:r>
            <a:r>
              <a:rPr lang="uk-UA" dirty="0"/>
              <a:t> - вертикалі (позначаються літерами від </a:t>
            </a:r>
            <a:r>
              <a:rPr lang="en-US" dirty="0"/>
              <a:t>a</a:t>
            </a:r>
            <a:r>
              <a:rPr lang="uk-UA" dirty="0"/>
              <a:t> до </a:t>
            </a:r>
            <a:r>
              <a:rPr lang="en-US" dirty="0"/>
              <a:t>h</a:t>
            </a:r>
            <a:r>
              <a:rPr lang="uk-UA" dirty="0"/>
              <a:t>), </a:t>
            </a:r>
            <a:r>
              <a:rPr lang="en-US" i="1" dirty="0"/>
              <a:t>m</a:t>
            </a:r>
            <a:r>
              <a:rPr lang="uk-UA" dirty="0"/>
              <a:t>, </a:t>
            </a:r>
            <a:r>
              <a:rPr lang="en-US" i="1" dirty="0"/>
              <a:t>k</a:t>
            </a:r>
            <a:r>
              <a:rPr lang="uk-UA" dirty="0"/>
              <a:t> - горизонталі (позначаються цифрами від 1 до 8).</a:t>
            </a:r>
            <a:endParaRPr lang="ru-RU" dirty="0"/>
          </a:p>
          <a:p>
            <a:r>
              <a:rPr lang="uk-UA" dirty="0"/>
              <a:t>Програма, яку ми розбирали у попередній темі, знаходила шлях коня, але цей шлях був неоптимальний через вибір наступного ходу, починаючи з початку списку ходів. </a:t>
            </a:r>
            <a:endParaRPr lang="en-US" dirty="0" smtClean="0"/>
          </a:p>
          <a:p>
            <a:r>
              <a:rPr lang="uk-UA" dirty="0" smtClean="0"/>
              <a:t>Побудуємо </a:t>
            </a:r>
            <a:r>
              <a:rPr lang="uk-UA" dirty="0"/>
              <a:t>програму, яка буде знаходити більш оптимальний шлях.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«Тур коня</a:t>
            </a:r>
            <a:r>
              <a:rPr lang="uk-UA" dirty="0" smtClean="0"/>
              <a:t>»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uk-UA" dirty="0"/>
              <a:t>му кроці будуємо граничну множину полів шахової дошки, яких кінь може досягти з початкової позиції за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uk-UA" dirty="0"/>
              <a:t>кроків. </a:t>
            </a:r>
            <a:endParaRPr lang="en-US" dirty="0" smtClean="0"/>
          </a:p>
          <a:p>
            <a:r>
              <a:rPr lang="uk-UA" dirty="0" smtClean="0"/>
              <a:t>Коли </a:t>
            </a:r>
            <a:r>
              <a:rPr lang="uk-UA" dirty="0"/>
              <a:t>у множину потрапляє кінцеве поле, йде повернення до початкової позиції з побудовою шляху.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 descr="http://i.stack.imgur.com/K3eQ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78898"/>
            <a:ext cx="26479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://4.bp.blogspot.com/-0V71BGeS-vU/TgyvuWcV10I/AAAAAAAABTA/DzYVaPlshm8/s1600/knight_move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78898"/>
            <a:ext cx="2538165" cy="267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6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Множини: носій, основні операції, відношення та інструкції для множин.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Додаткові операції, відношення та інструкції для множин.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Множини, що не змінюються.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Множиноутворення</a:t>
            </a:r>
            <a:r>
              <a:rPr lang="uk-UA" sz="2400" dirty="0"/>
              <a:t>.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http://www.python-course.eu/python3_sets_frozensets.php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Множини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Тип множини використовують у задачах, у яких має значення тільки належність або неналежність елемента деякій множині. </a:t>
            </a:r>
            <a:endParaRPr lang="en-US" dirty="0" smtClean="0"/>
          </a:p>
          <a:p>
            <a:r>
              <a:rPr lang="uk-UA" dirty="0" smtClean="0"/>
              <a:t>В </a:t>
            </a:r>
            <a:r>
              <a:rPr lang="uk-UA" dirty="0"/>
              <a:t>основному реалізація множин у програмуванні повторює відомі операції та відношення для множин у математиці.</a:t>
            </a:r>
            <a:endParaRPr lang="ru-RU" dirty="0"/>
          </a:p>
          <a:p>
            <a:r>
              <a:rPr lang="uk-UA" dirty="0"/>
              <a:t>Множини, є такими, що змінюються (</a:t>
            </a:r>
            <a:r>
              <a:rPr lang="en-US" dirty="0"/>
              <a:t>mutable</a:t>
            </a:r>
            <a:r>
              <a:rPr lang="uk-UA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Носій типу множина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Множина позначається включенням її елементів у фігурні дужки через кому.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{</a:t>
            </a:r>
            <a:r>
              <a:rPr lang="en-US" dirty="0"/>
              <a:t>x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uk-UA" dirty="0"/>
              <a:t>}. </a:t>
            </a:r>
            <a:endParaRPr lang="en-US" dirty="0" smtClean="0"/>
          </a:p>
          <a:p>
            <a:r>
              <a:rPr lang="uk-UA" dirty="0" smtClean="0"/>
              <a:t>Порожня </a:t>
            </a:r>
            <a:r>
              <a:rPr lang="uk-UA" dirty="0"/>
              <a:t>множина позначається </a:t>
            </a:r>
            <a:r>
              <a:rPr lang="en-US" dirty="0"/>
              <a:t>set</a:t>
            </a:r>
            <a:r>
              <a:rPr lang="ru-RU" dirty="0"/>
              <a:t>(), </a:t>
            </a:r>
            <a:r>
              <a:rPr lang="uk-UA" dirty="0"/>
              <a:t>щоб уникнути плутанини зі словниками.</a:t>
            </a:r>
            <a:endParaRPr lang="ru-RU" dirty="0"/>
          </a:p>
          <a:p>
            <a:r>
              <a:rPr lang="uk-UA" dirty="0"/>
              <a:t>Нехай множина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uk-UA" dirty="0"/>
              <a:t>є носієм типу елементів </a:t>
            </a:r>
            <a:r>
              <a:rPr lang="en-US" dirty="0"/>
              <a:t>t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Тоді носієм типу множини елементів типу </a:t>
            </a:r>
            <a:r>
              <a:rPr lang="en-US" dirty="0"/>
              <a:t>t</a:t>
            </a:r>
            <a:r>
              <a:rPr lang="uk-UA" dirty="0"/>
              <a:t> буде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M</a:t>
            </a:r>
            <a:r>
              <a:rPr lang="en-US" i="1" baseline="-25000" dirty="0" err="1"/>
              <a:t>s</a:t>
            </a:r>
            <a:r>
              <a:rPr lang="en-US" dirty="0"/>
              <a:t> </a:t>
            </a:r>
            <a:r>
              <a:rPr lang="ru-RU" dirty="0"/>
              <a:t>= 2</a:t>
            </a:r>
            <a:r>
              <a:rPr lang="en-US" i="1" baseline="30000" dirty="0"/>
              <a:t>M</a:t>
            </a:r>
            <a:r>
              <a:rPr lang="en-US" dirty="0"/>
              <a:t> </a:t>
            </a:r>
            <a:r>
              <a:rPr lang="uk-UA" dirty="0"/>
              <a:t>– множина всіх підмножин множини </a:t>
            </a:r>
            <a:r>
              <a:rPr lang="en-US" i="1" dirty="0"/>
              <a:t>M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для множин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377519"/>
              </p:ext>
            </p:extLst>
          </p:nvPr>
        </p:nvGraphicFramePr>
        <p:xfrm>
          <a:off x="539552" y="1412776"/>
          <a:ext cx="8064896" cy="45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761"/>
                <a:gridCol w="62261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Операція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{</a:t>
                      </a: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1</a:t>
                      </a:r>
                      <a:r>
                        <a:rPr lang="uk-UA" sz="2000">
                          <a:effectLst/>
                        </a:rPr>
                        <a:t>, …, </a:t>
                      </a: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}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Створити множину з елементів </a:t>
                      </a: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r>
                        <a:rPr lang="ru-RU" sz="2000">
                          <a:effectLst/>
                        </a:rPr>
                        <a:t>, … , </a:t>
                      </a: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set()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Порожня множина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set(x)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Перетворення </a:t>
                      </a:r>
                      <a:r>
                        <a:rPr lang="en-US" sz="2000">
                          <a:effectLst/>
                        </a:rPr>
                        <a:t>x </a:t>
                      </a:r>
                      <a:r>
                        <a:rPr lang="uk-UA" sz="2000">
                          <a:effectLst/>
                        </a:rPr>
                        <a:t>у множину (</a:t>
                      </a:r>
                      <a:r>
                        <a:rPr lang="en-US" sz="2000">
                          <a:effectLst/>
                        </a:rPr>
                        <a:t>x </a:t>
                      </a:r>
                      <a:r>
                        <a:rPr lang="uk-UA" sz="2000">
                          <a:effectLst/>
                        </a:rPr>
                        <a:t>повинно належати типу, що ітерується)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| b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Об’єднання множин </a:t>
                      </a:r>
                      <a:r>
                        <a:rPr lang="en-US" sz="2000">
                          <a:effectLst/>
                        </a:rPr>
                        <a:t>a U 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&amp; 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Перетин множин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∩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-</a:t>
                      </a:r>
                      <a:r>
                        <a:rPr lang="en-US" sz="2000">
                          <a:effectLst/>
                        </a:rPr>
                        <a:t> 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Різниця множин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\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^ 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Симетрична різниця множин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та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len(a)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Довжина 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ru-RU" sz="2000">
                          <a:effectLst/>
                        </a:rPr>
                        <a:t> – </a:t>
                      </a:r>
                      <a:r>
                        <a:rPr lang="uk-UA" sz="2000">
                          <a:effectLst/>
                        </a:rPr>
                        <a:t>кількість елементів у множині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min(a)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Найменший елемент множини 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max(a)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Найбільший елемент множини 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a.copy()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Повертає копію множини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відношення для множин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множин визначено відношення з </a:t>
            </a:r>
            <a:r>
              <a:rPr lang="en-US" dirty="0" err="1"/>
              <a:t>Rel</a:t>
            </a:r>
            <a:r>
              <a:rPr lang="ru-RU" dirty="0"/>
              <a:t> = {</a:t>
            </a:r>
            <a:r>
              <a:rPr lang="uk-UA" dirty="0"/>
              <a:t>==, !=,</a:t>
            </a:r>
            <a:r>
              <a:rPr lang="ru-RU" dirty="0"/>
              <a:t> &gt;, &lt;, &gt;=, &lt;=} </a:t>
            </a:r>
            <a:r>
              <a:rPr lang="uk-UA" dirty="0"/>
              <a:t>а також </a:t>
            </a:r>
            <a:r>
              <a:rPr lang="en-US" dirty="0"/>
              <a:t>in</a:t>
            </a:r>
            <a:r>
              <a:rPr lang="uk-UA" dirty="0"/>
              <a:t>, </a:t>
            </a:r>
            <a:r>
              <a:rPr lang="en-US" dirty="0"/>
              <a:t>not in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 означає рівність множин.</a:t>
            </a:r>
            <a:endParaRPr lang="ru-RU" dirty="0"/>
          </a:p>
          <a:p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uk-UA" dirty="0"/>
              <a:t>!= </a:t>
            </a:r>
            <a:r>
              <a:rPr lang="en-US" dirty="0"/>
              <a:t>b</a:t>
            </a:r>
            <a:r>
              <a:rPr lang="uk-UA" dirty="0"/>
              <a:t> ≡ </a:t>
            </a:r>
            <a:r>
              <a:rPr lang="en-US" dirty="0"/>
              <a:t>not</a:t>
            </a:r>
            <a:r>
              <a:rPr lang="uk-UA" dirty="0"/>
              <a:t> (</a:t>
            </a:r>
            <a:r>
              <a:rPr lang="en-US" dirty="0"/>
              <a:t>a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).</a:t>
            </a:r>
            <a:endParaRPr lang="ru-RU" dirty="0"/>
          </a:p>
          <a:p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ru-RU" dirty="0"/>
              <a:t>&lt; </a:t>
            </a:r>
            <a:r>
              <a:rPr lang="en-US" dirty="0"/>
              <a:t>b </a:t>
            </a:r>
            <a:r>
              <a:rPr lang="uk-UA" dirty="0"/>
              <a:t>означає включення множини </a:t>
            </a:r>
            <a:r>
              <a:rPr lang="en-US" dirty="0"/>
              <a:t>a</a:t>
            </a:r>
            <a:r>
              <a:rPr lang="uk-UA" dirty="0"/>
              <a:t> у множину </a:t>
            </a:r>
            <a:r>
              <a:rPr lang="en-US" dirty="0"/>
              <a:t>b</a:t>
            </a:r>
            <a:r>
              <a:rPr lang="ru-RU" dirty="0"/>
              <a:t>.</a:t>
            </a:r>
          </a:p>
          <a:p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ru-RU" dirty="0"/>
              <a:t>&lt;= </a:t>
            </a:r>
            <a:r>
              <a:rPr lang="en-US" dirty="0"/>
              <a:t>b </a:t>
            </a:r>
            <a:r>
              <a:rPr lang="uk-UA" dirty="0"/>
              <a:t>означає нестроге включення множини </a:t>
            </a:r>
            <a:r>
              <a:rPr lang="en-US" dirty="0"/>
              <a:t>a</a:t>
            </a:r>
            <a:r>
              <a:rPr lang="uk-UA" dirty="0"/>
              <a:t> у множину </a:t>
            </a:r>
            <a:r>
              <a:rPr lang="en-US" dirty="0"/>
              <a:t>b</a:t>
            </a:r>
            <a:r>
              <a:rPr lang="ru-RU" dirty="0"/>
              <a:t>.</a:t>
            </a:r>
          </a:p>
          <a:p>
            <a:r>
              <a:rPr lang="uk-UA" dirty="0"/>
              <a:t>Відношення </a:t>
            </a:r>
            <a:r>
              <a:rPr lang="en-US" dirty="0"/>
              <a:t>a &gt; b </a:t>
            </a:r>
            <a:r>
              <a:rPr lang="uk-UA" dirty="0"/>
              <a:t>≡</a:t>
            </a:r>
            <a:r>
              <a:rPr lang="en-US" dirty="0"/>
              <a:t> b &lt; a.</a:t>
            </a:r>
            <a:endParaRPr lang="ru-RU" dirty="0"/>
          </a:p>
          <a:p>
            <a:r>
              <a:rPr lang="uk-UA" dirty="0"/>
              <a:t>Відношення </a:t>
            </a:r>
            <a:r>
              <a:rPr lang="en-US" dirty="0"/>
              <a:t>a &gt;= b </a:t>
            </a:r>
            <a:r>
              <a:rPr lang="uk-UA" dirty="0"/>
              <a:t>≡</a:t>
            </a:r>
            <a:r>
              <a:rPr lang="en-US" dirty="0"/>
              <a:t> b &lt;= a.</a:t>
            </a:r>
            <a:endParaRPr lang="ru-RU" dirty="0"/>
          </a:p>
          <a:p>
            <a:r>
              <a:rPr lang="en-US" dirty="0"/>
              <a:t>x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r>
              <a:rPr lang="en-US" dirty="0"/>
              <a:t>x not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ru-RU" dirty="0"/>
              <a:t>не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інструкції для множин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множин визначено присвоєння та виведення.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Введення </a:t>
            </a:r>
            <a:r>
              <a:rPr lang="uk-UA" dirty="0"/>
              <a:t>не визначено, тому треба вводити множину </a:t>
            </a:r>
            <a:r>
              <a:rPr lang="uk-UA" dirty="0" err="1"/>
              <a:t>поелементно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Визначено також цикл по всіх елементах множини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Перевірити, чи складаються 2 рядки </a:t>
            </a:r>
            <a:r>
              <a:rPr lang="en-US" dirty="0"/>
              <a:t>s</a:t>
            </a:r>
            <a:r>
              <a:rPr lang="ru-RU" dirty="0"/>
              <a:t>1 </a:t>
            </a:r>
            <a:r>
              <a:rPr lang="uk-UA" dirty="0"/>
              <a:t>та </a:t>
            </a:r>
            <a:r>
              <a:rPr lang="en-US" dirty="0"/>
              <a:t>s</a:t>
            </a:r>
            <a:r>
              <a:rPr lang="ru-RU" dirty="0"/>
              <a:t>2</a:t>
            </a:r>
            <a:r>
              <a:rPr lang="uk-UA" dirty="0"/>
              <a:t> з одних і тих же символів. Тобто, чи справедливе твердження, що кожний символ </a:t>
            </a:r>
            <a:r>
              <a:rPr lang="en-US" dirty="0"/>
              <a:t>s</a:t>
            </a:r>
            <a:r>
              <a:rPr lang="ru-RU" dirty="0"/>
              <a:t>1 </a:t>
            </a:r>
            <a:r>
              <a:rPr lang="uk-UA" dirty="0"/>
              <a:t>входить у </a:t>
            </a:r>
            <a:r>
              <a:rPr lang="en-US" dirty="0"/>
              <a:t>s</a:t>
            </a:r>
            <a:r>
              <a:rPr lang="ru-RU" dirty="0"/>
              <a:t>2</a:t>
            </a:r>
            <a:r>
              <a:rPr lang="uk-UA" dirty="0"/>
              <a:t> та кожний символ </a:t>
            </a:r>
            <a:r>
              <a:rPr lang="en-US" dirty="0"/>
              <a:t>s</a:t>
            </a:r>
            <a:r>
              <a:rPr lang="uk-UA" dirty="0"/>
              <a:t>2 входить у </a:t>
            </a:r>
            <a:r>
              <a:rPr lang="en-US" dirty="0"/>
              <a:t>s</a:t>
            </a:r>
            <a:r>
              <a:rPr lang="uk-UA" dirty="0"/>
              <a:t>1.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операції для множин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429894"/>
              </p:ext>
            </p:extLst>
          </p:nvPr>
        </p:nvGraphicFramePr>
        <p:xfrm>
          <a:off x="467544" y="1556792"/>
          <a:ext cx="792088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0"/>
                <a:gridCol w="4320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Операція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uk-UA" sz="2000">
                          <a:effectLst/>
                        </a:rPr>
                        <a:t>.union(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Об’єднання множин </a:t>
                      </a:r>
                      <a:r>
                        <a:rPr lang="en-US" sz="2000" dirty="0">
                          <a:effectLst/>
                        </a:rPr>
                        <a:t>a U b</a:t>
                      </a:r>
                      <a:r>
                        <a:rPr lang="uk-UA" sz="2000" dirty="0">
                          <a:effectLst/>
                        </a:rPr>
                        <a:t>, те ж саме, що й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uk-UA" sz="2000" dirty="0">
                          <a:effectLst/>
                        </a:rPr>
                        <a:t> | 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a.intersection(b)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Перетин множин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∩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ru-RU" sz="2000">
                          <a:effectLst/>
                        </a:rPr>
                        <a:t>, </a:t>
                      </a:r>
                      <a:r>
                        <a:rPr lang="uk-UA" sz="2000">
                          <a:effectLst/>
                        </a:rPr>
                        <a:t>те ж саме, що й 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ru-RU" sz="2000">
                          <a:effectLst/>
                        </a:rPr>
                        <a:t> &amp;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a.difference</a:t>
                      </a:r>
                      <a:r>
                        <a:rPr lang="en-US" sz="2000" dirty="0">
                          <a:effectLst/>
                        </a:rPr>
                        <a:t>(b)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Різниця множин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\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ru-RU" sz="2000">
                          <a:effectLst/>
                        </a:rPr>
                        <a:t>, </a:t>
                      </a:r>
                      <a:r>
                        <a:rPr lang="uk-UA" sz="2000">
                          <a:effectLst/>
                        </a:rPr>
                        <a:t>те ж саме, що й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-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a.symmetric_difference(b)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Симетрична різниця множин </a:t>
                      </a:r>
                      <a:r>
                        <a:rPr lang="en-US" sz="2000" dirty="0">
                          <a:effectLst/>
                        </a:rPr>
                        <a:t>a </a:t>
                      </a:r>
                      <a:r>
                        <a:rPr lang="uk-UA" sz="2000" dirty="0">
                          <a:effectLst/>
                        </a:rPr>
                        <a:t>та 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uk-UA" sz="2000" dirty="0">
                          <a:effectLst/>
                        </a:rPr>
                        <a:t>те ж саме, що й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ru-RU" sz="2000" dirty="0">
                          <a:effectLst/>
                        </a:rPr>
                        <a:t> ^ 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відношення для множин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28525"/>
              </p:ext>
            </p:extLst>
          </p:nvPr>
        </p:nvGraphicFramePr>
        <p:xfrm>
          <a:off x="467544" y="1412776"/>
          <a:ext cx="799288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784"/>
                <a:gridCol w="58291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Відношення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uk-UA" sz="2000">
                          <a:effectLst/>
                        </a:rPr>
                        <a:t>.isdisjoint(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r>
                        <a:rPr lang="uk-UA" sz="2000">
                          <a:effectLst/>
                        </a:rPr>
                        <a:t>, коли перетин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та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uk-UA" sz="2000">
                          <a:effectLst/>
                        </a:rPr>
                        <a:t> – порожня множина, те ж саме, що й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ru-RU" sz="2000">
                          <a:effectLst/>
                        </a:rPr>
                        <a:t>&amp; 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ru-RU" sz="2000">
                          <a:effectLst/>
                        </a:rPr>
                        <a:t> == </a:t>
                      </a:r>
                      <a:r>
                        <a:rPr lang="en-US" sz="2000">
                          <a:effectLst/>
                        </a:rPr>
                        <a:t>set</a:t>
                      </a:r>
                      <a:r>
                        <a:rPr lang="ru-RU" sz="2000">
                          <a:effectLst/>
                        </a:rPr>
                        <a:t>()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a.issubset(b)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Чи є </a:t>
                      </a:r>
                      <a:r>
                        <a:rPr lang="en-US" sz="2000">
                          <a:effectLst/>
                        </a:rPr>
                        <a:t>a </a:t>
                      </a:r>
                      <a:r>
                        <a:rPr lang="uk-UA" sz="2000">
                          <a:effectLst/>
                        </a:rPr>
                        <a:t>підмножиною </a:t>
                      </a:r>
                      <a:r>
                        <a:rPr lang="en-US" sz="2000">
                          <a:effectLst/>
                        </a:rPr>
                        <a:t>b, </a:t>
                      </a:r>
                      <a:r>
                        <a:rPr lang="uk-UA" sz="2000">
                          <a:effectLst/>
                        </a:rPr>
                        <a:t>те ж саме, що й </a:t>
                      </a:r>
                      <a:r>
                        <a:rPr lang="en-US" sz="2000">
                          <a:effectLst/>
                        </a:rPr>
                        <a:t>a &lt;= b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a.issuperset(b)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Чи є </a:t>
                      </a:r>
                      <a:r>
                        <a:rPr lang="en-US" sz="2000" dirty="0">
                          <a:effectLst/>
                        </a:rPr>
                        <a:t>b </a:t>
                      </a:r>
                      <a:r>
                        <a:rPr lang="uk-UA" sz="2000" dirty="0">
                          <a:effectLst/>
                        </a:rPr>
                        <a:t>підмножиною </a:t>
                      </a:r>
                      <a:r>
                        <a:rPr lang="en-US" sz="2000" dirty="0">
                          <a:effectLst/>
                        </a:rPr>
                        <a:t>a, </a:t>
                      </a:r>
                      <a:r>
                        <a:rPr lang="uk-UA" sz="2000" dirty="0">
                          <a:effectLst/>
                        </a:rPr>
                        <a:t>те ж саме, що й </a:t>
                      </a:r>
                      <a:r>
                        <a:rPr lang="en-US" sz="2000" dirty="0">
                          <a:effectLst/>
                        </a:rPr>
                        <a:t>b &lt;= a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5041</TotalTime>
  <Words>1371</Words>
  <Application>Microsoft Office PowerPoint</Application>
  <PresentationFormat>On-screen Show (4:3)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Множини</vt:lpstr>
      <vt:lpstr>Носій типу множина</vt:lpstr>
      <vt:lpstr>Основні операції для множин</vt:lpstr>
      <vt:lpstr>Основні відношення для множин</vt:lpstr>
      <vt:lpstr>Основні інструкції для множин</vt:lpstr>
      <vt:lpstr>Приклад</vt:lpstr>
      <vt:lpstr>Додаткові операції для множин</vt:lpstr>
      <vt:lpstr>Додаткові відношення для множин</vt:lpstr>
      <vt:lpstr>Додаткові інструкції для множин</vt:lpstr>
      <vt:lpstr>Незмінні множини frozenset</vt:lpstr>
      <vt:lpstr>Множиноутворення</vt:lpstr>
      <vt:lpstr>Приклад «Тур коня»</vt:lpstr>
      <vt:lpstr>Приклад «Тур коня».2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200</cp:revision>
  <dcterms:created xsi:type="dcterms:W3CDTF">2015-08-16T10:20:57Z</dcterms:created>
  <dcterms:modified xsi:type="dcterms:W3CDTF">2015-12-14T23:46:38Z</dcterms:modified>
</cp:coreProperties>
</file>