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76" r:id="rId23"/>
    <p:sldId id="27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21.12.2015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21.12.2015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21.12.2015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21.12.2015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21.12.2015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21.12.2015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21.12.2015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-course.eu/python3_file_management.php" TargetMode="External"/><Relationship Id="rId2" Type="http://schemas.openxmlformats.org/officeDocument/2006/relationships/hyperlink" Target="http://wombat.org.ua/AByteOfPython/AByteofPythonRussian-2.0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1</a:t>
            </a:r>
            <a:r>
              <a:rPr lang="ru-RU" sz="3600" dirty="0"/>
              <a:t>2</a:t>
            </a:r>
            <a:r>
              <a:rPr lang="uk-UA" sz="3600" dirty="0"/>
              <a:t>. </a:t>
            </a:r>
            <a:r>
              <a:rPr lang="ru-RU" sz="3600" dirty="0" err="1"/>
              <a:t>Файли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21.12.2015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Стиснути текстовий файл шляхом видалення зайвих пропусків між словами та на початку і в кінці рядків.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6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Додаткові дії над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err="1"/>
              <a:t>дій</a:t>
            </a:r>
            <a:r>
              <a:rPr lang="ru-RU" dirty="0"/>
              <a:t> </a:t>
            </a:r>
            <a:r>
              <a:rPr lang="ru-RU" dirty="0" err="1"/>
              <a:t>віднесемо</a:t>
            </a:r>
            <a:r>
              <a:rPr lang="ru-RU" dirty="0"/>
              <a:t> </a:t>
            </a:r>
            <a:r>
              <a:rPr lang="ru-RU" dirty="0" err="1"/>
              <a:t>обчислення</a:t>
            </a:r>
            <a:r>
              <a:rPr lang="ru-RU" dirty="0"/>
              <a:t> </a:t>
            </a:r>
            <a:r>
              <a:rPr lang="ru-RU" dirty="0" err="1"/>
              <a:t>поточної</a:t>
            </a:r>
            <a:r>
              <a:rPr lang="ru-RU" dirty="0"/>
              <a:t> </a:t>
            </a:r>
            <a:r>
              <a:rPr lang="ru-RU" dirty="0" err="1"/>
              <a:t>позиції</a:t>
            </a:r>
            <a:r>
              <a:rPr lang="ru-RU" dirty="0"/>
              <a:t> маркеру у </a:t>
            </a:r>
            <a:r>
              <a:rPr lang="ru-RU" dirty="0" err="1"/>
              <a:t>файлі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tell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ru-RU" dirty="0"/>
              <a:t>та </a:t>
            </a:r>
            <a:r>
              <a:rPr lang="ru-RU" dirty="0" err="1"/>
              <a:t>встановелння</a:t>
            </a:r>
            <a:r>
              <a:rPr lang="ru-RU" dirty="0"/>
              <a:t> </a:t>
            </a:r>
            <a:r>
              <a:rPr lang="ru-RU" dirty="0" err="1"/>
              <a:t>позиції</a:t>
            </a:r>
            <a:r>
              <a:rPr lang="ru-RU" dirty="0"/>
              <a:t> маркеру у </a:t>
            </a:r>
            <a:r>
              <a:rPr lang="ru-RU" dirty="0" err="1"/>
              <a:t>файлі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seek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n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ru-RU" dirty="0" err="1"/>
              <a:t>визначені</a:t>
            </a:r>
            <a:r>
              <a:rPr lang="ru-RU" dirty="0"/>
              <a:t> для </a:t>
            </a:r>
            <a:r>
              <a:rPr lang="ru-RU" dirty="0" err="1"/>
              <a:t>файлів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обробляють</a:t>
            </a:r>
            <a:r>
              <a:rPr lang="ru-RU" dirty="0"/>
              <a:t> як </a:t>
            </a:r>
            <a:r>
              <a:rPr lang="ru-RU" dirty="0" err="1"/>
              <a:t>файли</a:t>
            </a:r>
            <a:r>
              <a:rPr lang="ru-RU" dirty="0"/>
              <a:t> прямого доступу.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15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Запис та читання з текстового файлу нетекстових значень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Якщо потрібно записати у текстовий файл нетекстові значення, ці значення треба спочатку перетворити у рядки. </a:t>
            </a:r>
            <a:endParaRPr lang="en-US" dirty="0" smtClean="0"/>
          </a:p>
          <a:p>
            <a:r>
              <a:rPr lang="uk-UA" dirty="0" smtClean="0"/>
              <a:t>Таке </a:t>
            </a:r>
            <a:r>
              <a:rPr lang="uk-UA" dirty="0"/>
              <a:t>перетворення досягається застосуванням функції </a:t>
            </a:r>
            <a:r>
              <a:rPr lang="en-US" dirty="0"/>
              <a:t>format </a:t>
            </a:r>
            <a:r>
              <a:rPr lang="uk-UA" dirty="0"/>
              <a:t>або </a:t>
            </a:r>
            <a:r>
              <a:rPr lang="en-US" dirty="0" err="1"/>
              <a:t>str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Ще один варіант – використати </a:t>
            </a:r>
            <a:r>
              <a:rPr lang="en-US" dirty="0"/>
              <a:t>print </a:t>
            </a:r>
            <a:r>
              <a:rPr lang="uk-UA" dirty="0"/>
              <a:t>замість </a:t>
            </a:r>
            <a:r>
              <a:rPr lang="en-US" dirty="0"/>
              <a:t>write</a:t>
            </a:r>
            <a:r>
              <a:rPr lang="ru-RU" dirty="0"/>
              <a:t>.</a:t>
            </a:r>
          </a:p>
          <a:p>
            <a:r>
              <a:rPr lang="uk-UA" dirty="0"/>
              <a:t>Після читання з файлу рядків, що містять нетекстові значення, треба конвертувати ці рядки у відповідні значення.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1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Обчислити добуток двох поліномів степені та коефіцієнти яких записані у текстових файлах. Поліном, що є результатом, також записати у файл (версія 1). </a:t>
            </a:r>
            <a:endParaRPr lang="ru-RU" dirty="0"/>
          </a:p>
          <a:p>
            <a:r>
              <a:rPr lang="uk-UA" dirty="0"/>
              <a:t>Будемо вважати, що у кожному рядку файлу записано спочатку степінь а потім – коефіцієнт при цій степені через один або декілька пропусків.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7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Запуск програми з командного рядка та передача їй параметрів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Ми вже знаємо, що програму у </a:t>
            </a:r>
            <a:r>
              <a:rPr lang="en-US" dirty="0"/>
              <a:t>Python</a:t>
            </a:r>
            <a:r>
              <a:rPr lang="uk-UA" dirty="0"/>
              <a:t> можна запустити з командного рядка. </a:t>
            </a:r>
            <a:endParaRPr lang="ru-RU" dirty="0"/>
          </a:p>
          <a:p>
            <a:r>
              <a:rPr lang="uk-UA" dirty="0"/>
              <a:t>При цьому є можливість передати у програму параметри, вказані у рядку запуску. </a:t>
            </a:r>
            <a:endParaRPr lang="en-US" dirty="0" smtClean="0"/>
          </a:p>
          <a:p>
            <a:r>
              <a:rPr lang="uk-UA" dirty="0" smtClean="0"/>
              <a:t>Ці </a:t>
            </a:r>
            <a:r>
              <a:rPr lang="uk-UA" dirty="0"/>
              <a:t>параметри вказують через пропуск(и).</a:t>
            </a:r>
            <a:endParaRPr lang="ru-RU" dirty="0"/>
          </a:p>
          <a:p>
            <a:r>
              <a:rPr lang="uk-UA" dirty="0"/>
              <a:t>Загальний синтаксис має вигляд: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i="1" dirty="0" err="1"/>
              <a:t>programfile</a:t>
            </a:r>
            <a:r>
              <a:rPr lang="en-US" dirty="0"/>
              <a:t> </a:t>
            </a:r>
            <a:r>
              <a:rPr lang="en-US" i="1" dirty="0"/>
              <a:t>param</a:t>
            </a:r>
            <a:r>
              <a:rPr lang="en-US" i="1" baseline="-25000" dirty="0"/>
              <a:t>1</a:t>
            </a:r>
            <a:r>
              <a:rPr lang="en-US" dirty="0"/>
              <a:t> … </a:t>
            </a:r>
            <a:r>
              <a:rPr lang="en-US" i="1" dirty="0" err="1"/>
              <a:t>param</a:t>
            </a:r>
            <a:r>
              <a:rPr lang="en-US" i="1" baseline="-25000" dirty="0" err="1"/>
              <a:t>n</a:t>
            </a:r>
            <a:endParaRPr lang="ru-RU" dirty="0"/>
          </a:p>
          <a:p>
            <a:pPr lvl="1"/>
            <a:r>
              <a:rPr lang="ru-RU" dirty="0"/>
              <a:t>де </a:t>
            </a:r>
            <a:r>
              <a:rPr lang="en-US" i="1" dirty="0" err="1"/>
              <a:t>programfile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ru-RU" dirty="0"/>
              <a:t>файл з текстом </a:t>
            </a:r>
            <a:r>
              <a:rPr lang="ru-RU" dirty="0" err="1"/>
              <a:t>програми</a:t>
            </a:r>
            <a:r>
              <a:rPr lang="en-US" dirty="0"/>
              <a:t>,</a:t>
            </a:r>
            <a:r>
              <a:rPr lang="en-US" i="1" dirty="0"/>
              <a:t> param</a:t>
            </a:r>
            <a:r>
              <a:rPr lang="en-US" i="1" baseline="-25000" dirty="0"/>
              <a:t>1</a:t>
            </a:r>
            <a:r>
              <a:rPr lang="en-US" dirty="0"/>
              <a:t>,… ,</a:t>
            </a:r>
            <a:r>
              <a:rPr lang="en-US" i="1" dirty="0" err="1"/>
              <a:t>param</a:t>
            </a:r>
            <a:r>
              <a:rPr lang="en-US" i="1" baseline="-25000" dirty="0" err="1"/>
              <a:t>n</a:t>
            </a:r>
            <a:r>
              <a:rPr lang="en-US" dirty="0"/>
              <a:t> – </a:t>
            </a:r>
            <a:r>
              <a:rPr lang="ru-RU" dirty="0" err="1"/>
              <a:t>параметри</a:t>
            </a:r>
            <a:r>
              <a:rPr lang="en-US" dirty="0"/>
              <a:t>.</a:t>
            </a:r>
            <a:endParaRPr lang="ru-RU" dirty="0"/>
          </a:p>
          <a:p>
            <a:r>
              <a:rPr lang="uk-UA" dirty="0"/>
              <a:t>Для доступу до параметрів з програми треба імпортувати модуль </a:t>
            </a:r>
            <a:r>
              <a:rPr lang="en-US" dirty="0"/>
              <a:t>sys </a:t>
            </a:r>
            <a:r>
              <a:rPr lang="uk-UA" dirty="0"/>
              <a:t>та використати параметри, які зберігаються у змінній </a:t>
            </a:r>
            <a:r>
              <a:rPr lang="en-US" dirty="0"/>
              <a:t>sys</a:t>
            </a:r>
            <a:r>
              <a:rPr lang="ru-RU" dirty="0"/>
              <a:t>.</a:t>
            </a:r>
            <a:r>
              <a:rPr lang="en-US" dirty="0" err="1"/>
              <a:t>argv</a:t>
            </a:r>
            <a:r>
              <a:rPr lang="ru-RU" dirty="0"/>
              <a:t>. </a:t>
            </a:r>
            <a:r>
              <a:rPr lang="en-US" dirty="0" smtClean="0"/>
              <a:t>sys</a:t>
            </a:r>
            <a:r>
              <a:rPr lang="ru-RU" dirty="0"/>
              <a:t>.</a:t>
            </a:r>
            <a:r>
              <a:rPr lang="en-US" dirty="0" err="1"/>
              <a:t>argv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uk-UA" dirty="0"/>
              <a:t>це список.</a:t>
            </a:r>
            <a:endParaRPr lang="ru-RU" dirty="0"/>
          </a:p>
          <a:p>
            <a:r>
              <a:rPr lang="uk-UA" dirty="0"/>
              <a:t>У </a:t>
            </a:r>
            <a:r>
              <a:rPr lang="en-US" dirty="0"/>
              <a:t>sys</a:t>
            </a:r>
            <a:r>
              <a:rPr lang="uk-UA" dirty="0"/>
              <a:t>.</a:t>
            </a:r>
            <a:r>
              <a:rPr lang="en-US" dirty="0" err="1"/>
              <a:t>argv</a:t>
            </a:r>
            <a:r>
              <a:rPr lang="uk-UA" dirty="0"/>
              <a:t>[0] зберігається ім’я файлу програми (</a:t>
            </a:r>
            <a:r>
              <a:rPr lang="en-US" i="1" dirty="0" err="1"/>
              <a:t>programfile</a:t>
            </a:r>
            <a:r>
              <a:rPr lang="uk-UA" dirty="0"/>
              <a:t>).</a:t>
            </a:r>
            <a:endParaRPr lang="ru-RU" dirty="0"/>
          </a:p>
          <a:p>
            <a:r>
              <a:rPr lang="uk-UA" dirty="0"/>
              <a:t>Починаючи з </a:t>
            </a:r>
            <a:r>
              <a:rPr lang="en-US" dirty="0"/>
              <a:t>sys</a:t>
            </a:r>
            <a:r>
              <a:rPr lang="uk-UA" dirty="0"/>
              <a:t>.</a:t>
            </a:r>
            <a:r>
              <a:rPr lang="en-US" dirty="0" err="1"/>
              <a:t>argv</a:t>
            </a:r>
            <a:r>
              <a:rPr lang="uk-UA" dirty="0"/>
              <a:t>[1], у списку наводяться передані параметри.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96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Обчислити добуток двох поліномів степені та коефіцієнти яких записані у текстових файлах. Поліном, що є результатом, також записати у файл (версія 2). 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4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Обробка нетекстових файлів. </a:t>
            </a:r>
            <a:r>
              <a:rPr lang="en-US" dirty="0"/>
              <a:t>pickle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</a:t>
            </a:r>
            <a:r>
              <a:rPr lang="uk-UA" dirty="0"/>
              <a:t>обробки нетекстових файлів у </a:t>
            </a:r>
            <a:r>
              <a:rPr lang="en-US" dirty="0"/>
              <a:t>Python </a:t>
            </a:r>
            <a:r>
              <a:rPr lang="uk-UA" dirty="0"/>
              <a:t>існує спеціальний модуль </a:t>
            </a:r>
            <a:r>
              <a:rPr lang="uk-UA" dirty="0" err="1"/>
              <a:t>pickle</a:t>
            </a:r>
            <a:r>
              <a:rPr lang="uk-UA" dirty="0"/>
              <a:t> (у перекладі з англійської – консервування, маринування).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модуль містить функції для збереження у файлі та відновлення практично будь-якої змінної з програми у </a:t>
            </a:r>
            <a:r>
              <a:rPr lang="en-US" dirty="0"/>
              <a:t>Python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  <p:pic>
        <p:nvPicPr>
          <p:cNvPr id="1026" name="Picture 2" descr="D:\obv\Lect_Python\T12\Mixed_Pickles_(9370-72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61047"/>
            <a:ext cx="4176464" cy="253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4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Обробка нетекстових файлів. </a:t>
            </a:r>
            <a:r>
              <a:rPr lang="en-US" dirty="0" smtClean="0"/>
              <a:t>pickle.2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Відкриття </a:t>
            </a:r>
            <a:r>
              <a:rPr lang="uk-UA" dirty="0"/>
              <a:t>та закриття файлу виконується так, як вже було розглянуто. Тобто за допомогою </a:t>
            </a:r>
            <a:r>
              <a:rPr lang="en-US" dirty="0"/>
              <a:t>open</a:t>
            </a:r>
            <a:r>
              <a:rPr lang="uk-UA" dirty="0"/>
              <a:t> (значення </a:t>
            </a:r>
            <a:r>
              <a:rPr lang="en-US" dirty="0"/>
              <a:t>mode </a:t>
            </a:r>
            <a:r>
              <a:rPr lang="uk-UA" dirty="0"/>
              <a:t>– ‘</a:t>
            </a:r>
            <a:r>
              <a:rPr lang="en-US" dirty="0" err="1"/>
              <a:t>rb</a:t>
            </a:r>
            <a:r>
              <a:rPr lang="uk-UA" dirty="0"/>
              <a:t>’ або ‘</a:t>
            </a:r>
            <a:r>
              <a:rPr lang="en-US" dirty="0" err="1"/>
              <a:t>wb</a:t>
            </a:r>
            <a:r>
              <a:rPr lang="uk-UA" dirty="0"/>
              <a:t>’) та </a:t>
            </a:r>
            <a:r>
              <a:rPr lang="en-US" dirty="0"/>
              <a:t>close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Для використання </a:t>
            </a:r>
            <a:r>
              <a:rPr lang="uk-UA" dirty="0" err="1"/>
              <a:t>pickle</a:t>
            </a:r>
            <a:r>
              <a:rPr lang="uk-UA" dirty="0"/>
              <a:t> спочатку треба імпортувати модуль</a:t>
            </a:r>
            <a:endParaRPr lang="ru-RU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import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pickle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uk-UA" dirty="0" smtClean="0"/>
              <a:t>Для </a:t>
            </a:r>
            <a:r>
              <a:rPr lang="uk-UA" dirty="0"/>
              <a:t>збереження значення змінної </a:t>
            </a:r>
            <a:r>
              <a:rPr lang="en-US" dirty="0"/>
              <a:t>x</a:t>
            </a:r>
            <a:r>
              <a:rPr lang="uk-UA" dirty="0"/>
              <a:t> у відкритому для запису файлі </a:t>
            </a:r>
            <a:r>
              <a:rPr lang="en-US" dirty="0"/>
              <a:t>f</a:t>
            </a:r>
            <a:r>
              <a:rPr lang="uk-UA" dirty="0"/>
              <a:t> треба написати</a:t>
            </a:r>
            <a:endParaRPr lang="ru-RU" dirty="0"/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pickle</a:t>
            </a:r>
            <a:r>
              <a:rPr lang="ru-RU" b="1" dirty="0">
                <a:latin typeface="Arial Black" panose="020B0A04020102020204" pitchFamily="34" charset="0"/>
              </a:rPr>
              <a:t>.</a:t>
            </a:r>
            <a:r>
              <a:rPr lang="en-US" dirty="0">
                <a:latin typeface="Arial Black" panose="020B0A04020102020204" pitchFamily="34" charset="0"/>
              </a:rPr>
              <a:t>dump</a:t>
            </a:r>
            <a:r>
              <a:rPr lang="ru-RU" b="1" dirty="0">
                <a:latin typeface="Arial Black" panose="020B0A04020102020204" pitchFamily="34" charset="0"/>
              </a:rPr>
              <a:t>(</a:t>
            </a:r>
            <a:r>
              <a:rPr lang="en-US" dirty="0">
                <a:latin typeface="Arial Black" panose="020B0A04020102020204" pitchFamily="34" charset="0"/>
              </a:rPr>
              <a:t>x</a:t>
            </a:r>
            <a:r>
              <a:rPr lang="ru-RU" b="1" dirty="0">
                <a:latin typeface="Arial Black" panose="020B0A04020102020204" pitchFamily="34" charset="0"/>
              </a:rPr>
              <a:t>,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f</a:t>
            </a:r>
            <a:r>
              <a:rPr lang="ru-RU" b="1" dirty="0">
                <a:latin typeface="Arial Black" panose="020B0A04020102020204" pitchFamily="34" charset="0"/>
              </a:rPr>
              <a:t>)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uk-UA" dirty="0"/>
              <a:t>Для читання значення змінної </a:t>
            </a:r>
            <a:r>
              <a:rPr lang="en-US" dirty="0"/>
              <a:t>x </a:t>
            </a:r>
            <a:r>
              <a:rPr lang="uk-UA" dirty="0"/>
              <a:t>з відкритого для читання файлу </a:t>
            </a:r>
            <a:r>
              <a:rPr lang="en-US" dirty="0"/>
              <a:t>f</a:t>
            </a:r>
            <a:r>
              <a:rPr lang="uk-UA" dirty="0"/>
              <a:t> треба написати</a:t>
            </a:r>
            <a:endParaRPr lang="ru-RU" dirty="0"/>
          </a:p>
          <a:p>
            <a:pPr marL="0" indent="0">
              <a:buNone/>
            </a:pPr>
            <a:r>
              <a:rPr lang="ru-RU" dirty="0">
                <a:latin typeface="Arial Black" panose="020B0A04020102020204" pitchFamily="34" charset="0"/>
              </a:rPr>
              <a:t>x </a:t>
            </a:r>
            <a:r>
              <a:rPr lang="uk-UA" b="1" dirty="0">
                <a:latin typeface="Arial Black" panose="020B0A04020102020204" pitchFamily="34" charset="0"/>
              </a:rPr>
              <a:t>=</a:t>
            </a:r>
            <a:r>
              <a:rPr lang="uk-UA" dirty="0">
                <a:latin typeface="Arial Black" panose="020B0A04020102020204" pitchFamily="34" charset="0"/>
              </a:rPr>
              <a:t> </a:t>
            </a:r>
            <a:r>
              <a:rPr lang="ru-RU" dirty="0" err="1">
                <a:latin typeface="Arial Black" panose="020B0A04020102020204" pitchFamily="34" charset="0"/>
              </a:rPr>
              <a:t>pickle</a:t>
            </a:r>
            <a:r>
              <a:rPr lang="uk-UA" b="1" dirty="0">
                <a:latin typeface="Arial Black" panose="020B0A04020102020204" pitchFamily="34" charset="0"/>
              </a:rPr>
              <a:t>.</a:t>
            </a:r>
            <a:r>
              <a:rPr lang="ru-RU" dirty="0" err="1">
                <a:latin typeface="Arial Black" panose="020B0A04020102020204" pitchFamily="34" charset="0"/>
              </a:rPr>
              <a:t>load</a:t>
            </a:r>
            <a:r>
              <a:rPr lang="uk-UA" b="1" dirty="0">
                <a:latin typeface="Arial Black" panose="020B0A04020102020204" pitchFamily="34" charset="0"/>
              </a:rPr>
              <a:t>(</a:t>
            </a:r>
            <a:r>
              <a:rPr lang="ru-RU" dirty="0">
                <a:latin typeface="Arial Black" panose="020B0A04020102020204" pitchFamily="34" charset="0"/>
              </a:rPr>
              <a:t>f</a:t>
            </a:r>
            <a:r>
              <a:rPr lang="uk-UA" b="1" dirty="0">
                <a:latin typeface="Arial Black" panose="020B0A04020102020204" pitchFamily="34" charset="0"/>
              </a:rPr>
              <a:t>)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uk-UA" dirty="0"/>
              <a:t>Як ми бачимо, працювати з </a:t>
            </a:r>
            <a:r>
              <a:rPr lang="uk-UA" dirty="0" err="1"/>
              <a:t>pickle</a:t>
            </a:r>
            <a:r>
              <a:rPr lang="uk-UA" dirty="0"/>
              <a:t> дуже просто.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5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Скласти програму, яка реалізує простий телефонний довідник з функціями створення довідника, додавання запису до довідника, пошуку номера телефону за прізвищем а також заміни номеру телефону новим номером. (версія 1)</a:t>
            </a:r>
            <a:endParaRPr lang="ru-RU" dirty="0"/>
          </a:p>
          <a:p>
            <a:r>
              <a:rPr lang="uk-UA" dirty="0"/>
              <a:t>Довідник будемо зберігати у словнику з ключами – прізвищами знайомих та зі значеннями – номерами телефонів.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3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Обробка нетекстових файлів. </a:t>
            </a:r>
            <a:r>
              <a:rPr lang="en-US" dirty="0"/>
              <a:t>shelve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нетекстовими</a:t>
            </a:r>
            <a:r>
              <a:rPr lang="ru-RU" dirty="0"/>
              <a:t> файлами,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вигляд</a:t>
            </a:r>
            <a:r>
              <a:rPr lang="ru-RU" dirty="0"/>
              <a:t> словника, </a:t>
            </a:r>
            <a:r>
              <a:rPr lang="ru-RU" dirty="0" err="1"/>
              <a:t>зручно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ще</a:t>
            </a:r>
            <a:r>
              <a:rPr lang="ru-RU" dirty="0"/>
              <a:t> один модуль </a:t>
            </a:r>
            <a:r>
              <a:rPr lang="en-US" dirty="0"/>
              <a:t>Python</a:t>
            </a:r>
            <a:r>
              <a:rPr lang="ru-RU" dirty="0"/>
              <a:t> – </a:t>
            </a:r>
            <a:r>
              <a:rPr lang="en-US" dirty="0"/>
              <a:t>shelve</a:t>
            </a:r>
            <a:r>
              <a:rPr lang="ru-RU" dirty="0"/>
              <a:t> (у </a:t>
            </a:r>
            <a:r>
              <a:rPr lang="ru-RU" dirty="0" err="1"/>
              <a:t>перекладі</a:t>
            </a:r>
            <a:r>
              <a:rPr lang="ru-RU" dirty="0"/>
              <a:t> з </a:t>
            </a:r>
            <a:r>
              <a:rPr lang="ru-RU" dirty="0" err="1"/>
              <a:t>англійської</a:t>
            </a:r>
            <a:r>
              <a:rPr lang="ru-RU" dirty="0"/>
              <a:t> – </a:t>
            </a:r>
            <a:r>
              <a:rPr lang="ru-RU" dirty="0" err="1"/>
              <a:t>ставити</a:t>
            </a:r>
            <a:r>
              <a:rPr lang="ru-RU" dirty="0"/>
              <a:t> на </a:t>
            </a:r>
            <a:r>
              <a:rPr lang="ru-RU" dirty="0" err="1"/>
              <a:t>полицю</a:t>
            </a:r>
            <a:r>
              <a:rPr lang="ru-RU" dirty="0"/>
              <a:t>)</a:t>
            </a:r>
            <a:r>
              <a:rPr lang="uk-UA" dirty="0"/>
              <a:t>. </a:t>
            </a:r>
            <a:endParaRPr lang="en-US" dirty="0" smtClean="0"/>
          </a:p>
          <a:p>
            <a:r>
              <a:rPr lang="en-US" dirty="0" smtClean="0"/>
              <a:t>Shelve</a:t>
            </a:r>
            <a:r>
              <a:rPr lang="ru-RU" dirty="0" smtClean="0"/>
              <a:t>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окрім</a:t>
            </a:r>
            <a:r>
              <a:rPr lang="ru-RU" dirty="0"/>
              <a:t> основного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err="1"/>
              <a:t>службових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організації</a:t>
            </a:r>
            <a:r>
              <a:rPr lang="ru-RU" dirty="0"/>
              <a:t> доступу до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  <p:pic>
        <p:nvPicPr>
          <p:cNvPr id="2053" name="Picture 5" descr="D:\obv\Lect_Python\T12\Wall-Shelve4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3048000" cy="24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0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Файли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Файл (від англійського </a:t>
            </a:r>
            <a:r>
              <a:rPr lang="en-US" dirty="0"/>
              <a:t>file</a:t>
            </a:r>
            <a:r>
              <a:rPr lang="uk-UA" dirty="0"/>
              <a:t> - папка) – це одиниця збереження інформації на зовнішньому пристрої комп’ютера. </a:t>
            </a:r>
            <a:endParaRPr lang="en-US" dirty="0" smtClean="0"/>
          </a:p>
          <a:p>
            <a:r>
              <a:rPr lang="uk-UA" dirty="0" smtClean="0"/>
              <a:t>З </a:t>
            </a:r>
            <a:r>
              <a:rPr lang="uk-UA" dirty="0"/>
              <a:t>точки зору програми, </a:t>
            </a:r>
            <a:r>
              <a:rPr lang="uk-UA" b="1" dirty="0"/>
              <a:t>файли</a:t>
            </a:r>
            <a:r>
              <a:rPr lang="uk-UA" dirty="0"/>
              <a:t> – це послідовності, як правило, однотипних елементів, у яких в кожний момент часу визначено деякий елемент, що вважається поточним.</a:t>
            </a:r>
            <a:endParaRPr lang="ru-RU" dirty="0"/>
          </a:p>
          <a:p>
            <a:r>
              <a:rPr lang="uk-UA" dirty="0"/>
              <a:t>Файли можна поділити на </a:t>
            </a:r>
            <a:r>
              <a:rPr lang="uk-UA" b="1" dirty="0"/>
              <a:t>послідовні</a:t>
            </a:r>
            <a:r>
              <a:rPr lang="uk-UA" dirty="0"/>
              <a:t> та </a:t>
            </a:r>
            <a:r>
              <a:rPr lang="uk-UA" b="1" dirty="0"/>
              <a:t>файли прямого доступу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послідовних файлах дані обробляються послідовно від першого до останнього елемента.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файлах прямого доступу є можливість отримати доступ до довільного елемента файлу.</a:t>
            </a:r>
            <a:endParaRPr lang="ru-RU" dirty="0"/>
          </a:p>
          <a:p>
            <a:r>
              <a:rPr lang="uk-UA" dirty="0"/>
              <a:t>Елементи послідовних файлів та файлів прямого доступу ще називають записами.</a:t>
            </a:r>
            <a:endParaRPr lang="ru-RU" dirty="0"/>
          </a:p>
          <a:p>
            <a:r>
              <a:rPr lang="uk-UA" dirty="0"/>
              <a:t>Окремим видом файлів є текстові файли. </a:t>
            </a:r>
            <a:endParaRPr lang="en-US" dirty="0" smtClean="0"/>
          </a:p>
          <a:p>
            <a:r>
              <a:rPr lang="uk-UA" b="1" dirty="0" smtClean="0"/>
              <a:t>Текстовий </a:t>
            </a:r>
            <a:r>
              <a:rPr lang="uk-UA" b="1" dirty="0"/>
              <a:t>файл </a:t>
            </a:r>
            <a:r>
              <a:rPr lang="uk-UA" dirty="0"/>
              <a:t>складається з символів, які утворюють рядки змінної довжини. </a:t>
            </a:r>
            <a:endParaRPr lang="en-US" dirty="0" smtClean="0"/>
          </a:p>
          <a:p>
            <a:r>
              <a:rPr lang="uk-UA" dirty="0" smtClean="0"/>
              <a:t>Рядки </a:t>
            </a:r>
            <a:r>
              <a:rPr lang="uk-UA" dirty="0"/>
              <a:t>відділяються між собою </a:t>
            </a:r>
            <a:r>
              <a:rPr lang="uk-UA" dirty="0" smtClean="0"/>
              <a:t>символом(</a:t>
            </a:r>
            <a:r>
              <a:rPr lang="uk-UA" dirty="0" err="1" smtClean="0"/>
              <a:t>ами</a:t>
            </a:r>
            <a:r>
              <a:rPr lang="uk-UA" dirty="0"/>
              <a:t>) кінця рядка.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Обробка нетекстових файлів. </a:t>
            </a:r>
            <a:r>
              <a:rPr lang="en-US" dirty="0" smtClean="0"/>
              <a:t>shelve.2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Для </a:t>
            </a:r>
            <a:r>
              <a:rPr lang="uk-UA" dirty="0"/>
              <a:t>використання </a:t>
            </a:r>
            <a:r>
              <a:rPr lang="en-US" dirty="0"/>
              <a:t>shelve</a:t>
            </a:r>
            <a:r>
              <a:rPr lang="uk-UA" dirty="0"/>
              <a:t> спочатку треба імпортувати модуль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latin typeface="Arial Black" panose="020B0A04020102020204" pitchFamily="34" charset="0"/>
              </a:rPr>
              <a:t>import</a:t>
            </a:r>
            <a:r>
              <a:rPr lang="ru-RU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shelve</a:t>
            </a:r>
            <a:endParaRPr lang="ru-RU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ru-RU" dirty="0"/>
              <a:t>Для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почати</a:t>
            </a:r>
            <a:r>
              <a:rPr lang="ru-RU" dirty="0"/>
              <a:t> роботу з файлом у </a:t>
            </a:r>
            <a:r>
              <a:rPr lang="en-US" dirty="0"/>
              <a:t>shelve</a:t>
            </a:r>
            <a:r>
              <a:rPr lang="ru-RU" dirty="0"/>
              <a:t>, треба </a:t>
            </a:r>
            <a:r>
              <a:rPr lang="ru-RU" dirty="0" err="1"/>
              <a:t>написати</a:t>
            </a:r>
            <a:endParaRPr lang="ru-RU" dirty="0"/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x 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shelve</a:t>
            </a:r>
            <a:r>
              <a:rPr lang="en-US" sz="28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open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filename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28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ru-RU" dirty="0"/>
              <a:t>У </a:t>
            </a:r>
            <a:r>
              <a:rPr lang="ru-RU" dirty="0" err="1"/>
              <a:t>кінці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закрити</a:t>
            </a:r>
            <a:r>
              <a:rPr lang="ru-RU" dirty="0"/>
              <a:t> файл як </a:t>
            </a:r>
            <a:r>
              <a:rPr lang="ru-RU" dirty="0" err="1"/>
              <a:t>звичайно</a:t>
            </a:r>
            <a:endParaRPr lang="ru-RU" dirty="0"/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x</a:t>
            </a:r>
            <a:r>
              <a:rPr lang="en-US" sz="28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800" dirty="0" err="1">
                <a:solidFill>
                  <a:srgbClr val="000000"/>
                </a:solidFill>
                <a:latin typeface="Arial Black" panose="020B0A04020102020204" pitchFamily="34" charset="0"/>
              </a:rPr>
              <a:t>close</a:t>
            </a:r>
            <a:r>
              <a:rPr lang="en-US"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en-US" sz="2800" dirty="0">
              <a:solidFill>
                <a:srgbClr val="000080"/>
              </a:solidFill>
              <a:latin typeface="Arial Black" panose="020B0A04020102020204" pitchFamily="34" charset="0"/>
            </a:endParaRPr>
          </a:p>
          <a:p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/>
              <a:t>відкриттям</a:t>
            </a:r>
            <a:r>
              <a:rPr lang="ru-RU" dirty="0"/>
              <a:t> та </a:t>
            </a:r>
            <a:r>
              <a:rPr lang="ru-RU" dirty="0" err="1"/>
              <a:t>закриттям</a:t>
            </a:r>
            <a:r>
              <a:rPr lang="ru-RU" dirty="0"/>
              <a:t> до файлу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звертатись</a:t>
            </a:r>
            <a:r>
              <a:rPr lang="ru-RU" dirty="0"/>
              <a:t> як до словника. </a:t>
            </a:r>
            <a:endParaRPr lang="en-US" dirty="0" smtClean="0"/>
          </a:p>
          <a:p>
            <a:r>
              <a:rPr lang="ru-RU" dirty="0" err="1" smtClean="0"/>
              <a:t>Тобто</a:t>
            </a:r>
            <a:r>
              <a:rPr lang="ru-RU" dirty="0"/>
              <a:t>, </a:t>
            </a:r>
            <a:r>
              <a:rPr lang="ru-RU" dirty="0" err="1"/>
              <a:t>читати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за </a:t>
            </a:r>
            <a:r>
              <a:rPr lang="ru-RU" dirty="0" err="1"/>
              <a:t>ключем</a:t>
            </a:r>
            <a:r>
              <a:rPr lang="ru-RU" dirty="0"/>
              <a:t>,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за </a:t>
            </a:r>
            <a:r>
              <a:rPr lang="ru-RU" dirty="0" err="1"/>
              <a:t>ключем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3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Скласти програму, яка реалізує простий телефонний довідник з функціями створення довідника, додавання запису до довідника, пошуку номера телефону за прізвищем а також заміни номеру телефону новим номером. (версія 2)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7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Ми </a:t>
            </a:r>
            <a:r>
              <a:rPr lang="ru-RU" dirty="0" err="1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Файли, носій типу файл, текстові та нетекстові файли. 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Відкриття та закриття файлів.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Читання з файлу та запис у файл. 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Додаткові дії для файлів.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Запис та читання з текстового файлу нетекстових значень.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Параметри при запуску програми з командного рядка.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 smtClean="0"/>
              <a:t>Обробку </a:t>
            </a:r>
            <a:r>
              <a:rPr lang="uk-UA" sz="2400" dirty="0"/>
              <a:t>нетекстових файлів: </a:t>
            </a:r>
            <a:r>
              <a:rPr lang="uk-UA" sz="2400" dirty="0" err="1"/>
              <a:t>pickle</a:t>
            </a:r>
            <a:r>
              <a:rPr lang="uk-UA" sz="2400" dirty="0"/>
              <a:t> та </a:t>
            </a:r>
            <a:r>
              <a:rPr lang="en-US" sz="2400" dirty="0"/>
              <a:t>shelve</a:t>
            </a:r>
            <a:r>
              <a:rPr lang="uk-UA" sz="2400" dirty="0"/>
              <a:t>.</a:t>
            </a:r>
            <a:endParaRPr lang="ru-RU" sz="2400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 Byte of Python</a:t>
            </a:r>
            <a:r>
              <a:rPr lang="ru-RU" dirty="0"/>
              <a:t> (</a:t>
            </a:r>
            <a:r>
              <a:rPr lang="en-US" dirty="0"/>
              <a:t>Russian</a:t>
            </a:r>
            <a:r>
              <a:rPr lang="ru-RU" dirty="0"/>
              <a:t>) Версия 2.01 </a:t>
            </a:r>
            <a:r>
              <a:rPr lang="en-US" dirty="0" err="1"/>
              <a:t>Swaroop</a:t>
            </a:r>
            <a:r>
              <a:rPr lang="en-US" dirty="0"/>
              <a:t> C H (Translated by Vladimir </a:t>
            </a:r>
            <a:r>
              <a:rPr lang="en-US" dirty="0" err="1"/>
              <a:t>Smolyar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uk-UA" u="sng" dirty="0">
                <a:hlinkClick r:id="rId2"/>
              </a:rPr>
              <a:t>http://wombat.org.ua/AByteOfPython/AByteofPythonRussian-2.01.pdf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Бублик В.В., </a:t>
            </a:r>
            <a:r>
              <a:rPr lang="ru-RU" dirty="0" err="1"/>
              <a:t>Личман</a:t>
            </a:r>
            <a:r>
              <a:rPr lang="ru-RU" dirty="0"/>
              <a:t> В.В., </a:t>
            </a:r>
            <a:r>
              <a:rPr lang="ru-RU" dirty="0" err="1"/>
              <a:t>Обвінцев</a:t>
            </a:r>
            <a:r>
              <a:rPr lang="ru-RU" dirty="0"/>
              <a:t> О.В.. </a:t>
            </a:r>
            <a:r>
              <a:rPr lang="ru-RU" dirty="0" err="1"/>
              <a:t>Інформатика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 </a:t>
            </a:r>
            <a:r>
              <a:rPr lang="ru-RU" dirty="0" err="1"/>
              <a:t>Електронний</a:t>
            </a:r>
            <a:r>
              <a:rPr lang="ru-RU" dirty="0"/>
              <a:t> конспект </a:t>
            </a:r>
            <a:r>
              <a:rPr lang="ru-RU" dirty="0" err="1"/>
              <a:t>лекцій</a:t>
            </a:r>
            <a:r>
              <a:rPr lang="ru-RU" dirty="0"/>
              <a:t>, 2003 р.</a:t>
            </a:r>
            <a:r>
              <a:rPr lang="uk-UA" dirty="0"/>
              <a:t>,  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u="sng" dirty="0">
                <a:hlinkClick r:id="rId3"/>
              </a:rPr>
              <a:t>http://www.python-course.eu/python3_file_management.php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pPr marL="457200" lvl="0" indent="-45720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Носій типу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Нехай </a:t>
            </a:r>
            <a:r>
              <a:rPr lang="en-US" dirty="0"/>
              <a:t>A</a:t>
            </a:r>
            <a:r>
              <a:rPr lang="uk-UA" dirty="0"/>
              <a:t>,</a:t>
            </a:r>
            <a:r>
              <a:rPr lang="en-US" dirty="0"/>
              <a:t>B</a:t>
            </a:r>
            <a:r>
              <a:rPr lang="uk-UA" dirty="0"/>
              <a:t> – послідовності елементів деякого типу </a:t>
            </a:r>
            <a:r>
              <a:rPr lang="en-US" dirty="0"/>
              <a:t>T</a:t>
            </a:r>
            <a:r>
              <a:rPr lang="uk-UA" dirty="0"/>
              <a:t>; ^ - маркер, що не належить </a:t>
            </a:r>
            <a:r>
              <a:rPr lang="en-US" dirty="0"/>
              <a:t>T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Тоді </a:t>
            </a:r>
            <a:r>
              <a:rPr lang="uk-UA" dirty="0"/>
              <a:t>носієм типу файл з елементів типу </a:t>
            </a:r>
            <a:r>
              <a:rPr lang="en-US" dirty="0"/>
              <a:t>T </a:t>
            </a:r>
            <a:r>
              <a:rPr lang="uk-UA" dirty="0"/>
              <a:t>є множина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M</a:t>
            </a:r>
            <a:r>
              <a:rPr lang="en-US" i="1" baseline="-25000" dirty="0"/>
              <a:t>f</a:t>
            </a:r>
            <a:r>
              <a:rPr lang="uk-UA" dirty="0"/>
              <a:t> = {(</a:t>
            </a:r>
            <a:r>
              <a:rPr lang="en-US" dirty="0"/>
              <a:t>A</a:t>
            </a:r>
            <a:r>
              <a:rPr lang="uk-UA" dirty="0"/>
              <a:t>, ^, </a:t>
            </a:r>
            <a:r>
              <a:rPr lang="en-US" dirty="0"/>
              <a:t>B</a:t>
            </a:r>
            <a:r>
              <a:rPr lang="uk-UA" dirty="0"/>
              <a:t>)}</a:t>
            </a:r>
            <a:endParaRPr lang="ru-RU" dirty="0"/>
          </a:p>
          <a:p>
            <a:r>
              <a:rPr lang="uk-UA" dirty="0"/>
              <a:t>Тобто, кожний окремий файл є трійкою {(</a:t>
            </a:r>
            <a:r>
              <a:rPr lang="en-US" dirty="0"/>
              <a:t>A</a:t>
            </a:r>
            <a:r>
              <a:rPr lang="uk-UA" dirty="0"/>
              <a:t>, ^, </a:t>
            </a:r>
            <a:r>
              <a:rPr lang="en-US" dirty="0"/>
              <a:t>B</a:t>
            </a:r>
            <a:r>
              <a:rPr lang="uk-UA" dirty="0"/>
              <a:t>). </a:t>
            </a:r>
            <a:endParaRPr lang="en-US" dirty="0" smtClean="0"/>
          </a:p>
          <a:p>
            <a:r>
              <a:rPr lang="uk-UA" dirty="0" smtClean="0"/>
              <a:t>Маркер </a:t>
            </a:r>
            <a:r>
              <a:rPr lang="uk-UA" dirty="0"/>
              <a:t>позначає поточне місце у файлі, знаходиться перед елементом, що буде оброблятись.</a:t>
            </a:r>
            <a:endParaRPr lang="ru-RU" dirty="0"/>
          </a:p>
          <a:p>
            <a:r>
              <a:rPr lang="uk-UA" dirty="0"/>
              <a:t>Для текстових файлів </a:t>
            </a:r>
            <a:r>
              <a:rPr lang="uk-UA" dirty="0" smtClean="0"/>
              <a:t>зазначені </a:t>
            </a:r>
            <a:r>
              <a:rPr lang="uk-UA" dirty="0"/>
              <a:t>послідовності </a:t>
            </a:r>
            <a:r>
              <a:rPr lang="en-US" dirty="0"/>
              <a:t>A</a:t>
            </a:r>
            <a:r>
              <a:rPr lang="uk-UA" dirty="0"/>
              <a:t>,</a:t>
            </a:r>
            <a:r>
              <a:rPr lang="en-US" dirty="0"/>
              <a:t>B</a:t>
            </a:r>
            <a:r>
              <a:rPr lang="uk-UA" dirty="0"/>
              <a:t> – це послідовності символів.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7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Файли 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більш розвинутими є засоби роботи саме з текстовими файлами. </a:t>
            </a:r>
            <a:endParaRPr lang="en-US" dirty="0" smtClean="0"/>
          </a:p>
          <a:p>
            <a:r>
              <a:rPr lang="uk-UA" dirty="0" smtClean="0"/>
              <a:t>Нетекстові </a:t>
            </a:r>
            <a:r>
              <a:rPr lang="uk-UA" dirty="0"/>
              <a:t>файли називають ще </a:t>
            </a:r>
            <a:r>
              <a:rPr lang="uk-UA" b="1" dirty="0"/>
              <a:t>бінарними</a:t>
            </a:r>
            <a:r>
              <a:rPr lang="uk-UA" dirty="0"/>
              <a:t> та, як правило, обробляють за допомогою спеціальних модулів.</a:t>
            </a:r>
            <a:endParaRPr lang="ru-RU" dirty="0"/>
          </a:p>
          <a:p>
            <a:r>
              <a:rPr lang="uk-UA" dirty="0"/>
              <a:t>На відміну від раніше розглянутих типів, ми не будемо виділяти окремо операції, відношення та інструкції для файлів. </a:t>
            </a:r>
            <a:endParaRPr lang="en-US" dirty="0" smtClean="0"/>
          </a:p>
          <a:p>
            <a:r>
              <a:rPr lang="uk-UA" dirty="0" smtClean="0"/>
              <a:t>Переважна </a:t>
            </a:r>
            <a:r>
              <a:rPr lang="uk-UA" dirty="0"/>
              <a:t>більшість дій над файлами у </a:t>
            </a:r>
            <a:r>
              <a:rPr lang="en-US" dirty="0"/>
              <a:t>Python</a:t>
            </a:r>
            <a:r>
              <a:rPr lang="uk-UA" dirty="0"/>
              <a:t> є інструкціями.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5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дії над файлами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Основні дії над файлами у </a:t>
            </a:r>
            <a:r>
              <a:rPr lang="en-US" dirty="0"/>
              <a:t>Python</a:t>
            </a:r>
            <a:r>
              <a:rPr lang="uk-UA" dirty="0"/>
              <a:t> – це відкриття файлу, закриття файлу, читання з файлу та запис у файл.</a:t>
            </a:r>
            <a:endParaRPr lang="ru-RU" dirty="0"/>
          </a:p>
          <a:p>
            <a:r>
              <a:rPr lang="uk-UA" dirty="0"/>
              <a:t>Відкриття файлу позначається так:</a:t>
            </a: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</a:rPr>
              <a:t>f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</a:rPr>
              <a:t>open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</a:rPr>
              <a:t>fname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</a:rPr>
              <a:t>mode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</a:rPr>
              <a:t>)</a:t>
            </a:r>
            <a:endParaRPr lang="uk-UA" dirty="0" smtClean="0">
              <a:latin typeface="Arial Black" panose="020B0A04020102020204" pitchFamily="34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 err="1" smtClean="0"/>
              <a:t>fname</a:t>
            </a:r>
            <a:r>
              <a:rPr lang="uk-UA" dirty="0" smtClean="0"/>
              <a:t> – ім’я файлу з точки зору операційної системи, </a:t>
            </a:r>
            <a:r>
              <a:rPr lang="en-US" dirty="0" smtClean="0"/>
              <a:t>mode</a:t>
            </a:r>
            <a:r>
              <a:rPr lang="uk-UA" dirty="0" smtClean="0"/>
              <a:t> – режим роботи з файлом. </a:t>
            </a:r>
            <a:r>
              <a:rPr lang="en-US" dirty="0" err="1" smtClean="0"/>
              <a:t>fname</a:t>
            </a:r>
            <a:r>
              <a:rPr lang="en-US" dirty="0" smtClean="0"/>
              <a:t> </a:t>
            </a:r>
            <a:r>
              <a:rPr lang="uk-UA" dirty="0" smtClean="0"/>
              <a:t>та </a:t>
            </a:r>
            <a:r>
              <a:rPr lang="en-US" dirty="0" smtClean="0"/>
              <a:t>mode</a:t>
            </a:r>
            <a:r>
              <a:rPr lang="uk-UA" dirty="0" smtClean="0"/>
              <a:t> – це рядки.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8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дії над </a:t>
            </a:r>
            <a:r>
              <a:rPr lang="uk-UA" dirty="0" smtClean="0"/>
              <a:t>файлами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 smtClean="0"/>
              <a:t>Рядок </a:t>
            </a:r>
            <a:r>
              <a:rPr lang="en-US" dirty="0"/>
              <a:t>mode </a:t>
            </a:r>
            <a:r>
              <a:rPr lang="uk-UA" dirty="0"/>
              <a:t>повинен набувати одного з наступних значень:</a:t>
            </a:r>
            <a:endParaRPr lang="ru-RU" dirty="0"/>
          </a:p>
          <a:p>
            <a:pPr lvl="1"/>
            <a:r>
              <a:rPr lang="ru-RU" dirty="0"/>
              <a:t>‘</a:t>
            </a:r>
            <a:r>
              <a:rPr lang="en-US" dirty="0"/>
              <a:t>r</a:t>
            </a:r>
            <a:r>
              <a:rPr lang="ru-RU" dirty="0"/>
              <a:t>’ </a:t>
            </a:r>
            <a:r>
              <a:rPr lang="uk-UA" dirty="0"/>
              <a:t>- відкриття існуючого текстового файлу для читання</a:t>
            </a:r>
            <a:endParaRPr lang="ru-RU" dirty="0"/>
          </a:p>
          <a:p>
            <a:pPr lvl="1"/>
            <a:r>
              <a:rPr lang="ru-RU" dirty="0"/>
              <a:t>‘</a:t>
            </a:r>
            <a:r>
              <a:rPr lang="en-US" dirty="0"/>
              <a:t>w</a:t>
            </a:r>
            <a:r>
              <a:rPr lang="ru-RU" dirty="0"/>
              <a:t>’ </a:t>
            </a:r>
            <a:r>
              <a:rPr lang="uk-UA" dirty="0"/>
              <a:t>- створення нового текстового файлу для подальшого запису</a:t>
            </a:r>
            <a:endParaRPr lang="ru-RU" dirty="0"/>
          </a:p>
          <a:p>
            <a:pPr lvl="1"/>
            <a:r>
              <a:rPr lang="ru-RU" dirty="0"/>
              <a:t>‘</a:t>
            </a:r>
            <a:r>
              <a:rPr lang="en-US" dirty="0"/>
              <a:t>a</a:t>
            </a:r>
            <a:r>
              <a:rPr lang="ru-RU" dirty="0"/>
              <a:t>’</a:t>
            </a:r>
            <a:r>
              <a:rPr lang="uk-UA" dirty="0"/>
              <a:t> - відкриття існуючого текстового файлу для додавання даних у кінець файлу</a:t>
            </a:r>
            <a:endParaRPr lang="ru-RU" dirty="0"/>
          </a:p>
          <a:p>
            <a:pPr lvl="1"/>
            <a:r>
              <a:rPr lang="ru-RU" dirty="0"/>
              <a:t>‘</a:t>
            </a:r>
            <a:r>
              <a:rPr lang="en-US" dirty="0" err="1"/>
              <a:t>rb</a:t>
            </a:r>
            <a:r>
              <a:rPr lang="ru-RU" dirty="0"/>
              <a:t>’</a:t>
            </a:r>
            <a:r>
              <a:rPr lang="uk-UA" dirty="0"/>
              <a:t> - відкриття існуючого бінарного файлу для читання</a:t>
            </a:r>
            <a:endParaRPr lang="ru-RU" dirty="0"/>
          </a:p>
          <a:p>
            <a:pPr lvl="1"/>
            <a:r>
              <a:rPr lang="ru-RU" dirty="0"/>
              <a:t>‘</a:t>
            </a:r>
            <a:r>
              <a:rPr lang="en-US" dirty="0" err="1"/>
              <a:t>wb</a:t>
            </a:r>
            <a:r>
              <a:rPr lang="ru-RU" dirty="0"/>
              <a:t>’</a:t>
            </a:r>
            <a:r>
              <a:rPr lang="uk-UA" dirty="0"/>
              <a:t> - створення нового бінарного файлу для подальшого запису</a:t>
            </a:r>
            <a:endParaRPr lang="ru-RU" dirty="0"/>
          </a:p>
          <a:p>
            <a:pPr lvl="1"/>
            <a:r>
              <a:rPr lang="ru-RU" dirty="0"/>
              <a:t>‘</a:t>
            </a:r>
            <a:r>
              <a:rPr lang="en-US" dirty="0"/>
              <a:t>ab</a:t>
            </a:r>
            <a:r>
              <a:rPr lang="ru-RU" dirty="0"/>
              <a:t>’</a:t>
            </a:r>
            <a:r>
              <a:rPr lang="uk-UA" dirty="0"/>
              <a:t> - відкриття існуючого бінарного файлу для додавання даних у кінець файлу</a:t>
            </a:r>
            <a:endParaRPr lang="ru-RU" dirty="0"/>
          </a:p>
          <a:p>
            <a:pPr lvl="1"/>
            <a:r>
              <a:rPr lang="ru-RU" dirty="0"/>
              <a:t>‘</a:t>
            </a:r>
            <a:r>
              <a:rPr lang="en-US" dirty="0"/>
              <a:t>r</a:t>
            </a:r>
            <a:r>
              <a:rPr lang="ru-RU" dirty="0"/>
              <a:t>+’</a:t>
            </a:r>
            <a:r>
              <a:rPr lang="uk-UA" dirty="0"/>
              <a:t> - відкриття існуючого текстового файлу для читання або запису</a:t>
            </a:r>
            <a:endParaRPr lang="ru-RU" dirty="0"/>
          </a:p>
          <a:p>
            <a:pPr lvl="1"/>
            <a:r>
              <a:rPr lang="ru-RU" dirty="0"/>
              <a:t>‘</a:t>
            </a:r>
            <a:r>
              <a:rPr lang="en-US" dirty="0"/>
              <a:t>r</a:t>
            </a:r>
            <a:r>
              <a:rPr lang="ru-RU" dirty="0"/>
              <a:t>+</a:t>
            </a:r>
            <a:r>
              <a:rPr lang="en-US" dirty="0"/>
              <a:t>b</a:t>
            </a:r>
            <a:r>
              <a:rPr lang="ru-RU" dirty="0"/>
              <a:t>’</a:t>
            </a:r>
            <a:r>
              <a:rPr lang="uk-UA" dirty="0"/>
              <a:t> - відкриття існуючого бінарного файлу для читання або запису</a:t>
            </a:r>
            <a:endParaRPr lang="ru-RU" dirty="0"/>
          </a:p>
          <a:p>
            <a:r>
              <a:rPr lang="uk-UA" dirty="0"/>
              <a:t>Закриття раніше відкритого файлу позначається</a:t>
            </a:r>
            <a:endParaRPr lang="ru-RU" dirty="0"/>
          </a:p>
          <a:p>
            <a:pPr marL="0" indent="0">
              <a:buNone/>
            </a:pPr>
            <a:r>
              <a:rPr lang="ru-RU" dirty="0" err="1">
                <a:latin typeface="Arial Black" panose="020B0A04020102020204" pitchFamily="34" charset="0"/>
              </a:rPr>
              <a:t>f</a:t>
            </a:r>
            <a:r>
              <a:rPr lang="ru-RU" b="1" dirty="0" err="1">
                <a:latin typeface="Arial Black" panose="020B0A04020102020204" pitchFamily="34" charset="0"/>
              </a:rPr>
              <a:t>.</a:t>
            </a:r>
            <a:r>
              <a:rPr lang="ru-RU" dirty="0" err="1">
                <a:latin typeface="Arial Black" panose="020B0A04020102020204" pitchFamily="34" charset="0"/>
              </a:rPr>
              <a:t>close</a:t>
            </a:r>
            <a:r>
              <a:rPr lang="ru-RU" b="1" dirty="0">
                <a:latin typeface="Arial Black" panose="020B0A04020102020204" pitchFamily="34" charset="0"/>
              </a:rPr>
              <a:t>()</a:t>
            </a:r>
            <a:endParaRPr lang="ru-RU" dirty="0"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7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Читання з файлу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</a:t>
            </a:r>
            <a:r>
              <a:rPr lang="ru-RU" dirty="0" err="1"/>
              <a:t>читання</a:t>
            </a:r>
            <a:r>
              <a:rPr lang="ru-RU" dirty="0"/>
              <a:t> </a:t>
            </a:r>
            <a:r>
              <a:rPr lang="ru-RU" dirty="0" err="1"/>
              <a:t>всього</a:t>
            </a:r>
            <a:r>
              <a:rPr lang="ru-RU" dirty="0"/>
              <a:t> </a:t>
            </a:r>
            <a:r>
              <a:rPr lang="ru-RU" dirty="0" err="1"/>
              <a:t>вмісту</a:t>
            </a:r>
            <a:r>
              <a:rPr lang="ru-RU" dirty="0"/>
              <a:t> файлу </a:t>
            </a:r>
            <a:r>
              <a:rPr lang="ru-RU" dirty="0" err="1"/>
              <a:t>використовують</a:t>
            </a: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cnt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read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uk-UA" dirty="0"/>
              <a:t>Для читання </a:t>
            </a:r>
            <a:r>
              <a:rPr lang="en-US" dirty="0"/>
              <a:t>n</a:t>
            </a:r>
            <a:r>
              <a:rPr lang="ru-RU" dirty="0"/>
              <a:t> </a:t>
            </a:r>
            <a:r>
              <a:rPr lang="uk-UA" dirty="0"/>
              <a:t>байтів</a:t>
            </a:r>
            <a:r>
              <a:rPr lang="ru-RU" dirty="0"/>
              <a:t> в</a:t>
            </a:r>
            <a:r>
              <a:rPr lang="uk-UA" dirty="0"/>
              <a:t>ід положення маркера -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sl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read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n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ru-RU" dirty="0"/>
              <a:t>Для </a:t>
            </a:r>
            <a:r>
              <a:rPr lang="ru-RU" dirty="0" err="1"/>
              <a:t>текстових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вказати</a:t>
            </a:r>
            <a:r>
              <a:rPr lang="ru-RU" dirty="0"/>
              <a:t> </a:t>
            </a:r>
            <a:r>
              <a:rPr lang="ru-RU" dirty="0" err="1"/>
              <a:t>читання</a:t>
            </a:r>
            <a:r>
              <a:rPr lang="ru-RU" dirty="0"/>
              <a:t> одного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такого файлу: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line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readline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lvl="1"/>
            <a:r>
              <a:rPr lang="ru-RU" dirty="0" err="1"/>
              <a:t>прочитати</a:t>
            </a:r>
            <a:r>
              <a:rPr lang="ru-RU" dirty="0"/>
              <a:t> один рядок текстового файлу.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lineslist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</a:rPr>
              <a:t>readlines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</a:rPr>
              <a:t>()</a:t>
            </a:r>
            <a:endParaRPr lang="ru-RU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lvl="1"/>
            <a:r>
              <a:rPr lang="ru-RU" dirty="0" err="1"/>
              <a:t>прочитати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рядки текстового файлу у список </a:t>
            </a:r>
            <a:r>
              <a:rPr lang="ru-RU" dirty="0" err="1"/>
              <a:t>рядків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62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Читання з </a:t>
            </a:r>
            <a:r>
              <a:rPr lang="uk-UA" dirty="0" smtClean="0"/>
              <a:t>файлу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 </a:t>
            </a:r>
            <a:r>
              <a:rPr lang="ru-RU" dirty="0" err="1"/>
              <a:t>читанні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текстового файлу в </a:t>
            </a:r>
            <a:r>
              <a:rPr lang="ru-RU" dirty="0" err="1"/>
              <a:t>кінці</a:t>
            </a:r>
            <a:r>
              <a:rPr lang="ru-RU" dirty="0"/>
              <a:t> кожного рядка </a:t>
            </a:r>
            <a:r>
              <a:rPr lang="ru-RU" dirty="0" err="1"/>
              <a:t>вставляється</a:t>
            </a:r>
            <a:r>
              <a:rPr lang="ru-RU" dirty="0"/>
              <a:t> символ переходу на </a:t>
            </a:r>
            <a:r>
              <a:rPr lang="ru-RU" dirty="0" err="1"/>
              <a:t>новий</a:t>
            </a:r>
            <a:r>
              <a:rPr lang="ru-RU" dirty="0"/>
              <a:t> рядок (‘\</a:t>
            </a:r>
            <a:r>
              <a:rPr lang="en-US" dirty="0"/>
              <a:t>n</a:t>
            </a:r>
            <a:r>
              <a:rPr lang="ru-RU" dirty="0"/>
              <a:t>’).</a:t>
            </a:r>
          </a:p>
          <a:p>
            <a:r>
              <a:rPr lang="uk-UA" dirty="0"/>
              <a:t>Для читання рядків файлу </a:t>
            </a:r>
            <a:r>
              <a:rPr lang="en-US" dirty="0"/>
              <a:t>f</a:t>
            </a:r>
            <a:r>
              <a:rPr lang="ru-RU" dirty="0"/>
              <a:t> </a:t>
            </a:r>
            <a:r>
              <a:rPr lang="uk-UA" dirty="0"/>
              <a:t>можна також застосувати цикл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line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</a:rPr>
              <a:t>P</a:t>
            </a:r>
          </a:p>
          <a:p>
            <a:pPr lvl="1"/>
            <a:r>
              <a:rPr lang="uk-UA" dirty="0"/>
              <a:t>де </a:t>
            </a:r>
            <a:r>
              <a:rPr lang="en-US" i="1" dirty="0"/>
              <a:t>P</a:t>
            </a:r>
            <a:r>
              <a:rPr lang="en-US" dirty="0"/>
              <a:t> – </a:t>
            </a:r>
            <a:r>
              <a:rPr lang="uk-UA" dirty="0"/>
              <a:t>інструкція.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читання</a:t>
            </a:r>
            <a:r>
              <a:rPr lang="ru-RU" dirty="0"/>
              <a:t> з файлу </a:t>
            </a:r>
            <a:r>
              <a:rPr lang="ru-RU" dirty="0" err="1"/>
              <a:t>здійснюється</a:t>
            </a:r>
            <a:r>
              <a:rPr lang="ru-RU" dirty="0"/>
              <a:t> по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smtClean="0"/>
              <a:t>рядках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то </a:t>
            </a:r>
            <a:r>
              <a:rPr lang="ru-RU" dirty="0" err="1"/>
              <a:t>повернення</a:t>
            </a:r>
            <a:r>
              <a:rPr lang="ru-RU" dirty="0"/>
              <a:t> </a:t>
            </a:r>
            <a:r>
              <a:rPr lang="en-US" dirty="0"/>
              <a:t>read</a:t>
            </a:r>
            <a:r>
              <a:rPr lang="uk-UA" dirty="0"/>
              <a:t>() або </a:t>
            </a:r>
            <a:r>
              <a:rPr lang="en-US" dirty="0" err="1"/>
              <a:t>readline</a:t>
            </a:r>
            <a:r>
              <a:rPr lang="ru-RU" dirty="0"/>
              <a:t>() </a:t>
            </a:r>
            <a:r>
              <a:rPr lang="ru-RU" dirty="0" err="1"/>
              <a:t>порожнього</a:t>
            </a:r>
            <a:r>
              <a:rPr lang="ru-RU" dirty="0"/>
              <a:t> рядка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досягнення</a:t>
            </a:r>
            <a:r>
              <a:rPr lang="ru-RU" dirty="0"/>
              <a:t> </a:t>
            </a:r>
            <a:r>
              <a:rPr lang="ru-RU" dirty="0" err="1"/>
              <a:t>кінця</a:t>
            </a:r>
            <a:r>
              <a:rPr lang="ru-RU" dirty="0"/>
              <a:t> файлу.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9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Запис у файл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</a:t>
            </a:r>
            <a:r>
              <a:rPr lang="ru-RU" dirty="0" err="1"/>
              <a:t>запису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у файл </a:t>
            </a:r>
            <a:r>
              <a:rPr lang="ru-RU" dirty="0" err="1"/>
              <a:t>використовують</a:t>
            </a:r>
            <a:endParaRPr lang="ru-RU" dirty="0"/>
          </a:p>
          <a:p>
            <a:pPr marL="0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en-US" sz="2200" b="1" dirty="0" err="1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write</a:t>
            </a:r>
            <a:r>
              <a:rPr lang="en-US" sz="22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Arial Black" panose="020B0A04020102020204" pitchFamily="34" charset="0"/>
              </a:rPr>
              <a:t>s</a:t>
            </a:r>
            <a:r>
              <a:rPr lang="en-US" sz="22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en-US" sz="2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ru-RU" dirty="0"/>
              <a:t>При </a:t>
            </a:r>
            <a:r>
              <a:rPr lang="ru-RU" dirty="0" err="1"/>
              <a:t>цьому</a:t>
            </a:r>
            <a:r>
              <a:rPr lang="ru-RU" dirty="0"/>
              <a:t>, для </a:t>
            </a:r>
            <a:r>
              <a:rPr lang="ru-RU" dirty="0" err="1"/>
              <a:t>запису</a:t>
            </a:r>
            <a:r>
              <a:rPr lang="ru-RU" dirty="0"/>
              <a:t> у </a:t>
            </a:r>
            <a:r>
              <a:rPr lang="ru-RU" dirty="0" err="1"/>
              <a:t>текстовий</a:t>
            </a:r>
            <a:r>
              <a:rPr lang="ru-RU" dirty="0"/>
              <a:t> файл </a:t>
            </a:r>
            <a:r>
              <a:rPr lang="en-US" dirty="0"/>
              <a:t>s</a:t>
            </a:r>
            <a:r>
              <a:rPr lang="ru-RU" dirty="0"/>
              <a:t> повинно бути рядком, а для </a:t>
            </a:r>
            <a:r>
              <a:rPr lang="ru-RU" dirty="0" err="1"/>
              <a:t>запису</a:t>
            </a:r>
            <a:r>
              <a:rPr lang="ru-RU" dirty="0"/>
              <a:t> у </a:t>
            </a:r>
            <a:r>
              <a:rPr lang="ru-RU" dirty="0" err="1"/>
              <a:t>бінарний</a:t>
            </a:r>
            <a:r>
              <a:rPr lang="ru-RU" dirty="0"/>
              <a:t> файл – рядком </a:t>
            </a:r>
            <a:r>
              <a:rPr lang="ru-RU" dirty="0" err="1"/>
              <a:t>байтів</a:t>
            </a:r>
            <a:r>
              <a:rPr lang="ru-RU" dirty="0"/>
              <a:t>.</a:t>
            </a:r>
          </a:p>
          <a:p>
            <a:r>
              <a:rPr lang="ru-RU" dirty="0"/>
              <a:t>Для </a:t>
            </a:r>
            <a:r>
              <a:rPr lang="ru-RU" dirty="0" err="1"/>
              <a:t>запису</a:t>
            </a:r>
            <a:r>
              <a:rPr lang="ru-RU" dirty="0"/>
              <a:t> у файл списку </a:t>
            </a:r>
            <a:r>
              <a:rPr lang="ru-RU" dirty="0" err="1"/>
              <a:t>рядків</a:t>
            </a:r>
            <a:r>
              <a:rPr lang="ru-RU" dirty="0"/>
              <a:t> треба </a:t>
            </a:r>
            <a:r>
              <a:rPr lang="ru-RU" dirty="0" err="1"/>
              <a:t>писати</a:t>
            </a:r>
            <a:endParaRPr lang="ru-RU" dirty="0"/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uk-UA" sz="2200" b="1" dirty="0">
                <a:solidFill>
                  <a:srgbClr val="000080"/>
                </a:solidFill>
                <a:latin typeface="Arial Black" panose="020B0A04020102020204" pitchFamily="34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writelines</a:t>
            </a:r>
            <a:r>
              <a:rPr lang="uk-UA" sz="22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Arial Black" panose="020B0A04020102020204" pitchFamily="34" charset="0"/>
              </a:rPr>
              <a:t>lineslist</a:t>
            </a:r>
            <a:r>
              <a:rPr lang="uk-UA" sz="22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uk-UA" sz="2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lvl="1"/>
            <a:r>
              <a:rPr lang="uk-UA" dirty="0"/>
              <a:t>де </a:t>
            </a:r>
            <a:r>
              <a:rPr lang="en-US" dirty="0" err="1"/>
              <a:t>lineslist</a:t>
            </a:r>
            <a:r>
              <a:rPr lang="ru-RU" dirty="0"/>
              <a:t> – список,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складається</a:t>
            </a:r>
            <a:r>
              <a:rPr lang="ru-RU" dirty="0"/>
              <a:t> з </a:t>
            </a:r>
            <a:r>
              <a:rPr lang="ru-RU" dirty="0" err="1"/>
              <a:t>рядків</a:t>
            </a:r>
            <a:r>
              <a:rPr lang="ru-RU" dirty="0"/>
              <a:t>.</a:t>
            </a:r>
          </a:p>
          <a:p>
            <a:r>
              <a:rPr lang="ru-RU" dirty="0" err="1"/>
              <a:t>write</a:t>
            </a:r>
            <a:r>
              <a:rPr lang="ru-RU" dirty="0"/>
              <a:t>() та </a:t>
            </a:r>
            <a:r>
              <a:rPr lang="ru-RU" dirty="0" err="1"/>
              <a:t>writelines</a:t>
            </a:r>
            <a:r>
              <a:rPr lang="ru-RU" dirty="0"/>
              <a:t>() не </a:t>
            </a:r>
            <a:r>
              <a:rPr lang="ru-RU" dirty="0" err="1"/>
              <a:t>додають</a:t>
            </a:r>
            <a:r>
              <a:rPr lang="ru-RU" dirty="0"/>
              <a:t> до </a:t>
            </a:r>
            <a:r>
              <a:rPr lang="ru-RU" dirty="0" err="1"/>
              <a:t>рядків</a:t>
            </a:r>
            <a:r>
              <a:rPr lang="ru-RU" dirty="0"/>
              <a:t> символ переходу на </a:t>
            </a:r>
            <a:r>
              <a:rPr lang="ru-RU" dirty="0" err="1"/>
              <a:t>новий</a:t>
            </a:r>
            <a:r>
              <a:rPr lang="ru-RU" dirty="0"/>
              <a:t> рядок (‘\</a:t>
            </a:r>
            <a:r>
              <a:rPr lang="en-US" dirty="0"/>
              <a:t>n</a:t>
            </a:r>
            <a:r>
              <a:rPr lang="ru-RU" dirty="0"/>
              <a:t>’). </a:t>
            </a:r>
            <a:endParaRPr lang="en-US" dirty="0" smtClean="0"/>
          </a:p>
          <a:p>
            <a:r>
              <a:rPr lang="ru-RU" dirty="0" smtClean="0"/>
              <a:t>Тому </a:t>
            </a:r>
            <a:r>
              <a:rPr lang="ru-RU" dirty="0"/>
              <a:t>у </a:t>
            </a:r>
            <a:r>
              <a:rPr lang="ru-RU" dirty="0" err="1"/>
              <a:t>випадку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рядки файлу </a:t>
            </a:r>
            <a:r>
              <a:rPr lang="ru-RU" dirty="0" err="1"/>
              <a:t>формуються</a:t>
            </a:r>
            <a:r>
              <a:rPr lang="ru-RU" dirty="0"/>
              <a:t> у </a:t>
            </a:r>
            <a:r>
              <a:rPr lang="ru-RU" dirty="0" err="1"/>
              <a:t>програмі</a:t>
            </a:r>
            <a:r>
              <a:rPr lang="ru-RU" dirty="0"/>
              <a:t>, </a:t>
            </a:r>
            <a:r>
              <a:rPr lang="ru-RU" dirty="0" err="1"/>
              <a:t>цей</a:t>
            </a:r>
            <a:r>
              <a:rPr lang="ru-RU" dirty="0"/>
              <a:t> символ треба </a:t>
            </a:r>
            <a:r>
              <a:rPr lang="ru-RU" dirty="0" err="1"/>
              <a:t>додавати</a:t>
            </a:r>
            <a:r>
              <a:rPr lang="ru-RU" dirty="0"/>
              <a:t> до </a:t>
            </a:r>
            <a:r>
              <a:rPr lang="ru-RU" dirty="0" err="1"/>
              <a:t>рядків</a:t>
            </a:r>
            <a:r>
              <a:rPr lang="ru-RU" dirty="0"/>
              <a:t> </a:t>
            </a:r>
            <a:r>
              <a:rPr lang="ru-RU" dirty="0" err="1"/>
              <a:t>самостійно</a:t>
            </a:r>
            <a:r>
              <a:rPr lang="ru-RU" dirty="0"/>
              <a:t>.</a:t>
            </a:r>
          </a:p>
          <a:p>
            <a:r>
              <a:rPr lang="ru-RU" dirty="0" err="1"/>
              <a:t>Ще</a:t>
            </a:r>
            <a:r>
              <a:rPr lang="ru-RU" dirty="0"/>
              <a:t> одним способом </a:t>
            </a:r>
            <a:r>
              <a:rPr lang="ru-RU" dirty="0" err="1"/>
              <a:t>запису</a:t>
            </a:r>
            <a:r>
              <a:rPr lang="ru-RU" dirty="0"/>
              <a:t> у </a:t>
            </a:r>
            <a:r>
              <a:rPr lang="ru-RU" dirty="0" err="1"/>
              <a:t>текстовий</a:t>
            </a:r>
            <a:r>
              <a:rPr lang="ru-RU" dirty="0"/>
              <a:t> файл є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-US" dirty="0"/>
              <a:t>print</a:t>
            </a:r>
            <a:r>
              <a:rPr lang="ru-RU" dirty="0"/>
              <a:t> </a:t>
            </a:r>
            <a:r>
              <a:rPr lang="uk-UA" dirty="0"/>
              <a:t>з ключовим параметром</a:t>
            </a:r>
            <a:r>
              <a:rPr lang="ru-RU" dirty="0"/>
              <a:t> </a:t>
            </a:r>
            <a:r>
              <a:rPr lang="en-US" dirty="0"/>
              <a:t>file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Arial Black" panose="020B0A04020102020204" pitchFamily="34" charset="0"/>
              </a:rPr>
              <a:t>print</a:t>
            </a:r>
            <a:r>
              <a:rPr lang="ru-RU" sz="2200" b="1" dirty="0">
                <a:solidFill>
                  <a:srgbClr val="000080"/>
                </a:solidFill>
                <a:latin typeface="Arial Black" panose="020B0A04020102020204" pitchFamily="34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Arial Black" panose="020B0A04020102020204" pitchFamily="34" charset="0"/>
              </a:rPr>
              <a:t>s</a:t>
            </a:r>
            <a:r>
              <a:rPr lang="ru-RU" sz="2200" b="1" dirty="0">
                <a:solidFill>
                  <a:srgbClr val="000080"/>
                </a:solidFill>
                <a:latin typeface="Arial Black" panose="020B0A04020102020204" pitchFamily="34" charset="0"/>
              </a:rPr>
              <a:t>,</a:t>
            </a:r>
            <a:r>
              <a:rPr lang="ru-RU" sz="2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Black" panose="020B0A04020102020204" pitchFamily="34" charset="0"/>
              </a:rPr>
              <a:t>file</a:t>
            </a:r>
            <a:r>
              <a:rPr lang="ru-RU" sz="2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ru-RU" sz="2200" b="1" dirty="0">
                <a:solidFill>
                  <a:srgbClr val="000080"/>
                </a:solidFill>
                <a:latin typeface="Arial Black" panose="020B0A04020102020204" pitchFamily="34" charset="0"/>
              </a:rPr>
              <a:t>=</a:t>
            </a:r>
            <a:r>
              <a:rPr lang="ru-RU" sz="22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Black" panose="020B0A04020102020204" pitchFamily="34" charset="0"/>
              </a:rPr>
              <a:t>f</a:t>
            </a:r>
            <a:r>
              <a:rPr lang="ru-RU" sz="2200" b="1" dirty="0">
                <a:solidFill>
                  <a:srgbClr val="000080"/>
                </a:solidFill>
                <a:latin typeface="Arial Black" panose="020B0A04020102020204" pitchFamily="34" charset="0"/>
              </a:rPr>
              <a:t>)</a:t>
            </a:r>
            <a:endParaRPr lang="ru-RU" sz="2200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endParaRPr lang="uk-UA" dirty="0">
              <a:latin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21.12.2015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5115</TotalTime>
  <Words>1783</Words>
  <Application>Microsoft Office PowerPoint</Application>
  <PresentationFormat>Экран (4:3)</PresentationFormat>
  <Paragraphs>211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Ясность</vt:lpstr>
      <vt:lpstr>Інформатика та програмування</vt:lpstr>
      <vt:lpstr>Файли</vt:lpstr>
      <vt:lpstr>Носій типу файл</vt:lpstr>
      <vt:lpstr>Файли у Python</vt:lpstr>
      <vt:lpstr>Основні дії над файлами</vt:lpstr>
      <vt:lpstr>Основні дії над файлами.2</vt:lpstr>
      <vt:lpstr>Читання з файлу</vt:lpstr>
      <vt:lpstr>Читання з файлу.2</vt:lpstr>
      <vt:lpstr>Запис у файл</vt:lpstr>
      <vt:lpstr>Приклад</vt:lpstr>
      <vt:lpstr>Додаткові дії над файлами</vt:lpstr>
      <vt:lpstr>Запис та читання з текстового файлу нетекстових значень</vt:lpstr>
      <vt:lpstr>Приклад</vt:lpstr>
      <vt:lpstr>Запуск програми з командного рядка та передача їй параметрів</vt:lpstr>
      <vt:lpstr>Приклад</vt:lpstr>
      <vt:lpstr>Обробка нетекстових файлів. pickle</vt:lpstr>
      <vt:lpstr>Обробка нетекстових файлів. pickle.2</vt:lpstr>
      <vt:lpstr>Приклад</vt:lpstr>
      <vt:lpstr>Обробка нетекстових файлів. shelve</vt:lpstr>
      <vt:lpstr>Обробка нетекстових файлів. shelve.2</vt:lpstr>
      <vt:lpstr>Приклад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Nataly</cp:lastModifiedBy>
  <cp:revision>205</cp:revision>
  <dcterms:created xsi:type="dcterms:W3CDTF">2015-08-16T10:20:57Z</dcterms:created>
  <dcterms:modified xsi:type="dcterms:W3CDTF">2015-12-21T21:42:53Z</dcterms:modified>
</cp:coreProperties>
</file>