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298" r:id="rId4"/>
    <p:sldId id="299" r:id="rId5"/>
    <p:sldId id="300" r:id="rId6"/>
    <p:sldId id="301" r:id="rId7"/>
    <p:sldId id="303" r:id="rId8"/>
    <p:sldId id="302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76" r:id="rId28"/>
    <p:sldId id="27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2" d="100"/>
          <a:sy n="72" d="100"/>
        </p:scale>
        <p:origin x="7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10.01.2016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10.01.2016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10.01.2016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object_oriented_programming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obarnbaz.com/2012/07/08/understanding-python-variabl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13</a:t>
            </a:r>
            <a:r>
              <a:rPr lang="uk-UA" sz="3600" dirty="0"/>
              <a:t>. Класи та об’єкти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10.01.2016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Наслідування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Той факт, що клас </a:t>
            </a:r>
            <a:r>
              <a:rPr lang="en-US" i="1" dirty="0"/>
              <a:t>B</a:t>
            </a:r>
            <a:r>
              <a:rPr lang="ru-RU" dirty="0"/>
              <a:t> </a:t>
            </a:r>
            <a:r>
              <a:rPr lang="uk-UA" dirty="0"/>
              <a:t>є нащадком класу</a:t>
            </a:r>
            <a:r>
              <a:rPr lang="ru-RU" dirty="0"/>
              <a:t> </a:t>
            </a:r>
            <a:r>
              <a:rPr lang="en-US" i="1" dirty="0"/>
              <a:t>A</a:t>
            </a:r>
            <a:r>
              <a:rPr lang="uk-UA" dirty="0"/>
              <a:t>, позначають у описі класу </a:t>
            </a:r>
            <a:r>
              <a:rPr lang="en-US" i="1" dirty="0"/>
              <a:t>B</a:t>
            </a:r>
            <a:endParaRPr lang="uk-UA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Arial Black" panose="020B0A04020102020204" pitchFamily="34" charset="0"/>
              </a:rPr>
              <a:t>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...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err="1" smtClean="0"/>
              <a:t>Python</a:t>
            </a:r>
            <a:r>
              <a:rPr lang="uk-UA" dirty="0" smtClean="0"/>
              <a:t> підтримує також множинне наслідування, з яким ми познайомимось пізніше. </a:t>
            </a:r>
          </a:p>
          <a:p>
            <a:r>
              <a:rPr lang="uk-UA" dirty="0" smtClean="0"/>
              <a:t>При множинному наслідуванні класи, від яких успадкований даний клас, вказують у дужках через кому.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Наслідування.2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Клас-нащадок успадковує всі поля та методи класу </a:t>
            </a:r>
            <a:r>
              <a:rPr lang="uk-UA" dirty="0" err="1" smtClean="0"/>
              <a:t>предка</a:t>
            </a:r>
            <a:r>
              <a:rPr lang="uk-UA" dirty="0" smtClean="0"/>
              <a:t> окрім власних методів, які мають однакові імена з методами класу-</a:t>
            </a:r>
            <a:r>
              <a:rPr lang="uk-UA" dirty="0" err="1" smtClean="0"/>
              <a:t>предка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Кажуть, що останні методи класу-</a:t>
            </a:r>
            <a:r>
              <a:rPr lang="uk-UA" dirty="0" err="1" smtClean="0"/>
              <a:t>нащадка</a:t>
            </a:r>
            <a:r>
              <a:rPr lang="uk-UA" dirty="0" smtClean="0"/>
              <a:t> </a:t>
            </a:r>
            <a:r>
              <a:rPr lang="uk-UA" b="1" dirty="0" err="1" smtClean="0"/>
              <a:t>перевизначають</a:t>
            </a:r>
            <a:r>
              <a:rPr lang="uk-UA" dirty="0" smtClean="0"/>
              <a:t> відповідні методи класу-</a:t>
            </a:r>
            <a:r>
              <a:rPr lang="uk-UA" dirty="0" err="1" smtClean="0"/>
              <a:t>предка</a:t>
            </a:r>
            <a:r>
              <a:rPr lang="uk-UA" dirty="0" smtClean="0"/>
              <a:t>.</a:t>
            </a:r>
          </a:p>
          <a:p>
            <a:r>
              <a:rPr lang="ru-RU" dirty="0" err="1"/>
              <a:t>Якщо</a:t>
            </a:r>
            <a:r>
              <a:rPr lang="ru-RU" dirty="0"/>
              <a:t> у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деякого</a:t>
            </a:r>
            <a:r>
              <a:rPr lang="ru-RU" dirty="0"/>
              <a:t> методу </a:t>
            </a:r>
            <a:r>
              <a:rPr lang="ru-RU" dirty="0" err="1"/>
              <a:t>класу-нащадка</a:t>
            </a:r>
            <a:r>
              <a:rPr lang="ru-RU" dirty="0"/>
              <a:t> </a:t>
            </a:r>
            <a:r>
              <a:rPr lang="en-US" i="1" dirty="0"/>
              <a:t>B</a:t>
            </a:r>
            <a:r>
              <a:rPr lang="uk-UA" dirty="0"/>
              <a:t> необхідно викликати метод</a:t>
            </a:r>
            <a:r>
              <a:rPr lang="ru-RU" dirty="0"/>
              <a:t> </a:t>
            </a:r>
            <a:r>
              <a:rPr lang="en-US" i="1" dirty="0"/>
              <a:t>f</a:t>
            </a:r>
            <a:r>
              <a:rPr lang="uk-UA" dirty="0"/>
              <a:t> класу-</a:t>
            </a:r>
            <a:r>
              <a:rPr lang="uk-UA" dirty="0" err="1"/>
              <a:t>предка</a:t>
            </a:r>
            <a:r>
              <a:rPr lang="ru-RU" dirty="0"/>
              <a:t> </a:t>
            </a:r>
            <a:r>
              <a:rPr lang="en-US" i="1" dirty="0"/>
              <a:t>A</a:t>
            </a:r>
            <a:r>
              <a:rPr lang="uk-UA" dirty="0"/>
              <a:t>, це позначають наступним чином: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...)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програму для обчислення нарахованої студентам стипендії в залежності від результатів сесії.</a:t>
            </a:r>
            <a:endParaRPr lang="ru-RU" dirty="0"/>
          </a:p>
          <a:p>
            <a:r>
              <a:rPr lang="uk-UA" dirty="0"/>
              <a:t>Опишемо клас </a:t>
            </a:r>
            <a:r>
              <a:rPr lang="en-US" dirty="0"/>
              <a:t>Person</a:t>
            </a:r>
            <a:r>
              <a:rPr lang="ru-RU" dirty="0"/>
              <a:t> (</a:t>
            </a:r>
            <a:r>
              <a:rPr lang="uk-UA" dirty="0"/>
              <a:t>особа) та його клас-нащадок </a:t>
            </a:r>
            <a:r>
              <a:rPr lang="en-US" dirty="0"/>
              <a:t>Student</a:t>
            </a:r>
            <a:r>
              <a:rPr lang="ru-RU" dirty="0"/>
              <a:t> (</a:t>
            </a:r>
            <a:r>
              <a:rPr lang="uk-UA" dirty="0"/>
              <a:t>студент</a:t>
            </a:r>
            <a:r>
              <a:rPr lang="ru-RU" dirty="0"/>
              <a:t>)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Зв’язування між об’єктами та методами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Зв’язування між об’єктами та методами визначає, коли саме метод буде </a:t>
            </a:r>
            <a:r>
              <a:rPr lang="uk-UA" dirty="0" err="1"/>
              <a:t>співставлений</a:t>
            </a:r>
            <a:r>
              <a:rPr lang="uk-UA" dirty="0"/>
              <a:t> з об’єктом. </a:t>
            </a:r>
            <a:endParaRPr lang="uk-UA" dirty="0" smtClean="0"/>
          </a:p>
          <a:p>
            <a:r>
              <a:rPr lang="uk-UA" dirty="0" smtClean="0"/>
              <a:t>Існує </a:t>
            </a:r>
            <a:r>
              <a:rPr lang="uk-UA" dirty="0"/>
              <a:t>два типи зв’язування об’єктів та методів: статичне та динамічне.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b="1" dirty="0"/>
              <a:t>статичному</a:t>
            </a:r>
            <a:r>
              <a:rPr lang="uk-UA" dirty="0"/>
              <a:t> зв’язування метод для об’єкта визначається до початку виконання програми, тобто під час компіляції.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b="1" dirty="0"/>
              <a:t>динамічному</a:t>
            </a:r>
            <a:r>
              <a:rPr lang="uk-UA" dirty="0"/>
              <a:t> зв’язуванні метод призначається під час виконання програми.</a:t>
            </a:r>
            <a:endParaRPr lang="ru-RU" dirty="0"/>
          </a:p>
          <a:p>
            <a:r>
              <a:rPr lang="uk-UA" dirty="0"/>
              <a:t>Методи, для яких застосовують динамічне зв’язування, називають </a:t>
            </a:r>
            <a:r>
              <a:rPr lang="uk-UA" b="1" dirty="0"/>
              <a:t>віртуальними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Віртуальні </a:t>
            </a:r>
            <a:r>
              <a:rPr lang="uk-UA" dirty="0"/>
              <a:t>методи дозволяють реалізувати </a:t>
            </a:r>
            <a:r>
              <a:rPr lang="uk-UA" b="1" dirty="0"/>
              <a:t>поліморфізм</a:t>
            </a:r>
            <a:r>
              <a:rPr lang="uk-UA" dirty="0"/>
              <a:t>, коли однакова поведінка реалізована для різних класів (часто - реалізована по-різному).</a:t>
            </a:r>
            <a:endParaRPr lang="ru-RU" dirty="0"/>
          </a:p>
          <a:p>
            <a:r>
              <a:rPr lang="uk-UA" dirty="0"/>
              <a:t>Слід зазначити, що у </a:t>
            </a:r>
            <a:r>
              <a:rPr lang="en-US" dirty="0"/>
              <a:t>Python</a:t>
            </a:r>
            <a:r>
              <a:rPr lang="uk-UA" dirty="0"/>
              <a:t> всі методи є віртуальними.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Обмеження доступу до полів та методів класу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Часто виникає необхідність обмежити доступ до деяких полів та методів класу, зробити їх внутрішніми у класі або у класі та його нащадках. </a:t>
            </a:r>
            <a:endParaRPr lang="uk-UA" dirty="0" smtClean="0"/>
          </a:p>
          <a:p>
            <a:r>
              <a:rPr lang="uk-UA" dirty="0" smtClean="0"/>
              <a:t>Такі </a:t>
            </a:r>
            <a:r>
              <a:rPr lang="uk-UA" dirty="0"/>
              <a:t>поля та методи у мовах програмування часто називають приватними та/або захищеними.</a:t>
            </a:r>
            <a:endParaRPr lang="ru-RU" dirty="0"/>
          </a:p>
          <a:p>
            <a:r>
              <a:rPr lang="uk-UA" dirty="0"/>
              <a:t>На жаль, у </a:t>
            </a:r>
            <a:r>
              <a:rPr lang="en-US" dirty="0"/>
              <a:t>Python </a:t>
            </a:r>
            <a:r>
              <a:rPr lang="uk-UA" dirty="0"/>
              <a:t>немає можливості обмежити доступ на рівні мови.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є стандартні домовленості щодо іменування таких внутрішніх полів та методів: їх імена повинні починатись з підкреслення ‘_’. </a:t>
            </a:r>
            <a:endParaRPr lang="uk-UA" dirty="0" smtClean="0"/>
          </a:p>
          <a:p>
            <a:r>
              <a:rPr lang="uk-UA" dirty="0" smtClean="0"/>
              <a:t>Такі </a:t>
            </a:r>
            <a:r>
              <a:rPr lang="uk-UA" dirty="0"/>
              <a:t>властивості та методи не рекомендовано використовувати ззовні класу.</a:t>
            </a:r>
            <a:endParaRPr lang="ru-RU" dirty="0"/>
          </a:p>
          <a:p>
            <a:r>
              <a:rPr lang="uk-UA" dirty="0"/>
              <a:t>Треба також зазначити, що для полів та методів, імена яких починаються з двох підкреслень ‘__’, </a:t>
            </a:r>
            <a:r>
              <a:rPr lang="en-US" dirty="0"/>
              <a:t>Python</a:t>
            </a:r>
            <a:r>
              <a:rPr lang="uk-UA" dirty="0"/>
              <a:t> змінює ці імена, додаючи до початку ім’я класу. </a:t>
            </a:r>
            <a:endParaRPr lang="uk-UA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це не знімає небезпеку використання таких імен ззовні, але обмежує випадкове використання.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Рядки документації класу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класів, як і для функцій та модулів, застосовують рядки документації, обмежені з обох боків трьома апострофами або подвійними лапками.</a:t>
            </a:r>
            <a:endParaRPr lang="ru-RU" dirty="0"/>
          </a:p>
          <a:p>
            <a:r>
              <a:rPr lang="uk-UA" dirty="0"/>
              <a:t>Рядок документації класу повинен починатись у наступному рядку після імені класу на рівні опису методів та полів класу. </a:t>
            </a:r>
            <a:endParaRPr lang="uk-UA" dirty="0" smtClean="0"/>
          </a:p>
          <a:p>
            <a:r>
              <a:rPr lang="uk-UA" dirty="0" smtClean="0"/>
              <a:t>Рядки </a:t>
            </a:r>
            <a:r>
              <a:rPr lang="uk-UA" dirty="0"/>
              <a:t>документації методів класу оформлюють так само, як і рядки документації функцій.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Графічна бібліотека </a:t>
            </a:r>
            <a:r>
              <a:rPr lang="en-US" dirty="0"/>
              <a:t>turtle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наступного прикладу нам знадобиться графічна бібліотека </a:t>
            </a:r>
            <a:r>
              <a:rPr lang="en-US" dirty="0"/>
              <a:t>turtle</a:t>
            </a:r>
            <a:r>
              <a:rPr lang="uk-UA" dirty="0"/>
              <a:t> (черепаха).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модуль дозволяє зображувати прості фігури у графічному режимі.</a:t>
            </a:r>
            <a:endParaRPr lang="ru-RU" dirty="0"/>
          </a:p>
          <a:p>
            <a:r>
              <a:rPr lang="en-US" dirty="0"/>
              <a:t>turtle</a:t>
            </a:r>
            <a:r>
              <a:rPr lang="uk-UA" dirty="0"/>
              <a:t> – це графічний курсор зі спрямуванням, який можна пересувати по екрану.</a:t>
            </a:r>
            <a:endParaRPr lang="ru-RU" dirty="0"/>
          </a:p>
          <a:p>
            <a:r>
              <a:rPr lang="uk-UA" dirty="0"/>
              <a:t>Модуль </a:t>
            </a:r>
            <a:r>
              <a:rPr lang="en-US" dirty="0"/>
              <a:t>turtle</a:t>
            </a:r>
            <a:r>
              <a:rPr lang="uk-UA" dirty="0"/>
              <a:t> містить багато різноманітних функцій. Розглянемо тільки деякі дії над </a:t>
            </a:r>
            <a:r>
              <a:rPr lang="en-US" dirty="0"/>
              <a:t>turtle</a:t>
            </a:r>
            <a:r>
              <a:rPr lang="uk-UA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Графічна бібліотека </a:t>
            </a:r>
            <a:r>
              <a:rPr lang="en-US" dirty="0" smtClean="0"/>
              <a:t>turtle</a:t>
            </a:r>
            <a:r>
              <a:rPr lang="uk-UA" dirty="0" smtClean="0"/>
              <a:t>.2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255843"/>
              </p:ext>
            </p:extLst>
          </p:nvPr>
        </p:nvGraphicFramePr>
        <p:xfrm>
          <a:off x="611560" y="1484784"/>
          <a:ext cx="8064896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97666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turtle.home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Перевести курсор у початкову позицію (центр вікна)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turtle.delay(pause)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Визначити затримку у мілісекундах між окремими рухами курсора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turtle.up()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Підняти пензель догори (припинити малювання)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turtle.down()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Опустити пензель донизу (почати малювання)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turtle.setpos(x, y)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Встановити курсор у позицію </a:t>
                      </a:r>
                      <a:r>
                        <a:rPr lang="ru-RU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y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turtle.pencolor(c)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Встановити колір ліній за угодою у значення c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turtle.dot(</a:t>
                      </a:r>
                      <a:r>
                        <a:rPr lang="uk-UA" sz="1600">
                          <a:effectLst/>
                        </a:rPr>
                        <a:t>с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Зобразити точку на екрані. Якщо c не вказано, то поточним кольором переднього плану. Якщо c вказано, то кольором c.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turtle.circle(r)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Зобразити коло на екрані радіусом r поточним кольором переднього плану. Коло буде зображуватись, починаючи з його нижньої точки.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turtle.bgcolor()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Повернути поточний колір фону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turtle.pencolor()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Повернути поточний колір переднього плану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turtle.</a:t>
                      </a:r>
                      <a:r>
                        <a:rPr lang="en-US" sz="1600">
                          <a:effectLst/>
                        </a:rPr>
                        <a:t>bye</a:t>
                      </a:r>
                      <a:r>
                        <a:rPr lang="uk-UA" sz="1600">
                          <a:effectLst/>
                        </a:rPr>
                        <a:t>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Завершити роботу </a:t>
                      </a:r>
                      <a:r>
                        <a:rPr lang="en-US" sz="1600" dirty="0">
                          <a:effectLst/>
                        </a:rPr>
                        <a:t>turtle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модуль для зображення та переміщення точок та кіл по екрану (версія 1). </a:t>
            </a:r>
            <a:endParaRPr lang="ru-RU" dirty="0"/>
          </a:p>
          <a:p>
            <a:r>
              <a:rPr lang="uk-UA" dirty="0"/>
              <a:t>Опишемо два класи: точка екрану (</a:t>
            </a:r>
            <a:r>
              <a:rPr lang="en-US" dirty="0"/>
              <a:t>Point</a:t>
            </a:r>
            <a:r>
              <a:rPr lang="uk-UA" dirty="0"/>
              <a:t>) та коло (</a:t>
            </a:r>
            <a:r>
              <a:rPr lang="en-US" dirty="0"/>
              <a:t>Circle</a:t>
            </a:r>
            <a:r>
              <a:rPr lang="uk-UA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Статичні поля та статичні методи класів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Окрім вже розглянутих полів та методів, визначених для об’єктів класу, існують також статичні поля та статичні методи класу</a:t>
            </a:r>
            <a:r>
              <a:rPr lang="uk-UA" dirty="0" smtClean="0"/>
              <a:t>.</a:t>
            </a:r>
          </a:p>
          <a:p>
            <a:r>
              <a:rPr lang="uk-UA" b="1" dirty="0" smtClean="0"/>
              <a:t>Статичні</a:t>
            </a:r>
            <a:r>
              <a:rPr lang="uk-UA" dirty="0" smtClean="0"/>
              <a:t> </a:t>
            </a:r>
            <a:r>
              <a:rPr lang="uk-UA" b="1" dirty="0"/>
              <a:t>поля</a:t>
            </a:r>
            <a:r>
              <a:rPr lang="uk-UA" dirty="0"/>
              <a:t> та </a:t>
            </a:r>
            <a:r>
              <a:rPr lang="uk-UA" b="1" dirty="0"/>
              <a:t>статичні</a:t>
            </a:r>
            <a:r>
              <a:rPr lang="uk-UA" dirty="0"/>
              <a:t> </a:t>
            </a:r>
            <a:r>
              <a:rPr lang="uk-UA" b="1" dirty="0"/>
              <a:t>методи</a:t>
            </a:r>
            <a:r>
              <a:rPr lang="uk-UA" dirty="0"/>
              <a:t> класу існують у одному примірнику, а не для кожного окремого об’єкту. </a:t>
            </a:r>
            <a:endParaRPr lang="ru-RU" dirty="0"/>
          </a:p>
          <a:p>
            <a:r>
              <a:rPr lang="uk-UA" dirty="0"/>
              <a:t>Всі зміни, які деякий об’єкт класу здійснює над статичним полем, відобразяться на всіх об’єктах даного класу.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статичні поля можуть використовуватись для обміну інформацією між декількома об’єктами одного класу. </a:t>
            </a:r>
            <a:endParaRPr lang="uk-UA" dirty="0" smtClean="0"/>
          </a:p>
          <a:p>
            <a:r>
              <a:rPr lang="uk-UA" dirty="0" smtClean="0"/>
              <a:t>Статичні </a:t>
            </a:r>
            <a:r>
              <a:rPr lang="uk-UA" dirty="0"/>
              <a:t>поля </a:t>
            </a:r>
            <a:r>
              <a:rPr lang="uk-UA" dirty="0" err="1"/>
              <a:t>ініціалізують</a:t>
            </a:r>
            <a:r>
              <a:rPr lang="uk-UA" dirty="0"/>
              <a:t> всередині опису класу як звичайні змінні.</a:t>
            </a:r>
            <a:endParaRPr lang="ru-RU" dirty="0"/>
          </a:p>
          <a:p>
            <a:r>
              <a:rPr lang="uk-UA" dirty="0"/>
              <a:t>Статичні методи також належать класу, а не об’єкту. </a:t>
            </a:r>
            <a:endParaRPr lang="uk-UA" dirty="0" smtClean="0"/>
          </a:p>
          <a:p>
            <a:r>
              <a:rPr lang="uk-UA" dirty="0" smtClean="0"/>
              <a:t>Такі </a:t>
            </a:r>
            <a:r>
              <a:rPr lang="uk-UA" dirty="0"/>
              <a:t>методи застосовують як звичайні функції без прив’язки до конкретного об’єкту, але вказуючи клас, до якого належить метод.</a:t>
            </a:r>
            <a:endParaRPr lang="ru-RU" dirty="0"/>
          </a:p>
          <a:p>
            <a:r>
              <a:rPr lang="uk-UA" dirty="0"/>
              <a:t>Статичні методи спочатку описують як звичайні методи класу, тільки не включають до списку параметрів </a:t>
            </a:r>
            <a:r>
              <a:rPr lang="en-US" dirty="0"/>
              <a:t>self</a:t>
            </a:r>
            <a:r>
              <a:rPr lang="uk-UA" dirty="0"/>
              <a:t>. Але після опису додають рядок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staticmethod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який </a:t>
            </a:r>
            <a:r>
              <a:rPr lang="uk-UA" dirty="0"/>
              <a:t>вказує на те, що метод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є статичним методом класу.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</a:t>
            </a:r>
            <a:r>
              <a:rPr lang="uk-UA" dirty="0" smtClean="0"/>
              <a:t>-орієнтоване програмування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Розглянуте раніше модульне програмування забезпечує високий рівень абстракції алгоритмів та даних.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розвиток програмної індустрії виявив також обмеження, яким підпорядковані модулі. </a:t>
            </a:r>
            <a:endParaRPr lang="uk-UA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це необхідність часто багаторазово повторювати дуже схожі підпрограми або модулі для реалізації споріднених, але все ж різних, понять. </a:t>
            </a:r>
            <a:endParaRPr lang="uk-UA" dirty="0" smtClean="0"/>
          </a:p>
          <a:p>
            <a:r>
              <a:rPr lang="uk-UA" dirty="0" smtClean="0"/>
              <a:t>Еволюція </a:t>
            </a:r>
            <a:r>
              <a:rPr lang="uk-UA" dirty="0"/>
              <a:t>призвела до появи у середині 80-х років XX століття об’єктно-орієнтованого програмування. 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Модуль для роботи з псевдовипадковими величинами </a:t>
            </a:r>
            <a:r>
              <a:rPr lang="en-US" sz="3200" dirty="0"/>
              <a:t>random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Модуль для роботи з псевдовипадковими величинами називається </a:t>
            </a:r>
            <a:r>
              <a:rPr lang="en-US" dirty="0"/>
              <a:t>random</a:t>
            </a:r>
            <a:r>
              <a:rPr lang="uk-UA" dirty="0"/>
              <a:t> та застосовується для генерації псевдовипадкових дійсних та цілих чисел а також для дій над послідовностями.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Модуль для роботи з псевдовипадковими величинами </a:t>
            </a:r>
            <a:r>
              <a:rPr lang="en-US" sz="3200" dirty="0" smtClean="0"/>
              <a:t>random</a:t>
            </a:r>
            <a:r>
              <a:rPr lang="uk-UA" sz="3200" dirty="0" smtClean="0"/>
              <a:t>.2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Основні функції модуля: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97604"/>
              </p:ext>
            </p:extLst>
          </p:nvPr>
        </p:nvGraphicFramePr>
        <p:xfrm>
          <a:off x="467544" y="2132856"/>
          <a:ext cx="8208912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/>
                <a:gridCol w="53285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random.seed</a:t>
                      </a:r>
                      <a:r>
                        <a:rPr lang="uk-UA" sz="1600" dirty="0">
                          <a:effectLst/>
                        </a:rPr>
                        <a:t>(a=</a:t>
                      </a:r>
                      <a:r>
                        <a:rPr lang="uk-UA" sz="1600" dirty="0" err="1">
                          <a:effectLst/>
                        </a:rPr>
                        <a:t>None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Ініціалізувати</a:t>
                      </a:r>
                      <a:r>
                        <a:rPr lang="uk-UA" sz="1600" dirty="0">
                          <a:effectLst/>
                        </a:rPr>
                        <a:t> генератор. Якщо a відсутнє або a == </a:t>
                      </a:r>
                      <a:r>
                        <a:rPr lang="uk-UA" sz="1600" dirty="0" err="1">
                          <a:effectLst/>
                        </a:rPr>
                        <a:t>None</a:t>
                      </a:r>
                      <a:r>
                        <a:rPr lang="uk-UA" sz="1600" dirty="0">
                          <a:effectLst/>
                        </a:rPr>
                        <a:t>, для ініціалізації використовують системний час. Якщо a – ціле, то використовують a.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random.randrange(start, stop[, step])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псевдовипадкове ціле число у діапазоні від </a:t>
                      </a:r>
                      <a:r>
                        <a:rPr lang="en-US" sz="1600" dirty="0">
                          <a:effectLst/>
                        </a:rPr>
                        <a:t>start</a:t>
                      </a:r>
                      <a:r>
                        <a:rPr lang="uk-UA" sz="1600" dirty="0">
                          <a:effectLst/>
                        </a:rPr>
                        <a:t> до</a:t>
                      </a:r>
                      <a:r>
                        <a:rPr lang="en-US" sz="1600" dirty="0">
                          <a:effectLst/>
                        </a:rPr>
                        <a:t> stop</a:t>
                      </a:r>
                      <a:r>
                        <a:rPr lang="uk-UA" sz="1600" dirty="0">
                          <a:effectLst/>
                        </a:rPr>
                        <a:t>-1 з урахуванням </a:t>
                      </a:r>
                      <a:r>
                        <a:rPr lang="en-US" sz="1600" dirty="0">
                          <a:effectLst/>
                        </a:rPr>
                        <a:t>step</a:t>
                      </a:r>
                      <a:r>
                        <a:rPr lang="uk-UA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random.choice(seq)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Вибирає з послідовності seq один псевдовипадковий елемент.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random.shuffle(seq)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Перемішує послідовність seq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random.sample(population, k)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Вибирає із population k випадкових елементів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random.random()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псевдовипадкове дійсне число у діапазоні </a:t>
                      </a:r>
                      <a:r>
                        <a:rPr lang="ru-RU" sz="1600">
                          <a:effectLst/>
                        </a:rPr>
                        <a:t>[0,1).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random.uniform(a, b)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псевдовипадкове дійсне число у діапазоні від a до b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модуль для зображення та переміщення точок та кіл по екрану (версія 2). </a:t>
            </a:r>
            <a:endParaRPr lang="ru-RU" dirty="0"/>
          </a:p>
          <a:p>
            <a:r>
              <a:rPr lang="uk-UA" dirty="0"/>
              <a:t>Скласти програму для тестування цього модуля в якій випадковим чином на екрані зображуються та переміщуються точки та кола.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кінці роботи програма виводить кількість точок та кіл.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4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Загальне зауваження щодо класів та об’єктів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Тепер ми можемо повернутися трохи назад та розглянути раніше розібрані теми. 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всі змінні є об’єктами. </a:t>
            </a:r>
            <a:r>
              <a:rPr lang="uk-UA" dirty="0" smtClean="0"/>
              <a:t>Навіть </a:t>
            </a:r>
            <a:r>
              <a:rPr lang="uk-UA" dirty="0"/>
              <a:t>змінні числових типів. </a:t>
            </a:r>
            <a:endParaRPr lang="uk-UA" dirty="0" smtClean="0"/>
          </a:p>
          <a:p>
            <a:r>
              <a:rPr lang="uk-UA" dirty="0" smtClean="0"/>
              <a:t>Рядки</a:t>
            </a:r>
            <a:r>
              <a:rPr lang="uk-UA" dirty="0"/>
              <a:t>, списки, кортежі, словники також є об’єктами стандартних класів. </a:t>
            </a:r>
            <a:endParaRPr lang="uk-UA" dirty="0" smtClean="0"/>
          </a:p>
          <a:p>
            <a:pPr lvl="1"/>
            <a:r>
              <a:rPr lang="uk-UA" dirty="0" smtClean="0"/>
              <a:t>Це</a:t>
            </a:r>
            <a:r>
              <a:rPr lang="uk-UA" dirty="0"/>
              <a:t>, зокрема, пояснює синтаксис виклику операцій та інструкцій для рядків, списків, кортежів, словників з використанням крапки – це, по суті, виклик методів для об’єктів класу.</a:t>
            </a:r>
            <a:endParaRPr lang="ru-RU" dirty="0"/>
          </a:p>
          <a:p>
            <a:r>
              <a:rPr lang="uk-UA" dirty="0"/>
              <a:t>Більше того, функції та модулі також є об’єктами відповідних класів. </a:t>
            </a:r>
            <a:endParaRPr lang="uk-UA" dirty="0" smtClean="0"/>
          </a:p>
          <a:p>
            <a:r>
              <a:rPr lang="uk-UA" dirty="0" smtClean="0"/>
              <a:t>І </a:t>
            </a:r>
            <a:r>
              <a:rPr lang="uk-UA" dirty="0"/>
              <a:t>нарешті класи є об’єктами інших класів (</a:t>
            </a:r>
            <a:r>
              <a:rPr lang="uk-UA" dirty="0" err="1"/>
              <a:t>метакласів</a:t>
            </a:r>
            <a:r>
              <a:rPr lang="uk-UA" dirty="0"/>
              <a:t>).</a:t>
            </a:r>
            <a:endParaRPr lang="ru-RU" dirty="0"/>
          </a:p>
          <a:p>
            <a:r>
              <a:rPr lang="uk-UA" dirty="0"/>
              <a:t>Тому, подібно Піфагору, який стверджував, що «Все є число», у </a:t>
            </a:r>
            <a:r>
              <a:rPr lang="en-US" dirty="0"/>
              <a:t>Python </a:t>
            </a:r>
            <a:r>
              <a:rPr lang="ru-RU" dirty="0"/>
              <a:t>ми </a:t>
            </a:r>
            <a:r>
              <a:rPr lang="uk-UA" dirty="0"/>
              <a:t>сміливо можемо сказати: «Все є об’єкт».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Збереження змінних у пам’яті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У темі «Числові типи даних» ми розглядали, яким чином дані зберігаються у пам’яті.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тоді не було зрозуміло, чому, наприклад, для дійсних чисел під саме число виділяється 8 байт, а загальний об’єм пам’яті під відповідну змінну дійсного типу – 16 байт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Справа в тому, що </a:t>
            </a:r>
            <a:r>
              <a:rPr lang="en-US" dirty="0"/>
              <a:t>Python </a:t>
            </a:r>
            <a:r>
              <a:rPr lang="uk-UA" dirty="0"/>
              <a:t>окремо зберігає об’єкти та їх значення. </a:t>
            </a:r>
            <a:endParaRPr lang="en-US" dirty="0" smtClean="0"/>
          </a:p>
          <a:p>
            <a:r>
              <a:rPr lang="uk-UA" dirty="0" smtClean="0"/>
              <a:t>Сам </a:t>
            </a:r>
            <a:r>
              <a:rPr lang="uk-UA" dirty="0"/>
              <a:t>об’єкт є посиланням на його значення. </a:t>
            </a:r>
            <a:endParaRPr lang="en-US" dirty="0" smtClean="0"/>
          </a:p>
          <a:p>
            <a:r>
              <a:rPr lang="uk-UA" dirty="0" smtClean="0"/>
              <a:t>Тобто</a:t>
            </a:r>
            <a:r>
              <a:rPr lang="uk-UA" dirty="0"/>
              <a:t>, об’єкт (а будь-яка змінна є об’єктом) містить адресу пам’яті, у якій зберігається значення цього об’єкту. </a:t>
            </a:r>
            <a:endParaRPr lang="en-US" dirty="0" smtClean="0"/>
          </a:p>
          <a:p>
            <a:r>
              <a:rPr lang="uk-UA" dirty="0" smtClean="0"/>
              <a:t>Декілька </a:t>
            </a:r>
            <a:r>
              <a:rPr lang="uk-UA" dirty="0"/>
              <a:t>змінних можуть посилатися на одну адресу пам’яті, якщо вони мають однакове значення. </a:t>
            </a:r>
            <a:endParaRPr lang="ru-RU" dirty="0"/>
          </a:p>
          <a:p>
            <a:r>
              <a:rPr lang="uk-UA" dirty="0"/>
              <a:t>Тому у </a:t>
            </a:r>
            <a:r>
              <a:rPr lang="en-US" dirty="0"/>
              <a:t>Python </a:t>
            </a:r>
            <a:r>
              <a:rPr lang="uk-UA" dirty="0"/>
              <a:t>змінні слід порівнювати не з комірками, у яких зберігається значення змінної, а радше з ярликами, які «навішують» на значення змінної.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4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типу об’єкту та відношення для об’єктів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Щоб визначити тип об’єкту</a:t>
            </a:r>
            <a:r>
              <a:rPr lang="en-US" dirty="0"/>
              <a:t> (</a:t>
            </a:r>
            <a:r>
              <a:rPr lang="uk-UA" dirty="0"/>
              <a:t>а отже, - і будь-якої змінної</a:t>
            </a:r>
            <a:r>
              <a:rPr lang="en-US" dirty="0"/>
              <a:t>)</a:t>
            </a:r>
            <a:r>
              <a:rPr lang="uk-UA" dirty="0"/>
              <a:t>, використовують стандартну функцію </a:t>
            </a:r>
            <a:r>
              <a:rPr lang="en-US" dirty="0"/>
              <a:t>type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Якщо </a:t>
            </a:r>
            <a:r>
              <a:rPr lang="en-US" dirty="0"/>
              <a:t>x – </a:t>
            </a:r>
            <a:r>
              <a:rPr lang="uk-UA" dirty="0"/>
              <a:t>змінна, то </a:t>
            </a:r>
            <a:r>
              <a:rPr lang="en-US" dirty="0"/>
              <a:t>type(x) </a:t>
            </a:r>
            <a:r>
              <a:rPr lang="uk-UA" dirty="0"/>
              <a:t>повертає тип цієї змінної.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об’єктів </a:t>
            </a:r>
            <a:r>
              <a:rPr lang="en-US" dirty="0"/>
              <a:t>type(x)</a:t>
            </a:r>
            <a:r>
              <a:rPr lang="uk-UA" dirty="0"/>
              <a:t> повертає клас, до якого належить об’єкт. Отже, ми можемо дізнатись, до якого типу належить той чи інший об’єкт.</a:t>
            </a:r>
            <a:endParaRPr lang="en-US" dirty="0"/>
          </a:p>
          <a:p>
            <a:r>
              <a:rPr lang="uk-UA" dirty="0"/>
              <a:t>Ще одне відношення, яке визначено для об’єктів, - відношення </a:t>
            </a:r>
            <a:r>
              <a:rPr lang="en-US" dirty="0"/>
              <a:t>is.</a:t>
            </a:r>
          </a:p>
          <a:p>
            <a:r>
              <a:rPr lang="uk-UA" dirty="0"/>
              <a:t>Для двох змінних </a:t>
            </a:r>
            <a:r>
              <a:rPr lang="en-US" dirty="0"/>
              <a:t>x, y </a:t>
            </a:r>
            <a:r>
              <a:rPr lang="uk-UA" dirty="0"/>
              <a:t>відношення </a:t>
            </a:r>
            <a:r>
              <a:rPr lang="en-US" dirty="0"/>
              <a:t>x is y </a:t>
            </a:r>
            <a:r>
              <a:rPr lang="uk-UA" dirty="0"/>
              <a:t>буде істинним (</a:t>
            </a:r>
            <a:r>
              <a:rPr lang="en-US" dirty="0"/>
              <a:t>True</a:t>
            </a:r>
            <a:r>
              <a:rPr lang="uk-UA" dirty="0"/>
              <a:t>), якщо вони посилаються на один і той же об’єкт (значення об’єкту) у пам’яті.</a:t>
            </a:r>
            <a:endParaRPr lang="en-US" dirty="0"/>
          </a:p>
          <a:p>
            <a:r>
              <a:rPr lang="uk-UA" dirty="0"/>
              <a:t>Наприклад, після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відношення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поверне </a:t>
            </a:r>
            <a:r>
              <a:rPr lang="uk-UA" dirty="0"/>
              <a:t>значення </a:t>
            </a:r>
            <a:r>
              <a:rPr lang="en-US" dirty="0"/>
              <a:t>True, </a:t>
            </a:r>
            <a:r>
              <a:rPr lang="uk-UA" dirty="0"/>
              <a:t>оскільки </a:t>
            </a:r>
            <a:r>
              <a:rPr lang="en-US" dirty="0"/>
              <a:t>Python </a:t>
            </a:r>
            <a:r>
              <a:rPr lang="uk-UA" dirty="0"/>
              <a:t>містить один об’єкт (2) у пам’яті, а </a:t>
            </a:r>
            <a:r>
              <a:rPr lang="en-US" dirty="0"/>
              <a:t>x, y</a:t>
            </a:r>
            <a:r>
              <a:rPr lang="uk-UA" dirty="0"/>
              <a:t> посилаються на нього.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типу об’єкту та відношення для </a:t>
            </a:r>
            <a:r>
              <a:rPr lang="uk-UA" dirty="0" smtClean="0"/>
              <a:t>об’єктів.2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Нарешті</a:t>
            </a:r>
            <a:r>
              <a:rPr lang="uk-UA" dirty="0"/>
              <a:t>, стандартна функція </a:t>
            </a:r>
            <a:r>
              <a:rPr lang="en-US" dirty="0" err="1"/>
              <a:t>isinstance</a:t>
            </a:r>
            <a:r>
              <a:rPr lang="en-US" dirty="0"/>
              <a:t>(x, </a:t>
            </a:r>
            <a:r>
              <a:rPr lang="en-US" dirty="0" err="1"/>
              <a:t>cls</a:t>
            </a:r>
            <a:r>
              <a:rPr lang="en-US" dirty="0"/>
              <a:t>) </a:t>
            </a:r>
            <a:r>
              <a:rPr lang="uk-UA" dirty="0"/>
              <a:t>перевіряє, чи належить об’єкт </a:t>
            </a:r>
            <a:r>
              <a:rPr lang="en-US" dirty="0"/>
              <a:t>x</a:t>
            </a:r>
            <a:r>
              <a:rPr lang="uk-UA" dirty="0"/>
              <a:t> класу</a:t>
            </a:r>
            <a:r>
              <a:rPr lang="en-US" dirty="0"/>
              <a:t> </a:t>
            </a:r>
            <a:r>
              <a:rPr lang="en-US" dirty="0" err="1"/>
              <a:t>cls</a:t>
            </a:r>
            <a:r>
              <a:rPr lang="uk-UA" dirty="0"/>
              <a:t> або одному з його нащадків.</a:t>
            </a:r>
            <a:endParaRPr lang="en-US" dirty="0"/>
          </a:p>
          <a:p>
            <a:r>
              <a:rPr lang="uk-UA" dirty="0"/>
              <a:t>Наприклад, після присвоєнь, вказаних вище, функція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поверне </a:t>
            </a:r>
            <a:r>
              <a:rPr lang="uk-UA" dirty="0"/>
              <a:t>значення </a:t>
            </a:r>
            <a:r>
              <a:rPr lang="en-US" dirty="0"/>
              <a:t>True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Об’єктно-орієнтований підхід до програмування.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Визначення класів та об’єктів, інші поняття ООП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Синтаксис опису класів у </a:t>
            </a:r>
            <a:r>
              <a:rPr lang="en-US" sz="2400" dirty="0"/>
              <a:t>Python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Створення та використання об’єктів класу.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Зв’язування між об’єктами та методами. Віртуальні методи.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Обмеження доступу до полів та методів класу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Рядки документації класу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Графічна бібліотека </a:t>
            </a:r>
            <a:r>
              <a:rPr lang="uk-UA" sz="2400" dirty="0" err="1"/>
              <a:t>turtle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Статичні поля та статичні методи класів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Модуль для роботи з псевдовипадковими </a:t>
            </a:r>
            <a:r>
              <a:rPr lang="uk-UA" sz="2400" dirty="0" smtClean="0"/>
              <a:t>величинами</a:t>
            </a: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Збереження змінних у </a:t>
            </a:r>
            <a:r>
              <a:rPr lang="uk-UA" sz="2400" dirty="0" smtClean="0"/>
              <a:t>пам’яті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Визначення типу та відношення для об’єктів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</a:t>
            </a:r>
            <a:r>
              <a:rPr lang="ru-RU" u="sng" dirty="0" smtClean="0">
                <a:hlinkClick r:id="rId3"/>
              </a:rPr>
              <a:t>www.python-course.eu/python3_object_oriented_programming.php</a:t>
            </a:r>
            <a:endParaRPr lang="en-US" u="sng" dirty="0" smtClean="0"/>
          </a:p>
          <a:p>
            <a:pPr marL="457200" indent="-457200">
              <a:buFont typeface="+mj-lt"/>
              <a:buAutoNum type="arabicPeriod"/>
            </a:pPr>
            <a:r>
              <a:rPr lang="ru-RU" u="sng" dirty="0">
                <a:hlinkClick r:id="rId4"/>
              </a:rPr>
              <a:t>http://foobarnbaz.com/2012/07/08/understanding-python-variables</a:t>
            </a:r>
            <a:r>
              <a:rPr lang="ru-RU" u="sng" dirty="0" smtClean="0">
                <a:hlinkClick r:id="rId4"/>
              </a:rPr>
              <a:t>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</a:t>
            </a:r>
            <a:r>
              <a:rPr lang="uk-UA" dirty="0" smtClean="0"/>
              <a:t>-орієнтоване програмування.2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Об’єктно-орієнтоване </a:t>
            </a:r>
            <a:r>
              <a:rPr lang="uk-UA" dirty="0"/>
              <a:t>програмування спочатку з’явилось як альтернатива звичайному процедурному програмуванню. </a:t>
            </a:r>
            <a:endParaRPr lang="uk-UA" dirty="0" smtClean="0"/>
          </a:p>
          <a:p>
            <a:r>
              <a:rPr lang="uk-UA" dirty="0" smtClean="0"/>
              <a:t>Однак </a:t>
            </a:r>
            <a:r>
              <a:rPr lang="uk-UA" dirty="0"/>
              <a:t>подальший розвиток показав більшу ефективність поєднання можливостей процедурного та об’єктно-орієнтованого програмування.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розповсюджені мови програмування, наприклад, С, набули нових об’єктно-орієнтованих можливостей.</a:t>
            </a:r>
            <a:endParaRPr lang="ru-RU" dirty="0"/>
          </a:p>
          <a:p>
            <a:r>
              <a:rPr lang="uk-UA" dirty="0"/>
              <a:t>Взагалі, об’єктно-орієнтований підхід не обмежується тільки програмуванням. </a:t>
            </a:r>
            <a:endParaRPr lang="uk-UA" dirty="0" smtClean="0"/>
          </a:p>
          <a:p>
            <a:r>
              <a:rPr lang="uk-UA" dirty="0" smtClean="0"/>
              <a:t>Він </a:t>
            </a:r>
            <a:r>
              <a:rPr lang="uk-UA" dirty="0"/>
              <a:t>широко застосовується також при аналізі та проектуванні великих програмних систем.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у даному курсі ми розглянемо саме об’єктно-орієнтоване програмування.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та класи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Об’єктом</a:t>
            </a:r>
            <a:r>
              <a:rPr lang="uk-UA" dirty="0"/>
              <a:t> називають деяку сутність, яка має визначені властивості, поведінку та стан. </a:t>
            </a:r>
            <a:endParaRPr lang="uk-UA" dirty="0" smtClean="0"/>
          </a:p>
          <a:p>
            <a:r>
              <a:rPr lang="uk-UA" dirty="0" smtClean="0"/>
              <a:t>Множину </a:t>
            </a:r>
            <a:r>
              <a:rPr lang="uk-UA" dirty="0"/>
              <a:t>об’єктів з однаковими властивостями та поведінкою називають </a:t>
            </a:r>
            <a:r>
              <a:rPr lang="uk-UA" b="1" dirty="0"/>
              <a:t>класом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Об’єкти </a:t>
            </a:r>
            <a:r>
              <a:rPr lang="uk-UA" dirty="0"/>
              <a:t>часом називають також екземплярами класу, хоча ці два поняття не є тотожними. </a:t>
            </a:r>
            <a:endParaRPr lang="uk-UA" dirty="0" smtClean="0"/>
          </a:p>
          <a:p>
            <a:r>
              <a:rPr lang="uk-UA" dirty="0" smtClean="0"/>
              <a:t>Кожен </a:t>
            </a:r>
            <a:r>
              <a:rPr lang="uk-UA" dirty="0"/>
              <a:t>клас має властивості та методи. </a:t>
            </a:r>
            <a:endParaRPr lang="uk-UA" dirty="0" smtClean="0"/>
          </a:p>
          <a:p>
            <a:r>
              <a:rPr lang="uk-UA" b="1" dirty="0" smtClean="0"/>
              <a:t>Властивості</a:t>
            </a:r>
            <a:r>
              <a:rPr lang="uk-UA" dirty="0" smtClean="0"/>
              <a:t> </a:t>
            </a:r>
            <a:r>
              <a:rPr lang="uk-UA" dirty="0"/>
              <a:t>визначають та зберігають значення властивостей об’єктів класу, а </a:t>
            </a:r>
            <a:r>
              <a:rPr lang="uk-UA" b="1" dirty="0"/>
              <a:t>методи</a:t>
            </a:r>
            <a:r>
              <a:rPr lang="uk-UA" dirty="0"/>
              <a:t> визначають поведінку об’єктів класу.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Наслідування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Головне, що відрізняє об’єкти від розглянутих раніше структур даних, - це наявність наслідування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b="1" dirty="0"/>
              <a:t>Наслідування</a:t>
            </a:r>
            <a:r>
              <a:rPr lang="uk-UA" dirty="0"/>
              <a:t> – це успадкування деяких властивостей та методів одного класу іншим.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з точки зору наслідування виділяються </a:t>
            </a:r>
            <a:r>
              <a:rPr lang="uk-UA" b="1" dirty="0"/>
              <a:t>клас-предок</a:t>
            </a:r>
            <a:r>
              <a:rPr lang="uk-UA" dirty="0"/>
              <a:t> та </a:t>
            </a:r>
            <a:r>
              <a:rPr lang="uk-UA" b="1" dirty="0"/>
              <a:t>клас-нащадок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/>
              <a:t>предок також називають </a:t>
            </a:r>
            <a:r>
              <a:rPr lang="uk-UA" b="1" dirty="0"/>
              <a:t>суперкласом</a:t>
            </a:r>
            <a:r>
              <a:rPr lang="uk-UA" dirty="0"/>
              <a:t>, а клас-нащадок – </a:t>
            </a:r>
            <a:r>
              <a:rPr lang="uk-UA" b="1" dirty="0"/>
              <a:t>підкласом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Наслідування </a:t>
            </a:r>
            <a:r>
              <a:rPr lang="uk-UA" dirty="0"/>
              <a:t>дозволяє будувати ієрархію класів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Наслідування </a:t>
            </a:r>
            <a:r>
              <a:rPr lang="uk-UA" dirty="0"/>
              <a:t>може бути одинарним або множинним.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b="1" dirty="0"/>
              <a:t>одинарному</a:t>
            </a:r>
            <a:r>
              <a:rPr lang="uk-UA" dirty="0"/>
              <a:t> наслідуванні клас наслідує властивості та методи тільки одного класу.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b="1" dirty="0"/>
              <a:t>множинному</a:t>
            </a:r>
            <a:r>
              <a:rPr lang="uk-UA" dirty="0"/>
              <a:t> наслідуванні клас може наслідувати властивості та методи більше, ніж одного класу.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у </a:t>
            </a:r>
            <a:r>
              <a:rPr lang="uk-UA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Класи</a:t>
            </a:r>
            <a:r>
              <a:rPr lang="ru-RU" dirty="0"/>
              <a:t> у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позначаються</a:t>
            </a:r>
            <a:r>
              <a:rPr lang="ru-RU" dirty="0"/>
              <a:t> </a:t>
            </a:r>
            <a:r>
              <a:rPr lang="ru-RU" dirty="0" err="1"/>
              <a:t>ключовим</a:t>
            </a:r>
            <a:r>
              <a:rPr lang="ru-RU" dirty="0"/>
              <a:t> словом </a:t>
            </a:r>
            <a:r>
              <a:rPr lang="en-US" dirty="0"/>
              <a:t>class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Властивості</a:t>
            </a:r>
            <a:r>
              <a:rPr lang="ru-RU" dirty="0" smtClean="0"/>
              <a:t> </a:t>
            </a:r>
            <a:r>
              <a:rPr lang="ru-RU" dirty="0" err="1"/>
              <a:t>класу</a:t>
            </a:r>
            <a:r>
              <a:rPr lang="ru-RU" dirty="0"/>
              <a:t> у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полями, </a:t>
            </a:r>
            <a:r>
              <a:rPr lang="ru-RU" dirty="0" err="1"/>
              <a:t>методи</a:t>
            </a:r>
            <a:r>
              <a:rPr lang="ru-RU" dirty="0"/>
              <a:t> – методами. </a:t>
            </a:r>
            <a:endParaRPr lang="ru-RU" dirty="0" smtClean="0"/>
          </a:p>
          <a:p>
            <a:r>
              <a:rPr lang="ru-RU" dirty="0" smtClean="0"/>
              <a:t>Разом </a:t>
            </a:r>
            <a:r>
              <a:rPr lang="ru-RU" dirty="0" err="1"/>
              <a:t>властивості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атрибутами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описи </a:t>
            </a:r>
            <a:r>
              <a:rPr lang="ru-RU" dirty="0" err="1"/>
              <a:t>методів</a:t>
            </a:r>
            <a:r>
              <a:rPr lang="ru-RU" dirty="0"/>
              <a:t> та </a:t>
            </a:r>
            <a:r>
              <a:rPr lang="ru-RU" dirty="0" err="1"/>
              <a:t>властивості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у </a:t>
            </a:r>
            <a:r>
              <a:rPr lang="uk-UA" dirty="0" smtClean="0"/>
              <a:t>Python.2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Загальний</a:t>
            </a:r>
            <a:r>
              <a:rPr lang="ru-RU" dirty="0" smtClean="0"/>
              <a:t> </a:t>
            </a:r>
            <a:r>
              <a:rPr lang="ru-RU" dirty="0"/>
              <a:t>синтаксис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так: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9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i="1" dirty="0">
                <a:solidFill>
                  <a:srgbClr val="FF00FF"/>
                </a:solidFill>
                <a:latin typeface="Arial Black" panose="020B0A04020102020204" pitchFamily="34" charset="0"/>
              </a:rPr>
              <a:t>f</a:t>
            </a:r>
            <a:r>
              <a:rPr lang="en-US" sz="1900" i="1" baseline="-25000" dirty="0">
                <a:solidFill>
                  <a:srgbClr val="FF00FF"/>
                </a:solidFill>
                <a:latin typeface="Arial Black" panose="020B0A04020102020204" pitchFamily="34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(...):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  <a:r>
              <a:rPr lang="en-US" sz="1900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endParaRPr lang="en-US" sz="1900" i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9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i="1" dirty="0">
                <a:solidFill>
                  <a:srgbClr val="FF00FF"/>
                </a:solidFill>
                <a:latin typeface="Arial Black" panose="020B0A04020102020204" pitchFamily="34" charset="0"/>
              </a:rPr>
              <a:t>f</a:t>
            </a:r>
            <a:r>
              <a:rPr lang="en-US" sz="1900" i="1" baseline="-25000" dirty="0">
                <a:solidFill>
                  <a:srgbClr val="FF00FF"/>
                </a:solidFill>
                <a:latin typeface="Arial Black" panose="020B0A04020102020204" pitchFamily="34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(...):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  <a:r>
              <a:rPr lang="en-US" sz="1900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2</a:t>
            </a:r>
            <a:endParaRPr lang="en-US" sz="1900" i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...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9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i="1" dirty="0" err="1">
                <a:solidFill>
                  <a:srgbClr val="FF00FF"/>
                </a:solidFill>
                <a:latin typeface="Arial Black" panose="020B0A04020102020204" pitchFamily="34" charset="0"/>
              </a:rPr>
              <a:t>f</a:t>
            </a:r>
            <a:r>
              <a:rPr lang="en-US" sz="1900" i="1" baseline="-25000" dirty="0" err="1">
                <a:solidFill>
                  <a:srgbClr val="FF00FF"/>
                </a:solidFill>
                <a:latin typeface="Arial Black" panose="020B0A04020102020204" pitchFamily="34" charset="0"/>
              </a:rPr>
              <a:t>n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(...):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  <a:r>
              <a:rPr lang="en-US" sz="1900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endParaRPr lang="en-US" sz="1900" i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uk-UA" dirty="0"/>
              <a:t>ім’я класу,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uk-UA" dirty="0"/>
              <a:t> – імена методів класу, </a:t>
            </a:r>
            <a:r>
              <a:rPr lang="en-US" i="1" dirty="0"/>
              <a:t>P</a:t>
            </a:r>
            <a:r>
              <a:rPr lang="uk-UA" i="1" baseline="-25000" dirty="0"/>
              <a:t>1</a:t>
            </a:r>
            <a:r>
              <a:rPr lang="uk-UA" dirty="0"/>
              <a:t>, 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uk-UA" dirty="0"/>
              <a:t> – реалізація методів класу. </a:t>
            </a:r>
          </a:p>
          <a:p>
            <a:r>
              <a:rPr lang="uk-UA" dirty="0"/>
              <a:t>Кожний метод у списку параметрів повинен мати обов’язковий перший параметр, який прийнято називати </a:t>
            </a:r>
            <a:r>
              <a:rPr lang="en-US" dirty="0"/>
              <a:t>self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Цей </a:t>
            </a:r>
            <a:r>
              <a:rPr lang="uk-UA" dirty="0"/>
              <a:t>параметр використовують для позначення об’єкту для якого викликають метод.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Створення та використання об’єктів класу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спеціальний</a:t>
            </a:r>
            <a:r>
              <a:rPr lang="ru-RU" dirty="0"/>
              <a:t> метод __</a:t>
            </a:r>
            <a:r>
              <a:rPr lang="en-US" dirty="0" err="1"/>
              <a:t>init</a:t>
            </a:r>
            <a:r>
              <a:rPr lang="ru-RU" dirty="0"/>
              <a:t>__. </a:t>
            </a:r>
            <a:endParaRPr lang="ru-RU" dirty="0" smtClean="0"/>
          </a:p>
          <a:p>
            <a:r>
              <a:rPr lang="uk-UA" dirty="0" smtClean="0"/>
              <a:t>Взагалі</a:t>
            </a:r>
            <a:r>
              <a:rPr lang="uk-UA" dirty="0"/>
              <a:t>, взяття у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з </a:t>
            </a:r>
            <a:r>
              <a:rPr lang="ru-RU" dirty="0" err="1"/>
              <a:t>обох</a:t>
            </a:r>
            <a:r>
              <a:rPr lang="ru-RU" dirty="0"/>
              <a:t> </a:t>
            </a:r>
            <a:r>
              <a:rPr lang="ru-RU" dirty="0" err="1"/>
              <a:t>боків</a:t>
            </a:r>
            <a:r>
              <a:rPr lang="ru-RU" dirty="0"/>
              <a:t> у </a:t>
            </a:r>
            <a:r>
              <a:rPr lang="ru-RU" dirty="0" err="1"/>
              <a:t>подвійні</a:t>
            </a:r>
            <a:r>
              <a:rPr lang="ru-RU" dirty="0"/>
              <a:t> </a:t>
            </a:r>
            <a:r>
              <a:rPr lang="ru-RU" dirty="0" err="1"/>
              <a:t>підкреслення</a:t>
            </a:r>
            <a:r>
              <a:rPr lang="ru-RU" dirty="0"/>
              <a:t> (__</a:t>
            </a:r>
            <a:r>
              <a:rPr lang="en-US" dirty="0"/>
              <a:t>m</a:t>
            </a:r>
            <a:r>
              <a:rPr lang="uk-UA" dirty="0"/>
              <a:t>__)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ім’я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спеціальне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Так</a:t>
            </a:r>
            <a:r>
              <a:rPr lang="ru-RU" dirty="0"/>
              <a:t>, </a:t>
            </a:r>
            <a:r>
              <a:rPr lang="en-US" dirty="0"/>
              <a:t>Python</a:t>
            </a:r>
            <a:r>
              <a:rPr lang="uk-UA" dirty="0"/>
              <a:t> викликає метод __</a:t>
            </a:r>
            <a:r>
              <a:rPr lang="en-US" dirty="0" err="1"/>
              <a:t>init</a:t>
            </a:r>
            <a:r>
              <a:rPr lang="ru-RU" dirty="0"/>
              <a:t>__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r>
              <a:rPr lang="uk-UA" dirty="0"/>
              <a:t>Для створення об’єкту класу </a:t>
            </a:r>
            <a:r>
              <a:rPr lang="en-US" dirty="0"/>
              <a:t>A</a:t>
            </a:r>
            <a:r>
              <a:rPr lang="ru-RU" dirty="0"/>
              <a:t> треба </a:t>
            </a:r>
            <a:r>
              <a:rPr lang="ru-RU" dirty="0" err="1"/>
              <a:t>змінній</a:t>
            </a:r>
            <a:r>
              <a:rPr lang="ru-RU" dirty="0"/>
              <a:t>, яка і буде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, </a:t>
            </a:r>
            <a:r>
              <a:rPr lang="ru-RU" dirty="0" err="1"/>
              <a:t>присвоїти</a:t>
            </a:r>
            <a:r>
              <a:rPr lang="ru-RU" dirty="0"/>
              <a:t> </a:t>
            </a:r>
            <a:r>
              <a:rPr lang="ru-RU" dirty="0" err="1"/>
              <a:t>вираз</a:t>
            </a:r>
            <a:endParaRPr lang="ru-RU" dirty="0"/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ru-RU" sz="2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ru-RU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100" i="1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ru-RU" sz="2100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ru-RU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, ...,</a:t>
            </a:r>
            <a:r>
              <a:rPr lang="ru-RU" sz="2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100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sz="2100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r>
              <a:rPr lang="ru-RU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sz="2100" dirty="0">
              <a:solidFill>
                <a:srgbClr val="00008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en-US" i="1" dirty="0">
                <a:solidFill>
                  <a:srgbClr val="000000"/>
                </a:solidFill>
              </a:rPr>
              <a:t>x</a:t>
            </a:r>
            <a:r>
              <a:rPr lang="ru-RU" i="1" baseline="-25000" dirty="0">
                <a:solidFill>
                  <a:srgbClr val="000000"/>
                </a:solidFill>
              </a:rPr>
              <a:t>1</a:t>
            </a:r>
            <a:r>
              <a:rPr lang="ru-RU" b="1" dirty="0">
                <a:solidFill>
                  <a:srgbClr val="000080"/>
                </a:solidFill>
              </a:rPr>
              <a:t>, ...,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</a:rPr>
              <a:t>n</a:t>
            </a:r>
            <a:r>
              <a:rPr lang="ru-RU" dirty="0">
                <a:solidFill>
                  <a:srgbClr val="000000"/>
                </a:solidFill>
              </a:rPr>
              <a:t> – </a:t>
            </a:r>
            <a:r>
              <a:rPr lang="ru-RU" dirty="0" err="1">
                <a:solidFill>
                  <a:srgbClr val="000000"/>
                </a:solidFill>
              </a:rPr>
              <a:t>фактичні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параметри</a:t>
            </a:r>
            <a:r>
              <a:rPr lang="ru-RU" dirty="0">
                <a:solidFill>
                  <a:srgbClr val="000000"/>
                </a:solidFill>
              </a:rPr>
              <a:t> для </a:t>
            </a:r>
            <a:r>
              <a:rPr lang="ru-RU" dirty="0" err="1">
                <a:solidFill>
                  <a:srgbClr val="000000"/>
                </a:solidFill>
              </a:rPr>
              <a:t>формальних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параметрів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вказаних</a:t>
            </a:r>
            <a:r>
              <a:rPr lang="ru-RU" dirty="0">
                <a:solidFill>
                  <a:srgbClr val="000000"/>
                </a:solidFill>
              </a:rPr>
              <a:t> у </a:t>
            </a:r>
            <a:r>
              <a:rPr lang="ru-RU" dirty="0" err="1">
                <a:solidFill>
                  <a:srgbClr val="000000"/>
                </a:solidFill>
              </a:rPr>
              <a:t>методі</a:t>
            </a:r>
            <a:r>
              <a:rPr lang="ru-RU" dirty="0">
                <a:solidFill>
                  <a:srgbClr val="000000"/>
                </a:solidFill>
              </a:rPr>
              <a:t> 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ru-RU" dirty="0">
                <a:solidFill>
                  <a:srgbClr val="000000"/>
                </a:solidFill>
              </a:rPr>
              <a:t>__</a:t>
            </a:r>
            <a:r>
              <a:rPr lang="uk-UA" dirty="0">
                <a:solidFill>
                  <a:srgbClr val="000000"/>
                </a:solidFill>
              </a:rPr>
              <a:t>, за виключенням </a:t>
            </a:r>
            <a:r>
              <a:rPr lang="en-US" dirty="0">
                <a:solidFill>
                  <a:srgbClr val="000000"/>
                </a:solidFill>
              </a:rPr>
              <a:t>self</a:t>
            </a:r>
            <a:r>
              <a:rPr lang="uk-UA" dirty="0">
                <a:solidFill>
                  <a:srgbClr val="000000"/>
                </a:solidFill>
              </a:rPr>
              <a:t>.</a:t>
            </a:r>
          </a:p>
          <a:p>
            <a:r>
              <a:rPr lang="ru-RU" dirty="0"/>
              <a:t>Подальше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створеного</a:t>
            </a:r>
            <a:r>
              <a:rPr lang="ru-RU" dirty="0"/>
              <a:t> </a:t>
            </a:r>
            <a:r>
              <a:rPr lang="ru-RU" dirty="0" err="1"/>
              <a:t>об’єкту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та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r>
              <a:rPr lang="uk-UA" dirty="0"/>
              <a:t>Для використання поля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uk-UA" dirty="0"/>
              <a:t> об’єкту </a:t>
            </a:r>
            <a:r>
              <a:rPr lang="en-US" i="1" dirty="0"/>
              <a:t>t</a:t>
            </a:r>
            <a:r>
              <a:rPr lang="ru-RU" dirty="0"/>
              <a:t> </a:t>
            </a:r>
            <a:r>
              <a:rPr lang="uk-UA" dirty="0"/>
              <a:t>треба вказати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100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sz="2100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</a:t>
            </a:r>
            <a:endParaRPr lang="uk-UA" sz="21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/>
              <a:t>Для виклику метода </a:t>
            </a:r>
            <a:r>
              <a:rPr lang="en-US" i="1" dirty="0"/>
              <a:t>f</a:t>
            </a:r>
            <a:r>
              <a:rPr lang="en-US" i="1" baseline="-25000" dirty="0"/>
              <a:t>j</a:t>
            </a:r>
            <a:r>
              <a:rPr lang="ru-RU" dirty="0"/>
              <a:t> </a:t>
            </a:r>
            <a:r>
              <a:rPr lang="uk-UA" dirty="0"/>
              <a:t>об’єкту </a:t>
            </a:r>
            <a:r>
              <a:rPr lang="en-US" i="1" dirty="0"/>
              <a:t>t</a:t>
            </a:r>
            <a:r>
              <a:rPr lang="ru-RU" dirty="0"/>
              <a:t> </a:t>
            </a:r>
            <a:r>
              <a:rPr lang="uk-UA" dirty="0"/>
              <a:t>треба вказати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100" i="1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sz="2100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j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100" i="1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  <a:r>
              <a:rPr lang="uk-UA" sz="2100" i="1" baseline="-25000" dirty="0">
                <a:solidFill>
                  <a:srgbClr val="000000"/>
                </a:solidFill>
                <a:latin typeface="Arial Black" panose="020B0A04020102020204" pitchFamily="34" charset="0"/>
              </a:rPr>
              <a:t>1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uk-UA" sz="2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...,</a:t>
            </a:r>
            <a:r>
              <a:rPr lang="uk-UA" sz="2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100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  <a:r>
              <a:rPr lang="en-US" sz="2100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</a:t>
            </a:r>
            <a:r>
              <a:rPr lang="uk-UA" sz="21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uk-UA" sz="2100" dirty="0">
              <a:solidFill>
                <a:srgbClr val="00008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en-US" i="1" dirty="0"/>
              <a:t>e</a:t>
            </a:r>
            <a:r>
              <a:rPr lang="ru-RU" i="1" baseline="-25000" dirty="0"/>
              <a:t>1</a:t>
            </a:r>
            <a:r>
              <a:rPr lang="ru-RU" dirty="0"/>
              <a:t>, …,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ru-RU" dirty="0"/>
              <a:t> – </a:t>
            </a:r>
            <a:r>
              <a:rPr lang="ru-RU" dirty="0" err="1">
                <a:solidFill>
                  <a:srgbClr val="000000"/>
                </a:solidFill>
              </a:rPr>
              <a:t>фактичні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параметри</a:t>
            </a:r>
            <a:r>
              <a:rPr lang="ru-RU" dirty="0">
                <a:solidFill>
                  <a:srgbClr val="000000"/>
                </a:solidFill>
              </a:rPr>
              <a:t> для </a:t>
            </a:r>
            <a:r>
              <a:rPr lang="ru-RU" dirty="0" err="1">
                <a:solidFill>
                  <a:srgbClr val="000000"/>
                </a:solidFill>
              </a:rPr>
              <a:t>формальних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параметрів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вказаних</a:t>
            </a:r>
            <a:r>
              <a:rPr lang="ru-RU" dirty="0">
                <a:solidFill>
                  <a:srgbClr val="000000"/>
                </a:solidFill>
              </a:rPr>
              <a:t> у </a:t>
            </a:r>
            <a:r>
              <a:rPr lang="ru-RU" dirty="0" err="1">
                <a:solidFill>
                  <a:srgbClr val="000000"/>
                </a:solidFill>
              </a:rPr>
              <a:t>методі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j</a:t>
            </a:r>
            <a:r>
              <a:rPr lang="uk-UA" dirty="0">
                <a:solidFill>
                  <a:srgbClr val="000000"/>
                </a:solidFill>
              </a:rPr>
              <a:t>, за виключенням </a:t>
            </a:r>
            <a:r>
              <a:rPr lang="en-US" dirty="0">
                <a:solidFill>
                  <a:srgbClr val="000000"/>
                </a:solidFill>
              </a:rPr>
              <a:t>self</a:t>
            </a:r>
            <a:r>
              <a:rPr lang="uk-UA" dirty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 класу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Поля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визначаються</a:t>
            </a:r>
            <a:r>
              <a:rPr lang="ru-RU" dirty="0"/>
              <a:t> у методах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присвоєннями</a:t>
            </a:r>
            <a:r>
              <a:rPr lang="ru-RU" dirty="0"/>
              <a:t> </a:t>
            </a:r>
            <a:r>
              <a:rPr lang="ru-RU" dirty="0" err="1"/>
              <a:t>вигляду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uk-UA" dirty="0"/>
              <a:t> – ім’я поля, </a:t>
            </a:r>
            <a:r>
              <a:rPr lang="en-US" i="1" dirty="0"/>
              <a:t>e</a:t>
            </a:r>
            <a:r>
              <a:rPr lang="uk-UA" dirty="0"/>
              <a:t> – вираз.</a:t>
            </a:r>
          </a:p>
          <a:p>
            <a:r>
              <a:rPr lang="ru-RU" dirty="0"/>
              <a:t>Як правило, </a:t>
            </a:r>
            <a:r>
              <a:rPr lang="ru-RU" dirty="0" err="1"/>
              <a:t>початкові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об’єкту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методі</a:t>
            </a:r>
            <a:r>
              <a:rPr lang="ru-RU" dirty="0"/>
              <a:t> __</a:t>
            </a:r>
            <a:r>
              <a:rPr lang="en-US" dirty="0" err="1"/>
              <a:t>init</a:t>
            </a:r>
            <a:r>
              <a:rPr lang="ru-RU" dirty="0"/>
              <a:t>__</a:t>
            </a:r>
            <a:r>
              <a:rPr lang="uk-UA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5193</TotalTime>
  <Words>2584</Words>
  <Application>Microsoft Office PowerPoint</Application>
  <PresentationFormat>On-screen Show (4:3)</PresentationFormat>
  <Paragraphs>308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Об’єктно-орієнтоване програмування</vt:lpstr>
      <vt:lpstr>Об’єктно-орієнтоване програмування.2</vt:lpstr>
      <vt:lpstr>Об’єкти та класи</vt:lpstr>
      <vt:lpstr>Наслідування</vt:lpstr>
      <vt:lpstr>Класи у Python</vt:lpstr>
      <vt:lpstr>Класи у Python.2</vt:lpstr>
      <vt:lpstr>Створення та використання об’єктів класу</vt:lpstr>
      <vt:lpstr>Поля класу</vt:lpstr>
      <vt:lpstr>Наслідування</vt:lpstr>
      <vt:lpstr>Наслідування.2</vt:lpstr>
      <vt:lpstr>Приклад</vt:lpstr>
      <vt:lpstr>Зв’язування між об’єктами та методами</vt:lpstr>
      <vt:lpstr>Обмеження доступу до полів та методів класу</vt:lpstr>
      <vt:lpstr>Рядки документації класу</vt:lpstr>
      <vt:lpstr>Графічна бібліотека turtle</vt:lpstr>
      <vt:lpstr>Графічна бібліотека turtle.2</vt:lpstr>
      <vt:lpstr>Приклад</vt:lpstr>
      <vt:lpstr>Статичні поля та статичні методи класів</vt:lpstr>
      <vt:lpstr>Модуль для роботи з псевдовипадковими величинами random</vt:lpstr>
      <vt:lpstr>Модуль для роботи з псевдовипадковими величинами random.2</vt:lpstr>
      <vt:lpstr>Приклад</vt:lpstr>
      <vt:lpstr>Загальне зауваження щодо класів та об’єктів у Python</vt:lpstr>
      <vt:lpstr>Збереження змінних у пам’яті</vt:lpstr>
      <vt:lpstr>Визначення типу об’єкту та відношення для об’єктів</vt:lpstr>
      <vt:lpstr>Визначення типу об’єкту та відношення для об’єктів.2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216</cp:revision>
  <dcterms:created xsi:type="dcterms:W3CDTF">2015-08-16T10:20:57Z</dcterms:created>
  <dcterms:modified xsi:type="dcterms:W3CDTF">2016-01-10T21:55:50Z</dcterms:modified>
</cp:coreProperties>
</file>