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84"/>
  </p:notesMasterIdLst>
  <p:handoutMasterIdLst>
    <p:handoutMasterId r:id="rId85"/>
  </p:handoutMasterIdLst>
  <p:sldIdLst>
    <p:sldId id="256" r:id="rId2"/>
    <p:sldId id="278" r:id="rId3"/>
    <p:sldId id="320" r:id="rId4"/>
    <p:sldId id="321" r:id="rId5"/>
    <p:sldId id="322" r:id="rId6"/>
    <p:sldId id="323" r:id="rId7"/>
    <p:sldId id="324" r:id="rId8"/>
    <p:sldId id="328" r:id="rId9"/>
    <p:sldId id="326" r:id="rId10"/>
    <p:sldId id="327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1" r:id="rId33"/>
    <p:sldId id="350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80" r:id="rId62"/>
    <p:sldId id="381" r:id="rId63"/>
    <p:sldId id="382" r:id="rId64"/>
    <p:sldId id="383" r:id="rId65"/>
    <p:sldId id="384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276" r:id="rId82"/>
    <p:sldId id="277" r:id="rId8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5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10.11.2015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10.11.2015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10.11.2015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10.11.2015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graphs_python.php" TargetMode="External"/><Relationship Id="rId2" Type="http://schemas.openxmlformats.org/officeDocument/2006/relationships/hyperlink" Target="http://www.brpreiss.com/books/opus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ogramiz.com/python-programming/operator-overloading" TargetMode="External"/><Relationship Id="rId4" Type="http://schemas.openxmlformats.org/officeDocument/2006/relationships/hyperlink" Target="http://www.python-course.eu/python3_magic_methods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14</a:t>
            </a:r>
            <a:r>
              <a:rPr lang="uk-UA" sz="3600" dirty="0"/>
              <a:t>. Рекурсивні структури даних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10.11.2015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стеку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Для реалізації стеку використаємо список.</a:t>
            </a:r>
            <a:endParaRPr lang="ru-RU" dirty="0"/>
          </a:p>
          <a:p>
            <a:r>
              <a:rPr lang="uk-UA" dirty="0"/>
              <a:t>Опишемо клас </a:t>
            </a:r>
            <a:r>
              <a:rPr lang="en-US" dirty="0"/>
              <a:t>Stack </a:t>
            </a:r>
            <a:r>
              <a:rPr lang="uk-UA" dirty="0"/>
              <a:t>наступним чином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</a:rPr>
              <a:t>Stack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Реалізує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стек на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базі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списку.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Створити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порожній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стек.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[]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#список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елементів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стеку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isempty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Чи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порожній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стек?.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3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стеку.2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push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Вштовхнути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у стек.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pop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Взяти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зі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стеку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'Pop: 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</a:rPr>
              <a:t>Стек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808080"/>
                </a:solidFill>
                <a:latin typeface="Arial Black" panose="020B0A04020102020204" pitchFamily="34" charset="0"/>
              </a:rPr>
              <a:t>порожній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data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pop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endParaRPr lang="en-US" sz="3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стеку.3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Цей клас має одне внутрішнє поле </a:t>
            </a:r>
            <a:r>
              <a:rPr lang="en-US" dirty="0"/>
              <a:t>_</a:t>
            </a:r>
            <a:r>
              <a:rPr lang="en-US" dirty="0" err="1"/>
              <a:t>lst</a:t>
            </a:r>
            <a:r>
              <a:rPr lang="en-US" dirty="0"/>
              <a:t> – </a:t>
            </a:r>
            <a:r>
              <a:rPr lang="uk-UA" dirty="0"/>
              <a:t>список, який містить елементи стеку, та методи, що реалізують дії над </a:t>
            </a:r>
            <a:r>
              <a:rPr lang="uk-UA" dirty="0" err="1"/>
              <a:t>стеком</a:t>
            </a:r>
            <a:r>
              <a:rPr lang="uk-UA" dirty="0"/>
              <a:t>. Ми бачимо, що реалізація стеку на базі списку є дуже простою. </a:t>
            </a:r>
            <a:endParaRPr lang="ru-RU" dirty="0"/>
          </a:p>
          <a:p>
            <a:r>
              <a:rPr lang="uk-UA" dirty="0"/>
              <a:t>Звернемо увагу на реалізацію повідомлення про помилку, якщо ми намагаємось взяти елемент з порожнього стеку</a:t>
            </a:r>
            <a:r>
              <a:rPr lang="uk-UA" dirty="0" smtClean="0"/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'Pop: 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</a:rPr>
              <a:t>Стек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808080"/>
                </a:solidFill>
                <a:latin typeface="Arial Black" panose="020B0A04020102020204" pitchFamily="34" charset="0"/>
              </a:rPr>
              <a:t>порожній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uk-UA" dirty="0"/>
              <a:t>Функція </a:t>
            </a:r>
            <a:r>
              <a:rPr lang="en-US" dirty="0"/>
              <a:t>exit</a:t>
            </a:r>
            <a:r>
              <a:rPr lang="ru-RU" b="1" dirty="0"/>
              <a:t>(</a:t>
            </a:r>
            <a:r>
              <a:rPr lang="ru-RU" dirty="0"/>
              <a:t>1</a:t>
            </a:r>
            <a:r>
              <a:rPr lang="ru-RU" b="1" dirty="0"/>
              <a:t>) </a:t>
            </a:r>
            <a:r>
              <a:rPr lang="uk-UA" dirty="0"/>
              <a:t>аварійно завершує роботу програми у </a:t>
            </a:r>
            <a:r>
              <a:rPr lang="en-US" dirty="0"/>
              <a:t>Python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Дано послідовність рядків, яка вводиться з клавіатури. Показати цю послідовність у оберненому порядку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2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Черга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Черга – ще одна рекурсивна структура даних, яку можна визначити так:</a:t>
            </a:r>
            <a:endParaRPr lang="ru-RU" dirty="0"/>
          </a:p>
          <a:p>
            <a:r>
              <a:rPr lang="uk-UA" dirty="0"/>
              <a:t>1). Порожня черга.</a:t>
            </a:r>
            <a:endParaRPr lang="ru-RU" dirty="0"/>
          </a:p>
          <a:p>
            <a:r>
              <a:rPr lang="uk-UA" dirty="0"/>
              <a:t>2). Перший елемент; черга.</a:t>
            </a:r>
            <a:endParaRPr lang="ru-RU" dirty="0"/>
          </a:p>
          <a:p>
            <a:r>
              <a:rPr lang="uk-UA" dirty="0"/>
              <a:t>Чергу можна представити, як сукупність однотипних елементів, в якій ми маємо доступ до кінця черги при додаванні елементів та до початку черги при взятті елементів.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 descr="http://obvintsev.info/compuscience/lectures/Theme10_2_files/image00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3176"/>
            <a:ext cx="3816424" cy="100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Операції, відношення та інструкції для черг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1. Почати роботу.</a:t>
            </a:r>
            <a:endParaRPr lang="ru-RU" dirty="0"/>
          </a:p>
          <a:p>
            <a:r>
              <a:rPr lang="uk-UA" dirty="0"/>
              <a:t>2. Чи порожня черга?</a:t>
            </a:r>
            <a:endParaRPr lang="ru-RU" dirty="0"/>
          </a:p>
          <a:p>
            <a:r>
              <a:rPr lang="uk-UA" dirty="0"/>
              <a:t>3. Додати елемент до кінця черги.</a:t>
            </a:r>
            <a:endParaRPr lang="ru-RU" dirty="0"/>
          </a:p>
          <a:p>
            <a:r>
              <a:rPr lang="uk-UA" dirty="0"/>
              <a:t>4. Взяти елемент з початку черги.</a:t>
            </a:r>
            <a:endParaRPr lang="ru-RU" dirty="0"/>
          </a:p>
          <a:p>
            <a:pPr lvl="1"/>
            <a:r>
              <a:rPr lang="uk-UA" dirty="0" smtClean="0"/>
              <a:t> </a:t>
            </a:r>
            <a:r>
              <a:rPr lang="uk-UA" dirty="0"/>
              <a:t>Дії 1, 3, 4 – інструкції; 2 – відношення.</a:t>
            </a:r>
            <a:endParaRPr lang="ru-RU" dirty="0"/>
          </a:p>
          <a:p>
            <a:r>
              <a:rPr lang="uk-UA" dirty="0"/>
              <a:t> “Почати роботу” означає створити порожню чергу.</a:t>
            </a:r>
            <a:endParaRPr lang="ru-RU" dirty="0"/>
          </a:p>
          <a:p>
            <a:r>
              <a:rPr lang="uk-UA" dirty="0"/>
              <a:t> “Додати елемент до кінця черги” – додати до черги один елемент, який стає останнім у черзі.</a:t>
            </a:r>
            <a:endParaRPr lang="ru-RU" dirty="0"/>
          </a:p>
          <a:p>
            <a:r>
              <a:rPr lang="uk-UA" dirty="0"/>
              <a:t> “Взяти елемент” – взяти та повернути значення першого елемента. Першим стає попередній елемент черги або черга стає порожньою. Для порожньої черги ця інструкція повинна давати відмову.</a:t>
            </a:r>
            <a:endParaRPr lang="ru-RU" dirty="0"/>
          </a:p>
          <a:p>
            <a:r>
              <a:rPr lang="uk-UA" dirty="0"/>
              <a:t>Черги ще називають структурами </a:t>
            </a:r>
            <a:r>
              <a:rPr lang="en-US" dirty="0"/>
              <a:t>FIFO</a:t>
            </a:r>
            <a:r>
              <a:rPr lang="uk-UA" dirty="0"/>
              <a:t> (</a:t>
            </a:r>
            <a:r>
              <a:rPr lang="en-US" dirty="0"/>
              <a:t>First In</a:t>
            </a:r>
            <a:r>
              <a:rPr lang="uk-UA" dirty="0"/>
              <a:t> - </a:t>
            </a:r>
            <a:r>
              <a:rPr lang="en-US" dirty="0"/>
              <a:t>First Out </a:t>
            </a:r>
            <a:r>
              <a:rPr lang="uk-UA" dirty="0"/>
              <a:t>або Першим прийшов – першим вийшов)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6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черги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Для реалізації черги використаємо список.</a:t>
            </a:r>
            <a:endParaRPr lang="ru-RU" dirty="0"/>
          </a:p>
          <a:p>
            <a:r>
              <a:rPr lang="uk-UA" dirty="0"/>
              <a:t>Опишемо клас </a:t>
            </a:r>
            <a:r>
              <a:rPr lang="en-US" dirty="0"/>
              <a:t>Queue</a:t>
            </a:r>
            <a:r>
              <a:rPr lang="ru-RU" dirty="0"/>
              <a:t> (</a:t>
            </a:r>
            <a:r>
              <a:rPr lang="uk-UA" dirty="0"/>
              <a:t>англійською - черга</a:t>
            </a:r>
            <a:r>
              <a:rPr lang="ru-RU" dirty="0"/>
              <a:t>) </a:t>
            </a:r>
            <a:r>
              <a:rPr lang="uk-UA" dirty="0"/>
              <a:t>наступним чином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</a:rPr>
              <a:t>Queue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Реалізує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чергу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на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базі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списку.</a:t>
            </a:r>
          </a:p>
          <a:p>
            <a:pPr marL="0" indent="0">
              <a:buNone/>
            </a:pP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Створити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порожню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чергу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[]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#список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елементів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черги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isempty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Чи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порожня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черга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?.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черги.2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add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Додати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в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кінець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черги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take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Взяти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з початку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черги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'Take: 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</a:rPr>
              <a:t>Черга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808080"/>
                </a:solidFill>
                <a:latin typeface="Arial Black" panose="020B0A04020102020204" pitchFamily="34" charset="0"/>
              </a:rPr>
              <a:t>порожня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data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pop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перший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черги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-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це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нульовий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списку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__del__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Закінчити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роботу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з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чергою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'Deleting queue'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черги.3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Реалізація черги на базі списку настільки ж нескладна, як і реалізація стеку. </a:t>
            </a:r>
            <a:endParaRPr lang="uk-UA" dirty="0" smtClean="0"/>
          </a:p>
          <a:p>
            <a:r>
              <a:rPr lang="uk-UA" dirty="0" smtClean="0"/>
              <a:t>Звернемо </a:t>
            </a:r>
            <a:r>
              <a:rPr lang="uk-UA" dirty="0"/>
              <a:t>увагу на метод __</a:t>
            </a:r>
            <a:r>
              <a:rPr lang="uk-UA" dirty="0" err="1"/>
              <a:t>del</a:t>
            </a:r>
            <a:r>
              <a:rPr lang="uk-UA" dirty="0"/>
              <a:t>__. Він є внутрішнім методом </a:t>
            </a:r>
            <a:r>
              <a:rPr lang="en-US" dirty="0"/>
              <a:t>Python</a:t>
            </a:r>
            <a:r>
              <a:rPr lang="uk-UA" dirty="0"/>
              <a:t> та викликається тоді, коли об’єкт класу </a:t>
            </a:r>
            <a:r>
              <a:rPr lang="en-US" dirty="0"/>
              <a:t>Queue </a:t>
            </a:r>
            <a:r>
              <a:rPr lang="uk-UA" dirty="0"/>
              <a:t>знищується. </a:t>
            </a:r>
            <a:endParaRPr lang="uk-UA" dirty="0" smtClean="0"/>
          </a:p>
          <a:p>
            <a:r>
              <a:rPr lang="uk-UA" dirty="0" smtClean="0"/>
              <a:t>Такі </a:t>
            </a:r>
            <a:r>
              <a:rPr lang="uk-UA" dirty="0"/>
              <a:t>методи називають </a:t>
            </a:r>
            <a:r>
              <a:rPr lang="uk-UA" b="1" dirty="0"/>
              <a:t>деструкторами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Часто </a:t>
            </a:r>
            <a:r>
              <a:rPr lang="uk-UA" dirty="0"/>
              <a:t>у деструкторах можна не писати код. Ми його написали з метою демонстрації а також з метою вивільнення пам’яті, раніше виділеної під список _</a:t>
            </a:r>
            <a:r>
              <a:rPr lang="en-US" dirty="0" err="1"/>
              <a:t>lst</a:t>
            </a:r>
            <a:r>
              <a:rPr lang="uk-UA" dirty="0"/>
              <a:t>.</a:t>
            </a:r>
            <a:endParaRPr lang="ru-RU" dirty="0"/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2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r>
              <a:rPr lang="en-US" dirty="0"/>
              <a:t>. </a:t>
            </a:r>
            <a:r>
              <a:rPr lang="uk-UA" dirty="0"/>
              <a:t>Задача «Лічилка»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По колу розташовано </a:t>
            </a:r>
            <a:r>
              <a:rPr lang="en-US" dirty="0"/>
              <a:t>n</a:t>
            </a:r>
            <a:r>
              <a:rPr lang="uk-UA" dirty="0"/>
              <a:t> гравців з номерами від 1 до </a:t>
            </a:r>
            <a:r>
              <a:rPr lang="en-US" dirty="0"/>
              <a:t>n</a:t>
            </a:r>
            <a:r>
              <a:rPr lang="uk-UA" dirty="0"/>
              <a:t>. У лічилці </a:t>
            </a:r>
            <a:r>
              <a:rPr lang="en-US" dirty="0"/>
              <a:t>m </a:t>
            </a:r>
            <a:r>
              <a:rPr lang="uk-UA" dirty="0" smtClean="0"/>
              <a:t>слів. Починають </a:t>
            </a:r>
            <a:r>
              <a:rPr lang="uk-UA" dirty="0"/>
              <a:t>лічити з першого гравця. </a:t>
            </a:r>
            <a:r>
              <a:rPr lang="en-US" dirty="0"/>
              <a:t>m</a:t>
            </a:r>
            <a:r>
              <a:rPr lang="uk-UA" dirty="0"/>
              <a:t>-й за ліком вибуває. </a:t>
            </a:r>
            <a:r>
              <a:rPr lang="uk-UA" dirty="0" smtClean="0"/>
              <a:t>Потім </a:t>
            </a:r>
            <a:r>
              <a:rPr lang="uk-UA" dirty="0"/>
              <a:t>знову лічать з наступного гравця за вибулим. </a:t>
            </a:r>
            <a:r>
              <a:rPr lang="uk-UA" dirty="0" smtClean="0"/>
              <a:t>Знову </a:t>
            </a:r>
            <a:r>
              <a:rPr lang="en-US" dirty="0"/>
              <a:t>m</a:t>
            </a:r>
            <a:r>
              <a:rPr lang="uk-UA" dirty="0"/>
              <a:t>-й вибуває. </a:t>
            </a:r>
            <a:r>
              <a:rPr lang="uk-UA" dirty="0" smtClean="0"/>
              <a:t>Так </a:t>
            </a:r>
            <a:r>
              <a:rPr lang="uk-UA" dirty="0"/>
              <a:t>продовжують, поки не залишиться жодного гравця. Треба показати послідовність номерів, що вибувають, при заданих </a:t>
            </a:r>
            <a:r>
              <a:rPr lang="en-US" dirty="0"/>
              <a:t>n</a:t>
            </a:r>
            <a:r>
              <a:rPr lang="uk-UA" dirty="0"/>
              <a:t> та </a:t>
            </a:r>
            <a:r>
              <a:rPr lang="en-US" dirty="0"/>
              <a:t>m</a:t>
            </a:r>
            <a:r>
              <a:rPr lang="ru-RU" dirty="0"/>
              <a:t>.</a:t>
            </a:r>
          </a:p>
          <a:p>
            <a:r>
              <a:rPr lang="ru-RU" dirty="0"/>
              <a:t>Для </a:t>
            </a:r>
            <a:r>
              <a:rPr lang="uk-UA" dirty="0"/>
              <a:t>розв’язання задачі використаємо чергу. </a:t>
            </a:r>
            <a:endParaRPr lang="uk-UA" dirty="0" smtClean="0"/>
          </a:p>
          <a:p>
            <a:r>
              <a:rPr lang="uk-UA" dirty="0" smtClean="0"/>
              <a:t>Опишемо </a:t>
            </a:r>
            <a:r>
              <a:rPr lang="uk-UA" dirty="0"/>
              <a:t>клас </a:t>
            </a:r>
            <a:r>
              <a:rPr lang="en-US" dirty="0"/>
              <a:t>Player</a:t>
            </a:r>
            <a:r>
              <a:rPr lang="ru-RU" dirty="0"/>
              <a:t> (</a:t>
            </a:r>
            <a:r>
              <a:rPr lang="uk-UA" dirty="0"/>
              <a:t>Гравець</a:t>
            </a:r>
            <a:r>
              <a:rPr lang="ru-RU" dirty="0"/>
              <a:t>)</a:t>
            </a:r>
            <a:r>
              <a:rPr lang="uk-UA" dirty="0"/>
              <a:t>, який містить методи </a:t>
            </a:r>
            <a:r>
              <a:rPr lang="ru-RU" dirty="0"/>
              <a:t>__</a:t>
            </a:r>
            <a:r>
              <a:rPr lang="en-US" dirty="0" err="1"/>
              <a:t>init</a:t>
            </a:r>
            <a:r>
              <a:rPr lang="ru-RU" dirty="0"/>
              <a:t>__  - </a:t>
            </a:r>
            <a:r>
              <a:rPr lang="uk-UA" dirty="0"/>
              <a:t>створити гравця – та </a:t>
            </a:r>
            <a:r>
              <a:rPr lang="en-US" dirty="0"/>
              <a:t>show</a:t>
            </a:r>
            <a:r>
              <a:rPr lang="uk-UA" dirty="0"/>
              <a:t> – показати номер гравця. </a:t>
            </a:r>
            <a:endParaRPr lang="uk-UA" dirty="0" smtClean="0"/>
          </a:p>
          <a:p>
            <a:r>
              <a:rPr lang="uk-UA" dirty="0" smtClean="0"/>
              <a:t>Спочатку </a:t>
            </a:r>
            <a:r>
              <a:rPr lang="uk-UA" dirty="0"/>
              <a:t>до черги </a:t>
            </a:r>
            <a:r>
              <a:rPr lang="uk-UA" dirty="0" err="1"/>
              <a:t>додамо</a:t>
            </a:r>
            <a:r>
              <a:rPr lang="uk-UA" dirty="0"/>
              <a:t> </a:t>
            </a:r>
            <a:r>
              <a:rPr lang="en-US" dirty="0"/>
              <a:t>n </a:t>
            </a:r>
            <a:r>
              <a:rPr lang="uk-UA" dirty="0"/>
              <a:t>гравців з номерами від 1 до </a:t>
            </a:r>
            <a:r>
              <a:rPr lang="en-US" dirty="0"/>
              <a:t>n</a:t>
            </a:r>
            <a:r>
              <a:rPr lang="ru-RU" dirty="0"/>
              <a:t>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Потім </a:t>
            </a:r>
            <a:r>
              <a:rPr lang="uk-UA" dirty="0"/>
              <a:t>будемо </a:t>
            </a:r>
            <a:r>
              <a:rPr lang="ru-RU" dirty="0"/>
              <a:t>(</a:t>
            </a:r>
            <a:r>
              <a:rPr lang="en-US" dirty="0"/>
              <a:t>m</a:t>
            </a:r>
            <a:r>
              <a:rPr lang="ru-RU" dirty="0"/>
              <a:t>-1) </a:t>
            </a:r>
            <a:r>
              <a:rPr lang="uk-UA" dirty="0"/>
              <a:t>раз перекладати гравця з початку до кінця черги (брати спочатку да додавати до кінця), імітуючи лік. </a:t>
            </a:r>
            <a:r>
              <a:rPr lang="en-US" dirty="0"/>
              <a:t>m</a:t>
            </a:r>
            <a:r>
              <a:rPr lang="ru-RU" dirty="0"/>
              <a:t>-</a:t>
            </a:r>
            <a:r>
              <a:rPr lang="uk-UA" dirty="0"/>
              <a:t>го гравця візьмемо спочатку черги та покажемо його номер. </a:t>
            </a:r>
            <a:endParaRPr lang="uk-UA" dirty="0" smtClean="0"/>
          </a:p>
          <a:p>
            <a:r>
              <a:rPr lang="uk-UA" dirty="0" smtClean="0"/>
              <a:t>Будемо </a:t>
            </a:r>
            <a:r>
              <a:rPr lang="uk-UA" dirty="0"/>
              <a:t>повторювати лік, поки черга не спорожніє.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4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Статичні та динамічні структури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У попередніх темах ми вже розглянули різні типи даних. </a:t>
            </a:r>
            <a:endParaRPr lang="uk-UA" dirty="0" smtClean="0"/>
          </a:p>
          <a:p>
            <a:r>
              <a:rPr lang="uk-UA" dirty="0" smtClean="0"/>
              <a:t>Їх </a:t>
            </a:r>
            <a:r>
              <a:rPr lang="uk-UA" dirty="0"/>
              <a:t>можна поділити на статичні та динамічні з точки зору використання пам’яті комп’ютера. </a:t>
            </a:r>
            <a:endParaRPr lang="uk-UA" dirty="0" smtClean="0"/>
          </a:p>
          <a:p>
            <a:r>
              <a:rPr lang="uk-UA" dirty="0" smtClean="0"/>
              <a:t>Пам’ять </a:t>
            </a:r>
            <a:r>
              <a:rPr lang="uk-UA" dirty="0"/>
              <a:t>для </a:t>
            </a:r>
            <a:r>
              <a:rPr lang="uk-UA" b="1" dirty="0"/>
              <a:t>статичних структур даних </a:t>
            </a:r>
            <a:r>
              <a:rPr lang="uk-UA" dirty="0"/>
              <a:t>виділяється один раз перед (або під час) виконанням програми, а її обсяг не може бути змінений. </a:t>
            </a:r>
            <a:endParaRPr lang="uk-UA" dirty="0" smtClean="0"/>
          </a:p>
          <a:p>
            <a:pPr lvl="1"/>
            <a:r>
              <a:rPr lang="uk-UA" dirty="0" smtClean="0"/>
              <a:t>Прикладом </a:t>
            </a:r>
            <a:r>
              <a:rPr lang="uk-UA" dirty="0"/>
              <a:t>таких статичних типів у </a:t>
            </a:r>
            <a:r>
              <a:rPr lang="en-US" dirty="0"/>
              <a:t>Python </a:t>
            </a:r>
            <a:r>
              <a:rPr lang="uk-UA" dirty="0"/>
              <a:t>є, зокрема, дійсний тип даних. </a:t>
            </a:r>
            <a:endParaRPr lang="uk-UA" dirty="0" smtClean="0"/>
          </a:p>
          <a:p>
            <a:r>
              <a:rPr lang="uk-UA" b="1" dirty="0" smtClean="0"/>
              <a:t>Динамічні </a:t>
            </a:r>
            <a:r>
              <a:rPr lang="uk-UA" b="1" dirty="0"/>
              <a:t>структури даних </a:t>
            </a:r>
            <a:r>
              <a:rPr lang="uk-UA" dirty="0"/>
              <a:t>можуть змінювати обсяг виділеної для них пам’яті у процесі виконання програми. </a:t>
            </a:r>
            <a:endParaRPr lang="uk-UA" dirty="0" smtClean="0"/>
          </a:p>
          <a:p>
            <a:pPr lvl="1"/>
            <a:r>
              <a:rPr lang="uk-UA" dirty="0" smtClean="0"/>
              <a:t>Прикладами </a:t>
            </a:r>
            <a:r>
              <a:rPr lang="uk-UA" dirty="0"/>
              <a:t>динамічних структур даних у </a:t>
            </a:r>
            <a:r>
              <a:rPr lang="en-US" dirty="0"/>
              <a:t>Python </a:t>
            </a:r>
            <a:r>
              <a:rPr lang="uk-UA" dirty="0"/>
              <a:t>є списки та словники.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Дек називають двостороннім </a:t>
            </a:r>
            <a:r>
              <a:rPr lang="uk-UA" dirty="0" err="1"/>
              <a:t>стеком</a:t>
            </a:r>
            <a:r>
              <a:rPr lang="uk-UA" dirty="0"/>
              <a:t> або двосторонньою чергою.</a:t>
            </a:r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r>
              <a:rPr lang="uk-UA" dirty="0"/>
              <a:t>Визначимо дек:</a:t>
            </a:r>
            <a:endParaRPr lang="ru-RU" dirty="0"/>
          </a:p>
          <a:p>
            <a:r>
              <a:rPr lang="uk-UA" dirty="0"/>
              <a:t>1). Порожній дек.</a:t>
            </a:r>
            <a:endParaRPr lang="ru-RU" dirty="0"/>
          </a:p>
          <a:p>
            <a:r>
              <a:rPr lang="uk-UA" dirty="0"/>
              <a:t>2). Перший елемент; дек.</a:t>
            </a:r>
            <a:endParaRPr lang="ru-RU" dirty="0"/>
          </a:p>
          <a:p>
            <a:r>
              <a:rPr lang="uk-UA" dirty="0"/>
              <a:t>3). Дек; останній елемент.</a:t>
            </a:r>
            <a:endParaRPr lang="ru-RU" dirty="0"/>
          </a:p>
          <a:p>
            <a:r>
              <a:rPr lang="uk-UA" dirty="0"/>
              <a:t>Дек можна представити, як сукупність однотипних елементів, в якій ми маємо доступ до початку або кінця деку для додавання або взяття елементів.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  <p:pic>
        <p:nvPicPr>
          <p:cNvPr id="7" name="Рисунок 6" descr="http://obvintsev.info/compuscience/lectures/Theme10_2_files/image00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904"/>
            <a:ext cx="234569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71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Операції, відношення та інструкції для </a:t>
            </a:r>
            <a:r>
              <a:rPr lang="uk-UA" dirty="0" err="1"/>
              <a:t>деків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sz="2600" dirty="0"/>
              <a:t>1. Почати роботу.</a:t>
            </a:r>
            <a:endParaRPr lang="ru-RU" sz="2600" dirty="0"/>
          </a:p>
          <a:p>
            <a:r>
              <a:rPr lang="uk-UA" sz="2600" dirty="0"/>
              <a:t>2. Чи порожній дек?</a:t>
            </a:r>
            <a:endParaRPr lang="ru-RU" sz="2600" dirty="0"/>
          </a:p>
          <a:p>
            <a:r>
              <a:rPr lang="uk-UA" sz="2600" dirty="0"/>
              <a:t>3. Додати елемент до початку деку.</a:t>
            </a:r>
            <a:endParaRPr lang="ru-RU" sz="2600" dirty="0"/>
          </a:p>
          <a:p>
            <a:r>
              <a:rPr lang="uk-UA" sz="2600" dirty="0"/>
              <a:t>4. Взяти елемент з початку деку.</a:t>
            </a:r>
            <a:endParaRPr lang="ru-RU" sz="2600" dirty="0"/>
          </a:p>
          <a:p>
            <a:r>
              <a:rPr lang="uk-UA" sz="2600" dirty="0"/>
              <a:t>5. Додати елемент до кінця деку.</a:t>
            </a:r>
            <a:endParaRPr lang="ru-RU" sz="2600" dirty="0"/>
          </a:p>
          <a:p>
            <a:r>
              <a:rPr lang="uk-UA" sz="2600" dirty="0"/>
              <a:t>6. Взяти елемент з кінця деку.</a:t>
            </a:r>
            <a:endParaRPr lang="ru-RU" sz="2600" dirty="0"/>
          </a:p>
          <a:p>
            <a:pPr lvl="1"/>
            <a:r>
              <a:rPr lang="uk-UA" dirty="0" smtClean="0"/>
              <a:t> </a:t>
            </a:r>
            <a:r>
              <a:rPr lang="uk-UA" sz="2300" dirty="0"/>
              <a:t>Дії 1, 3, 4, 5, 6 – інструкції; 2 – відношення.</a:t>
            </a:r>
            <a:endParaRPr lang="ru-RU" sz="2300" dirty="0"/>
          </a:p>
          <a:p>
            <a:r>
              <a:rPr lang="uk-UA" sz="2600" dirty="0"/>
              <a:t>“Почати роботу” означає створити порожній дек.</a:t>
            </a:r>
            <a:endParaRPr lang="ru-RU" sz="2600" dirty="0"/>
          </a:p>
          <a:p>
            <a:r>
              <a:rPr lang="uk-UA" sz="2600" dirty="0"/>
              <a:t>“Додати елемент до початку деку” – додати до деку один елемент, який стає першим у деку.</a:t>
            </a:r>
            <a:endParaRPr lang="ru-RU" sz="2600" dirty="0"/>
          </a:p>
          <a:p>
            <a:r>
              <a:rPr lang="uk-UA" sz="2600" dirty="0"/>
              <a:t>“Взяти елемент з початку деку” – взяти та повернути значення першого елемента. Першим стає наступний елемент деку або дек стає порожнім. Для порожнього деку ця інструкція повинна давати відмову.</a:t>
            </a:r>
            <a:endParaRPr lang="ru-RU" sz="2600" dirty="0"/>
          </a:p>
          <a:p>
            <a:r>
              <a:rPr lang="uk-UA" sz="2600" dirty="0"/>
              <a:t>“Додати елемент до кінця деку” – додати до деку один елемент, який стає останнім у деку.</a:t>
            </a:r>
            <a:endParaRPr lang="ru-RU" sz="2600" dirty="0"/>
          </a:p>
          <a:p>
            <a:r>
              <a:rPr lang="uk-UA" sz="2600" dirty="0"/>
              <a:t>“Взяти елемент з кінця деку” – взяти та повернути значення останнього елемента. Першим стає попередній елемент деку або дек стає порожнім. Для порожнього деку ця інструкція повинна давати відмову.</a:t>
            </a:r>
            <a:endParaRPr lang="ru-RU" sz="26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деку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реалізації деку використаємо посилання на об’єкти. </a:t>
            </a:r>
            <a:endParaRPr lang="en-US" dirty="0" smtClean="0"/>
          </a:p>
          <a:p>
            <a:r>
              <a:rPr lang="uk-UA" dirty="0" smtClean="0"/>
              <a:t>При </a:t>
            </a:r>
            <a:r>
              <a:rPr lang="uk-UA" dirty="0"/>
              <a:t>створенні об’єкту </a:t>
            </a:r>
            <a:r>
              <a:rPr lang="en-US" dirty="0"/>
              <a:t>Python </a:t>
            </a:r>
            <a:r>
              <a:rPr lang="uk-UA" dirty="0" err="1"/>
              <a:t>динамічно</a:t>
            </a:r>
            <a:r>
              <a:rPr lang="uk-UA" dirty="0"/>
              <a:t> виділяє нову пам’ять, а сама змінна є посиланням на початкову адресу виділеного блоку пам’яті. </a:t>
            </a:r>
            <a:endParaRPr lang="en-US" dirty="0" smtClean="0"/>
          </a:p>
          <a:p>
            <a:r>
              <a:rPr lang="uk-UA" dirty="0" smtClean="0"/>
              <a:t>Тому </a:t>
            </a:r>
            <a:r>
              <a:rPr lang="uk-UA" dirty="0"/>
              <a:t>ми можемо зв’язати між собою елементи деку за допомогою посилань на об’єкти а також визначити клас для деку в цілому.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8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деку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Опишемо </a:t>
            </a:r>
            <a:r>
              <a:rPr lang="uk-UA" sz="2000" dirty="0"/>
              <a:t>класи _</a:t>
            </a:r>
            <a:r>
              <a:rPr lang="uk-UA" sz="2000" dirty="0" err="1"/>
              <a:t>Delem</a:t>
            </a:r>
            <a:r>
              <a:rPr lang="uk-UA" sz="2000" dirty="0"/>
              <a:t> та </a:t>
            </a:r>
            <a:r>
              <a:rPr lang="uk-UA" sz="2000" dirty="0" err="1"/>
              <a:t>Deque</a:t>
            </a:r>
            <a:r>
              <a:rPr lang="uk-UA" sz="2000" dirty="0"/>
              <a:t>.</a:t>
            </a:r>
            <a:endParaRPr lang="ru-RU" sz="2000" dirty="0"/>
          </a:p>
          <a:p>
            <a:r>
              <a:rPr lang="uk-UA" sz="2000" dirty="0"/>
              <a:t>Клас _</a:t>
            </a:r>
            <a:r>
              <a:rPr lang="uk-UA" sz="2000" dirty="0" err="1"/>
              <a:t>Delem</a:t>
            </a:r>
            <a:r>
              <a:rPr lang="uk-UA" sz="2000" dirty="0"/>
              <a:t> є внутрішнім класом модуля та реалізує елемент деку з даними та посиланнями на попередній та наступний елементи(</a:t>
            </a:r>
            <a:r>
              <a:rPr lang="ru-RU" sz="2000" dirty="0"/>
              <a:t>_</a:t>
            </a:r>
            <a:r>
              <a:rPr lang="en-US" sz="2000" dirty="0" err="1"/>
              <a:t>prev</a:t>
            </a:r>
            <a:r>
              <a:rPr lang="en-US" sz="2000" dirty="0"/>
              <a:t> </a:t>
            </a:r>
            <a:r>
              <a:rPr lang="uk-UA" sz="2000" dirty="0"/>
              <a:t>та </a:t>
            </a:r>
            <a:r>
              <a:rPr lang="ru-RU" sz="2000" dirty="0"/>
              <a:t>_</a:t>
            </a:r>
            <a:r>
              <a:rPr lang="en-US" sz="2000" dirty="0"/>
              <a:t>next</a:t>
            </a:r>
            <a:r>
              <a:rPr lang="uk-UA" sz="2000" dirty="0"/>
              <a:t>).</a:t>
            </a:r>
            <a:endParaRPr lang="ru-RU" sz="2000" dirty="0"/>
          </a:p>
          <a:p>
            <a:r>
              <a:rPr lang="uk-UA" sz="2000" dirty="0"/>
              <a:t>Клас </a:t>
            </a:r>
            <a:r>
              <a:rPr lang="uk-UA" sz="2000" dirty="0" err="1"/>
              <a:t>Deque</a:t>
            </a:r>
            <a:r>
              <a:rPr lang="uk-UA" sz="2000" dirty="0"/>
              <a:t> реалізує сам дек як сукупність елементів з визначеними посиланнями. Можемо вважати, що елементи деку зв’язані у ланцюг двома посиланнями: на попередній та наступний елемент. А сам дек містить посилання на перший та останній елементи деку.</a:t>
            </a:r>
            <a:endParaRPr lang="ru-RU" sz="20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  <p:pic>
        <p:nvPicPr>
          <p:cNvPr id="7" name="Рисунок 6" descr="http://obvintsev.info/compuscience/lectures/Theme10_2_files/image010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25144"/>
            <a:ext cx="2376264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3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деку</a:t>
            </a:r>
            <a:r>
              <a:rPr lang="en-US" dirty="0" smtClean="0"/>
              <a:t>. </a:t>
            </a:r>
            <a:r>
              <a:rPr lang="uk-UA" dirty="0" smtClean="0"/>
              <a:t>Клас</a:t>
            </a:r>
            <a:r>
              <a:rPr lang="ru-RU" dirty="0" smtClean="0"/>
              <a:t> </a:t>
            </a:r>
            <a:r>
              <a:rPr lang="en-US" dirty="0" smtClean="0"/>
              <a:t>_</a:t>
            </a:r>
            <a:r>
              <a:rPr lang="en-US" dirty="0" err="1" smtClean="0"/>
              <a:t>Delem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b="1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b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Delem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</a:rPr>
              <a:t>'''Реалізує елемент деку.</a:t>
            </a:r>
          </a:p>
          <a:p>
            <a:pPr marL="0" indent="0">
              <a:buNone/>
            </a:pP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</a:rPr>
              <a:t>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Створити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_data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дані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що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зберігаються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деку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наступний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prev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на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попередній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endParaRPr lang="ru-RU" dirty="0">
              <a:solidFill>
                <a:srgbClr val="000000"/>
              </a:solidFill>
              <a:latin typeface="Courier New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2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деку</a:t>
            </a:r>
            <a:r>
              <a:rPr lang="en-US" dirty="0" smtClean="0"/>
              <a:t>. </a:t>
            </a:r>
            <a:r>
              <a:rPr lang="uk-UA" dirty="0" smtClean="0"/>
              <a:t>Клас </a:t>
            </a:r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Deque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sz="19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19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Реалізує</a:t>
            </a:r>
            <a:r>
              <a:rPr lang="ru-RU" sz="1900" dirty="0">
                <a:solidFill>
                  <a:srgbClr val="FF8000"/>
                </a:solidFill>
                <a:latin typeface="Arial Black" panose="020B0A04020102020204" pitchFamily="34" charset="0"/>
              </a:rPr>
              <a:t> дек без </a:t>
            </a:r>
            <a:r>
              <a:rPr lang="ru-RU" sz="19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використання</a:t>
            </a:r>
            <a:r>
              <a:rPr lang="ru-RU" sz="1900" dirty="0">
                <a:solidFill>
                  <a:srgbClr val="FF8000"/>
                </a:solidFill>
                <a:latin typeface="Arial Black" panose="020B0A04020102020204" pitchFamily="34" charset="0"/>
              </a:rPr>
              <a:t> списку.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FF8000"/>
                </a:solidFill>
                <a:latin typeface="Arial Black" panose="020B0A04020102020204" pitchFamily="34" charset="0"/>
              </a:rPr>
              <a:t>    '''</a:t>
            </a:r>
            <a:endParaRPr lang="ru-RU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9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sz="1900" dirty="0" err="1">
                <a:solidFill>
                  <a:srgbClr val="FF00FF"/>
                </a:solidFill>
                <a:latin typeface="Arial Black" panose="020B0A04020102020204" pitchFamily="34" charset="0"/>
              </a:rPr>
              <a:t>init</a:t>
            </a:r>
            <a:r>
              <a:rPr lang="en-US" sz="1900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19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19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Створити</a:t>
            </a:r>
            <a:r>
              <a:rPr lang="ru-RU" sz="19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9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порожній</a:t>
            </a:r>
            <a:r>
              <a:rPr lang="ru-RU" sz="1900" dirty="0">
                <a:solidFill>
                  <a:srgbClr val="FF8000"/>
                </a:solidFill>
                <a:latin typeface="Arial Black" panose="020B0A04020102020204" pitchFamily="34" charset="0"/>
              </a:rPr>
              <a:t> дек.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9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9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9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9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dirty="0" err="1">
                <a:solidFill>
                  <a:srgbClr val="FF00FF"/>
                </a:solidFill>
                <a:latin typeface="Arial Black" panose="020B0A04020102020204" pitchFamily="34" charset="0"/>
              </a:rPr>
              <a:t>isempty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9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19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Чи</a:t>
            </a:r>
            <a:r>
              <a:rPr lang="en-US" sz="19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9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порожній</a:t>
            </a:r>
            <a:r>
              <a:rPr lang="en-US" sz="19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900" dirty="0">
                <a:solidFill>
                  <a:srgbClr val="FF8000"/>
                </a:solidFill>
                <a:latin typeface="Arial Black" panose="020B0A04020102020204" pitchFamily="34" charset="0"/>
              </a:rPr>
              <a:t>дек</a:t>
            </a:r>
            <a:r>
              <a:rPr lang="en-US" sz="1900" dirty="0">
                <a:solidFill>
                  <a:srgbClr val="FF8000"/>
                </a:solidFill>
                <a:latin typeface="Arial Black" panose="020B0A04020102020204" pitchFamily="34" charset="0"/>
              </a:rPr>
              <a:t>?.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900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9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latin typeface="Arial Black" panose="020B0A04020102020204" pitchFamily="34" charset="0"/>
              </a:rPr>
              <a:t>and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9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sz="19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en-US" sz="19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деку</a:t>
            </a:r>
            <a:r>
              <a:rPr lang="en-US" dirty="0" smtClean="0"/>
              <a:t>. </a:t>
            </a:r>
            <a:r>
              <a:rPr lang="uk-UA" dirty="0" smtClean="0"/>
              <a:t>Клас </a:t>
            </a:r>
            <a:r>
              <a:rPr lang="en-US" dirty="0" smtClean="0"/>
              <a:t>Deque.2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Arial Black" panose="020B0A04020102020204" pitchFamily="34" charset="0"/>
              </a:rPr>
              <a:t>putbg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Додати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до початку деку.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_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Delem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data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створюємо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новий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деку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next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для нового -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це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який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є першим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якщо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додаємо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до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непорожнього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деку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prev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новий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стає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попереднім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для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першого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якщо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додаємо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до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порожнього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деку,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новий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буде й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останнім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новий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стає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першим у деку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0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деку</a:t>
            </a:r>
            <a:r>
              <a:rPr lang="en-US" dirty="0" smtClean="0"/>
              <a:t>. </a:t>
            </a:r>
            <a:r>
              <a:rPr lang="uk-UA" dirty="0" smtClean="0"/>
              <a:t>Клас </a:t>
            </a:r>
            <a:r>
              <a:rPr lang="en-US" dirty="0" smtClean="0"/>
              <a:t>Deque.3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Arial Black" panose="020B0A04020102020204" pitchFamily="34" charset="0"/>
              </a:rPr>
              <a:t>getbg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Взяти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з початку деку.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sz="2000" dirty="0" err="1">
                <a:solidFill>
                  <a:srgbClr val="808080"/>
                </a:solidFill>
                <a:latin typeface="Arial Black" panose="020B0A04020102020204" pitchFamily="34" charset="0"/>
              </a:rPr>
              <a:t>getbg</a:t>
            </a:r>
            <a:r>
              <a:rPr lang="en-US" sz="2000" dirty="0">
                <a:solidFill>
                  <a:srgbClr val="808080"/>
                </a:solidFill>
                <a:latin typeface="Arial Black" panose="020B0A04020102020204" pitchFamily="34" charset="0"/>
              </a:rPr>
              <a:t>: </a:t>
            </a:r>
            <a:r>
              <a:rPr lang="ru-RU" sz="2000" dirty="0">
                <a:solidFill>
                  <a:srgbClr val="808080"/>
                </a:solidFill>
                <a:latin typeface="Arial Black" panose="020B0A04020102020204" pitchFamily="34" charset="0"/>
              </a:rPr>
              <a:t>Дек</a:t>
            </a:r>
            <a:r>
              <a:rPr lang="en-US" sz="2000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808080"/>
                </a:solidFill>
                <a:latin typeface="Arial Black" panose="020B0A04020102020204" pitchFamily="34" charset="0"/>
              </a:rPr>
              <a:t>порожній</a:t>
            </a:r>
            <a:r>
              <a:rPr lang="en-US" sz="2000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elem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-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на перший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деку    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data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_data   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запам'ятовуємо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дані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для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поверненя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         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_next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першим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стає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деку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якщо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в деку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був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1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дек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стає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порожнім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prev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інакше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у новому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першому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елементі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на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попередній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-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None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del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92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деку</a:t>
            </a:r>
            <a:r>
              <a:rPr lang="en-US" dirty="0" smtClean="0"/>
              <a:t>. </a:t>
            </a:r>
            <a:r>
              <a:rPr lang="uk-UA" dirty="0" smtClean="0"/>
              <a:t>Клас </a:t>
            </a:r>
            <a:r>
              <a:rPr lang="en-US" dirty="0" smtClean="0"/>
              <a:t>Deque.4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дії</a:t>
            </a:r>
            <a:r>
              <a:rPr lang="ru-RU" sz="2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puten</a:t>
            </a:r>
            <a:r>
              <a:rPr lang="en-US" sz="2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latin typeface="Arial Black" panose="020B0A04020102020204" pitchFamily="34" charset="0"/>
              </a:rPr>
              <a:t>та </a:t>
            </a:r>
            <a:r>
              <a:rPr lang="en-US" sz="2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geten</a:t>
            </a:r>
            <a:r>
              <a:rPr lang="en-US" sz="2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повністю</a:t>
            </a:r>
            <a:r>
              <a:rPr lang="ru-RU" sz="2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симетричні</a:t>
            </a:r>
            <a:r>
              <a:rPr lang="ru-RU" sz="2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діям</a:t>
            </a:r>
            <a:r>
              <a:rPr lang="ru-RU" sz="2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putbg</a:t>
            </a:r>
            <a:r>
              <a:rPr lang="en-US" sz="2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>
                <a:solidFill>
                  <a:srgbClr val="008000"/>
                </a:solidFill>
                <a:latin typeface="Arial Black" panose="020B0A04020102020204" pitchFamily="34" charset="0"/>
              </a:rPr>
              <a:t>та </a:t>
            </a:r>
            <a:r>
              <a:rPr lang="en-US" sz="2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getbg</a:t>
            </a:r>
            <a:r>
              <a:rPr lang="en-US" sz="28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відповідно</a:t>
            </a:r>
            <a:endParaRPr lang="ru-RU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Arial Black" panose="020B0A04020102020204" pitchFamily="34" charset="0"/>
              </a:rPr>
              <a:t>puten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8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28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Додати</a:t>
            </a:r>
            <a:r>
              <a:rPr lang="ru-RU" sz="28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sz="2800" dirty="0">
                <a:solidFill>
                  <a:srgbClr val="FF8000"/>
                </a:solidFill>
                <a:latin typeface="Arial Black" panose="020B0A04020102020204" pitchFamily="34" charset="0"/>
              </a:rPr>
              <a:t> до </a:t>
            </a:r>
            <a:r>
              <a:rPr lang="ru-RU" sz="28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кінця</a:t>
            </a:r>
            <a:r>
              <a:rPr lang="ru-RU" sz="2800" dirty="0">
                <a:solidFill>
                  <a:srgbClr val="FF8000"/>
                </a:solidFill>
                <a:latin typeface="Arial Black" panose="020B0A04020102020204" pitchFamily="34" charset="0"/>
              </a:rPr>
              <a:t> деку.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Delem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data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prev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not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_next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8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Arial Black" panose="020B0A04020102020204" pitchFamily="34" charset="0"/>
              </a:rPr>
              <a:t>geten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28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Взяти</a:t>
            </a:r>
            <a:r>
              <a:rPr lang="en-US" sz="28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en-US" sz="28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>
                <a:solidFill>
                  <a:srgbClr val="FF8000"/>
                </a:solidFill>
                <a:latin typeface="Arial Black" panose="020B0A04020102020204" pitchFamily="34" charset="0"/>
              </a:rPr>
              <a:t>з</a:t>
            </a:r>
            <a:r>
              <a:rPr lang="en-US" sz="28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кінця</a:t>
            </a:r>
            <a:r>
              <a:rPr lang="en-US" sz="28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>
                <a:solidFill>
                  <a:srgbClr val="FF8000"/>
                </a:solidFill>
                <a:latin typeface="Arial Black" panose="020B0A04020102020204" pitchFamily="34" charset="0"/>
              </a:rPr>
              <a:t>деку</a:t>
            </a:r>
            <a:r>
              <a:rPr lang="en-US" sz="2800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sz="2800" dirty="0" err="1">
                <a:solidFill>
                  <a:srgbClr val="808080"/>
                </a:solidFill>
                <a:latin typeface="Arial Black" panose="020B0A04020102020204" pitchFamily="34" charset="0"/>
              </a:rPr>
              <a:t>geten</a:t>
            </a:r>
            <a:r>
              <a:rPr lang="en-US" sz="2800" dirty="0">
                <a:solidFill>
                  <a:srgbClr val="808080"/>
                </a:solidFill>
                <a:latin typeface="Arial Black" panose="020B0A04020102020204" pitchFamily="34" charset="0"/>
              </a:rPr>
              <a:t>: </a:t>
            </a:r>
            <a:r>
              <a:rPr lang="ru-RU" sz="2800" dirty="0">
                <a:solidFill>
                  <a:srgbClr val="808080"/>
                </a:solidFill>
                <a:latin typeface="Arial Black" panose="020B0A04020102020204" pitchFamily="34" charset="0"/>
              </a:rPr>
              <a:t>Дек</a:t>
            </a:r>
            <a:r>
              <a:rPr lang="en-US" sz="2800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solidFill>
                  <a:srgbClr val="808080"/>
                </a:solidFill>
                <a:latin typeface="Arial Black" panose="020B0A04020102020204" pitchFamily="34" charset="0"/>
              </a:rPr>
              <a:t>порожній</a:t>
            </a:r>
            <a:r>
              <a:rPr lang="en-US" sz="2800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data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_data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prev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_next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del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</a:p>
          <a:p>
            <a:pPr marL="0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9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деку</a:t>
            </a:r>
            <a:r>
              <a:rPr lang="en-US" dirty="0" smtClean="0"/>
              <a:t>. </a:t>
            </a:r>
            <a:r>
              <a:rPr lang="uk-UA" dirty="0" smtClean="0"/>
              <a:t>Клас </a:t>
            </a:r>
            <a:r>
              <a:rPr lang="en-US" dirty="0" smtClean="0"/>
              <a:t>Deque.5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Arial Black" panose="020B0A04020102020204" pitchFamily="34" charset="0"/>
              </a:rPr>
              <a:t>__del__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Закінчити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роботу з деком.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while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!=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#проходимо по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всіх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елементах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деку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запам'ятовуємо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на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bg</a:t>
            </a:r>
            <a:r>
              <a:rPr lang="ru-RU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next</a:t>
            </a: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#переходимо до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наступного</a:t>
            </a:r>
            <a:r>
              <a:rPr lang="ru-RU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елементу</a:t>
            </a:r>
            <a:endParaRPr lang="ru-RU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del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видаляємо</a:t>
            </a:r>
            <a:r>
              <a:rPr lang="en-US" sz="20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en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Статичні та динамічні структури даних.2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Існує </a:t>
            </a:r>
            <a:r>
              <a:rPr lang="uk-UA" dirty="0"/>
              <a:t>багато задач, в яких розмір даних суттєво залежить від умов, які обчислюються тільки під час виконання програм.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таких задач необхідно мати саме динамічні структури даних. </a:t>
            </a:r>
            <a:endParaRPr lang="uk-UA" dirty="0" smtClean="0"/>
          </a:p>
          <a:p>
            <a:r>
              <a:rPr lang="uk-UA" dirty="0" smtClean="0"/>
              <a:t>Реалізація </a:t>
            </a:r>
            <a:r>
              <a:rPr lang="uk-UA" dirty="0"/>
              <a:t>динамічних структур даних залежить від мови програмування</a:t>
            </a:r>
            <a:r>
              <a:rPr lang="ru-RU" dirty="0"/>
              <a:t>: </a:t>
            </a:r>
            <a:r>
              <a:rPr lang="uk-UA" dirty="0"/>
              <a:t>динамічні структури даних можуть бути вбудовані у мову програмування або можуть бути надані засоби побудов таких структур</a:t>
            </a:r>
            <a:r>
              <a:rPr lang="uk-UA" dirty="0" smtClean="0"/>
              <a:t>.</a:t>
            </a:r>
          </a:p>
          <a:p>
            <a:r>
              <a:rPr lang="uk-UA" dirty="0" smtClean="0"/>
              <a:t>Найпоширенішим </a:t>
            </a:r>
            <a:r>
              <a:rPr lang="uk-UA" dirty="0"/>
              <a:t>засобом побудови є вказівники.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деку</a:t>
            </a:r>
            <a:r>
              <a:rPr lang="en-US" dirty="0" smtClean="0"/>
              <a:t>. </a:t>
            </a:r>
            <a:r>
              <a:rPr lang="uk-UA" dirty="0" smtClean="0"/>
              <a:t>Завершення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Слід відмітити, що дії додавання елемента до кінця деку та взяття елемента з кінця деку (</a:t>
            </a:r>
            <a:r>
              <a:rPr lang="uk-UA" dirty="0" err="1"/>
              <a:t>puten</a:t>
            </a:r>
            <a:r>
              <a:rPr lang="uk-UA" dirty="0"/>
              <a:t> та </a:t>
            </a:r>
            <a:r>
              <a:rPr lang="uk-UA" dirty="0" err="1"/>
              <a:t>geten</a:t>
            </a:r>
            <a:r>
              <a:rPr lang="uk-UA" dirty="0"/>
              <a:t>) повністю симетричні діям додавання елемента до початку деку та взяття елемента з початку деку (</a:t>
            </a:r>
            <a:r>
              <a:rPr lang="uk-UA" dirty="0" err="1"/>
              <a:t>put</a:t>
            </a:r>
            <a:r>
              <a:rPr lang="en-US" dirty="0" err="1"/>
              <a:t>bg</a:t>
            </a:r>
            <a:r>
              <a:rPr lang="uk-UA" dirty="0"/>
              <a:t> та </a:t>
            </a:r>
            <a:r>
              <a:rPr lang="uk-UA" dirty="0" err="1"/>
              <a:t>get</a:t>
            </a:r>
            <a:r>
              <a:rPr lang="en-US" dirty="0" err="1"/>
              <a:t>bg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Їх </a:t>
            </a:r>
            <a:r>
              <a:rPr lang="uk-UA" dirty="0"/>
              <a:t>навіть можна отримати формально, паралельно замінивши всюди у тексті </a:t>
            </a:r>
            <a:r>
              <a:rPr lang="uk-UA" dirty="0" err="1"/>
              <a:t>put</a:t>
            </a:r>
            <a:r>
              <a:rPr lang="en-US" dirty="0" err="1"/>
              <a:t>bg</a:t>
            </a:r>
            <a:r>
              <a:rPr lang="uk-UA" dirty="0"/>
              <a:t> та </a:t>
            </a:r>
            <a:r>
              <a:rPr lang="uk-UA" dirty="0" err="1"/>
              <a:t>get</a:t>
            </a:r>
            <a:r>
              <a:rPr lang="en-US" dirty="0" err="1"/>
              <a:t>bg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 </a:t>
            </a:r>
            <a:r>
              <a:rPr lang="uk-UA" dirty="0"/>
              <a:t>на </a:t>
            </a:r>
            <a:r>
              <a:rPr lang="en-US" dirty="0" err="1"/>
              <a:t>en</a:t>
            </a:r>
            <a:r>
              <a:rPr lang="uk-UA" dirty="0"/>
              <a:t>, </a:t>
            </a:r>
            <a:r>
              <a:rPr lang="en-US" dirty="0" err="1"/>
              <a:t>en</a:t>
            </a:r>
            <a:r>
              <a:rPr lang="uk-UA" dirty="0"/>
              <a:t> на </a:t>
            </a:r>
            <a:r>
              <a:rPr lang="en-US" dirty="0" err="1"/>
              <a:t>bg</a:t>
            </a:r>
            <a:r>
              <a:rPr lang="uk-UA" dirty="0"/>
              <a:t>, </a:t>
            </a:r>
            <a:r>
              <a:rPr lang="en-US" dirty="0"/>
              <a:t>next</a:t>
            </a:r>
            <a:r>
              <a:rPr lang="uk-UA" dirty="0"/>
              <a:t> на </a:t>
            </a:r>
            <a:r>
              <a:rPr lang="en-US" dirty="0" err="1"/>
              <a:t>prev</a:t>
            </a:r>
            <a:r>
              <a:rPr lang="uk-UA" dirty="0"/>
              <a:t> та </a:t>
            </a:r>
            <a:r>
              <a:rPr lang="en-US" dirty="0" err="1"/>
              <a:t>prev</a:t>
            </a:r>
            <a:r>
              <a:rPr lang="uk-UA" dirty="0"/>
              <a:t> на </a:t>
            </a:r>
            <a:r>
              <a:rPr lang="en-US" dirty="0"/>
              <a:t>next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Деструктор __</a:t>
            </a:r>
            <a:r>
              <a:rPr lang="en-US" dirty="0"/>
              <a:t>del</a:t>
            </a:r>
            <a:r>
              <a:rPr lang="uk-UA" dirty="0"/>
              <a:t>__ для </a:t>
            </a:r>
            <a:r>
              <a:rPr lang="uk-UA" dirty="0" err="1"/>
              <a:t>деків</a:t>
            </a:r>
            <a:r>
              <a:rPr lang="uk-UA" dirty="0"/>
              <a:t> є не просто демонстраційним, але й корисний тим, що звільняє пам’ять, виділену не тільки під об’єкт дек, але й під всі його елементи.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r>
              <a:rPr lang="ru-RU" dirty="0"/>
              <a:t>. </a:t>
            </a:r>
            <a:r>
              <a:rPr lang="uk-UA" dirty="0"/>
              <a:t>Задача «Лічилка» з використанням деку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 колу розташовано </a:t>
            </a:r>
            <a:r>
              <a:rPr lang="en-US" dirty="0"/>
              <a:t>n</a:t>
            </a:r>
            <a:r>
              <a:rPr lang="uk-UA" dirty="0"/>
              <a:t> гравців з номерами від 1 до </a:t>
            </a:r>
            <a:r>
              <a:rPr lang="en-US" dirty="0"/>
              <a:t>n</a:t>
            </a:r>
            <a:r>
              <a:rPr lang="uk-UA" dirty="0"/>
              <a:t>. У лічилці </a:t>
            </a:r>
            <a:r>
              <a:rPr lang="en-US" dirty="0"/>
              <a:t>m </a:t>
            </a:r>
            <a:r>
              <a:rPr lang="uk-UA" dirty="0"/>
              <a:t>слів. Починають лічити з першого гравця. </a:t>
            </a:r>
            <a:r>
              <a:rPr lang="en-US" dirty="0"/>
              <a:t>m</a:t>
            </a:r>
            <a:r>
              <a:rPr lang="uk-UA" dirty="0"/>
              <a:t>-й за ліком вибуває. Потім знову лічать з наступного гравця за вибулим. Знову </a:t>
            </a:r>
            <a:r>
              <a:rPr lang="en-US" dirty="0"/>
              <a:t>m</a:t>
            </a:r>
            <a:r>
              <a:rPr lang="uk-UA" dirty="0"/>
              <a:t>-й вибуває. Так продовжують, поки не залишиться жодного гравця. Треба показати послідовність номерів, що вибувають, при заданих </a:t>
            </a:r>
            <a:r>
              <a:rPr lang="en-US" dirty="0"/>
              <a:t>n</a:t>
            </a:r>
            <a:r>
              <a:rPr lang="uk-UA" dirty="0"/>
              <a:t> та </a:t>
            </a:r>
            <a:r>
              <a:rPr lang="en-US" dirty="0"/>
              <a:t>m</a:t>
            </a:r>
            <a:r>
              <a:rPr lang="ru-RU" dirty="0"/>
              <a:t>.</a:t>
            </a:r>
          </a:p>
          <a:p>
            <a:r>
              <a:rPr lang="uk-UA" dirty="0"/>
              <a:t>Розв’язок цієї задачі з використанням </a:t>
            </a:r>
            <a:r>
              <a:rPr lang="uk-UA" dirty="0" err="1"/>
              <a:t>деків</a:t>
            </a:r>
            <a:r>
              <a:rPr lang="uk-UA" dirty="0"/>
              <a:t> практично не відрізняється від раніше розглянутого розв’язку з використанням черг.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тільки використовуємо відповідні методи для деку замість методів для черги.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3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14.2 Списки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4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Списки також є рекурсивними структурами даних. </a:t>
            </a:r>
            <a:endParaRPr lang="uk-UA" dirty="0" smtClean="0"/>
          </a:p>
          <a:p>
            <a:r>
              <a:rPr lang="uk-UA" dirty="0" smtClean="0"/>
              <a:t>Списки </a:t>
            </a:r>
            <a:r>
              <a:rPr lang="uk-UA" dirty="0"/>
              <a:t>відрізняються від </a:t>
            </a:r>
            <a:r>
              <a:rPr lang="uk-UA" dirty="0" err="1"/>
              <a:t>стеків</a:t>
            </a:r>
            <a:r>
              <a:rPr lang="uk-UA" dirty="0"/>
              <a:t>, черг та </a:t>
            </a:r>
            <a:r>
              <a:rPr lang="uk-UA" dirty="0" err="1"/>
              <a:t>деків</a:t>
            </a:r>
            <a:r>
              <a:rPr lang="uk-UA" dirty="0"/>
              <a:t> тим, що ми можемо багато разів проходити вздовж списку, отримувати доступ до будь-якого елемента, не змінюючи сам список.</a:t>
            </a:r>
            <a:endParaRPr lang="ru-RU" dirty="0"/>
          </a:p>
          <a:p>
            <a:r>
              <a:rPr lang="uk-UA" dirty="0"/>
              <a:t>Список можна визначити так:</a:t>
            </a:r>
            <a:endParaRPr lang="ru-RU" dirty="0"/>
          </a:p>
          <a:p>
            <a:r>
              <a:rPr lang="uk-UA" dirty="0"/>
              <a:t>1). Порожній список.</a:t>
            </a:r>
            <a:endParaRPr lang="ru-RU" dirty="0"/>
          </a:p>
          <a:p>
            <a:r>
              <a:rPr lang="uk-UA" dirty="0"/>
              <a:t>2). Перший елемент; список.</a:t>
            </a:r>
            <a:endParaRPr lang="ru-RU" dirty="0"/>
          </a:p>
          <a:p>
            <a:r>
              <a:rPr lang="uk-UA" dirty="0"/>
              <a:t>Є декілька різновидів списків: однозв’язні списки, кільцеві списки, </a:t>
            </a:r>
            <a:r>
              <a:rPr lang="uk-UA" dirty="0" err="1"/>
              <a:t>двозв’язні</a:t>
            </a:r>
            <a:r>
              <a:rPr lang="uk-UA" dirty="0"/>
              <a:t> списки.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кожного з цих різновидів списків визначається свій набір операцій, відношень та інструкцій.</a:t>
            </a:r>
            <a:endParaRPr lang="ru-RU" dirty="0"/>
          </a:p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списки є стандартною структурою даних, яку ми розглядали раніше. </a:t>
            </a:r>
            <a:endParaRPr lang="uk-UA" dirty="0" smtClean="0"/>
          </a:p>
          <a:p>
            <a:r>
              <a:rPr lang="uk-UA" dirty="0" smtClean="0"/>
              <a:t>Реалізація </a:t>
            </a:r>
            <a:r>
              <a:rPr lang="uk-UA" dirty="0"/>
              <a:t>списків у </a:t>
            </a:r>
            <a:r>
              <a:rPr lang="en-US" dirty="0"/>
              <a:t>Python </a:t>
            </a:r>
            <a:r>
              <a:rPr lang="uk-UA" dirty="0"/>
              <a:t>є специфічною, оскільки ми можемо отримати прямий доступ до довільного елемента списку. </a:t>
            </a:r>
            <a:endParaRPr lang="uk-UA" dirty="0" smtClean="0"/>
          </a:p>
          <a:p>
            <a:r>
              <a:rPr lang="uk-UA" dirty="0" smtClean="0"/>
              <a:t>Списки </a:t>
            </a:r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ближчі до </a:t>
            </a:r>
            <a:r>
              <a:rPr lang="uk-UA" dirty="0" err="1"/>
              <a:t>двозв’язних</a:t>
            </a:r>
            <a:r>
              <a:rPr lang="uk-UA" dirty="0"/>
              <a:t> списків. У попередніх темах ми розглядали багато задач, у яких використовували списки. Тому немає потреби їх розглядати окремо.</a:t>
            </a:r>
            <a:endParaRPr lang="ru-RU" dirty="0"/>
          </a:p>
          <a:p>
            <a:r>
              <a:rPr lang="uk-UA" dirty="0"/>
              <a:t>Розглянемо натомість один з різновидів списків, який не реалізований у </a:t>
            </a:r>
            <a:r>
              <a:rPr lang="en-US" dirty="0"/>
              <a:t>Python</a:t>
            </a:r>
            <a:r>
              <a:rPr lang="ru-RU" dirty="0"/>
              <a:t>: </a:t>
            </a:r>
            <a:r>
              <a:rPr lang="uk-UA" dirty="0"/>
              <a:t>кільцевий список.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4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Кільцевий 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Кільцевий список відрізняється від звичайного списку тим, що для кільцевого списку не визначають перший та останній елемент. Всі елементи зв’язані у кільце та відомий лише порядок слідування, а також елемент, який є поточним. Визначимо кільцевий список:</a:t>
            </a:r>
            <a:endParaRPr lang="ru-RU" dirty="0"/>
          </a:p>
          <a:p>
            <a:r>
              <a:rPr lang="uk-UA" dirty="0"/>
              <a:t>1). Порожній список.</a:t>
            </a:r>
            <a:endParaRPr lang="ru-RU" dirty="0"/>
          </a:p>
          <a:p>
            <a:r>
              <a:rPr lang="uk-UA" dirty="0"/>
              <a:t>2). Список; поточний елемент; список.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  <p:pic>
        <p:nvPicPr>
          <p:cNvPr id="7" name="Рисунок 6" descr="http://obvintsev.info/compuscience/lectures/Theme10_3_2_files/image00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5760640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0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дій над кільцевими списками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uk-UA" sz="2900" dirty="0"/>
              <a:t>1. Почати роботу.</a:t>
            </a:r>
            <a:endParaRPr lang="ru-RU" sz="2900" dirty="0"/>
          </a:p>
          <a:p>
            <a:r>
              <a:rPr lang="uk-UA" sz="2900" dirty="0"/>
              <a:t>2. Довжина списку.</a:t>
            </a:r>
            <a:endParaRPr lang="ru-RU" sz="2900" dirty="0"/>
          </a:p>
          <a:p>
            <a:r>
              <a:rPr lang="uk-UA" sz="2900" dirty="0"/>
              <a:t>3. Перейти до наступного елемента.</a:t>
            </a:r>
            <a:endParaRPr lang="ru-RU" sz="2900" dirty="0"/>
          </a:p>
          <a:p>
            <a:r>
              <a:rPr lang="uk-UA" sz="2900" dirty="0"/>
              <a:t>4. Повернути поточний елемент.</a:t>
            </a:r>
            <a:endParaRPr lang="ru-RU" sz="2900" dirty="0"/>
          </a:p>
          <a:p>
            <a:r>
              <a:rPr lang="uk-UA" sz="2900" dirty="0"/>
              <a:t>5. Оновити поточний елемент.</a:t>
            </a:r>
            <a:endParaRPr lang="ru-RU" sz="2900" dirty="0"/>
          </a:p>
          <a:p>
            <a:r>
              <a:rPr lang="uk-UA" sz="2900" dirty="0"/>
              <a:t>6. Вставити елемент.</a:t>
            </a:r>
            <a:endParaRPr lang="ru-RU" sz="2900" dirty="0"/>
          </a:p>
          <a:p>
            <a:r>
              <a:rPr lang="uk-UA" sz="2900" dirty="0"/>
              <a:t>7. Видалити елемент.</a:t>
            </a:r>
            <a:endParaRPr lang="ru-RU" sz="2900" dirty="0"/>
          </a:p>
          <a:p>
            <a:pPr lvl="1"/>
            <a:r>
              <a:rPr lang="uk-UA" sz="2500" dirty="0" smtClean="0"/>
              <a:t>Дії </a:t>
            </a:r>
            <a:r>
              <a:rPr lang="uk-UA" sz="2500" dirty="0"/>
              <a:t>1, 3, 5, 6, 7 – інструкції; 2, 4 - операції.</a:t>
            </a:r>
            <a:endParaRPr lang="ru-RU" sz="2500" dirty="0"/>
          </a:p>
          <a:p>
            <a:r>
              <a:rPr lang="uk-UA" sz="2900" dirty="0"/>
              <a:t>Інструкція “Почати роботу” повертає порожній список.</a:t>
            </a:r>
            <a:endParaRPr lang="ru-RU" sz="2900" dirty="0"/>
          </a:p>
          <a:p>
            <a:r>
              <a:rPr lang="uk-UA" sz="2900" dirty="0"/>
              <a:t>Операція “ Довжина списку” повертає кількість елементів у списку.</a:t>
            </a:r>
            <a:endParaRPr lang="ru-RU" sz="2900" dirty="0"/>
          </a:p>
          <a:p>
            <a:r>
              <a:rPr lang="uk-UA" sz="2900" dirty="0"/>
              <a:t>“Перейти до наступного елемента” – зробити поточним наступний елемент списку. Якщо список порожній, то нічого не робити.</a:t>
            </a:r>
            <a:endParaRPr lang="ru-RU" sz="2900" dirty="0"/>
          </a:p>
          <a:p>
            <a:r>
              <a:rPr lang="uk-UA" sz="2900" dirty="0"/>
              <a:t>“Повернути поточний елемент” повертає значення поточного елемента. Список при цьому не змінюється. Якщо список порожній, ця операція повинна давати відмову.</a:t>
            </a:r>
            <a:endParaRPr lang="ru-RU" sz="2900" dirty="0"/>
          </a:p>
          <a:p>
            <a:r>
              <a:rPr lang="uk-UA" sz="2900" dirty="0"/>
              <a:t>“Оновити поточний елемент” змінює значення поточного елемента. Якщо список порожній, ця операція повинна давати відмову.</a:t>
            </a:r>
            <a:endParaRPr lang="ru-RU" sz="2900" dirty="0"/>
          </a:p>
          <a:p>
            <a:r>
              <a:rPr lang="uk-UA" sz="2900" dirty="0"/>
              <a:t>“Вставити елемент” – вставити новий елемент у список перед поточним.</a:t>
            </a:r>
            <a:endParaRPr lang="ru-RU" sz="2900" dirty="0"/>
          </a:p>
          <a:p>
            <a:r>
              <a:rPr lang="uk-UA" sz="2900" dirty="0"/>
              <a:t>“Видалити елемент” – видалити поточний елемент. Поточним стає наступний елемент або список стає порожнім. Якщо список порожній, інструкція повинна давати відмову.</a:t>
            </a:r>
            <a:endParaRPr lang="ru-RU" sz="29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3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кільцевого списку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реалізації кільцевого списку використаємо список </a:t>
            </a:r>
            <a:r>
              <a:rPr lang="en-US" dirty="0"/>
              <a:t>Python</a:t>
            </a:r>
            <a:r>
              <a:rPr lang="ru-RU" dirty="0"/>
              <a:t>, </a:t>
            </a:r>
            <a:r>
              <a:rPr lang="uk-UA" dirty="0"/>
              <a:t>у якому будем зберігати елементи кільцевого списку. </a:t>
            </a:r>
            <a:endParaRPr lang="uk-UA" dirty="0" smtClean="0"/>
          </a:p>
          <a:p>
            <a:r>
              <a:rPr lang="uk-UA" dirty="0" smtClean="0"/>
              <a:t>Опишемо </a:t>
            </a:r>
            <a:r>
              <a:rPr lang="uk-UA" dirty="0"/>
              <a:t>клас </a:t>
            </a:r>
            <a:r>
              <a:rPr lang="uk-UA" dirty="0" err="1"/>
              <a:t>Rlist</a:t>
            </a:r>
            <a:r>
              <a:rPr lang="uk-UA" dirty="0"/>
              <a:t>, який містить поля </a:t>
            </a:r>
            <a:r>
              <a:rPr lang="ru-RU" dirty="0"/>
              <a:t>_</a:t>
            </a:r>
            <a:r>
              <a:rPr lang="en-US" dirty="0" err="1"/>
              <a:t>lst</a:t>
            </a:r>
            <a:r>
              <a:rPr lang="ru-RU" dirty="0"/>
              <a:t> – </a:t>
            </a:r>
            <a:r>
              <a:rPr lang="uk-UA" dirty="0"/>
              <a:t>список елементів – </a:t>
            </a:r>
            <a:r>
              <a:rPr lang="ru-RU" dirty="0"/>
              <a:t>та _</a:t>
            </a:r>
            <a:r>
              <a:rPr lang="en-US" dirty="0"/>
              <a:t>cur </a:t>
            </a:r>
            <a:r>
              <a:rPr lang="ru-RU" dirty="0"/>
              <a:t>– </a:t>
            </a:r>
            <a:r>
              <a:rPr lang="uk-UA" dirty="0"/>
              <a:t>індекс поточного елемента.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клас також містить методи, що реалізують дії над кільцевим списком.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0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кільцевого </a:t>
            </a:r>
            <a:r>
              <a:rPr lang="uk-UA" dirty="0" smtClean="0"/>
              <a:t>списку.2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Rlist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Реалізує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кільцевий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список на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базі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списку.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Створити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порожній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список.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список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елементів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cur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індекс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поточного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елемента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Довжина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списку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8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кільцевого </a:t>
            </a:r>
            <a:r>
              <a:rPr lang="uk-UA" dirty="0" smtClean="0"/>
              <a:t>списку.3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next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'''Перейти до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наступного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елемента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l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l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cur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l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#для (l-1)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елемента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наступним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буде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нульовий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_cur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_cur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getcurrent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Повернути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поточний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</a:rPr>
              <a:t>getcurrent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: 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</a:rPr>
              <a:t>список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808080"/>
                </a:solidFill>
                <a:latin typeface="Arial Black" panose="020B0A04020102020204" pitchFamily="34" charset="0"/>
              </a:rPr>
              <a:t>порожній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data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_cur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кільцевого </a:t>
            </a:r>
            <a:r>
              <a:rPr lang="uk-UA" dirty="0" smtClean="0"/>
              <a:t>списку.4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Оновити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поточний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'update: 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</a:rPr>
              <a:t>список </a:t>
            </a:r>
            <a:r>
              <a:rPr lang="ru-RU" dirty="0" err="1">
                <a:solidFill>
                  <a:srgbClr val="808080"/>
                </a:solidFill>
                <a:latin typeface="Arial Black" panose="020B0A04020102020204" pitchFamily="34" charset="0"/>
              </a:rPr>
              <a:t>порожній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_cur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insert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Вставити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перед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поточним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якщо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список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порожній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append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додаємо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він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стає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поточним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_cur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insert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cur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інакше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вставляємо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перед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поточним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cur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+=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щоб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поточний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не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змінився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, треба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індекс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збільшити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на 1   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65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Рекурсивні структури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Серед динамічних структур даних окремо виділять рекурсивні структури. </a:t>
            </a:r>
            <a:endParaRPr lang="uk-UA" dirty="0" smtClean="0"/>
          </a:p>
          <a:p>
            <a:r>
              <a:rPr lang="uk-UA" dirty="0" smtClean="0"/>
              <a:t>Аналогічно </a:t>
            </a:r>
            <a:r>
              <a:rPr lang="uk-UA" dirty="0"/>
              <a:t>рекурсивним підпрограмам, </a:t>
            </a:r>
            <a:r>
              <a:rPr lang="uk-UA" b="1" dirty="0"/>
              <a:t>рекурсивні структури даних</a:t>
            </a:r>
            <a:r>
              <a:rPr lang="uk-UA" dirty="0"/>
              <a:t> у своєму описі посилаються самі на себе. </a:t>
            </a:r>
            <a:endParaRPr lang="uk-UA" dirty="0" smtClean="0"/>
          </a:p>
          <a:p>
            <a:r>
              <a:rPr lang="uk-UA" dirty="0" smtClean="0"/>
              <a:t>Взагалі </a:t>
            </a:r>
            <a:r>
              <a:rPr lang="uk-UA" dirty="0"/>
              <a:t>поняття динамічних структур даних є більш широким, ніж поняття рекурсивних структур даних, але в цій темі ми будемо розглядати саме рекурсивні структури даних, їх визначення, реалізацію та використання.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4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кільцевого </a:t>
            </a:r>
            <a:r>
              <a:rPr lang="uk-UA" dirty="0" smtClean="0"/>
              <a:t>списку.5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delete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Видалити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поточний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'delete: 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</a:rPr>
              <a:t>список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808080"/>
                </a:solidFill>
                <a:latin typeface="Arial Black" panose="020B0A04020102020204" pitchFamily="34" charset="0"/>
              </a:rPr>
              <a:t>порожній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_cur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l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l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якщо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список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після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видалення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елемента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спорожнів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_cur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elif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cur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l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-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якщо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поточним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був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останній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списку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cur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поточним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стане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з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індексом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0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else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: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pass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                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якщо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поточним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був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не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останній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елемент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нічого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не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робити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__del__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Закінчити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роботу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зі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списком.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Приклад. Гра у відгадування слів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Реалізувати гру у відгадування слів, яка полягає у наступному. </a:t>
            </a:r>
            <a:endParaRPr lang="uk-UA" dirty="0" smtClean="0"/>
          </a:p>
          <a:p>
            <a:r>
              <a:rPr lang="uk-UA" dirty="0" smtClean="0"/>
              <a:t>По </a:t>
            </a:r>
            <a:r>
              <a:rPr lang="uk-UA" dirty="0"/>
              <a:t>колу розташовані гравці (відгадувачі), яким презентують слово для відгадування. </a:t>
            </a:r>
            <a:endParaRPr lang="uk-UA" dirty="0" smtClean="0"/>
          </a:p>
          <a:p>
            <a:r>
              <a:rPr lang="uk-UA" dirty="0" smtClean="0"/>
              <a:t>Всі </a:t>
            </a:r>
            <a:r>
              <a:rPr lang="uk-UA" dirty="0"/>
              <a:t>літери цього слова спочатку закриті (замінені зірочками, ‘*’). </a:t>
            </a:r>
            <a:endParaRPr lang="uk-UA" dirty="0" smtClean="0"/>
          </a:p>
          <a:p>
            <a:r>
              <a:rPr lang="uk-UA" dirty="0" smtClean="0"/>
              <a:t>Гравці </a:t>
            </a:r>
            <a:r>
              <a:rPr lang="uk-UA" dirty="0"/>
              <a:t>вступають у гру по порядку. Кожен гравець може назвати літеру або слово. </a:t>
            </a:r>
            <a:endParaRPr lang="ru-RU" dirty="0"/>
          </a:p>
          <a:p>
            <a:r>
              <a:rPr lang="uk-UA" dirty="0"/>
              <a:t>Якщо гравець називає літеру, а цієї літери, у слові немає, - хід переходить до наступного гравця. Якщо ж така літера у слові є, то всі входження цієї літери у слово відкриваються, а гравцю нараховуються стільки балів, скільки є входжень названої літери у слово. Якщо всі літери слова відкриті, - гравець стає переможцем.</a:t>
            </a:r>
            <a:endParaRPr lang="ru-RU" dirty="0"/>
          </a:p>
          <a:p>
            <a:r>
              <a:rPr lang="uk-UA" dirty="0"/>
              <a:t>Якщо гравець називає слово і це слово не дорівнює заданому, то всі бали гравця анулюються, а хід переходить до наступного гравця. Якщо ж слово названо правильно, - гравець отримує стільки балів, скільки є у слові </a:t>
            </a:r>
            <a:r>
              <a:rPr lang="uk-UA" dirty="0" err="1"/>
              <a:t>нвідгаданих</a:t>
            </a:r>
            <a:r>
              <a:rPr lang="uk-UA" dirty="0"/>
              <a:t> літер, та стає переможцем.</a:t>
            </a:r>
            <a:endParaRPr lang="ru-RU" dirty="0"/>
          </a:p>
          <a:p>
            <a:r>
              <a:rPr lang="uk-UA" dirty="0"/>
              <a:t>Переможець отримує премію: стільки балів, скільки літер було у слові.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8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Приклад. Гра у відгадування слів. Розв’язання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Для реалізації гри використаємо кільцевий список гравців (відгадувачів). </a:t>
            </a:r>
            <a:endParaRPr lang="uk-UA" dirty="0" smtClean="0"/>
          </a:p>
          <a:p>
            <a:r>
              <a:rPr lang="uk-UA" dirty="0" smtClean="0"/>
              <a:t>Опишемо </a:t>
            </a:r>
            <a:r>
              <a:rPr lang="uk-UA" dirty="0"/>
              <a:t>клас </a:t>
            </a:r>
            <a:r>
              <a:rPr lang="en-US" dirty="0"/>
              <a:t>Guesser</a:t>
            </a:r>
            <a:r>
              <a:rPr lang="uk-UA" dirty="0"/>
              <a:t> (Відгадувач), у якому будемо зберігати ім’я гравця та кількість зароблених балів.</a:t>
            </a:r>
            <a:endParaRPr lang="ru-RU" dirty="0"/>
          </a:p>
          <a:p>
            <a:r>
              <a:rPr lang="uk-UA" dirty="0"/>
              <a:t>Слово будемо вибирати з текстового файлу наступним чином: знайдемо випадкове місце у файлі. Починаючи з цього місця, прочитаємо 10 рядків файлу, видалимо з них символи-розділювачі, переведемо до нижнього регістру та побудуємо список слів. З цього списку виберемо випадкове слово для відгадування. </a:t>
            </a:r>
            <a:endParaRPr lang="uk-UA" dirty="0" smtClean="0"/>
          </a:p>
          <a:p>
            <a:r>
              <a:rPr lang="uk-UA" dirty="0" smtClean="0"/>
              <a:t>Побудуємо </a:t>
            </a:r>
            <a:r>
              <a:rPr lang="uk-UA" dirty="0"/>
              <a:t>також рядок, який буде містити закриті та вгадані літери вибраного слова (спочатку – всі зірочки).</a:t>
            </a:r>
            <a:endParaRPr lang="ru-RU" dirty="0"/>
          </a:p>
          <a:p>
            <a:r>
              <a:rPr lang="uk-UA" dirty="0"/>
              <a:t>Далі гравці будуть називати літери або слова а програма буде аналізувати відповіді та слідувати правилам гри до моменту, поки не буде відгадано задане слово.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14.3 Дерева та графи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5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Графи та дерева. Основні поняття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Стеки, черги та </a:t>
            </a:r>
            <a:r>
              <a:rPr lang="uk-UA" dirty="0" err="1"/>
              <a:t>деки</a:t>
            </a:r>
            <a:r>
              <a:rPr lang="uk-UA" dirty="0"/>
              <a:t>, списки є лінійними або одновимірними структурами даних. Дерева та графи є прикладами плоских або двовимірних структур. Дамо декілька означень.</a:t>
            </a:r>
            <a:endParaRPr lang="ru-RU" dirty="0"/>
          </a:p>
          <a:p>
            <a:r>
              <a:rPr lang="uk-UA" b="1" dirty="0"/>
              <a:t>Орієнтованим графом </a:t>
            </a:r>
            <a:r>
              <a:rPr lang="uk-UA" i="1" dirty="0"/>
              <a:t>G</a:t>
            </a:r>
            <a:r>
              <a:rPr lang="uk-UA" dirty="0"/>
              <a:t> називають пару множин </a:t>
            </a:r>
            <a:r>
              <a:rPr lang="uk-UA" i="1" dirty="0"/>
              <a:t>V</a:t>
            </a:r>
            <a:r>
              <a:rPr lang="uk-UA" dirty="0"/>
              <a:t>, </a:t>
            </a:r>
            <a:r>
              <a:rPr lang="uk-UA" i="1" dirty="0"/>
              <a:t>U</a:t>
            </a:r>
            <a:endParaRPr lang="ru-RU" dirty="0"/>
          </a:p>
          <a:p>
            <a:r>
              <a:rPr lang="uk-UA" i="1" dirty="0"/>
              <a:t>G</a:t>
            </a:r>
            <a:r>
              <a:rPr lang="uk-UA" dirty="0"/>
              <a:t> = (</a:t>
            </a:r>
            <a:r>
              <a:rPr lang="uk-UA" i="1" dirty="0"/>
              <a:t>V</a:t>
            </a:r>
            <a:r>
              <a:rPr lang="uk-UA" dirty="0"/>
              <a:t>, </a:t>
            </a:r>
            <a:r>
              <a:rPr lang="uk-UA" i="1" dirty="0"/>
              <a:t>U</a:t>
            </a:r>
            <a:r>
              <a:rPr lang="uk-UA" dirty="0"/>
              <a:t>),</a:t>
            </a:r>
            <a:endParaRPr lang="ru-RU" dirty="0"/>
          </a:p>
          <a:p>
            <a:r>
              <a:rPr lang="uk-UA" dirty="0"/>
              <a:t>де </a:t>
            </a:r>
            <a:r>
              <a:rPr lang="uk-UA" i="1" dirty="0"/>
              <a:t>V</a:t>
            </a:r>
            <a:r>
              <a:rPr lang="uk-UA" dirty="0"/>
              <a:t> – множина вершин, а </a:t>
            </a:r>
            <a:r>
              <a:rPr lang="uk-UA" i="1" dirty="0"/>
              <a:t>U</a:t>
            </a:r>
            <a:r>
              <a:rPr lang="uk-UA" dirty="0"/>
              <a:t> – множина дуг. Дуга з’єднує дві вершини графа.</a:t>
            </a:r>
            <a:endParaRPr lang="ru-RU" dirty="0"/>
          </a:p>
          <a:p>
            <a:r>
              <a:rPr lang="uk-UA" dirty="0"/>
              <a:t>Далі орієнтовані графи будемо називати просто графами.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Графи та дерева. Основні поняття.2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Приклад графа зображено на рисунку. </a:t>
            </a:r>
            <a:endParaRPr lang="ru-RU" dirty="0" smtClean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/>
              <a:t>Цей граф має 4 вершини з номерами від 1 до 4. </a:t>
            </a:r>
            <a:endParaRPr lang="uk-UA" dirty="0" smtClean="0"/>
          </a:p>
          <a:p>
            <a:r>
              <a:rPr lang="uk-UA" dirty="0" smtClean="0"/>
              <a:t>Дуги </a:t>
            </a:r>
            <a:r>
              <a:rPr lang="uk-UA" dirty="0"/>
              <a:t>з’єднують вершини 1 та 2, 2 та 1, 2 та 3, 4 та 4. </a:t>
            </a:r>
            <a:endParaRPr lang="uk-UA" dirty="0" smtClean="0"/>
          </a:p>
          <a:p>
            <a:r>
              <a:rPr lang="uk-UA" dirty="0" smtClean="0"/>
              <a:t>Вершини </a:t>
            </a:r>
            <a:r>
              <a:rPr lang="uk-UA" dirty="0"/>
              <a:t>графа також називають </a:t>
            </a:r>
            <a:r>
              <a:rPr lang="uk-UA" b="1" dirty="0"/>
              <a:t>вузлами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45</a:t>
            </a:fld>
            <a:endParaRPr lang="ru-RU"/>
          </a:p>
        </p:txBody>
      </p:sp>
      <p:pic>
        <p:nvPicPr>
          <p:cNvPr id="7" name="Рисунок 6" descr="http://obvintsev.info/compuscience/lectures/Theme10_4_1_files/image00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73604"/>
            <a:ext cx="2520280" cy="1831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9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Графи та дерева. Основні </a:t>
            </a:r>
            <a:r>
              <a:rPr lang="uk-UA" dirty="0" smtClean="0"/>
              <a:t>поняття.3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Якщо дуга </a:t>
            </a:r>
            <a:r>
              <a:rPr lang="uk-UA" i="1" dirty="0"/>
              <a:t>u</a:t>
            </a:r>
            <a:r>
              <a:rPr lang="uk-UA" dirty="0"/>
              <a:t> виходить з вершини </a:t>
            </a:r>
            <a:r>
              <a:rPr lang="uk-UA" i="1" dirty="0"/>
              <a:t>v</a:t>
            </a:r>
            <a:r>
              <a:rPr lang="uk-UA" baseline="-25000" dirty="0"/>
              <a:t>1</a:t>
            </a:r>
            <a:r>
              <a:rPr lang="uk-UA" dirty="0"/>
              <a:t> та входить у вершину </a:t>
            </a:r>
            <a:r>
              <a:rPr lang="uk-UA" i="1" dirty="0"/>
              <a:t>v</a:t>
            </a:r>
            <a:r>
              <a:rPr lang="uk-UA" baseline="-25000" dirty="0"/>
              <a:t>2</a:t>
            </a:r>
            <a:r>
              <a:rPr lang="uk-UA" dirty="0"/>
              <a:t>, то кажуть, що </a:t>
            </a:r>
            <a:r>
              <a:rPr lang="uk-UA" i="1" dirty="0"/>
              <a:t>v</a:t>
            </a:r>
            <a:r>
              <a:rPr lang="uk-UA" baseline="-25000" dirty="0"/>
              <a:t>2</a:t>
            </a:r>
            <a:r>
              <a:rPr lang="uk-UA" dirty="0"/>
              <a:t> </a:t>
            </a:r>
            <a:r>
              <a:rPr lang="uk-UA" b="1" dirty="0"/>
              <a:t>безпосередньо слідує з</a:t>
            </a:r>
            <a:r>
              <a:rPr lang="uk-UA" dirty="0"/>
              <a:t> </a:t>
            </a:r>
            <a:r>
              <a:rPr lang="uk-UA" i="1" dirty="0"/>
              <a:t>v</a:t>
            </a:r>
            <a:r>
              <a:rPr lang="uk-UA" baseline="-25000" dirty="0"/>
              <a:t>1</a:t>
            </a:r>
            <a:r>
              <a:rPr lang="uk-UA" dirty="0"/>
              <a:t>. Позначати це будемо так:</a:t>
            </a:r>
            <a:endParaRPr lang="ru-RU" dirty="0"/>
          </a:p>
          <a:p>
            <a:r>
              <a:rPr lang="uk-UA" dirty="0"/>
              <a:t> </a:t>
            </a:r>
            <a:r>
              <a:rPr lang="uk-UA" dirty="0" smtClean="0"/>
              <a:t>                                            або </a:t>
            </a:r>
            <a:r>
              <a:rPr lang="uk-UA" dirty="0"/>
              <a:t>просто </a:t>
            </a:r>
            <a:endParaRPr lang="ru-RU" dirty="0"/>
          </a:p>
          <a:p>
            <a:r>
              <a:rPr lang="uk-UA" b="1" dirty="0"/>
              <a:t>Шлях</a:t>
            </a:r>
            <a:r>
              <a:rPr lang="uk-UA" dirty="0"/>
              <a:t> у графі </a:t>
            </a:r>
            <a:r>
              <a:rPr lang="uk-UA" i="1" dirty="0"/>
              <a:t>G</a:t>
            </a:r>
            <a:r>
              <a:rPr lang="uk-UA" dirty="0"/>
              <a:t> з вершини </a:t>
            </a:r>
            <a:r>
              <a:rPr lang="uk-UA" i="1" dirty="0"/>
              <a:t>v</a:t>
            </a:r>
            <a:r>
              <a:rPr lang="uk-UA" baseline="-25000" dirty="0"/>
              <a:t>0</a:t>
            </a:r>
            <a:r>
              <a:rPr lang="uk-UA" dirty="0"/>
              <a:t> у вершину </a:t>
            </a:r>
            <a:r>
              <a:rPr lang="uk-UA" i="1" dirty="0" err="1"/>
              <a:t>v</a:t>
            </a:r>
            <a:r>
              <a:rPr lang="uk-UA" baseline="-25000" dirty="0" err="1"/>
              <a:t>n</a:t>
            </a:r>
            <a:r>
              <a:rPr lang="uk-UA" dirty="0"/>
              <a:t> – це послідовність вершин </a:t>
            </a:r>
            <a:r>
              <a:rPr lang="uk-UA" i="1" dirty="0"/>
              <a:t>v</a:t>
            </a:r>
            <a:r>
              <a:rPr lang="uk-UA" i="1" baseline="-25000" dirty="0"/>
              <a:t>0</a:t>
            </a:r>
            <a:r>
              <a:rPr lang="uk-UA" i="1" dirty="0"/>
              <a:t>, v</a:t>
            </a:r>
            <a:r>
              <a:rPr lang="uk-UA" i="1" baseline="-25000" dirty="0"/>
              <a:t>1</a:t>
            </a:r>
            <a:r>
              <a:rPr lang="uk-UA" i="1" dirty="0"/>
              <a:t>, v</a:t>
            </a:r>
            <a:r>
              <a:rPr lang="uk-UA" i="1" baseline="-25000" dirty="0"/>
              <a:t>2</a:t>
            </a:r>
            <a:r>
              <a:rPr lang="uk-UA" i="1" dirty="0"/>
              <a:t>, ..., v</a:t>
            </a:r>
            <a:r>
              <a:rPr lang="uk-UA" i="1" baseline="-25000" dirty="0"/>
              <a:t>n-1</a:t>
            </a:r>
            <a:r>
              <a:rPr lang="uk-UA" i="1" dirty="0"/>
              <a:t>, </a:t>
            </a:r>
            <a:r>
              <a:rPr lang="uk-UA" i="1" dirty="0" err="1"/>
              <a:t>v</a:t>
            </a:r>
            <a:r>
              <a:rPr lang="uk-UA" i="1" baseline="-25000" dirty="0" err="1"/>
              <a:t>n</a:t>
            </a:r>
            <a:r>
              <a:rPr lang="uk-UA" dirty="0"/>
              <a:t> така, </a:t>
            </a:r>
            <a:r>
              <a:rPr lang="uk-UA" dirty="0" smtClean="0"/>
              <a:t>що</a:t>
            </a:r>
          </a:p>
          <a:p>
            <a:endParaRPr lang="ru-RU" dirty="0"/>
          </a:p>
          <a:p>
            <a:endParaRPr lang="uk-UA" dirty="0" smtClean="0"/>
          </a:p>
          <a:p>
            <a:r>
              <a:rPr lang="uk-UA" dirty="0" smtClean="0"/>
              <a:t>Шлях </a:t>
            </a:r>
            <a:r>
              <a:rPr lang="uk-UA" dirty="0"/>
              <a:t>будемо </a:t>
            </a:r>
            <a:r>
              <a:rPr lang="uk-UA" dirty="0" smtClean="0"/>
              <a:t>позначати </a:t>
            </a:r>
          </a:p>
          <a:p>
            <a:r>
              <a:rPr lang="uk-UA" dirty="0" smtClean="0"/>
              <a:t>Якщо </a:t>
            </a:r>
            <a:r>
              <a:rPr lang="uk-UA" dirty="0"/>
              <a:t>існує шлях між вершинами </a:t>
            </a:r>
            <a:r>
              <a:rPr lang="uk-UA" i="1" dirty="0"/>
              <a:t>v</a:t>
            </a:r>
            <a:r>
              <a:rPr lang="uk-UA" i="1" baseline="-25000" dirty="0"/>
              <a:t>0</a:t>
            </a:r>
            <a:r>
              <a:rPr lang="uk-UA" dirty="0"/>
              <a:t> та </a:t>
            </a:r>
            <a:r>
              <a:rPr lang="uk-UA" i="1" dirty="0" err="1"/>
              <a:t>v</a:t>
            </a:r>
            <a:r>
              <a:rPr lang="uk-UA" i="1" baseline="-25000" dirty="0" err="1"/>
              <a:t>n</a:t>
            </a:r>
            <a:r>
              <a:rPr lang="uk-UA" dirty="0"/>
              <a:t>, кажуть, що </a:t>
            </a:r>
            <a:r>
              <a:rPr lang="uk-UA" i="1" dirty="0" err="1"/>
              <a:t>v</a:t>
            </a:r>
            <a:r>
              <a:rPr lang="uk-UA" i="1" baseline="-25000" dirty="0" err="1"/>
              <a:t>n</a:t>
            </a:r>
            <a:r>
              <a:rPr lang="uk-UA" dirty="0"/>
              <a:t> </a:t>
            </a:r>
            <a:r>
              <a:rPr lang="uk-UA" b="1" dirty="0"/>
              <a:t>слідує з</a:t>
            </a:r>
            <a:r>
              <a:rPr lang="uk-UA" dirty="0"/>
              <a:t> </a:t>
            </a:r>
            <a:r>
              <a:rPr lang="uk-UA" i="1" dirty="0"/>
              <a:t>v</a:t>
            </a:r>
            <a:r>
              <a:rPr lang="uk-UA" i="1" baseline="-25000" dirty="0"/>
              <a:t>0</a:t>
            </a:r>
            <a:r>
              <a:rPr lang="uk-UA" dirty="0"/>
              <a:t> або </a:t>
            </a:r>
            <a:r>
              <a:rPr lang="uk-UA" i="1" dirty="0" err="1"/>
              <a:t>v</a:t>
            </a:r>
            <a:r>
              <a:rPr lang="uk-UA" i="1" baseline="-25000" dirty="0" err="1"/>
              <a:t>n</a:t>
            </a:r>
            <a:r>
              <a:rPr lang="uk-UA" dirty="0"/>
              <a:t> </a:t>
            </a:r>
            <a:r>
              <a:rPr lang="uk-UA" b="1" dirty="0"/>
              <a:t>є досяжною з</a:t>
            </a:r>
            <a:r>
              <a:rPr lang="uk-UA" dirty="0"/>
              <a:t> </a:t>
            </a:r>
            <a:r>
              <a:rPr lang="uk-UA" i="1" dirty="0"/>
              <a:t>v</a:t>
            </a:r>
            <a:r>
              <a:rPr lang="uk-UA" i="1" baseline="-25000" dirty="0"/>
              <a:t>0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графі на рисунку вище існують шляхи з 1 до 3, з 1 до 1, з 4 до 4 тощо. </a:t>
            </a:r>
            <a:endParaRPr lang="uk-UA" dirty="0" smtClean="0"/>
          </a:p>
          <a:p>
            <a:r>
              <a:rPr lang="uk-UA" b="1" dirty="0" smtClean="0"/>
              <a:t>Довжина </a:t>
            </a:r>
            <a:r>
              <a:rPr lang="uk-UA" b="1" dirty="0"/>
              <a:t>шляху</a:t>
            </a:r>
            <a:r>
              <a:rPr lang="uk-UA" dirty="0"/>
              <a:t> у графі – це кількість вершин, які входять у шлях.</a:t>
            </a:r>
            <a:endParaRPr lang="ru-RU" dirty="0"/>
          </a:p>
          <a:p>
            <a:r>
              <a:rPr lang="uk-UA" dirty="0" smtClean="0"/>
              <a:t>Шлях </a:t>
            </a:r>
            <a:r>
              <a:rPr lang="uk-UA" dirty="0"/>
              <a:t>між вершинами </a:t>
            </a:r>
            <a:r>
              <a:rPr lang="uk-UA" i="1" dirty="0"/>
              <a:t>v</a:t>
            </a:r>
            <a:r>
              <a:rPr lang="uk-UA" i="1" baseline="-25000" dirty="0"/>
              <a:t>0</a:t>
            </a:r>
            <a:r>
              <a:rPr lang="uk-UA" dirty="0"/>
              <a:t> та </a:t>
            </a:r>
            <a:r>
              <a:rPr lang="uk-UA" i="1" dirty="0" err="1"/>
              <a:t>v</a:t>
            </a:r>
            <a:r>
              <a:rPr lang="uk-UA" i="1" baseline="-25000" dirty="0" err="1"/>
              <a:t>n</a:t>
            </a:r>
            <a:r>
              <a:rPr lang="uk-UA" dirty="0"/>
              <a:t> називається </a:t>
            </a:r>
            <a:r>
              <a:rPr lang="uk-UA" b="1" dirty="0"/>
              <a:t>циклом</a:t>
            </a:r>
            <a:r>
              <a:rPr lang="uk-UA" dirty="0"/>
              <a:t>, якщо </a:t>
            </a:r>
            <a:r>
              <a:rPr lang="uk-UA" i="1" dirty="0"/>
              <a:t>v</a:t>
            </a:r>
            <a:r>
              <a:rPr lang="uk-UA" i="1" baseline="-25000" dirty="0"/>
              <a:t>0</a:t>
            </a:r>
            <a:r>
              <a:rPr lang="uk-UA" dirty="0"/>
              <a:t> = </a:t>
            </a:r>
            <a:r>
              <a:rPr lang="uk-UA" i="1" dirty="0" err="1"/>
              <a:t>v</a:t>
            </a:r>
            <a:r>
              <a:rPr lang="uk-UA" i="1" baseline="-25000" dirty="0" err="1"/>
              <a:t>n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Граф </a:t>
            </a:r>
            <a:r>
              <a:rPr lang="uk-UA" dirty="0"/>
              <a:t>на рисунку вище має цикли з 1 до 1, з 2 до 2 та з 4 до 4.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28825"/>
              </p:ext>
            </p:extLst>
          </p:nvPr>
        </p:nvGraphicFramePr>
        <p:xfrm>
          <a:off x="2051720" y="2276872"/>
          <a:ext cx="128114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Формула" r:id="rId3" imgW="677106" imgH="228711" progId="Equation.3">
                  <p:embed/>
                </p:oleObj>
              </mc:Choice>
              <mc:Fallback>
                <p:oleObj name="Формула" r:id="rId3" imgW="677106" imgH="228711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2276872"/>
                        <a:ext cx="1281143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178410"/>
              </p:ext>
            </p:extLst>
          </p:nvPr>
        </p:nvGraphicFramePr>
        <p:xfrm>
          <a:off x="5292080" y="2276872"/>
          <a:ext cx="97680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Формула" r:id="rId5" imgW="495848" imgH="219347" progId="Equation.3">
                  <p:embed/>
                </p:oleObj>
              </mc:Choice>
              <mc:Fallback>
                <p:oleObj name="Формула" r:id="rId5" imgW="495848" imgH="219347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080" y="2276872"/>
                        <a:ext cx="97680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321869"/>
              </p:ext>
            </p:extLst>
          </p:nvPr>
        </p:nvGraphicFramePr>
        <p:xfrm>
          <a:off x="2411760" y="3284984"/>
          <a:ext cx="344138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Формула" r:id="rId7" imgW="1821233" imgH="228711" progId="Equation.3">
                  <p:embed/>
                </p:oleObj>
              </mc:Choice>
              <mc:Fallback>
                <p:oleObj name="Формула" r:id="rId7" imgW="1821233" imgH="228711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760" y="3284984"/>
                        <a:ext cx="3441383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36901"/>
              </p:ext>
            </p:extLst>
          </p:nvPr>
        </p:nvGraphicFramePr>
        <p:xfrm>
          <a:off x="3707904" y="3789040"/>
          <a:ext cx="95410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Формула" r:id="rId9" imgW="505217" imgH="228711" progId="Equation.3">
                  <p:embed/>
                </p:oleObj>
              </mc:Choice>
              <mc:Fallback>
                <p:oleObj name="Формула" r:id="rId9" imgW="505217" imgH="228711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7904" y="3789040"/>
                        <a:ext cx="954106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90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Графи та дерева. Основні </a:t>
            </a:r>
            <a:r>
              <a:rPr lang="uk-UA" dirty="0" smtClean="0"/>
              <a:t>поняття.4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Граф </a:t>
            </a:r>
            <a:r>
              <a:rPr lang="uk-UA" i="1" dirty="0"/>
              <a:t>G</a:t>
            </a:r>
            <a:r>
              <a:rPr lang="uk-UA" dirty="0"/>
              <a:t> називають </a:t>
            </a:r>
            <a:r>
              <a:rPr lang="uk-UA" b="1" dirty="0"/>
              <a:t>незв’язним</a:t>
            </a:r>
            <a:r>
              <a:rPr lang="uk-UA" dirty="0"/>
              <a:t>, якщо існує розбиття множини вершин </a:t>
            </a:r>
            <a:r>
              <a:rPr lang="uk-UA" i="1" dirty="0"/>
              <a:t>V</a:t>
            </a:r>
            <a:r>
              <a:rPr lang="uk-UA" dirty="0"/>
              <a:t> на дві множини </a:t>
            </a:r>
            <a:r>
              <a:rPr lang="uk-UA" i="1" dirty="0"/>
              <a:t>V</a:t>
            </a:r>
            <a:r>
              <a:rPr lang="uk-UA" baseline="-25000" dirty="0"/>
              <a:t>1</a:t>
            </a:r>
            <a:r>
              <a:rPr lang="uk-UA" dirty="0"/>
              <a:t>, </a:t>
            </a:r>
            <a:r>
              <a:rPr lang="uk-UA" i="1" dirty="0"/>
              <a:t>V</a:t>
            </a:r>
            <a:r>
              <a:rPr lang="uk-UA" baseline="-25000" dirty="0"/>
              <a:t>2</a:t>
            </a:r>
            <a:r>
              <a:rPr lang="uk-UA" dirty="0"/>
              <a:t> такі, що: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i="1" dirty="0"/>
              <a:t>V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en-US" dirty="0"/>
              <a:t>U </a:t>
            </a:r>
            <a:r>
              <a:rPr lang="uk-UA" i="1" dirty="0"/>
              <a:t>V</a:t>
            </a:r>
            <a:r>
              <a:rPr lang="uk-UA" baseline="-25000" dirty="0"/>
              <a:t>2</a:t>
            </a:r>
            <a:r>
              <a:rPr lang="en-US" dirty="0"/>
              <a:t> = </a:t>
            </a:r>
            <a:r>
              <a:rPr lang="en-US" i="1" dirty="0"/>
              <a:t>V</a:t>
            </a:r>
            <a:r>
              <a:rPr lang="uk-UA" dirty="0"/>
              <a:t>, </a:t>
            </a:r>
            <a:r>
              <a:rPr lang="uk-UA" i="1" dirty="0"/>
              <a:t>V</a:t>
            </a:r>
            <a:r>
              <a:rPr lang="uk-UA" baseline="-25000" dirty="0"/>
              <a:t>1</a:t>
            </a:r>
            <a:r>
              <a:rPr lang="uk-UA" dirty="0"/>
              <a:t> </a:t>
            </a:r>
            <a:r>
              <a:rPr lang="en-US" dirty="0"/>
              <a:t>∩ </a:t>
            </a:r>
            <a:r>
              <a:rPr lang="uk-UA" i="1" dirty="0"/>
              <a:t>V</a:t>
            </a:r>
            <a:r>
              <a:rPr lang="uk-UA" baseline="-25000" dirty="0"/>
              <a:t>2</a:t>
            </a:r>
            <a:r>
              <a:rPr lang="en-US" dirty="0"/>
              <a:t> = Ø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Для всіх </a:t>
            </a:r>
            <a:r>
              <a:rPr lang="uk-UA" i="1" dirty="0"/>
              <a:t>v</a:t>
            </a:r>
            <a:r>
              <a:rPr lang="uk-UA" i="1" baseline="-25000" dirty="0"/>
              <a:t>1</a:t>
            </a:r>
            <a:r>
              <a:rPr lang="uk-UA" baseline="-25000" dirty="0"/>
              <a:t> </a:t>
            </a:r>
            <a:r>
              <a:rPr lang="uk-UA" dirty="0"/>
              <a:t>ϵ </a:t>
            </a:r>
            <a:r>
              <a:rPr lang="uk-UA" i="1" dirty="0"/>
              <a:t>V</a:t>
            </a:r>
            <a:r>
              <a:rPr lang="uk-UA" baseline="-25000" dirty="0"/>
              <a:t>1</a:t>
            </a:r>
            <a:r>
              <a:rPr lang="uk-UA" dirty="0"/>
              <a:t>, </a:t>
            </a:r>
            <a:r>
              <a:rPr lang="uk-UA" i="1" dirty="0"/>
              <a:t>v</a:t>
            </a:r>
            <a:r>
              <a:rPr lang="uk-UA" i="1" baseline="-25000" dirty="0"/>
              <a:t>2</a:t>
            </a:r>
            <a:r>
              <a:rPr lang="uk-UA" baseline="-25000" dirty="0"/>
              <a:t> </a:t>
            </a:r>
            <a:r>
              <a:rPr lang="uk-UA" dirty="0"/>
              <a:t>ϵ </a:t>
            </a:r>
            <a:r>
              <a:rPr lang="uk-UA" i="1" dirty="0"/>
              <a:t>V</a:t>
            </a:r>
            <a:r>
              <a:rPr lang="uk-UA" baseline="-25000" dirty="0"/>
              <a:t>2</a:t>
            </a:r>
            <a:r>
              <a:rPr lang="uk-UA" dirty="0"/>
              <a:t> не існує таких </a:t>
            </a:r>
            <a:r>
              <a:rPr lang="en-US" i="1" dirty="0"/>
              <a:t>u</a:t>
            </a:r>
            <a:r>
              <a:rPr lang="uk-UA" baseline="-25000" dirty="0"/>
              <a:t>1</a:t>
            </a:r>
            <a:r>
              <a:rPr lang="uk-UA" dirty="0"/>
              <a:t>, </a:t>
            </a:r>
            <a:r>
              <a:rPr lang="en-US" i="1" dirty="0"/>
              <a:t>u</a:t>
            </a:r>
            <a:r>
              <a:rPr lang="uk-UA" baseline="-25000" dirty="0"/>
              <a:t>2</a:t>
            </a:r>
            <a:r>
              <a:rPr lang="uk-UA" dirty="0"/>
              <a:t> ϵ </a:t>
            </a:r>
            <a:r>
              <a:rPr lang="en-US" i="1" dirty="0"/>
              <a:t>U</a:t>
            </a:r>
            <a:r>
              <a:rPr lang="uk-UA" dirty="0"/>
              <a:t>, </a:t>
            </a:r>
            <a:r>
              <a:rPr lang="uk-UA" dirty="0" smtClean="0"/>
              <a:t>що</a:t>
            </a:r>
          </a:p>
          <a:p>
            <a:pPr marL="0" lvl="0" indent="0">
              <a:buNone/>
            </a:pPr>
            <a:r>
              <a:rPr lang="uk-UA" dirty="0" smtClean="0"/>
              <a:t>                    або </a:t>
            </a:r>
            <a:endParaRPr lang="ru-RU" dirty="0"/>
          </a:p>
          <a:p>
            <a:r>
              <a:rPr lang="uk-UA" dirty="0"/>
              <a:t>Іншими словами, граф називають незв’язним, якщо всі його вершини можна розбити на дві підмножини вершин, між яким не проходить жодна дуга. </a:t>
            </a:r>
            <a:endParaRPr lang="uk-UA" dirty="0" smtClean="0"/>
          </a:p>
          <a:p>
            <a:r>
              <a:rPr lang="uk-UA" dirty="0" smtClean="0"/>
              <a:t>Граф </a:t>
            </a:r>
            <a:r>
              <a:rPr lang="uk-UA" dirty="0"/>
              <a:t>на рисунку вище є незв’язним, бо існує розбиття на дві підмножини вершин {1, 2, 3} та {4}, між якими не проходить жодна дуга.</a:t>
            </a:r>
            <a:endParaRPr lang="ru-RU" dirty="0"/>
          </a:p>
          <a:p>
            <a:r>
              <a:rPr lang="uk-UA" dirty="0"/>
              <a:t>Граф </a:t>
            </a:r>
            <a:r>
              <a:rPr lang="uk-UA" i="1" dirty="0"/>
              <a:t>G</a:t>
            </a:r>
            <a:r>
              <a:rPr lang="uk-UA" dirty="0"/>
              <a:t> називають </a:t>
            </a:r>
            <a:r>
              <a:rPr lang="uk-UA" b="1" dirty="0"/>
              <a:t>зв’язним</a:t>
            </a:r>
            <a:r>
              <a:rPr lang="uk-UA" dirty="0"/>
              <a:t>, якщо він не є незв’язним.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47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70220"/>
              </p:ext>
            </p:extLst>
          </p:nvPr>
        </p:nvGraphicFramePr>
        <p:xfrm>
          <a:off x="680568" y="3068960"/>
          <a:ext cx="153317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Формула" r:id="rId3" imgW="695845" imgH="228711" progId="Equation.3">
                  <p:embed/>
                </p:oleObj>
              </mc:Choice>
              <mc:Fallback>
                <p:oleObj name="Формула" r:id="rId3" imgW="695845" imgH="228711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568" y="3068960"/>
                        <a:ext cx="1533170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979587"/>
              </p:ext>
            </p:extLst>
          </p:nvPr>
        </p:nvGraphicFramePr>
        <p:xfrm>
          <a:off x="2771800" y="3068960"/>
          <a:ext cx="1512168" cy="48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Формула" r:id="rId5" imgW="714944" imgH="228711" progId="Equation.3">
                  <p:embed/>
                </p:oleObj>
              </mc:Choice>
              <mc:Fallback>
                <p:oleObj name="Формула" r:id="rId5" imgW="714944" imgH="228711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3068960"/>
                        <a:ext cx="1512168" cy="483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8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Графи та дерева. Основні </a:t>
            </a:r>
            <a:r>
              <a:rPr lang="uk-UA" dirty="0" smtClean="0"/>
              <a:t>поняття.5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err="1"/>
              <a:t>Напівстепінь</a:t>
            </a:r>
            <a:r>
              <a:rPr lang="uk-UA" b="1" dirty="0"/>
              <a:t> входу </a:t>
            </a:r>
            <a:r>
              <a:rPr lang="uk-UA" dirty="0"/>
              <a:t>вершини </a:t>
            </a:r>
            <a:r>
              <a:rPr lang="uk-UA" i="1" dirty="0"/>
              <a:t>v</a:t>
            </a:r>
            <a:r>
              <a:rPr lang="uk-UA" dirty="0"/>
              <a:t> графа – це кількість дуг, які входять у дану вершину. </a:t>
            </a:r>
            <a:endParaRPr lang="uk-UA" dirty="0" smtClean="0"/>
          </a:p>
          <a:p>
            <a:r>
              <a:rPr lang="uk-UA" b="1" dirty="0" err="1" smtClean="0"/>
              <a:t>Напівстепінь</a:t>
            </a:r>
            <a:r>
              <a:rPr lang="uk-UA" b="1" dirty="0" smtClean="0"/>
              <a:t> </a:t>
            </a:r>
            <a:r>
              <a:rPr lang="uk-UA" b="1" dirty="0"/>
              <a:t>виходу </a:t>
            </a:r>
            <a:r>
              <a:rPr lang="uk-UA" dirty="0"/>
              <a:t>вершини </a:t>
            </a:r>
            <a:r>
              <a:rPr lang="uk-UA" i="1" dirty="0"/>
              <a:t>v</a:t>
            </a:r>
            <a:r>
              <a:rPr lang="uk-UA" dirty="0"/>
              <a:t> графа – це кількість дуг, які виходять з даної вершини. </a:t>
            </a:r>
            <a:endParaRPr lang="uk-UA" dirty="0" smtClean="0"/>
          </a:p>
          <a:p>
            <a:r>
              <a:rPr lang="uk-UA" dirty="0" smtClean="0"/>
              <a:t>Вершина </a:t>
            </a:r>
            <a:r>
              <a:rPr lang="uk-UA" dirty="0"/>
              <a:t>з </a:t>
            </a:r>
            <a:r>
              <a:rPr lang="uk-UA" dirty="0" err="1"/>
              <a:t>напівстепінню</a:t>
            </a:r>
            <a:r>
              <a:rPr lang="uk-UA" dirty="0"/>
              <a:t> входу 0 називається </a:t>
            </a:r>
            <a:r>
              <a:rPr lang="uk-UA" b="1" dirty="0"/>
              <a:t>джерелом</a:t>
            </a:r>
            <a:r>
              <a:rPr lang="uk-UA" dirty="0"/>
              <a:t>, а вершина з </a:t>
            </a:r>
            <a:r>
              <a:rPr lang="uk-UA" dirty="0" err="1"/>
              <a:t>напівстепінню</a:t>
            </a:r>
            <a:r>
              <a:rPr lang="uk-UA" dirty="0"/>
              <a:t> виходу 0 – </a:t>
            </a:r>
            <a:r>
              <a:rPr lang="uk-UA" b="1" dirty="0"/>
              <a:t>стоком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Часто з вершиною графа пов’язують певні дані. Такі дані називають </a:t>
            </a:r>
            <a:r>
              <a:rPr lang="uk-UA" b="1" dirty="0"/>
              <a:t>навантаженням</a:t>
            </a:r>
            <a:r>
              <a:rPr lang="uk-UA" dirty="0"/>
              <a:t> вершини.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Графи та дерева. Основні </a:t>
            </a:r>
            <a:r>
              <a:rPr lang="uk-UA" dirty="0" smtClean="0"/>
              <a:t>поняття.6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/>
              <a:t>Деревом</a:t>
            </a:r>
            <a:r>
              <a:rPr lang="uk-UA" dirty="0"/>
              <a:t> називають зв’язний граф з одним джерелом та </a:t>
            </a:r>
            <a:r>
              <a:rPr lang="uk-UA" dirty="0" err="1"/>
              <a:t>напівстепінню</a:t>
            </a:r>
            <a:r>
              <a:rPr lang="uk-UA" dirty="0"/>
              <a:t> входу всіх вершин не більше 1. Дерева зображують, починаючи від джерела, вниз. Стрілки у дугах, як правило, опускають.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49</a:t>
            </a:fld>
            <a:endParaRPr lang="ru-RU"/>
          </a:p>
        </p:txBody>
      </p:sp>
      <p:pic>
        <p:nvPicPr>
          <p:cNvPr id="7" name="Рисунок 6" descr="http://obvintsev.info/compuscience/lectures/Theme10_4_1_files/image006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8999"/>
            <a:ext cx="4752528" cy="2664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72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Рекурсивні структури даних.2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Існує </a:t>
            </a:r>
            <a:r>
              <a:rPr lang="uk-UA" dirty="0"/>
              <a:t>цілий ряд стандартних рекурсивних структур даних: стеки, черги, </a:t>
            </a:r>
            <a:r>
              <a:rPr lang="uk-UA" dirty="0" err="1"/>
              <a:t>деки</a:t>
            </a:r>
            <a:r>
              <a:rPr lang="uk-UA" dirty="0"/>
              <a:t>, різноманітні списки, дерева, графи.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en-US" dirty="0"/>
              <a:t>Python</a:t>
            </a:r>
            <a:r>
              <a:rPr lang="uk-UA" dirty="0"/>
              <a:t> для реалізації рекурсивних структур даних використовують як вбудовані структури (списки, словники), так і аналог вказівників – посилання на об’єкти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Для </a:t>
            </a:r>
            <a:r>
              <a:rPr lang="uk-UA" dirty="0"/>
              <a:t>багатьох структур даних найпростішою є реалізація на базі списків </a:t>
            </a:r>
            <a:r>
              <a:rPr lang="en-US" dirty="0"/>
              <a:t>Python</a:t>
            </a:r>
            <a:r>
              <a:rPr lang="uk-UA" dirty="0"/>
              <a:t>, які самі є рекурсивною структурою даних. </a:t>
            </a:r>
            <a:endParaRPr lang="uk-UA" dirty="0" smtClean="0"/>
          </a:p>
          <a:p>
            <a:r>
              <a:rPr lang="uk-UA" dirty="0" smtClean="0"/>
              <a:t>Спільним </a:t>
            </a:r>
            <a:r>
              <a:rPr lang="uk-UA" dirty="0"/>
              <a:t>для реалізації всіх рекурсивних структур даних буде використання розглянутих раніше класів та об’єктів.</a:t>
            </a:r>
            <a:endParaRPr lang="ru-RU" dirty="0"/>
          </a:p>
          <a:p>
            <a:r>
              <a:rPr lang="uk-UA" dirty="0"/>
              <a:t>Для рекурсивної структури даних визначаються свої операції відношення та інструкції.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ми можемо вважати, що кожна рекурсивна структура даних є новим типом даних.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47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Графи та дерева. Основні </a:t>
            </a:r>
            <a:r>
              <a:rPr lang="uk-UA" dirty="0" smtClean="0"/>
              <a:t>поняття.7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Єдине джерело називають </a:t>
            </a:r>
            <a:r>
              <a:rPr lang="uk-UA" b="1" dirty="0"/>
              <a:t>коренем</a:t>
            </a:r>
            <a:r>
              <a:rPr lang="uk-UA" dirty="0"/>
              <a:t> дерева. </a:t>
            </a:r>
            <a:endParaRPr lang="uk-UA" dirty="0" smtClean="0"/>
          </a:p>
          <a:p>
            <a:r>
              <a:rPr lang="uk-UA" dirty="0" smtClean="0"/>
              <a:t>Стоки </a:t>
            </a:r>
            <a:r>
              <a:rPr lang="uk-UA" dirty="0"/>
              <a:t>у дереві називають </a:t>
            </a:r>
            <a:r>
              <a:rPr lang="uk-UA" b="1" dirty="0"/>
              <a:t>листям</a:t>
            </a:r>
            <a:r>
              <a:rPr lang="uk-UA" dirty="0"/>
              <a:t> дерева. </a:t>
            </a:r>
            <a:endParaRPr lang="uk-UA" dirty="0" smtClean="0"/>
          </a:p>
          <a:p>
            <a:r>
              <a:rPr lang="uk-UA" dirty="0" smtClean="0"/>
              <a:t>Будь-який </a:t>
            </a:r>
            <a:r>
              <a:rPr lang="uk-UA" dirty="0"/>
              <a:t>шлях у дереві називають </a:t>
            </a:r>
            <a:r>
              <a:rPr lang="uk-UA" b="1" dirty="0"/>
              <a:t>гілкою</a:t>
            </a:r>
            <a:r>
              <a:rPr lang="uk-UA" dirty="0"/>
              <a:t> дерева. </a:t>
            </a:r>
            <a:endParaRPr lang="uk-UA" dirty="0" smtClean="0"/>
          </a:p>
          <a:p>
            <a:r>
              <a:rPr lang="uk-UA" dirty="0" smtClean="0"/>
              <a:t>Будь-яка </a:t>
            </a:r>
            <a:r>
              <a:rPr lang="uk-UA" dirty="0"/>
              <a:t>частина дерева, яка сама є деревом, називається </a:t>
            </a:r>
            <a:r>
              <a:rPr lang="uk-UA" b="1" dirty="0" err="1"/>
              <a:t>піддеревом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Вершини</a:t>
            </a:r>
            <a:r>
              <a:rPr lang="uk-UA" dirty="0"/>
              <a:t>, які безпосередньо слідують з даної, називаються </a:t>
            </a:r>
            <a:r>
              <a:rPr lang="uk-UA" b="1" dirty="0"/>
              <a:t>синами</a:t>
            </a:r>
            <a:r>
              <a:rPr lang="uk-UA" dirty="0"/>
              <a:t> даної вершини, а сама ця вершина – їх </a:t>
            </a:r>
            <a:r>
              <a:rPr lang="uk-UA" b="1" dirty="0"/>
              <a:t>батьком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b="1" dirty="0" smtClean="0"/>
              <a:t>Синами</a:t>
            </a:r>
            <a:r>
              <a:rPr lang="uk-UA" dirty="0" smtClean="0"/>
              <a:t> </a:t>
            </a:r>
            <a:r>
              <a:rPr lang="uk-UA" dirty="0"/>
              <a:t>називають також не тільки самі вершини, що безпосередньо слідують з даної, але й </a:t>
            </a:r>
            <a:r>
              <a:rPr lang="uk-UA" dirty="0" err="1"/>
              <a:t>піддерева</a:t>
            </a:r>
            <a:r>
              <a:rPr lang="uk-UA" dirty="0"/>
              <a:t>, для яких ці вершини є коренями. </a:t>
            </a:r>
            <a:endParaRPr lang="uk-UA" dirty="0" smtClean="0"/>
          </a:p>
          <a:p>
            <a:r>
              <a:rPr lang="uk-UA" dirty="0" smtClean="0"/>
              <a:t>Будь-які </a:t>
            </a:r>
            <a:r>
              <a:rPr lang="uk-UA" dirty="0"/>
              <a:t>два сини однієї вершини називають </a:t>
            </a:r>
            <a:r>
              <a:rPr lang="uk-UA" b="1" dirty="0"/>
              <a:t>братами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Дерево</a:t>
            </a:r>
            <a:r>
              <a:rPr lang="uk-UA" dirty="0"/>
              <a:t>, яке не містить вершин, називається </a:t>
            </a:r>
            <a:r>
              <a:rPr lang="uk-UA" b="1" dirty="0"/>
              <a:t>порожнім</a:t>
            </a:r>
            <a:r>
              <a:rPr lang="uk-UA" dirty="0"/>
              <a:t> деревом. </a:t>
            </a:r>
            <a:endParaRPr lang="uk-UA" dirty="0" smtClean="0"/>
          </a:p>
          <a:p>
            <a:r>
              <a:rPr lang="uk-UA" b="1" dirty="0" smtClean="0"/>
              <a:t>Висотою</a:t>
            </a:r>
            <a:r>
              <a:rPr lang="uk-UA" dirty="0" smtClean="0"/>
              <a:t> </a:t>
            </a:r>
            <a:r>
              <a:rPr lang="uk-UA" dirty="0"/>
              <a:t>дерева називають довжину найдовшого шляху (найдовшої гілки) у дереві.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9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Бінарні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1800" b="1" dirty="0"/>
              <a:t>Бінарним деревом </a:t>
            </a:r>
            <a:r>
              <a:rPr lang="uk-UA" sz="1800" dirty="0"/>
              <a:t>називається дерево з </a:t>
            </a:r>
            <a:r>
              <a:rPr lang="uk-UA" sz="1800" dirty="0" err="1"/>
              <a:t>напівстепінню</a:t>
            </a:r>
            <a:r>
              <a:rPr lang="uk-UA" sz="1800" dirty="0"/>
              <a:t> виходу всіх вершин не більше 2. </a:t>
            </a:r>
            <a:endParaRPr lang="uk-UA" sz="1800" dirty="0" smtClean="0"/>
          </a:p>
          <a:p>
            <a:r>
              <a:rPr lang="uk-UA" sz="1800" b="1" dirty="0" smtClean="0"/>
              <a:t>Впорядкованим </a:t>
            </a:r>
            <a:r>
              <a:rPr lang="uk-UA" sz="1800" b="1" dirty="0"/>
              <a:t>бінарним деревом </a:t>
            </a:r>
            <a:r>
              <a:rPr lang="uk-UA" sz="1800" dirty="0"/>
              <a:t>називається бінарне дерево, кожна вершина якого завжди має 2 сини: лівий син та правий син, які можуть бути порожніми або непорожніми деревами. </a:t>
            </a:r>
            <a:endParaRPr lang="uk-UA" sz="1800" dirty="0" smtClean="0"/>
          </a:p>
          <a:p>
            <a:r>
              <a:rPr lang="uk-UA" sz="1800" dirty="0" smtClean="0"/>
              <a:t>Далі </a:t>
            </a:r>
            <a:r>
              <a:rPr lang="uk-UA" sz="1800" dirty="0"/>
              <a:t>будемо розглядати тільки впорядковані бінарні дерева.</a:t>
            </a:r>
            <a:endParaRPr lang="ru-RU" sz="18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51</a:t>
            </a:fld>
            <a:endParaRPr lang="ru-RU"/>
          </a:p>
        </p:txBody>
      </p:sp>
      <p:pic>
        <p:nvPicPr>
          <p:cNvPr id="7" name="Рисунок 6" descr="http://obvintsev.info/compuscience/lectures/Theme10_4_1_files/image008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73016"/>
            <a:ext cx="1944216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5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</a:t>
            </a:r>
            <a:r>
              <a:rPr lang="uk-UA" dirty="0" smtClean="0"/>
              <a:t>перації</a:t>
            </a:r>
            <a:r>
              <a:rPr lang="uk-UA" dirty="0"/>
              <a:t>, відношення та інструкції для бінарних дерев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Бінарні дерева використовують для пошуку та сортування даних, для представлення інформації, обчислення виразів тощо.</a:t>
            </a:r>
            <a:endParaRPr lang="ru-RU" dirty="0"/>
          </a:p>
          <a:p>
            <a:r>
              <a:rPr lang="uk-UA" dirty="0"/>
              <a:t>Визначимо операції, відношення та інструкції для бінарних дерев: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1. Почати роботу.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2. Чи порожнє дерево?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3. Створити дерево.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4. Корінь дерева.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5. Лівий син.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6. Правий син.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7. </a:t>
            </a:r>
            <a:r>
              <a:rPr lang="uk-UA" dirty="0"/>
              <a:t>Змінити корінь дерева.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8. Змінити лівого сина.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9. Змінити правого сина</a:t>
            </a:r>
            <a:r>
              <a:rPr lang="uk-UA" dirty="0" smtClean="0"/>
              <a:t>.</a:t>
            </a:r>
          </a:p>
          <a:p>
            <a:pPr lvl="1"/>
            <a:r>
              <a:rPr lang="uk-UA" dirty="0" smtClean="0"/>
              <a:t>Дії </a:t>
            </a:r>
            <a:r>
              <a:rPr lang="uk-UA" dirty="0"/>
              <a:t>1, 3, 4, 5, 6 – операції; 2 – відношення, 7, 8, 9 - інструкції.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Операції, відношення та інструкції для бінарних </a:t>
            </a:r>
            <a:r>
              <a:rPr lang="uk-UA" dirty="0" smtClean="0"/>
              <a:t>дерев.2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“Почати роботу” повертає порожнє дерево.</a:t>
            </a:r>
            <a:endParaRPr lang="ru-RU" dirty="0"/>
          </a:p>
          <a:p>
            <a:r>
              <a:rPr lang="uk-UA" dirty="0"/>
              <a:t>“Створити дерево” – за двома деревами t1, t2 та даними </a:t>
            </a:r>
            <a:r>
              <a:rPr lang="en-US" dirty="0"/>
              <a:t>data</a:t>
            </a:r>
            <a:r>
              <a:rPr lang="uk-UA" dirty="0"/>
              <a:t> створити бінарне дерево з коренем з навантаженням </a:t>
            </a:r>
            <a:r>
              <a:rPr lang="en-US" dirty="0"/>
              <a:t>data</a:t>
            </a:r>
            <a:r>
              <a:rPr lang="uk-UA" dirty="0"/>
              <a:t>, лівим сином t1 та правим сином t2.</a:t>
            </a:r>
            <a:endParaRPr lang="ru-RU" dirty="0"/>
          </a:p>
          <a:p>
            <a:r>
              <a:rPr lang="uk-UA" dirty="0"/>
              <a:t>“Корінь дерева” повертає навантаження кореня дерева. Дерево при цьому не змінюється. Для порожнього дерева ця операція повинна давати відмову.</a:t>
            </a:r>
            <a:endParaRPr lang="ru-RU" dirty="0"/>
          </a:p>
          <a:p>
            <a:r>
              <a:rPr lang="uk-UA" dirty="0"/>
              <a:t>“Лівий син” повертає </a:t>
            </a:r>
            <a:r>
              <a:rPr lang="uk-UA" dirty="0" err="1"/>
              <a:t>піддерево</a:t>
            </a:r>
            <a:r>
              <a:rPr lang="uk-UA" dirty="0"/>
              <a:t>, яке є лівим сином дерева. Лівий син порожнього дерева за означенням – порожнє дерево.</a:t>
            </a:r>
            <a:endParaRPr lang="ru-RU" dirty="0"/>
          </a:p>
          <a:p>
            <a:r>
              <a:rPr lang="uk-UA" dirty="0"/>
              <a:t>“Правий син” повертає </a:t>
            </a:r>
            <a:r>
              <a:rPr lang="uk-UA" dirty="0" err="1"/>
              <a:t>піддерево</a:t>
            </a:r>
            <a:r>
              <a:rPr lang="uk-UA" dirty="0"/>
              <a:t>, яке є правим сином дерева. Правий син порожнього дерева за означенням – порожнє дерево.</a:t>
            </a:r>
            <a:endParaRPr lang="ru-RU" dirty="0"/>
          </a:p>
          <a:p>
            <a:r>
              <a:rPr lang="uk-UA" dirty="0"/>
              <a:t>“Змінити корінь дерева” – змінити навантаження кореня дерева значенням </a:t>
            </a:r>
            <a:r>
              <a:rPr lang="en-US" dirty="0"/>
              <a:t>data</a:t>
            </a:r>
            <a:r>
              <a:rPr lang="ru-RU" dirty="0"/>
              <a:t>. </a:t>
            </a:r>
            <a:r>
              <a:rPr lang="uk-UA" dirty="0"/>
              <a:t>Якщо дерево порожнє, то після цієї інструкції дерево стає таким, що містить одну вершину.</a:t>
            </a:r>
            <a:endParaRPr lang="ru-RU" dirty="0"/>
          </a:p>
          <a:p>
            <a:r>
              <a:rPr lang="uk-UA" dirty="0"/>
              <a:t>“Змінити лівого сина” – змінити значення лівого сина дерева значенням </a:t>
            </a:r>
            <a:r>
              <a:rPr lang="en-US" dirty="0"/>
              <a:t>t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“Змінити правого сина”</a:t>
            </a:r>
            <a:r>
              <a:rPr lang="ru-RU" dirty="0"/>
              <a:t> - </a:t>
            </a:r>
            <a:r>
              <a:rPr lang="uk-UA" dirty="0"/>
              <a:t>змінити значення правого сина дерева значенням </a:t>
            </a:r>
            <a:r>
              <a:rPr lang="en-US" dirty="0"/>
              <a:t>t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бінарного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Бінарні дерева будемо реалізовувати за допомогою посилань на об’єкти. </a:t>
            </a:r>
            <a:endParaRPr lang="uk-UA" dirty="0" smtClean="0"/>
          </a:p>
          <a:p>
            <a:r>
              <a:rPr lang="uk-UA" dirty="0" smtClean="0"/>
              <a:t>Опишемо </a:t>
            </a:r>
            <a:r>
              <a:rPr lang="uk-UA" dirty="0"/>
              <a:t>клас </a:t>
            </a:r>
            <a:r>
              <a:rPr lang="uk-UA" dirty="0" err="1"/>
              <a:t>Btree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Згідно </a:t>
            </a:r>
            <a:r>
              <a:rPr lang="uk-UA" dirty="0"/>
              <a:t>з описом, бінарне дерево – це об’єкт з полями, що містять навантаження кореня (_</a:t>
            </a:r>
            <a:r>
              <a:rPr lang="en-US" dirty="0"/>
              <a:t>data</a:t>
            </a:r>
            <a:r>
              <a:rPr lang="uk-UA" dirty="0"/>
              <a:t>), лівого сина (_</a:t>
            </a:r>
            <a:r>
              <a:rPr lang="en-US" dirty="0"/>
              <a:t>ls</a:t>
            </a:r>
            <a:r>
              <a:rPr lang="uk-UA" dirty="0"/>
              <a:t>) та правого сина (_</a:t>
            </a:r>
            <a:r>
              <a:rPr lang="en-US" dirty="0" err="1"/>
              <a:t>rs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Поля </a:t>
            </a:r>
            <a:r>
              <a:rPr lang="uk-UA" dirty="0"/>
              <a:t>_</a:t>
            </a:r>
            <a:r>
              <a:rPr lang="en-US" dirty="0"/>
              <a:t>ls </a:t>
            </a:r>
            <a:r>
              <a:rPr lang="uk-UA" dirty="0"/>
              <a:t>та _</a:t>
            </a:r>
            <a:r>
              <a:rPr lang="en-US" dirty="0" err="1"/>
              <a:t>rs</a:t>
            </a:r>
            <a:r>
              <a:rPr lang="uk-UA" dirty="0"/>
              <a:t> є об’єктами класу </a:t>
            </a:r>
            <a:r>
              <a:rPr lang="en-US" dirty="0" err="1"/>
              <a:t>Btree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Клас </a:t>
            </a:r>
            <a:r>
              <a:rPr lang="uk-UA" dirty="0" err="1"/>
              <a:t>Btree</a:t>
            </a:r>
            <a:r>
              <a:rPr lang="uk-UA" dirty="0"/>
              <a:t> також містить методи, що реалізують описані раніше дії над деревами.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39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бінарного </a:t>
            </a:r>
            <a:r>
              <a:rPr lang="uk-UA" dirty="0" smtClean="0"/>
              <a:t>дерева.2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Btree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</a:rPr>
              <a:t>'''Реалізує бінарне дерево.</a:t>
            </a:r>
          </a:p>
          <a:p>
            <a:pPr marL="0" indent="0">
              <a:buNone/>
            </a:pP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Створити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порожнє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дерево.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data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навантаження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кореня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дерева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_ls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лівий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син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правий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син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isempty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Чи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порожнє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дерево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?.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_data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_ls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5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бінарного </a:t>
            </a:r>
            <a:r>
              <a:rPr lang="uk-UA" dirty="0" smtClean="0"/>
              <a:t>дерева.3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maketree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t1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t2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Створити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дерево.</a:t>
            </a:r>
          </a:p>
          <a:p>
            <a:pPr marL="0" indent="0">
              <a:buNone/>
            </a:pPr>
            <a:endParaRPr lang="ru-RU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Дані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у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корені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-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data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лівий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син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- t1,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правий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син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- t2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_data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_ls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t1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t2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root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Корінь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дерева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'root: 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</a:rPr>
              <a:t>Дерево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808080"/>
                </a:solidFill>
                <a:latin typeface="Arial Black" panose="020B0A04020102020204" pitchFamily="34" charset="0"/>
              </a:rPr>
              <a:t>порожнє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_data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54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бінарного </a:t>
            </a:r>
            <a:r>
              <a:rPr lang="uk-UA" dirty="0" smtClean="0"/>
              <a:t>дерева.4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leftson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Лівий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син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t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t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_ls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rightson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Правий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син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t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t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rs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t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5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бінарного </a:t>
            </a:r>
            <a:r>
              <a:rPr lang="uk-UA" dirty="0" smtClean="0"/>
              <a:t>дерева.5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updateroot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Змінити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корінь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значенням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data.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isempty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():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якщо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дерево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порожнє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додати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лівого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та правого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сина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_ls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Btree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Btree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_data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updateleft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Змінити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лівого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сина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значенням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t.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_ls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updateright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Змінити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правого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сина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значенням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t.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t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66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Приклад. Бінарне дерево пошуку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Бінарним деревом пошуку називається таке бінарне дерево, у якому навантаження кореня більше навантаження будь-якої вершини, що належить лівому сину, та менше навантаження будь-якої вершини, що належить правому сину. </a:t>
            </a:r>
            <a:endParaRPr lang="uk-UA" dirty="0" smtClean="0"/>
          </a:p>
          <a:p>
            <a:r>
              <a:rPr lang="uk-UA" dirty="0" smtClean="0"/>
              <a:t>Побудувати </a:t>
            </a:r>
            <a:r>
              <a:rPr lang="uk-UA" dirty="0"/>
              <a:t>бінарне дерево пошуку за списком рядків та перевірити, чи входять у дерево задані рядки.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Програма</a:t>
            </a:r>
            <a:r>
              <a:rPr lang="uk-UA" dirty="0"/>
              <a:t>, що розв’язує цю задачу, містить функції побудови списку слів, побудови дерева пошуку за списком слів, пошуку у дереві. </a:t>
            </a:r>
            <a:endParaRPr lang="uk-UA" dirty="0" smtClean="0"/>
          </a:p>
          <a:p>
            <a:r>
              <a:rPr lang="uk-UA" dirty="0" smtClean="0"/>
              <a:t>Побудова </a:t>
            </a:r>
            <a:r>
              <a:rPr lang="uk-UA" dirty="0"/>
              <a:t>дерева пошуку та пошук у дереві використовують одну внутрішню функцію, яка шукає місце, куди можна вставити нове слово </a:t>
            </a:r>
            <a:r>
              <a:rPr lang="en-US" dirty="0"/>
              <a:t>w</a:t>
            </a:r>
            <a:r>
              <a:rPr lang="ru-RU" dirty="0"/>
              <a:t>, </a:t>
            </a:r>
            <a:r>
              <a:rPr lang="uk-UA" dirty="0"/>
              <a:t>а також перевіряє, чи є </a:t>
            </a:r>
            <a:r>
              <a:rPr lang="en-US" dirty="0"/>
              <a:t>w </a:t>
            </a:r>
            <a:r>
              <a:rPr lang="uk-UA" dirty="0"/>
              <a:t>у дереві.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1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14.1 Стеки, черги та </a:t>
            </a:r>
            <a:r>
              <a:rPr lang="uk-UA" dirty="0" err="1"/>
              <a:t>деки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0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Граф будемо представляти як список вершин. </a:t>
            </a:r>
            <a:endParaRPr lang="uk-UA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кожна вершина має унікальний ключ а також навантаження. </a:t>
            </a:r>
            <a:endParaRPr lang="uk-UA" dirty="0" smtClean="0"/>
          </a:p>
          <a:p>
            <a:r>
              <a:rPr lang="uk-UA" dirty="0" smtClean="0"/>
              <a:t>Крім </a:t>
            </a:r>
            <a:r>
              <a:rPr lang="uk-UA" dirty="0"/>
              <a:t>того, для кожної вершини визначено список попередників (вершин, з яких безпосередньо слідує дана вершина) та список наступників (вершин, які безпосередньо слідують з даної).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3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</a:t>
            </a:r>
            <a:r>
              <a:rPr lang="uk-UA" dirty="0" smtClean="0"/>
              <a:t>перації</a:t>
            </a:r>
            <a:r>
              <a:rPr lang="uk-UA" dirty="0"/>
              <a:t>, відношення та інструкції для графів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1. Створити порожній граф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2. Вершини графа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3. Довжина графа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4. Повернути вершину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5. Повернути дані вершини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6. Повернути список попередників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7. Повернути список наступників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8. Оновити дані вершини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9. Оновити список попередників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10. Оновити список наступників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11. Видалити вершину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12. Оновити (додати) вершину </a:t>
            </a:r>
            <a:endParaRPr lang="uk-UA" dirty="0" smtClean="0"/>
          </a:p>
          <a:p>
            <a:pPr lvl="1"/>
            <a:r>
              <a:rPr lang="uk-UA" dirty="0"/>
              <a:t>Дії 2, 3, 4, 5, 6, 7 – операції;1, 8, 9, 10, 11, 12 - інструкції.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3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</a:t>
            </a:r>
            <a:r>
              <a:rPr lang="uk-UA" dirty="0" smtClean="0"/>
              <a:t>перації</a:t>
            </a:r>
            <a:r>
              <a:rPr lang="uk-UA" dirty="0"/>
              <a:t>, відношення та інструкції для </a:t>
            </a:r>
            <a:r>
              <a:rPr lang="uk-UA" dirty="0" smtClean="0"/>
              <a:t>графів.2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sz="2900" dirty="0"/>
              <a:t>“Створити порожній граф” повертає порожній граф, що не містить вершин.</a:t>
            </a:r>
            <a:endParaRPr lang="ru-RU" sz="2900" dirty="0"/>
          </a:p>
          <a:p>
            <a:r>
              <a:rPr lang="uk-UA" sz="2900" dirty="0"/>
              <a:t>“Вершини графу” повертає список вершин графу (ключів вершин).</a:t>
            </a:r>
            <a:endParaRPr lang="ru-RU" sz="2900" dirty="0"/>
          </a:p>
          <a:p>
            <a:r>
              <a:rPr lang="uk-UA" sz="2900" dirty="0"/>
              <a:t>“Довжина графу” повертає кількість вершин у графі.</a:t>
            </a:r>
            <a:endParaRPr lang="ru-RU" sz="2900" dirty="0"/>
          </a:p>
          <a:p>
            <a:r>
              <a:rPr lang="uk-UA" sz="2900" dirty="0"/>
              <a:t>“Повернути вершину” повертає вершину графу з заданим ключем.</a:t>
            </a:r>
            <a:endParaRPr lang="ru-RU" sz="2900" dirty="0"/>
          </a:p>
          <a:p>
            <a:r>
              <a:rPr lang="uk-UA" sz="2900" dirty="0"/>
              <a:t>“Повернути список попередників” повертає список вершин, з яких безпосередньо слідує вершина з заданим ключем.</a:t>
            </a:r>
            <a:endParaRPr lang="ru-RU" sz="2900" dirty="0"/>
          </a:p>
          <a:p>
            <a:r>
              <a:rPr lang="uk-UA" sz="2900" dirty="0"/>
              <a:t>“Повернути список наступників” повертає список вершин, які безпосередньо слідують із вершини з заданим ключем.</a:t>
            </a:r>
            <a:endParaRPr lang="ru-RU" sz="2900" dirty="0"/>
          </a:p>
          <a:p>
            <a:r>
              <a:rPr lang="uk-UA" sz="2900" dirty="0"/>
              <a:t>“Оновити дані вершини” – змінити навантаження вершини з заданим ключем значенням </a:t>
            </a:r>
            <a:r>
              <a:rPr lang="en-US" sz="2900" dirty="0"/>
              <a:t>data</a:t>
            </a:r>
            <a:r>
              <a:rPr lang="ru-RU" sz="2900" dirty="0"/>
              <a:t>. </a:t>
            </a:r>
            <a:r>
              <a:rPr lang="uk-UA" sz="2900" dirty="0"/>
              <a:t>Якщо такої вершини немає, - відмова.</a:t>
            </a:r>
            <a:endParaRPr lang="ru-RU" sz="2900" dirty="0"/>
          </a:p>
          <a:p>
            <a:r>
              <a:rPr lang="uk-UA" sz="2900" dirty="0"/>
              <a:t>“Оновити список попередників” – – змінити список попередників вершини з заданим ключем значенням </a:t>
            </a:r>
            <a:r>
              <a:rPr lang="en-US" sz="2900" dirty="0" err="1"/>
              <a:t>lst</a:t>
            </a:r>
            <a:r>
              <a:rPr lang="ru-RU" sz="2900" dirty="0"/>
              <a:t>. </a:t>
            </a:r>
            <a:r>
              <a:rPr lang="uk-UA" sz="2900" dirty="0"/>
              <a:t>Якщо такої вершини немає, - відмова..</a:t>
            </a:r>
            <a:endParaRPr lang="ru-RU" sz="2900" dirty="0"/>
          </a:p>
          <a:p>
            <a:r>
              <a:rPr lang="uk-UA" sz="2900" dirty="0"/>
              <a:t>“Оновити список наступників” – – змінити список наступників вершини з заданим ключем значенням </a:t>
            </a:r>
            <a:r>
              <a:rPr lang="en-US" sz="2900" dirty="0" err="1"/>
              <a:t>lst</a:t>
            </a:r>
            <a:r>
              <a:rPr lang="ru-RU" sz="2900" dirty="0"/>
              <a:t>. </a:t>
            </a:r>
            <a:r>
              <a:rPr lang="uk-UA" sz="2900" dirty="0"/>
              <a:t>Якщо такої вершини немає, - відмова..</a:t>
            </a:r>
            <a:endParaRPr lang="ru-RU" sz="2900" dirty="0"/>
          </a:p>
          <a:p>
            <a:r>
              <a:rPr lang="uk-UA" sz="2900" dirty="0"/>
              <a:t>“Видалити вершину” </a:t>
            </a:r>
            <a:r>
              <a:rPr lang="ru-RU" sz="2900" dirty="0"/>
              <a:t>– </a:t>
            </a:r>
            <a:r>
              <a:rPr lang="uk-UA" sz="2900" dirty="0"/>
              <a:t>видалити вершину графа з заданим ключем.</a:t>
            </a:r>
            <a:endParaRPr lang="ru-RU" sz="2900" dirty="0"/>
          </a:p>
          <a:p>
            <a:r>
              <a:rPr lang="uk-UA" sz="2900" dirty="0"/>
              <a:t>“Оновити (додати) вершину” </a:t>
            </a:r>
            <a:r>
              <a:rPr lang="ru-RU" sz="2900" dirty="0"/>
              <a:t>– </a:t>
            </a:r>
            <a:r>
              <a:rPr lang="uk-UA" sz="2900" dirty="0"/>
              <a:t>оновити або додати (якщо не існує) вершину графа з заданим ключем.</a:t>
            </a:r>
            <a:endParaRPr lang="ru-RU" sz="29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93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Реалізуємо граф на базі словника. </a:t>
            </a:r>
            <a:endParaRPr lang="uk-UA" dirty="0" smtClean="0"/>
          </a:p>
          <a:p>
            <a:r>
              <a:rPr lang="uk-UA" dirty="0" smtClean="0"/>
              <a:t>Опишемо </a:t>
            </a:r>
            <a:r>
              <a:rPr lang="uk-UA" dirty="0"/>
              <a:t>клас </a:t>
            </a:r>
            <a:r>
              <a:rPr lang="en-US" dirty="0"/>
              <a:t>Graph</a:t>
            </a:r>
            <a:r>
              <a:rPr lang="uk-UA" dirty="0"/>
              <a:t>, який містить поле _</a:t>
            </a:r>
            <a:r>
              <a:rPr lang="en-US" dirty="0" err="1"/>
              <a:t>dct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uk-UA" dirty="0"/>
              <a:t>словник, у якому зберігаються вершини графа, а також методи, що реалізують дії над графом.</a:t>
            </a:r>
            <a:endParaRPr lang="ru-RU" dirty="0"/>
          </a:p>
          <a:p>
            <a:r>
              <a:rPr lang="uk-UA" dirty="0"/>
              <a:t>Кожна вершина графа має унікальний ідентифікатор </a:t>
            </a:r>
            <a:r>
              <a:rPr lang="uk-UA" dirty="0" err="1"/>
              <a:t>key</a:t>
            </a:r>
            <a:r>
              <a:rPr lang="uk-UA" dirty="0"/>
              <a:t>, а також кортеж (</a:t>
            </a:r>
            <a:r>
              <a:rPr lang="uk-UA" dirty="0" err="1"/>
              <a:t>data</a:t>
            </a:r>
            <a:r>
              <a:rPr lang="uk-UA" dirty="0"/>
              <a:t>, </a:t>
            </a:r>
            <a:r>
              <a:rPr lang="uk-UA" dirty="0" err="1"/>
              <a:t>predecessors</a:t>
            </a:r>
            <a:r>
              <a:rPr lang="uk-UA" dirty="0"/>
              <a:t>, </a:t>
            </a:r>
            <a:r>
              <a:rPr lang="uk-UA" dirty="0" err="1"/>
              <a:t>succeders</a:t>
            </a:r>
            <a:r>
              <a:rPr lang="uk-UA" dirty="0"/>
              <a:t>), </a:t>
            </a:r>
            <a:endParaRPr lang="ru-RU" dirty="0"/>
          </a:p>
          <a:p>
            <a:pPr lvl="1"/>
            <a:r>
              <a:rPr lang="uk-UA" dirty="0"/>
              <a:t>де</a:t>
            </a:r>
            <a:endParaRPr lang="ru-RU" dirty="0"/>
          </a:p>
          <a:p>
            <a:pPr lvl="1"/>
            <a:r>
              <a:rPr lang="uk-UA" dirty="0" err="1"/>
              <a:t>data</a:t>
            </a:r>
            <a:r>
              <a:rPr lang="uk-UA" dirty="0"/>
              <a:t> - дані вершини (навантаження)</a:t>
            </a:r>
            <a:endParaRPr lang="ru-RU" dirty="0"/>
          </a:p>
          <a:p>
            <a:pPr lvl="1"/>
            <a:r>
              <a:rPr lang="uk-UA" dirty="0" err="1"/>
              <a:t>predecessors</a:t>
            </a:r>
            <a:r>
              <a:rPr lang="uk-UA" dirty="0"/>
              <a:t> - список попередників</a:t>
            </a:r>
            <a:endParaRPr lang="ru-RU" dirty="0"/>
          </a:p>
          <a:p>
            <a:pPr lvl="1"/>
            <a:r>
              <a:rPr lang="uk-UA" dirty="0" err="1"/>
              <a:t>succeders</a:t>
            </a:r>
            <a:r>
              <a:rPr lang="uk-UA" dirty="0"/>
              <a:t> - список наступників</a:t>
            </a:r>
            <a:endParaRPr lang="ru-RU" dirty="0"/>
          </a:p>
          <a:p>
            <a:r>
              <a:rPr lang="uk-UA" dirty="0"/>
              <a:t>У зв’язку з цим, при додаванні, видаленні вершини, зміні списків попередників та наступників треба видалити (або додати) посилання на вершину у списках наступників усіх попередників та у списках попередників усіх наступників цієї вершини.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графа.2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class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</a:rPr>
              <a:t>Graph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uk-UA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Реалізує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орієнтований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граф на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базі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словника.</a:t>
            </a:r>
          </a:p>
          <a:p>
            <a:pPr marL="0" indent="0">
              <a:buNone/>
            </a:pPr>
            <a:endParaRPr lang="uk-UA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Кожна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вершина графу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має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унікальний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ідентифікатор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endParaRPr lang="uk-UA" dirty="0" smtClean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а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також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 smtClean="0">
                <a:solidFill>
                  <a:srgbClr val="FF8000"/>
                </a:solidFill>
                <a:latin typeface="Arial Black" panose="020B0A04020102020204" pitchFamily="34" charset="0"/>
              </a:rPr>
              <a:t>трійку</a:t>
            </a:r>
            <a:r>
              <a:rPr lang="ru-RU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(data, predecessors,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</a:rPr>
              <a:t>succeders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де</a:t>
            </a:r>
            <a:endParaRPr lang="en-US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data         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дані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endParaRPr lang="en-US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predecessors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список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попередників</a:t>
            </a:r>
            <a:endParaRPr lang="en-US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</a:rPr>
              <a:t>succeders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список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наступників</a:t>
            </a:r>
            <a:endParaRPr lang="en-US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Створити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порожній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граф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{}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#_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dct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- словник,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що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містить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графу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nodes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графу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        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keys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9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графа.3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len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Довжина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графу,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реалізує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</a:rPr>
              <a:t>len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g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).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getitem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Повернути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вершину,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реалізує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g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].</a:t>
            </a:r>
          </a:p>
          <a:p>
            <a:pPr marL="0" indent="0">
              <a:buNone/>
            </a:pPr>
            <a:endParaRPr lang="ru-RU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Якщо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немає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у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графі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повертає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None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  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value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value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value</a:t>
            </a: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графа.4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getdata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Повернути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дані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Якщо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немає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у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графі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повертає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None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  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data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][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data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getpredecessors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Повернути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список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Якщо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немає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у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графі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повертає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None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  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][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графа.5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5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500" dirty="0" err="1">
                <a:solidFill>
                  <a:srgbClr val="FF00FF"/>
                </a:solidFill>
                <a:latin typeface="Arial Black" panose="020B0A04020102020204" pitchFamily="34" charset="0"/>
              </a:rPr>
              <a:t>getsucceders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Повернути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список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endParaRPr lang="ru-RU" sz="2500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Якщо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немає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у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графі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повертає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None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. </a:t>
            </a:r>
            <a:r>
              <a:rPr lang="en-US" sz="25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5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sz="25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][</a:t>
            </a:r>
            <a:r>
              <a:rPr lang="en-US" sz="25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500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500" b="1" dirty="0">
                <a:solidFill>
                  <a:srgbClr val="0000FF"/>
                </a:solidFill>
                <a:latin typeface="Arial Black" panose="020B0A04020102020204" pitchFamily="34" charset="0"/>
              </a:rPr>
              <a:t>None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500" b="1" dirty="0">
                <a:solidFill>
                  <a:srgbClr val="0000FF"/>
                </a:solidFill>
                <a:latin typeface="Arial Black" panose="020B0A04020102020204" pitchFamily="34" charset="0"/>
              </a:rPr>
              <a:t>return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25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500" dirty="0" err="1">
                <a:solidFill>
                  <a:srgbClr val="FF00FF"/>
                </a:solidFill>
                <a:latin typeface="Arial Black" panose="020B0A04020102020204" pitchFamily="34" charset="0"/>
              </a:rPr>
              <a:t>setdata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data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Оновити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дані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значенням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data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endParaRPr lang="ru-RU" sz="2500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Якщо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немає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у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графі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видає</a:t>
            </a:r>
            <a:r>
              <a:rPr lang="ru-RU" sz="2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помилку</a:t>
            </a:r>
            <a:r>
              <a:rPr lang="ru-RU" sz="25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  <a:r>
              <a:rPr lang="en-US" sz="25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5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sz="25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dt</a:t>
            </a:r>
            <a:r>
              <a:rPr lang="ru-RU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ru-RU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lp</a:t>
            </a:r>
            <a:r>
              <a:rPr lang="ru-RU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ru-RU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</a:t>
            </a:r>
            <a:r>
              <a:rPr lang="ru-RU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25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ru-RU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ru-RU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ru-RU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</a:t>
            </a:r>
            <a:r>
              <a:rPr lang="ru-RU" sz="25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повертає</a:t>
            </a:r>
            <a:r>
              <a:rPr lang="ru-RU" sz="2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дані</a:t>
            </a:r>
            <a:r>
              <a:rPr lang="ru-RU" sz="2500" dirty="0">
                <a:solidFill>
                  <a:srgbClr val="008000"/>
                </a:solidFill>
                <a:latin typeface="Arial Black" panose="020B0A04020102020204" pitchFamily="34" charset="0"/>
              </a:rPr>
              <a:t>, списки </a:t>
            </a:r>
            <a:r>
              <a:rPr lang="ru-RU" sz="2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2500" dirty="0">
                <a:solidFill>
                  <a:srgbClr val="008000"/>
                </a:solidFill>
                <a:latin typeface="Arial Black" panose="020B0A04020102020204" pitchFamily="34" charset="0"/>
              </a:rPr>
              <a:t> та </a:t>
            </a:r>
            <a:r>
              <a:rPr lang="ru-RU" sz="2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endParaRPr lang="ru-RU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data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lp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ls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5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2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встановлює</a:t>
            </a:r>
            <a:r>
              <a:rPr lang="ru-RU" sz="2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нове</a:t>
            </a:r>
            <a:r>
              <a:rPr lang="ru-RU" sz="2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значення</a:t>
            </a:r>
            <a:r>
              <a:rPr lang="ru-RU" sz="2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2500" dirty="0">
                <a:solidFill>
                  <a:srgbClr val="008000"/>
                </a:solidFill>
                <a:latin typeface="Arial Black" panose="020B0A04020102020204" pitchFamily="34" charset="0"/>
              </a:rPr>
              <a:t> з </a:t>
            </a:r>
            <a:r>
              <a:rPr lang="ru-RU" sz="2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даними</a:t>
            </a:r>
            <a:r>
              <a:rPr lang="ru-RU" sz="2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en-US" sz="2500" dirty="0">
                <a:solidFill>
                  <a:srgbClr val="008000"/>
                </a:solidFill>
                <a:latin typeface="Arial Black" panose="020B0A04020102020204" pitchFamily="34" charset="0"/>
              </a:rPr>
              <a:t>data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2500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2500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500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sz="2500" dirty="0" err="1">
                <a:solidFill>
                  <a:srgbClr val="808080"/>
                </a:solidFill>
                <a:latin typeface="Arial Black" panose="020B0A04020102020204" pitchFamily="34" charset="0"/>
              </a:rPr>
              <a:t>setdata</a:t>
            </a:r>
            <a:r>
              <a:rPr lang="en-US" sz="2500" dirty="0">
                <a:solidFill>
                  <a:srgbClr val="808080"/>
                </a:solidFill>
                <a:latin typeface="Arial Black" panose="020B0A04020102020204" pitchFamily="34" charset="0"/>
              </a:rPr>
              <a:t>: </a:t>
            </a:r>
            <a:r>
              <a:rPr lang="ru-RU" sz="2500" dirty="0" err="1">
                <a:solidFill>
                  <a:srgbClr val="808080"/>
                </a:solidFill>
                <a:latin typeface="Arial Black" panose="020B0A04020102020204" pitchFamily="34" charset="0"/>
              </a:rPr>
              <a:t>немає</a:t>
            </a:r>
            <a:r>
              <a:rPr lang="en-US" sz="2500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 err="1">
                <a:solidFill>
                  <a:srgbClr val="80808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2500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5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sz="25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25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6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графа.6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sz="16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Arial Black" panose="020B0A04020102020204" pitchFamily="34" charset="0"/>
              </a:rPr>
              <a:t>setpredecessors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Оновити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список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значенням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lst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endParaRPr lang="ru-RU" sz="1600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Якщо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немає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у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графі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видає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помилку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.  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dt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lp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повертає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дані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, списки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та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endParaRPr lang="ru-RU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removeinpred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видаляє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на вершину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key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в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усіх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списках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старих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endParaRPr lang="ru-RU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dt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встановлює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нове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значення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з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новим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списком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lst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endParaRPr lang="ru-RU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addinpred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вставляє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на вершину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key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в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усіх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списках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нових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endParaRPr lang="ru-RU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sz="1600" dirty="0" err="1">
                <a:solidFill>
                  <a:srgbClr val="808080"/>
                </a:solidFill>
                <a:latin typeface="Arial Black" panose="020B0A04020102020204" pitchFamily="34" charset="0"/>
              </a:rPr>
              <a:t>setpredecessors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</a:rPr>
              <a:t>: </a:t>
            </a:r>
            <a:r>
              <a:rPr lang="ru-RU" sz="1600" dirty="0" err="1">
                <a:solidFill>
                  <a:srgbClr val="808080"/>
                </a:solidFill>
                <a:latin typeface="Arial Black" panose="020B0A04020102020204" pitchFamily="34" charset="0"/>
              </a:rPr>
              <a:t>немає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sz="1600" dirty="0" err="1">
                <a:solidFill>
                  <a:srgbClr val="80808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sz="1600" b="1" dirty="0" smtClean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графа.7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Arial Black" panose="020B0A04020102020204" pitchFamily="34" charset="0"/>
              </a:rPr>
              <a:t>setsucceders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Оновити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список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значенням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lst</a:t>
            </a:r>
            <a:r>
              <a:rPr lang="ru-RU" sz="12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  <a:endParaRPr lang="ru-RU" sz="1200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Якщо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немає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у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графі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видає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помилку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. </a:t>
            </a:r>
            <a:r>
              <a:rPr lang="en-US" sz="12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sz="12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dt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lp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повертає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дані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, списки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та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endParaRPr lang="ru-RU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removeinsucc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видаляє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на вершину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key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в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усіх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списках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старих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endParaRPr lang="ru-RU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dt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lp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встановлює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нове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значення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з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новим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списком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lst</a:t>
            </a:r>
            <a:endParaRPr lang="ru-RU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addinsucc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вставляє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на вершину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key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в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усіх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списках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нових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endParaRPr lang="ru-RU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Arial Black" panose="020B0A04020102020204" pitchFamily="34" charset="0"/>
              </a:rPr>
              <a:t>setsucceders</a:t>
            </a:r>
            <a:r>
              <a:rPr lang="en-US" sz="1200" dirty="0">
                <a:solidFill>
                  <a:srgbClr val="808080"/>
                </a:solidFill>
                <a:latin typeface="Arial Black" panose="020B0A04020102020204" pitchFamily="34" charset="0"/>
              </a:rPr>
              <a:t>: </a:t>
            </a:r>
            <a:r>
              <a:rPr lang="ru-RU" sz="1200" dirty="0" err="1">
                <a:solidFill>
                  <a:srgbClr val="808080"/>
                </a:solidFill>
                <a:latin typeface="Arial Black" panose="020B0A04020102020204" pitchFamily="34" charset="0"/>
              </a:rPr>
              <a:t>немає</a:t>
            </a:r>
            <a:r>
              <a:rPr lang="en-US" sz="1200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80808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1200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Arial Black" panose="020B0A04020102020204" pitchFamily="34" charset="0"/>
              </a:rPr>
              <a:t>_</a:t>
            </a:r>
            <a:r>
              <a:rPr lang="en-US" sz="1200" dirty="0" err="1">
                <a:solidFill>
                  <a:srgbClr val="FF00FF"/>
                </a:solidFill>
                <a:latin typeface="Arial Black" panose="020B0A04020102020204" pitchFamily="34" charset="0"/>
              </a:rPr>
              <a:t>removeinpred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Видалити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вершину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із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списків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усіх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2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. </a:t>
            </a:r>
            <a:r>
              <a:rPr lang="en-US" sz="12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sz="12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p 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getpredecessors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Arial Black" panose="020B0A04020102020204" pitchFamily="34" charset="0"/>
              </a:rPr>
              <a:t>#p - 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список</a:t>
            </a:r>
            <a:r>
              <a:rPr lang="en-US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en-US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key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uk-UA" sz="1200" b="1" dirty="0">
                <a:solidFill>
                  <a:srgbClr val="0000FF"/>
                </a:solidFill>
                <a:latin typeface="Arial Black" panose="020B0A04020102020204" pitchFamily="34" charset="0"/>
              </a:rPr>
              <a:t> </a:t>
            </a:r>
            <a:r>
              <a:rPr lang="uk-UA" sz="12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           </a:t>
            </a:r>
            <a:r>
              <a:rPr lang="en-US" sz="12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k </a:t>
            </a:r>
            <a:r>
              <a:rPr lang="en-US" sz="12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p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da-DK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lst </a:t>
            </a:r>
            <a:r>
              <a:rPr lang="da-DK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da-DK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da-DK" sz="1200" dirty="0">
                <a:solidFill>
                  <a:srgbClr val="000000"/>
                </a:solidFill>
                <a:latin typeface="Arial Black" panose="020B0A04020102020204" pitchFamily="34" charset="0"/>
              </a:rPr>
              <a:t>_dct</a:t>
            </a:r>
            <a:r>
              <a:rPr lang="da-DK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da-DK" sz="1200" dirty="0">
                <a:solidFill>
                  <a:srgbClr val="000000"/>
                </a:solidFill>
                <a:latin typeface="Arial Black" panose="020B0A04020102020204" pitchFamily="34" charset="0"/>
              </a:rPr>
              <a:t>k</a:t>
            </a:r>
            <a:r>
              <a:rPr lang="da-DK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][</a:t>
            </a:r>
            <a:r>
              <a:rPr lang="da-DK" sz="12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r>
              <a:rPr lang="da-DK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da-DK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</a:t>
            </a:r>
            <a:r>
              <a:rPr lang="da-DK" sz="1200" dirty="0">
                <a:solidFill>
                  <a:srgbClr val="008000"/>
                </a:solidFill>
                <a:latin typeface="Arial Black" panose="020B0A04020102020204" pitchFamily="34" charset="0"/>
              </a:rPr>
              <a:t>#lst - </a:t>
            </a:r>
            <a:r>
              <a:rPr lang="ru-RU" sz="1200" dirty="0">
                <a:solidFill>
                  <a:srgbClr val="008000"/>
                </a:solidFill>
                <a:latin typeface="Arial Black" panose="020B0A04020102020204" pitchFamily="34" charset="0"/>
              </a:rPr>
              <a:t>список</a:t>
            </a:r>
            <a:r>
              <a:rPr lang="en-US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en-US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1200" dirty="0">
                <a:solidFill>
                  <a:srgbClr val="008000"/>
                </a:solidFill>
                <a:latin typeface="Arial Black" panose="020B0A04020102020204" pitchFamily="34" charset="0"/>
              </a:rPr>
              <a:t> k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sz="12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remove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12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Стек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Першою та найбільш простою з рекурсивних структур даних є стек.</a:t>
            </a:r>
            <a:endParaRPr lang="ru-RU" dirty="0"/>
          </a:p>
          <a:p>
            <a:r>
              <a:rPr lang="uk-UA" dirty="0"/>
              <a:t>Визначимо стек як:</a:t>
            </a:r>
            <a:endParaRPr lang="ru-RU" dirty="0"/>
          </a:p>
          <a:p>
            <a:r>
              <a:rPr lang="uk-UA" dirty="0"/>
              <a:t>1). Порожній стек.</a:t>
            </a:r>
            <a:endParaRPr lang="ru-RU" dirty="0"/>
          </a:p>
          <a:p>
            <a:r>
              <a:rPr lang="uk-UA" dirty="0"/>
              <a:t>2). Верхівка стеку; стек.</a:t>
            </a:r>
            <a:endParaRPr lang="ru-RU" dirty="0"/>
          </a:p>
          <a:p>
            <a:pPr lvl="1"/>
            <a:r>
              <a:rPr lang="uk-UA" dirty="0"/>
              <a:t>Читати це означення треба так: стек – це або порожній стек, або верхівка стеку, за якою слідує стек.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6" descr="http://obvintsev.info/compuscience/lectures/Theme10_1_files/image012.gi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37112"/>
            <a:ext cx="1152128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20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графа.8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15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5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500" dirty="0">
                <a:solidFill>
                  <a:srgbClr val="FF00FF"/>
                </a:solidFill>
                <a:latin typeface="Arial Black" panose="020B0A04020102020204" pitchFamily="34" charset="0"/>
              </a:rPr>
              <a:t>_</a:t>
            </a:r>
            <a:r>
              <a:rPr lang="en-US" sz="1500" dirty="0" err="1">
                <a:solidFill>
                  <a:srgbClr val="FF00FF"/>
                </a:solidFill>
                <a:latin typeface="Arial Black" panose="020B0A04020102020204" pitchFamily="34" charset="0"/>
              </a:rPr>
              <a:t>removeinsucc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Видалити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вершину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із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списків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усіх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5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. </a:t>
            </a:r>
            <a:r>
              <a:rPr lang="en-US" sz="15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p 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5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getsucceders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#p - </a:t>
            </a:r>
            <a:r>
              <a:rPr lang="ru-RU" sz="1500" dirty="0">
                <a:solidFill>
                  <a:srgbClr val="008000"/>
                </a:solidFill>
                <a:latin typeface="Arial Black" panose="020B0A04020102020204" pitchFamily="34" charset="0"/>
              </a:rPr>
              <a:t>список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key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uk-UA" sz="15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15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for</a:t>
            </a:r>
            <a:r>
              <a:rPr lang="en-US" sz="15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k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p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da-DK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lst </a:t>
            </a:r>
            <a:r>
              <a:rPr lang="da-DK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da-DK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da-DK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da-DK" sz="1500" dirty="0">
                <a:solidFill>
                  <a:srgbClr val="000000"/>
                </a:solidFill>
                <a:latin typeface="Arial Black" panose="020B0A04020102020204" pitchFamily="34" charset="0"/>
              </a:rPr>
              <a:t>_dct</a:t>
            </a:r>
            <a:r>
              <a:rPr lang="da-DK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da-DK" sz="1500" dirty="0">
                <a:solidFill>
                  <a:srgbClr val="000000"/>
                </a:solidFill>
                <a:latin typeface="Arial Black" panose="020B0A04020102020204" pitchFamily="34" charset="0"/>
              </a:rPr>
              <a:t>k</a:t>
            </a:r>
            <a:r>
              <a:rPr lang="da-DK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][</a:t>
            </a:r>
            <a:r>
              <a:rPr lang="da-DK" sz="15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da-DK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da-DK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</a:t>
            </a:r>
            <a:r>
              <a:rPr lang="da-DK" sz="1500" dirty="0">
                <a:solidFill>
                  <a:srgbClr val="008000"/>
                </a:solidFill>
                <a:latin typeface="Arial Black" panose="020B0A04020102020204" pitchFamily="34" charset="0"/>
              </a:rPr>
              <a:t>#lst - </a:t>
            </a:r>
            <a:r>
              <a:rPr lang="ru-RU" sz="1500" dirty="0">
                <a:solidFill>
                  <a:srgbClr val="008000"/>
                </a:solidFill>
                <a:latin typeface="Arial Black" panose="020B0A04020102020204" pitchFamily="34" charset="0"/>
              </a:rPr>
              <a:t>список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k 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sz="15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remove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5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500" dirty="0">
                <a:solidFill>
                  <a:srgbClr val="FF00FF"/>
                </a:solidFill>
                <a:latin typeface="Arial Black" panose="020B0A04020102020204" pitchFamily="34" charset="0"/>
              </a:rPr>
              <a:t>_</a:t>
            </a:r>
            <a:r>
              <a:rPr lang="en-US" sz="1500" dirty="0" err="1">
                <a:solidFill>
                  <a:srgbClr val="FF00FF"/>
                </a:solidFill>
                <a:latin typeface="Arial Black" panose="020B0A04020102020204" pitchFamily="34" charset="0"/>
              </a:rPr>
              <a:t>addinpred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Додати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вершину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до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списків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усіх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5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5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. </a:t>
            </a:r>
            <a:r>
              <a:rPr lang="en-US" sz="15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p 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5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getpredecessors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#p - </a:t>
            </a:r>
            <a:r>
              <a:rPr lang="ru-RU" sz="1500" dirty="0">
                <a:solidFill>
                  <a:srgbClr val="008000"/>
                </a:solidFill>
                <a:latin typeface="Arial Black" panose="020B0A04020102020204" pitchFamily="34" charset="0"/>
              </a:rPr>
              <a:t>список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key     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k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p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da-DK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lst </a:t>
            </a:r>
            <a:r>
              <a:rPr lang="da-DK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da-DK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da-DK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da-DK" sz="1500" dirty="0">
                <a:solidFill>
                  <a:srgbClr val="000000"/>
                </a:solidFill>
                <a:latin typeface="Arial Black" panose="020B0A04020102020204" pitchFamily="34" charset="0"/>
              </a:rPr>
              <a:t>_dct</a:t>
            </a:r>
            <a:r>
              <a:rPr lang="da-DK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da-DK" sz="1500" dirty="0">
                <a:solidFill>
                  <a:srgbClr val="000000"/>
                </a:solidFill>
                <a:latin typeface="Arial Black" panose="020B0A04020102020204" pitchFamily="34" charset="0"/>
              </a:rPr>
              <a:t>k</a:t>
            </a:r>
            <a:r>
              <a:rPr lang="da-DK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][</a:t>
            </a:r>
            <a:r>
              <a:rPr lang="da-DK" sz="15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r>
              <a:rPr lang="da-DK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da-DK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</a:t>
            </a:r>
            <a:r>
              <a:rPr lang="da-DK" sz="1500" dirty="0">
                <a:solidFill>
                  <a:srgbClr val="008000"/>
                </a:solidFill>
                <a:latin typeface="Arial Black" panose="020B0A04020102020204" pitchFamily="34" charset="0"/>
              </a:rPr>
              <a:t>#lst - </a:t>
            </a:r>
            <a:r>
              <a:rPr lang="ru-RU" sz="1500" dirty="0">
                <a:solidFill>
                  <a:srgbClr val="008000"/>
                </a:solidFill>
                <a:latin typeface="Arial Black" panose="020B0A04020102020204" pitchFamily="34" charset="0"/>
              </a:rPr>
              <a:t>список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5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</a:rPr>
              <a:t> k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sz="15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append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15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2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графа.9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sz="1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Arial Black" panose="020B0A04020102020204" pitchFamily="34" charset="0"/>
              </a:rPr>
              <a:t>_</a:t>
            </a:r>
            <a:r>
              <a:rPr lang="en-US" sz="1400" dirty="0" err="1">
                <a:solidFill>
                  <a:srgbClr val="FF00FF"/>
                </a:solidFill>
                <a:latin typeface="Arial Black" panose="020B0A04020102020204" pitchFamily="34" charset="0"/>
              </a:rPr>
              <a:t>addinsucc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Додатии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вершину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до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списків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усіх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2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. </a:t>
            </a:r>
            <a:r>
              <a:rPr lang="en-US" sz="12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sz="14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p 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getsucceders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</a:t>
            </a:r>
            <a:r>
              <a:rPr lang="en-US" sz="1400" dirty="0">
                <a:solidFill>
                  <a:srgbClr val="008000"/>
                </a:solidFill>
                <a:latin typeface="Arial Black" panose="020B0A04020102020204" pitchFamily="34" charset="0"/>
              </a:rPr>
              <a:t>#p - 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список</a:t>
            </a:r>
            <a:r>
              <a:rPr lang="en-US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en-US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key</a:t>
            </a: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uk-UA" sz="1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p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lst </a:t>
            </a:r>
            <a:r>
              <a:rPr lang="da-DK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da-DK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da-DK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da-DK" sz="1400" dirty="0">
                <a:solidFill>
                  <a:srgbClr val="000000"/>
                </a:solidFill>
                <a:latin typeface="Arial Black" panose="020B0A04020102020204" pitchFamily="34" charset="0"/>
              </a:rPr>
              <a:t>_dct</a:t>
            </a:r>
            <a:r>
              <a:rPr lang="da-DK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da-DK" sz="1400" dirty="0">
                <a:solidFill>
                  <a:srgbClr val="000000"/>
                </a:solidFill>
                <a:latin typeface="Arial Black" panose="020B0A04020102020204" pitchFamily="34" charset="0"/>
              </a:rPr>
              <a:t>k</a:t>
            </a:r>
            <a:r>
              <a:rPr lang="da-DK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][</a:t>
            </a:r>
            <a:r>
              <a:rPr lang="da-DK" sz="14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da-DK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da-DK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</a:t>
            </a:r>
            <a:r>
              <a:rPr lang="da-DK" sz="1400" dirty="0">
                <a:solidFill>
                  <a:srgbClr val="008000"/>
                </a:solidFill>
                <a:latin typeface="Arial Black" panose="020B0A04020102020204" pitchFamily="34" charset="0"/>
              </a:rPr>
              <a:t>#lst - 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список</a:t>
            </a:r>
            <a:r>
              <a:rPr lang="en-US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en-US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k</a:t>
            </a: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lst</a:t>
            </a:r>
            <a:r>
              <a:rPr lang="en-US" sz="14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append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Arial Black" panose="020B0A04020102020204" pitchFamily="34" charset="0"/>
              </a:rPr>
              <a:t>delitem</a:t>
            </a:r>
            <a:r>
              <a:rPr lang="en-US" sz="1400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sz="1400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sz="14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Видалити</a:t>
            </a:r>
            <a:r>
              <a:rPr lang="ru-RU" sz="1400" dirty="0">
                <a:solidFill>
                  <a:srgbClr val="FF8000"/>
                </a:solidFill>
                <a:latin typeface="Arial Black" panose="020B0A04020102020204" pitchFamily="34" charset="0"/>
              </a:rPr>
              <a:t> вершину графа </a:t>
            </a:r>
            <a:r>
              <a:rPr lang="ru-RU" sz="14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1400" dirty="0">
                <a:solidFill>
                  <a:srgbClr val="FF8000"/>
                </a:solidFill>
                <a:latin typeface="Arial Black" panose="020B0A04020102020204" pitchFamily="34" charset="0"/>
              </a:rPr>
              <a:t> (</a:t>
            </a:r>
            <a:r>
              <a:rPr lang="ru-RU" sz="1400" dirty="0" err="1">
                <a:solidFill>
                  <a:srgbClr val="FF8000"/>
                </a:solidFill>
                <a:latin typeface="Arial Black" panose="020B0A04020102020204" pitchFamily="34" charset="0"/>
              </a:rPr>
              <a:t>del</a:t>
            </a:r>
            <a:r>
              <a:rPr lang="ru-RU" sz="1400" dirty="0">
                <a:solidFill>
                  <a:srgbClr val="FF8000"/>
                </a:solidFill>
                <a:latin typeface="Arial Black" panose="020B0A04020102020204" pitchFamily="34" charset="0"/>
              </a:rPr>
              <a:t> x[</a:t>
            </a:r>
            <a:r>
              <a:rPr lang="ru-RU" sz="14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1400" dirty="0">
                <a:solidFill>
                  <a:srgbClr val="FF8000"/>
                </a:solidFill>
                <a:latin typeface="Arial Black" panose="020B0A04020102020204" pitchFamily="34" charset="0"/>
              </a:rPr>
              <a:t>]).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           </a:t>
            </a:r>
            <a:r>
              <a:rPr lang="ru-RU" sz="1200" dirty="0" err="1" smtClean="0">
                <a:solidFill>
                  <a:srgbClr val="FF8000"/>
                </a:solidFill>
                <a:latin typeface="Arial Black" panose="020B0A04020102020204" pitchFamily="34" charset="0"/>
              </a:rPr>
              <a:t>Якщо</a:t>
            </a:r>
            <a:r>
              <a:rPr lang="ru-RU" sz="12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немає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у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графі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видає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помилку</a:t>
            </a:r>
            <a:r>
              <a:rPr lang="ru-RU" sz="1200" dirty="0">
                <a:solidFill>
                  <a:srgbClr val="FF8000"/>
                </a:solidFill>
                <a:latin typeface="Arial Black" panose="020B0A04020102020204" pitchFamily="34" charset="0"/>
              </a:rPr>
              <a:t>. </a:t>
            </a:r>
            <a:r>
              <a:rPr lang="en-US" sz="1200" dirty="0" smtClean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sz="1400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14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removeinpred</a:t>
            </a:r>
            <a:r>
              <a:rPr lang="ru-RU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видаляє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на вершину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key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в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усіх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списках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endParaRPr lang="ru-RU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sz="14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removeinsucc</a:t>
            </a:r>
            <a:r>
              <a:rPr lang="ru-RU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видаляє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на вершину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key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в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усіх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списках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endParaRPr lang="ru-RU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Arial Black" panose="020B0A04020102020204" pitchFamily="34" charset="0"/>
              </a:rPr>
              <a:t>del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</a:t>
            </a:r>
            <a:r>
              <a:rPr lang="en-US" sz="1400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sz="1400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видаляє</a:t>
            </a:r>
            <a:r>
              <a:rPr lang="ru-RU" sz="1400" dirty="0">
                <a:solidFill>
                  <a:srgbClr val="008000"/>
                </a:solidFill>
                <a:latin typeface="Arial Black" panose="020B0A04020102020204" pitchFamily="34" charset="0"/>
              </a:rPr>
              <a:t> вершину з словника</a:t>
            </a:r>
            <a:endParaRPr lang="ru-RU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Arial Black" panose="020B0A04020102020204" pitchFamily="34" charset="0"/>
              </a:rPr>
              <a:t>'__</a:t>
            </a:r>
            <a:r>
              <a:rPr lang="en-US" sz="1400" dirty="0" err="1">
                <a:solidFill>
                  <a:srgbClr val="808080"/>
                </a:solidFill>
                <a:latin typeface="Arial Black" panose="020B0A04020102020204" pitchFamily="34" charset="0"/>
              </a:rPr>
              <a:t>delitem</a:t>
            </a:r>
            <a:r>
              <a:rPr lang="en-US" sz="1400" dirty="0">
                <a:solidFill>
                  <a:srgbClr val="808080"/>
                </a:solidFill>
                <a:latin typeface="Arial Black" panose="020B0A04020102020204" pitchFamily="34" charset="0"/>
              </a:rPr>
              <a:t>__: </a:t>
            </a:r>
            <a:r>
              <a:rPr lang="ru-RU" sz="1400" dirty="0" err="1">
                <a:solidFill>
                  <a:srgbClr val="808080"/>
                </a:solidFill>
                <a:latin typeface="Arial Black" panose="020B0A04020102020204" pitchFamily="34" charset="0"/>
              </a:rPr>
              <a:t>немає</a:t>
            </a:r>
            <a:r>
              <a:rPr lang="en-US" sz="1400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sz="1400" dirty="0" err="1">
                <a:solidFill>
                  <a:srgbClr val="808080"/>
                </a:solidFill>
                <a:latin typeface="Arial Black" panose="020B0A04020102020204" pitchFamily="34" charset="0"/>
              </a:rPr>
              <a:t>вершини</a:t>
            </a:r>
            <a:r>
              <a:rPr lang="en-US" sz="1400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1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1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графа.10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addnode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value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Додати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вершину графа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key.</a:t>
            </a:r>
          </a:p>
          <a:p>
            <a:pPr marL="0" indent="0">
              <a:buNone/>
            </a:pPr>
            <a:endParaRPr lang="ru-RU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Якщо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немає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у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графі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видає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помилку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  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]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value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додає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вершину до словника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addinpred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вставляє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на вершину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key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в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усіх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списках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addinsucc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вставляє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посилання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на вершину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key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в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усіх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списках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попередників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наступників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вершини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'_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</a:rPr>
              <a:t>addnode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: </a:t>
            </a:r>
            <a:r>
              <a:rPr lang="ru-RU" dirty="0" err="1">
                <a:solidFill>
                  <a:srgbClr val="808080"/>
                </a:solidFill>
                <a:latin typeface="Arial Black" panose="020B0A04020102020204" pitchFamily="34" charset="0"/>
              </a:rPr>
              <a:t>вже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</a:rPr>
              <a:t>є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808080"/>
                </a:solidFill>
                <a:latin typeface="Arial Black" panose="020B0A04020102020204" pitchFamily="34" charset="0"/>
              </a:rPr>
              <a:t>вершина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6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</a:t>
            </a:r>
            <a:r>
              <a:rPr lang="uk-UA" dirty="0" smtClean="0"/>
              <a:t>графа.11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</a:rPr>
              <a:t>setitem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value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Оновити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(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додати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) вершину x[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] =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value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rgbClr val="FF8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Якщо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вершини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key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немає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у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графі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додає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</a:rPr>
              <a:t>її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.  </a:t>
            </a:r>
          </a:p>
          <a:p>
            <a:pPr marL="0" indent="0">
              <a:buNone/>
            </a:pP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</a:rPr>
              <a:t>'''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isinstance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value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tuple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value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isinstance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value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list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isinstance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value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list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перевірити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чи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правильно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передані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параметри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'x[key] = value: value must be tuple of 3'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     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</a:rPr>
              <a:t>' with lists on second and third place'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exit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key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dct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якщо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вершина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key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є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графі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delitem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спочатку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видалити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її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addnode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value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додати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вершину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до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графу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</a:rPr>
              <a:t>з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новим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</a:rPr>
              <a:t>значенням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</a:rPr>
              <a:t> value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22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Перевизначення</a:t>
            </a:r>
            <a:r>
              <a:rPr lang="uk-UA" dirty="0"/>
              <a:t> операцій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Якщо звернути увагу на назви методів класу </a:t>
            </a:r>
            <a:r>
              <a:rPr lang="en-US" dirty="0"/>
              <a:t>Graph</a:t>
            </a:r>
            <a:r>
              <a:rPr lang="ru-RU" dirty="0"/>
              <a:t>, - </a:t>
            </a:r>
            <a:r>
              <a:rPr lang="uk-UA" dirty="0"/>
              <a:t>зможемо побачити декілька методів які починаються та закінчуються двома підкресленнями </a:t>
            </a:r>
            <a:r>
              <a:rPr lang="ru-RU" dirty="0"/>
              <a:t>‘__’.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вже зустрічались з такими методами: конструктором </a:t>
            </a:r>
            <a:r>
              <a:rPr lang="ru-RU" dirty="0"/>
              <a:t>__</a:t>
            </a:r>
            <a:r>
              <a:rPr lang="en-US" dirty="0" err="1"/>
              <a:t>init</a:t>
            </a:r>
            <a:r>
              <a:rPr lang="ru-RU" dirty="0"/>
              <a:t>__ </a:t>
            </a:r>
            <a:r>
              <a:rPr lang="uk-UA" dirty="0"/>
              <a:t>та деструктором </a:t>
            </a:r>
            <a:r>
              <a:rPr lang="ru-RU" dirty="0"/>
              <a:t>__</a:t>
            </a:r>
            <a:r>
              <a:rPr lang="en-US" dirty="0"/>
              <a:t>del</a:t>
            </a:r>
            <a:r>
              <a:rPr lang="ru-RU" dirty="0"/>
              <a:t>__. </a:t>
            </a:r>
            <a:endParaRPr lang="ru-RU" dirty="0" smtClean="0"/>
          </a:p>
          <a:p>
            <a:r>
              <a:rPr lang="uk-UA" dirty="0" smtClean="0"/>
              <a:t>Такі </a:t>
            </a:r>
            <a:r>
              <a:rPr lang="uk-UA" dirty="0"/>
              <a:t>методи називають особливими або магічними.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не викликаємо їх напряму. Натомість </a:t>
            </a:r>
            <a:r>
              <a:rPr lang="en-US" dirty="0"/>
              <a:t>Python </a:t>
            </a:r>
            <a:r>
              <a:rPr lang="uk-UA" dirty="0"/>
              <a:t>викликає ці методи у певних ситуаціях. Так, конструктор викликається під час створення об’єкту, а деструктор, - під час його знищення. </a:t>
            </a:r>
            <a:endParaRPr lang="ru-RU" dirty="0"/>
          </a:p>
          <a:p>
            <a:r>
              <a:rPr lang="uk-UA" dirty="0"/>
              <a:t>За допомогою особливих методів у </a:t>
            </a:r>
            <a:r>
              <a:rPr lang="en-US" dirty="0"/>
              <a:t>Python </a:t>
            </a:r>
            <a:r>
              <a:rPr lang="uk-UA" dirty="0"/>
              <a:t>можна перевизначити для власного класу практично всі стандартні операції.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щоб перевизначити для класу операцію </a:t>
            </a:r>
            <a:r>
              <a:rPr lang="ru-RU" dirty="0"/>
              <a:t>‘</a:t>
            </a:r>
            <a:r>
              <a:rPr lang="uk-UA" dirty="0"/>
              <a:t>+</a:t>
            </a:r>
            <a:r>
              <a:rPr lang="ru-RU" dirty="0"/>
              <a:t>’, </a:t>
            </a:r>
            <a:r>
              <a:rPr lang="uk-UA" dirty="0"/>
              <a:t>треба описати у класі реалізацію метода </a:t>
            </a:r>
            <a:r>
              <a:rPr lang="ru-RU" dirty="0"/>
              <a:t>__</a:t>
            </a:r>
            <a:r>
              <a:rPr lang="en-US" dirty="0"/>
              <a:t>add</a:t>
            </a:r>
            <a:r>
              <a:rPr lang="ru-RU" dirty="0"/>
              <a:t>__. </a:t>
            </a:r>
            <a:r>
              <a:rPr lang="uk-UA" dirty="0"/>
              <a:t>Тоді для двох об’єктів цього класу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 Python </a:t>
            </a:r>
            <a:r>
              <a:rPr lang="uk-UA" dirty="0"/>
              <a:t>буде трактувати </a:t>
            </a:r>
            <a:r>
              <a:rPr lang="en-US" dirty="0"/>
              <a:t>x</a:t>
            </a:r>
            <a:r>
              <a:rPr lang="uk-UA" dirty="0"/>
              <a:t> </a:t>
            </a:r>
            <a:r>
              <a:rPr lang="ru-RU" dirty="0"/>
              <a:t>+</a:t>
            </a:r>
            <a:r>
              <a:rPr lang="uk-UA" dirty="0"/>
              <a:t> </a:t>
            </a:r>
            <a:r>
              <a:rPr lang="en-US" dirty="0"/>
              <a:t>y </a:t>
            </a:r>
            <a:r>
              <a:rPr lang="uk-UA" dirty="0"/>
              <a:t>як </a:t>
            </a:r>
            <a:r>
              <a:rPr lang="en-US" dirty="0"/>
              <a:t>x</a:t>
            </a:r>
            <a:r>
              <a:rPr lang="ru-RU" dirty="0"/>
              <a:t>.__</a:t>
            </a:r>
            <a:r>
              <a:rPr lang="en-US" dirty="0"/>
              <a:t>add</a:t>
            </a:r>
            <a:r>
              <a:rPr lang="ru-RU" dirty="0"/>
              <a:t>__(</a:t>
            </a:r>
            <a:r>
              <a:rPr lang="en-US" dirty="0"/>
              <a:t>y</a:t>
            </a:r>
            <a:r>
              <a:rPr lang="ru-RU" dirty="0"/>
              <a:t>).</a:t>
            </a:r>
          </a:p>
          <a:p>
            <a:r>
              <a:rPr lang="uk-UA" dirty="0"/>
              <a:t>Неповний перелік операцій для </a:t>
            </a:r>
            <a:r>
              <a:rPr lang="uk-UA" dirty="0" err="1"/>
              <a:t>перевизначення</a:t>
            </a:r>
            <a:r>
              <a:rPr lang="uk-UA" dirty="0"/>
              <a:t> та відповідних особливих методів наведено у таблицях нижче.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19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Перевизначення</a:t>
            </a:r>
            <a:r>
              <a:rPr lang="uk-UA" dirty="0"/>
              <a:t> </a:t>
            </a:r>
            <a:r>
              <a:rPr lang="uk-UA" dirty="0" smtClean="0"/>
              <a:t>операцій. Бінарні </a:t>
            </a:r>
            <a:r>
              <a:rPr lang="uk-UA" dirty="0"/>
              <a:t>операції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426952"/>
              </p:ext>
            </p:extLst>
          </p:nvPr>
        </p:nvGraphicFramePr>
        <p:xfrm>
          <a:off x="827584" y="1556792"/>
          <a:ext cx="6840760" cy="2523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136"/>
                <a:gridCol w="56166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Операція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Метод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object.__add__(self,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object.__sub__(self,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object.__mul__(self,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//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object.__floordiv__(self,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object.__div__(self,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object.__mod__(self,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**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object.__pow</a:t>
                      </a:r>
                      <a:r>
                        <a:rPr lang="en-US" sz="1800" dirty="0">
                          <a:effectLst/>
                        </a:rPr>
                        <a:t>__(self, other)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1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Перевизначення</a:t>
            </a:r>
            <a:r>
              <a:rPr lang="uk-UA" dirty="0"/>
              <a:t> </a:t>
            </a:r>
            <a:r>
              <a:rPr lang="uk-UA" dirty="0" smtClean="0"/>
              <a:t>операцій. </a:t>
            </a:r>
            <a:r>
              <a:rPr lang="uk-UA" dirty="0"/>
              <a:t>Присвоєння спеціального виду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76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440126"/>
              </p:ext>
            </p:extLst>
          </p:nvPr>
        </p:nvGraphicFramePr>
        <p:xfrm>
          <a:off x="467544" y="1700808"/>
          <a:ext cx="8229600" cy="2523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78944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Операція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Метод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+=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object.__iadd__(self,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-=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object.__isub__(self,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*=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object.__imul__(self,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/=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object.__idiv__(self,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//=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object.__ifloordiv__(self,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%=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object.__imod__(self,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**=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object.__</a:t>
                      </a:r>
                      <a:r>
                        <a:rPr lang="en-US" sz="1800" dirty="0" err="1">
                          <a:effectLst/>
                        </a:rPr>
                        <a:t>ipow</a:t>
                      </a:r>
                      <a:r>
                        <a:rPr lang="en-US" sz="1800" dirty="0">
                          <a:effectLst/>
                        </a:rPr>
                        <a:t>__(self, other)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2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Перевизначення</a:t>
            </a:r>
            <a:r>
              <a:rPr lang="uk-UA" dirty="0"/>
              <a:t> </a:t>
            </a:r>
            <a:r>
              <a:rPr lang="uk-UA" dirty="0" smtClean="0"/>
              <a:t>операцій. </a:t>
            </a:r>
            <a:r>
              <a:rPr lang="uk-UA" dirty="0" err="1"/>
              <a:t>Унарні</a:t>
            </a:r>
            <a:r>
              <a:rPr lang="uk-UA" dirty="0"/>
              <a:t> операції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77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664059"/>
              </p:ext>
            </p:extLst>
          </p:nvPr>
        </p:nvGraphicFramePr>
        <p:xfrm>
          <a:off x="467544" y="1700808"/>
          <a:ext cx="8229600" cy="2839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86144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Операція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Метод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object.__neg__(self)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object.__pos__(self)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len()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object.__len__(self)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abs()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object.__abs__(self)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complex()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object.__complex__(self)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object.__int__(self)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long()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object.__long__(self)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object.__float</a:t>
                      </a:r>
                      <a:r>
                        <a:rPr lang="en-US" sz="1800" dirty="0">
                          <a:effectLst/>
                        </a:rPr>
                        <a:t>__(self)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7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Перевизначення</a:t>
            </a:r>
            <a:r>
              <a:rPr lang="uk-UA" dirty="0"/>
              <a:t> </a:t>
            </a:r>
            <a:r>
              <a:rPr lang="uk-UA" dirty="0" smtClean="0"/>
              <a:t>операцій. </a:t>
            </a:r>
            <a:r>
              <a:rPr lang="uk-UA" dirty="0"/>
              <a:t>Відношення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78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600414"/>
              </p:ext>
            </p:extLst>
          </p:nvPr>
        </p:nvGraphicFramePr>
        <p:xfrm>
          <a:off x="467544" y="1484784"/>
          <a:ext cx="8229600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693345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Операція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Метод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 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object.__lt__(self,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&lt;=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object.__le__(self,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==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object.__eq__(self,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!=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object.__ne__(self,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&gt;=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object.__ge__(self, other)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&gt; 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object</a:t>
                      </a:r>
                      <a:r>
                        <a:rPr lang="ru-RU" sz="1800" dirty="0">
                          <a:effectLst/>
                        </a:rPr>
                        <a:t>.__</a:t>
                      </a:r>
                      <a:r>
                        <a:rPr lang="ru-RU" sz="1800" dirty="0" err="1">
                          <a:effectLst/>
                        </a:rPr>
                        <a:t>gt</a:t>
                      </a:r>
                      <a:r>
                        <a:rPr lang="ru-RU" sz="1800" dirty="0">
                          <a:effectLst/>
                        </a:rPr>
                        <a:t>__(</a:t>
                      </a:r>
                      <a:r>
                        <a:rPr lang="ru-RU" sz="1800" dirty="0" err="1">
                          <a:effectLst/>
                        </a:rPr>
                        <a:t>self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r>
                        <a:rPr lang="ru-RU" sz="1800" dirty="0" err="1">
                          <a:effectLst/>
                        </a:rPr>
                        <a:t>other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3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err="1"/>
              <a:t>Перевизначення</a:t>
            </a:r>
            <a:r>
              <a:rPr lang="uk-UA" dirty="0"/>
              <a:t> </a:t>
            </a:r>
            <a:r>
              <a:rPr lang="uk-UA" dirty="0" smtClean="0"/>
              <a:t>операцій. </a:t>
            </a:r>
            <a:r>
              <a:rPr lang="ru-RU" dirty="0"/>
              <a:t>Д</a:t>
            </a:r>
            <a:r>
              <a:rPr lang="uk-UA" dirty="0" err="1"/>
              <a:t>ії</a:t>
            </a:r>
            <a:r>
              <a:rPr lang="uk-UA" dirty="0"/>
              <a:t> над послідовностями та словниками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ru-RU" dirty="0" smtClean="0"/>
          </a:p>
          <a:p>
            <a:r>
              <a:rPr lang="ru-RU" dirty="0" smtClean="0"/>
              <a:t>У </a:t>
            </a:r>
            <a:r>
              <a:rPr lang="uk-UA" dirty="0"/>
              <a:t>реалізації графу ми перевизначили три останніх дії а також функцію обчислення довжини </a:t>
            </a:r>
            <a:r>
              <a:rPr lang="en-US" dirty="0" err="1"/>
              <a:t>len</a:t>
            </a:r>
            <a:r>
              <a:rPr lang="ru-RU" dirty="0"/>
              <a:t>().</a:t>
            </a:r>
          </a:p>
          <a:p>
            <a:endParaRPr lang="uk-UA" dirty="0"/>
          </a:p>
          <a:p>
            <a:endParaRPr lang="uk-UA" dirty="0" smtClean="0"/>
          </a:p>
          <a:p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60773"/>
              </p:ext>
            </p:extLst>
          </p:nvPr>
        </p:nvGraphicFramePr>
        <p:xfrm>
          <a:off x="611560" y="1628800"/>
          <a:ext cx="8229600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4256"/>
                <a:gridCol w="592534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Дія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Метод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x[key]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x.__</a:t>
                      </a:r>
                      <a:r>
                        <a:rPr lang="en-US" sz="1800" dirty="0" err="1">
                          <a:effectLst/>
                        </a:rPr>
                        <a:t>getitem</a:t>
                      </a:r>
                      <a:r>
                        <a:rPr lang="en-US" sz="1800" dirty="0">
                          <a:effectLst/>
                        </a:rPr>
                        <a:t>__(self, key)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x[key] = value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x.__setitem__(self, key, value)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 x[key]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x.__</a:t>
                      </a:r>
                      <a:r>
                        <a:rPr lang="en-US" sz="1800" dirty="0" err="1">
                          <a:effectLst/>
                        </a:rPr>
                        <a:t>delitem</a:t>
                      </a:r>
                      <a:r>
                        <a:rPr lang="en-US" sz="1800" dirty="0">
                          <a:effectLst/>
                        </a:rPr>
                        <a:t>__(self, key)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04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Стек.2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Стек можна також представити, як сукупність однотипних елементів, в якій ми маємо доступ тільки до верхнього елемента. Цей елемент називають верхівкою стеку.</a:t>
            </a:r>
            <a:endParaRPr lang="ru-RU" dirty="0"/>
          </a:p>
          <a:p>
            <a:r>
              <a:rPr lang="uk-UA" dirty="0"/>
              <a:t>Стеки називають ще структурами </a:t>
            </a:r>
            <a:r>
              <a:rPr lang="en-US" dirty="0"/>
              <a:t>LIFO</a:t>
            </a:r>
            <a:r>
              <a:rPr lang="uk-UA" dirty="0"/>
              <a:t> (</a:t>
            </a:r>
            <a:r>
              <a:rPr lang="en-US" dirty="0"/>
              <a:t>Last In</a:t>
            </a:r>
            <a:r>
              <a:rPr lang="uk-UA" dirty="0"/>
              <a:t> - </a:t>
            </a:r>
            <a:r>
              <a:rPr lang="en-US" dirty="0"/>
              <a:t>First Out </a:t>
            </a:r>
            <a:r>
              <a:rPr lang="uk-UA" dirty="0"/>
              <a:t>або Останнім прийшов – першим вийшов) або магазинами через схожість з магазинами стрілецької зброї.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36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Приклад. Перевірка графа на зв’язність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Дано орієнтовний граф. Треба перевірити чи є він зв’язним.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розв’язання цієї задачі опишемо функції введення графу з текстового файлу спеціального вигляду, обчислення множини вершин, досяжних з даної вершини, редукції списку множин та власне перевірки графа на зв’язність.</a:t>
            </a:r>
            <a:endParaRPr lang="ru-RU" dirty="0"/>
          </a:p>
          <a:p>
            <a:r>
              <a:rPr lang="uk-UA" dirty="0" smtClean="0"/>
              <a:t>На </a:t>
            </a:r>
            <a:r>
              <a:rPr lang="uk-UA" dirty="0"/>
              <a:t>першому кроці після введення графа для всіх вершин графа будуємо множини досяжних вершин та записуємо їх у список.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другому кроці проводимо редукцію списку множин досяжних вершин наступним чином: якщо дві множини мають непорожній перетин (тобто існує дуга з однієї з множин у іншу), то об’єднуємо їх. </a:t>
            </a:r>
            <a:endParaRPr lang="uk-UA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будуємо оновлений список множин.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цей список складається з однієї множини, то граф є зв’язним. Якщо з декількох, - то незв’язним, а ці множини і є розбиттям графа, про яке йшла мова у означенні незв’язності графа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8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Статичні та динамічні структури даних. Рекурсивні структури даних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Стеки </a:t>
            </a:r>
            <a:r>
              <a:rPr lang="uk-UA" sz="2400" dirty="0" err="1"/>
              <a:t>деки</a:t>
            </a:r>
            <a:r>
              <a:rPr lang="uk-UA" sz="2400" dirty="0"/>
              <a:t> та черги. 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Реалізацію стеку та черги на базі списку. 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Реалізацію деку на базі посилань на об’єкти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Списки. Реалізацію кільцевого списку.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Графи та дерева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Реалізацію бінарного дерева на базі посилань на об’єкти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Реалізацію графа на базі словника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 err="1"/>
              <a:t>Перевизначення</a:t>
            </a:r>
            <a:r>
              <a:rPr lang="uk-UA" sz="2400" dirty="0"/>
              <a:t> операцій</a:t>
            </a:r>
            <a:endParaRPr lang="ru-RU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Бублик В.В., </a:t>
            </a:r>
            <a:r>
              <a:rPr lang="ru-RU" dirty="0" err="1"/>
              <a:t>Личман</a:t>
            </a:r>
            <a:r>
              <a:rPr lang="ru-RU" dirty="0"/>
              <a:t> В.В., </a:t>
            </a:r>
            <a:r>
              <a:rPr lang="ru-RU" dirty="0" err="1"/>
              <a:t>Обвінцев</a:t>
            </a:r>
            <a:r>
              <a:rPr lang="ru-RU" dirty="0"/>
              <a:t> О.В.. </a:t>
            </a:r>
            <a:r>
              <a:rPr lang="ru-RU" dirty="0" err="1"/>
              <a:t>Інформатика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</a:t>
            </a:r>
            <a:r>
              <a:rPr lang="ru-RU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Bruno R. Preiss</a:t>
            </a:r>
            <a:r>
              <a:rPr lang="uk-UA" dirty="0"/>
              <a:t>, </a:t>
            </a:r>
            <a:r>
              <a:rPr lang="en-US" dirty="0"/>
              <a:t>Data Structures and Algorithms with Object-Oriented Design Patterns in Python</a:t>
            </a:r>
            <a:r>
              <a:rPr lang="uk-UA" dirty="0"/>
              <a:t>, 2003, </a:t>
            </a:r>
            <a:r>
              <a:rPr lang="uk-UA" u="sng" dirty="0">
                <a:hlinkClick r:id="rId2"/>
              </a:rPr>
              <a:t>http://www.brpreiss.com/books/opus7/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u="sng" dirty="0" err="1">
                <a:hlinkClick r:id="rId3"/>
              </a:rPr>
              <a:t>http</a:t>
            </a:r>
            <a:r>
              <a:rPr lang="uk-UA" u="sng" dirty="0">
                <a:hlinkClick r:id="rId3"/>
              </a:rPr>
              <a:t>://</a:t>
            </a:r>
            <a:r>
              <a:rPr lang="ru-RU" u="sng" dirty="0" err="1">
                <a:hlinkClick r:id="rId3"/>
              </a:rPr>
              <a:t>www</a:t>
            </a:r>
            <a:r>
              <a:rPr lang="uk-UA" u="sng" dirty="0">
                <a:hlinkClick r:id="rId3"/>
              </a:rPr>
              <a:t>.</a:t>
            </a:r>
            <a:r>
              <a:rPr lang="ru-RU" u="sng" dirty="0" err="1">
                <a:hlinkClick r:id="rId3"/>
              </a:rPr>
              <a:t>python</a:t>
            </a:r>
            <a:r>
              <a:rPr lang="uk-UA" u="sng" dirty="0">
                <a:hlinkClick r:id="rId3"/>
              </a:rPr>
              <a:t>-</a:t>
            </a:r>
            <a:r>
              <a:rPr lang="ru-RU" u="sng" dirty="0" err="1">
                <a:hlinkClick r:id="rId3"/>
              </a:rPr>
              <a:t>course</a:t>
            </a:r>
            <a:r>
              <a:rPr lang="uk-UA" u="sng" dirty="0">
                <a:hlinkClick r:id="rId3"/>
              </a:rPr>
              <a:t>.</a:t>
            </a:r>
            <a:r>
              <a:rPr lang="ru-RU" u="sng" dirty="0" err="1">
                <a:hlinkClick r:id="rId3"/>
              </a:rPr>
              <a:t>eu</a:t>
            </a:r>
            <a:r>
              <a:rPr lang="uk-UA" u="sng" dirty="0">
                <a:hlinkClick r:id="rId3"/>
              </a:rPr>
              <a:t>/</a:t>
            </a:r>
            <a:r>
              <a:rPr lang="ru-RU" u="sng" dirty="0" err="1">
                <a:hlinkClick r:id="rId3"/>
              </a:rPr>
              <a:t>graphs</a:t>
            </a:r>
            <a:r>
              <a:rPr lang="uk-UA" u="sng" dirty="0">
                <a:hlinkClick r:id="rId3"/>
              </a:rPr>
              <a:t>_</a:t>
            </a:r>
            <a:r>
              <a:rPr lang="ru-RU" u="sng" dirty="0" err="1">
                <a:hlinkClick r:id="rId3"/>
              </a:rPr>
              <a:t>python</a:t>
            </a:r>
            <a:r>
              <a:rPr lang="uk-UA" u="sng" dirty="0">
                <a:hlinkClick r:id="rId3"/>
              </a:rPr>
              <a:t>.</a:t>
            </a:r>
            <a:r>
              <a:rPr lang="ru-RU" u="sng" dirty="0" err="1">
                <a:hlinkClick r:id="rId3"/>
              </a:rPr>
              <a:t>php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u="sng" dirty="0" err="1">
                <a:hlinkClick r:id="rId4"/>
              </a:rPr>
              <a:t>http</a:t>
            </a:r>
            <a:r>
              <a:rPr lang="uk-UA" u="sng" dirty="0">
                <a:hlinkClick r:id="rId4"/>
              </a:rPr>
              <a:t>://</a:t>
            </a:r>
            <a:r>
              <a:rPr lang="ru-RU" u="sng" dirty="0" err="1">
                <a:hlinkClick r:id="rId4"/>
              </a:rPr>
              <a:t>www</a:t>
            </a:r>
            <a:r>
              <a:rPr lang="uk-UA" u="sng" dirty="0">
                <a:hlinkClick r:id="rId4"/>
              </a:rPr>
              <a:t>.</a:t>
            </a:r>
            <a:r>
              <a:rPr lang="ru-RU" u="sng" dirty="0" err="1">
                <a:hlinkClick r:id="rId4"/>
              </a:rPr>
              <a:t>python</a:t>
            </a:r>
            <a:r>
              <a:rPr lang="uk-UA" u="sng" dirty="0">
                <a:hlinkClick r:id="rId4"/>
              </a:rPr>
              <a:t>-</a:t>
            </a:r>
            <a:r>
              <a:rPr lang="ru-RU" u="sng" dirty="0" err="1">
                <a:hlinkClick r:id="rId4"/>
              </a:rPr>
              <a:t>course</a:t>
            </a:r>
            <a:r>
              <a:rPr lang="uk-UA" u="sng" dirty="0">
                <a:hlinkClick r:id="rId4"/>
              </a:rPr>
              <a:t>.</a:t>
            </a:r>
            <a:r>
              <a:rPr lang="ru-RU" u="sng" dirty="0" err="1">
                <a:hlinkClick r:id="rId4"/>
              </a:rPr>
              <a:t>eu</a:t>
            </a:r>
            <a:r>
              <a:rPr lang="uk-UA" u="sng" dirty="0">
                <a:hlinkClick r:id="rId4"/>
              </a:rPr>
              <a:t>/</a:t>
            </a:r>
            <a:r>
              <a:rPr lang="ru-RU" u="sng" dirty="0" err="1">
                <a:hlinkClick r:id="rId4"/>
              </a:rPr>
              <a:t>python</a:t>
            </a:r>
            <a:r>
              <a:rPr lang="uk-UA" u="sng" dirty="0">
                <a:hlinkClick r:id="rId4"/>
              </a:rPr>
              <a:t>3_</a:t>
            </a:r>
            <a:r>
              <a:rPr lang="ru-RU" u="sng" dirty="0" err="1">
                <a:hlinkClick r:id="rId4"/>
              </a:rPr>
              <a:t>magic</a:t>
            </a:r>
            <a:r>
              <a:rPr lang="uk-UA" u="sng" dirty="0">
                <a:hlinkClick r:id="rId4"/>
              </a:rPr>
              <a:t>_</a:t>
            </a:r>
            <a:r>
              <a:rPr lang="ru-RU" u="sng" dirty="0" err="1">
                <a:hlinkClick r:id="rId4"/>
              </a:rPr>
              <a:t>methods</a:t>
            </a:r>
            <a:r>
              <a:rPr lang="uk-UA" u="sng" dirty="0">
                <a:hlinkClick r:id="rId4"/>
              </a:rPr>
              <a:t>.</a:t>
            </a:r>
            <a:r>
              <a:rPr lang="ru-RU" u="sng" dirty="0" err="1">
                <a:hlinkClick r:id="rId4"/>
              </a:rPr>
              <a:t>php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u="sng" dirty="0" err="1">
                <a:hlinkClick r:id="rId5"/>
              </a:rPr>
              <a:t>http</a:t>
            </a:r>
            <a:r>
              <a:rPr lang="uk-UA" u="sng" dirty="0">
                <a:hlinkClick r:id="rId5"/>
              </a:rPr>
              <a:t>://</a:t>
            </a:r>
            <a:r>
              <a:rPr lang="ru-RU" u="sng" dirty="0" err="1">
                <a:hlinkClick r:id="rId5"/>
              </a:rPr>
              <a:t>www</a:t>
            </a:r>
            <a:r>
              <a:rPr lang="uk-UA" u="sng" dirty="0">
                <a:hlinkClick r:id="rId5"/>
              </a:rPr>
              <a:t>.</a:t>
            </a:r>
            <a:r>
              <a:rPr lang="ru-RU" u="sng" dirty="0" err="1">
                <a:hlinkClick r:id="rId5"/>
              </a:rPr>
              <a:t>programiz</a:t>
            </a:r>
            <a:r>
              <a:rPr lang="uk-UA" u="sng" dirty="0">
                <a:hlinkClick r:id="rId5"/>
              </a:rPr>
              <a:t>.</a:t>
            </a:r>
            <a:r>
              <a:rPr lang="ru-RU" u="sng" dirty="0" err="1">
                <a:hlinkClick r:id="rId5"/>
              </a:rPr>
              <a:t>com</a:t>
            </a:r>
            <a:r>
              <a:rPr lang="uk-UA" u="sng" dirty="0">
                <a:hlinkClick r:id="rId5"/>
              </a:rPr>
              <a:t>/</a:t>
            </a:r>
            <a:r>
              <a:rPr lang="ru-RU" u="sng" dirty="0" err="1">
                <a:hlinkClick r:id="rId5"/>
              </a:rPr>
              <a:t>python</a:t>
            </a:r>
            <a:r>
              <a:rPr lang="uk-UA" u="sng" dirty="0">
                <a:hlinkClick r:id="rId5"/>
              </a:rPr>
              <a:t>-</a:t>
            </a:r>
            <a:r>
              <a:rPr lang="ru-RU" u="sng" dirty="0" err="1">
                <a:hlinkClick r:id="rId5"/>
              </a:rPr>
              <a:t>programming</a:t>
            </a:r>
            <a:r>
              <a:rPr lang="uk-UA" u="sng" dirty="0">
                <a:hlinkClick r:id="rId5"/>
              </a:rPr>
              <a:t>/</a:t>
            </a:r>
            <a:r>
              <a:rPr lang="ru-RU" u="sng" dirty="0" err="1">
                <a:hlinkClick r:id="rId5"/>
              </a:rPr>
              <a:t>operator</a:t>
            </a:r>
            <a:r>
              <a:rPr lang="uk-UA" u="sng" dirty="0">
                <a:hlinkClick r:id="rId5"/>
              </a:rPr>
              <a:t>-</a:t>
            </a:r>
            <a:r>
              <a:rPr lang="ru-RU" u="sng" dirty="0" err="1" smtClean="0">
                <a:hlinkClick r:id="rId5"/>
              </a:rPr>
              <a:t>overloading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Операції, відношення та інструкції для </a:t>
            </a:r>
            <a:r>
              <a:rPr lang="uk-UA" dirty="0" err="1"/>
              <a:t>стеків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Операції, відношення та інструкції для </a:t>
            </a:r>
            <a:r>
              <a:rPr lang="uk-UA" dirty="0" err="1"/>
              <a:t>стеків</a:t>
            </a:r>
            <a:r>
              <a:rPr lang="uk-UA" dirty="0"/>
              <a:t>:</a:t>
            </a:r>
            <a:endParaRPr lang="ru-RU" dirty="0"/>
          </a:p>
          <a:p>
            <a:r>
              <a:rPr lang="uk-UA" dirty="0"/>
              <a:t>1. Почати роботу.</a:t>
            </a:r>
            <a:endParaRPr lang="ru-RU" dirty="0"/>
          </a:p>
          <a:p>
            <a:r>
              <a:rPr lang="uk-UA" dirty="0"/>
              <a:t>2. Чи порожній стек?</a:t>
            </a:r>
            <a:endParaRPr lang="ru-RU" dirty="0"/>
          </a:p>
          <a:p>
            <a:r>
              <a:rPr lang="uk-UA" dirty="0"/>
              <a:t>3. Вштовхнути елемент у стек.</a:t>
            </a:r>
            <a:endParaRPr lang="ru-RU" dirty="0"/>
          </a:p>
          <a:p>
            <a:r>
              <a:rPr lang="uk-UA" dirty="0"/>
              <a:t>4. Виштовхнути верхівку стеку.</a:t>
            </a:r>
            <a:endParaRPr lang="ru-RU" dirty="0"/>
          </a:p>
          <a:p>
            <a:pPr lvl="1"/>
            <a:r>
              <a:rPr lang="uk-UA" dirty="0" smtClean="0"/>
              <a:t>Дії </a:t>
            </a:r>
            <a:r>
              <a:rPr lang="uk-UA" dirty="0"/>
              <a:t>1, 3, 4 – інструкції; 2 – відношення.</a:t>
            </a:r>
            <a:endParaRPr lang="ru-RU" dirty="0"/>
          </a:p>
          <a:p>
            <a:r>
              <a:rPr lang="uk-UA" dirty="0"/>
              <a:t>“Почати роботу” означає створити порожній стек.</a:t>
            </a:r>
            <a:endParaRPr lang="ru-RU" dirty="0"/>
          </a:p>
          <a:p>
            <a:r>
              <a:rPr lang="uk-UA" dirty="0"/>
              <a:t>«Чи порожній стек?» - перевірити, чи є стек порожнім.</a:t>
            </a:r>
            <a:endParaRPr lang="ru-RU" dirty="0"/>
          </a:p>
          <a:p>
            <a:r>
              <a:rPr lang="uk-UA" dirty="0"/>
              <a:t>“Вштовхнути елемент у стек” – додати до стеку один елемент, який стає верхівкою стеку.</a:t>
            </a:r>
            <a:endParaRPr lang="ru-RU" dirty="0"/>
          </a:p>
          <a:p>
            <a:r>
              <a:rPr lang="uk-UA" dirty="0"/>
              <a:t>“Виштовхнути верхівку стеку” – повернути та видалити верхній елемент. Верхнім стає попередній елемент стеку або стек стає порожнім. Для порожнього стеку ця інструкція повинна давати помилку.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07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5491</TotalTime>
  <Words>8808</Words>
  <Application>Microsoft Office PowerPoint</Application>
  <PresentationFormat>Экран (4:3)</PresentationFormat>
  <Paragraphs>1132</Paragraphs>
  <Slides>82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82</vt:i4>
      </vt:variant>
    </vt:vector>
  </HeadingPairs>
  <TitlesOfParts>
    <vt:vector size="84" baseType="lpstr">
      <vt:lpstr>Ясность</vt:lpstr>
      <vt:lpstr>Формула</vt:lpstr>
      <vt:lpstr>Інформатика та програмування</vt:lpstr>
      <vt:lpstr>Статичні та динамічні структури даних</vt:lpstr>
      <vt:lpstr>Статичні та динамічні структури даних.2</vt:lpstr>
      <vt:lpstr>Рекурсивні структури даних</vt:lpstr>
      <vt:lpstr>Рекурсивні структури даних.2</vt:lpstr>
      <vt:lpstr>14.1 Стеки, черги та деки</vt:lpstr>
      <vt:lpstr>Стек</vt:lpstr>
      <vt:lpstr>Стек.2</vt:lpstr>
      <vt:lpstr>Операції, відношення та інструкції для стеків</vt:lpstr>
      <vt:lpstr>Реалізація стеку</vt:lpstr>
      <vt:lpstr>Реалізація стеку.2</vt:lpstr>
      <vt:lpstr>Реалізація стеку.3</vt:lpstr>
      <vt:lpstr>Приклад</vt:lpstr>
      <vt:lpstr>Черга</vt:lpstr>
      <vt:lpstr>Операції, відношення та інструкції для черг</vt:lpstr>
      <vt:lpstr>Реалізація черги</vt:lpstr>
      <vt:lpstr>Реалізація черги.2</vt:lpstr>
      <vt:lpstr>Реалізація черги.3</vt:lpstr>
      <vt:lpstr>Приклад. Задача «Лічилка»</vt:lpstr>
      <vt:lpstr>Дек</vt:lpstr>
      <vt:lpstr>Операції, відношення та інструкції для деків</vt:lpstr>
      <vt:lpstr>Реалізація деку</vt:lpstr>
      <vt:lpstr>Реалізація деку.2</vt:lpstr>
      <vt:lpstr>Реалізація деку. Клас _Delem</vt:lpstr>
      <vt:lpstr>Реалізація деку. Клас Deque</vt:lpstr>
      <vt:lpstr>Реалізація деку. Клас Deque.2</vt:lpstr>
      <vt:lpstr>Реалізація деку. Клас Deque.3</vt:lpstr>
      <vt:lpstr>Реалізація деку. Клас Deque.4</vt:lpstr>
      <vt:lpstr>Реалізація деку. Клас Deque.5</vt:lpstr>
      <vt:lpstr>Реалізація деку. Завершення</vt:lpstr>
      <vt:lpstr>Приклад. Задача «Лічилка» з використанням деку</vt:lpstr>
      <vt:lpstr>14.2 Списки</vt:lpstr>
      <vt:lpstr>Списки</vt:lpstr>
      <vt:lpstr>Кільцевий список</vt:lpstr>
      <vt:lpstr>Набір дій над кільцевими списками</vt:lpstr>
      <vt:lpstr>Реалізація кільцевого списку</vt:lpstr>
      <vt:lpstr>Реалізація кільцевого списку.2</vt:lpstr>
      <vt:lpstr>Реалізація кільцевого списку.3</vt:lpstr>
      <vt:lpstr>Реалізація кільцевого списку.4</vt:lpstr>
      <vt:lpstr>Реалізація кільцевого списку.5</vt:lpstr>
      <vt:lpstr>Приклад. Гра у відгадування слів</vt:lpstr>
      <vt:lpstr>Приклад. Гра у відгадування слів. Розв’язання</vt:lpstr>
      <vt:lpstr>14.3 Дерева та графи</vt:lpstr>
      <vt:lpstr>Графи та дерева. Основні поняття</vt:lpstr>
      <vt:lpstr>Графи та дерева. Основні поняття.2</vt:lpstr>
      <vt:lpstr>Графи та дерева. Основні поняття.3</vt:lpstr>
      <vt:lpstr>Графи та дерева. Основні поняття.4</vt:lpstr>
      <vt:lpstr>Графи та дерева. Основні поняття.5</vt:lpstr>
      <vt:lpstr>Графи та дерева. Основні поняття.6</vt:lpstr>
      <vt:lpstr>Графи та дерева. Основні поняття.7</vt:lpstr>
      <vt:lpstr>Бінарні дерева</vt:lpstr>
      <vt:lpstr>Операції, відношення та інструкції для бінарних дерев</vt:lpstr>
      <vt:lpstr>Операції, відношення та інструкції для бінарних дерев.2</vt:lpstr>
      <vt:lpstr>Реалізація бінарного дерева</vt:lpstr>
      <vt:lpstr>Реалізація бінарного дерева.2</vt:lpstr>
      <vt:lpstr>Реалізація бінарного дерева.3</vt:lpstr>
      <vt:lpstr>Реалізація бінарного дерева.4</vt:lpstr>
      <vt:lpstr>Реалізація бінарного дерева.5</vt:lpstr>
      <vt:lpstr>Приклад. Бінарне дерево пошуку</vt:lpstr>
      <vt:lpstr>Графи</vt:lpstr>
      <vt:lpstr>Операції, відношення та інструкції для графів</vt:lpstr>
      <vt:lpstr>Операції, відношення та інструкції для графів.2</vt:lpstr>
      <vt:lpstr>Реалізація графа</vt:lpstr>
      <vt:lpstr>Реалізація графа.2</vt:lpstr>
      <vt:lpstr>Реалізація графа.3</vt:lpstr>
      <vt:lpstr>Реалізація графа.4</vt:lpstr>
      <vt:lpstr>Реалізація графа.5</vt:lpstr>
      <vt:lpstr>Реалізація графа.6</vt:lpstr>
      <vt:lpstr>Реалізація графа.7</vt:lpstr>
      <vt:lpstr>Реалізація графа.8</vt:lpstr>
      <vt:lpstr>Реалізація графа.9</vt:lpstr>
      <vt:lpstr>Реалізація графа.10</vt:lpstr>
      <vt:lpstr>Реалізація графа.11</vt:lpstr>
      <vt:lpstr>Перевизначення операцій</vt:lpstr>
      <vt:lpstr>Перевизначення операцій. Бінарні операції</vt:lpstr>
      <vt:lpstr>Перевизначення операцій. Присвоєння спеціального виду</vt:lpstr>
      <vt:lpstr>Перевизначення операцій. Унарні операції</vt:lpstr>
      <vt:lpstr>Перевизначення операцій. Відношення</vt:lpstr>
      <vt:lpstr>Перевизначення операцій. Дії над послідовностями та словниками</vt:lpstr>
      <vt:lpstr>Приклад. Перевірка графа на зв’язність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Nataly</cp:lastModifiedBy>
  <cp:revision>249</cp:revision>
  <dcterms:created xsi:type="dcterms:W3CDTF">2015-08-16T10:20:57Z</dcterms:created>
  <dcterms:modified xsi:type="dcterms:W3CDTF">2015-11-10T00:42:59Z</dcterms:modified>
</cp:coreProperties>
</file>