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319" r:id="rId4"/>
    <p:sldId id="298" r:id="rId5"/>
    <p:sldId id="320" r:id="rId6"/>
    <p:sldId id="299" r:id="rId7"/>
    <p:sldId id="300" r:id="rId8"/>
    <p:sldId id="301" r:id="rId9"/>
    <p:sldId id="303" r:id="rId10"/>
    <p:sldId id="302" r:id="rId11"/>
    <p:sldId id="304" r:id="rId12"/>
    <p:sldId id="305" r:id="rId13"/>
    <p:sldId id="307" r:id="rId14"/>
    <p:sldId id="306" r:id="rId15"/>
    <p:sldId id="308" r:id="rId16"/>
    <p:sldId id="309" r:id="rId17"/>
    <p:sldId id="310" r:id="rId18"/>
    <p:sldId id="321" r:id="rId19"/>
    <p:sldId id="311" r:id="rId20"/>
    <p:sldId id="322" r:id="rId21"/>
    <p:sldId id="313" r:id="rId22"/>
    <p:sldId id="314" r:id="rId23"/>
    <p:sldId id="315" r:id="rId24"/>
    <p:sldId id="276" r:id="rId25"/>
    <p:sldId id="27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72" d="100"/>
          <a:sy n="72" d="100"/>
        </p:scale>
        <p:origin x="76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22.11.2015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22.11.2015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22.11.2015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22.11.2015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22.11.2015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22.11.2015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22.11.2015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22.11.2015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python3_exception_handling.php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15</a:t>
            </a:r>
            <a:r>
              <a:rPr lang="uk-UA" sz="3600" dirty="0"/>
              <a:t>. Обробка помилок та виключних ситуацій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22.11.2015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Вкладені блоки </a:t>
            </a:r>
            <a:r>
              <a:rPr lang="en-US" dirty="0"/>
              <a:t>try – except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Блоки </a:t>
            </a:r>
            <a:r>
              <a:rPr lang="en-US" dirty="0"/>
              <a:t>try – except</a:t>
            </a:r>
            <a:r>
              <a:rPr lang="uk-UA" dirty="0"/>
              <a:t> також можуть бути вкладеними.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випадку, </a:t>
            </a:r>
            <a:r>
              <a:rPr lang="en-US" dirty="0"/>
              <a:t>Python</a:t>
            </a:r>
            <a:r>
              <a:rPr lang="uk-UA" dirty="0"/>
              <a:t> спочатку перевіряє відповідність виключення внутрішньому блоку, потім тому, що охоплює внутрішній, і </a:t>
            </a:r>
            <a:r>
              <a:rPr lang="uk-UA" dirty="0" err="1"/>
              <a:t>т.д</a:t>
            </a:r>
            <a:r>
              <a:rPr lang="uk-UA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4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Видалити заданий елемент із заданого списку.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Виконання заключних дій. </a:t>
            </a:r>
            <a:r>
              <a:rPr lang="en-US" dirty="0"/>
              <a:t>finally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Часто потрібно виконувати певні дії незалежно від того, чи відбулось виключення.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: закрити раніше відкритий файл, звільнити з’єднання з базою даних тощо.</a:t>
            </a:r>
            <a:endParaRPr lang="en-US" dirty="0"/>
          </a:p>
          <a:p>
            <a:r>
              <a:rPr lang="uk-UA" dirty="0"/>
              <a:t>Для виконання </a:t>
            </a:r>
            <a:r>
              <a:rPr lang="uk-UA" dirty="0" smtClean="0"/>
              <a:t>таких </a:t>
            </a:r>
            <a:r>
              <a:rPr lang="uk-UA" dirty="0"/>
              <a:t>дій</a:t>
            </a:r>
            <a:r>
              <a:rPr lang="uk-UA" dirty="0" smtClean="0"/>
              <a:t> </a:t>
            </a:r>
            <a:r>
              <a:rPr lang="uk-UA" dirty="0"/>
              <a:t>у блок </a:t>
            </a:r>
            <a:r>
              <a:rPr lang="en-US" dirty="0"/>
              <a:t>try – except</a:t>
            </a:r>
            <a:r>
              <a:rPr lang="uk-UA" dirty="0"/>
              <a:t> додають </a:t>
            </a:r>
            <a:r>
              <a:rPr lang="en-US" dirty="0"/>
              <a:t>finally. </a:t>
            </a:r>
            <a:endParaRPr lang="uk-UA" dirty="0" smtClean="0"/>
          </a:p>
          <a:p>
            <a:r>
              <a:rPr lang="uk-UA" dirty="0" smtClean="0"/>
              <a:t>Синтаксис </a:t>
            </a:r>
            <a:r>
              <a:rPr lang="uk-UA" dirty="0"/>
              <a:t>блоку </a:t>
            </a:r>
            <a:r>
              <a:rPr lang="en-US" dirty="0"/>
              <a:t>try – except</a:t>
            </a:r>
            <a:r>
              <a:rPr lang="uk-UA" dirty="0"/>
              <a:t> з використанням </a:t>
            </a:r>
            <a:r>
              <a:rPr lang="en-US" dirty="0"/>
              <a:t>finally</a:t>
            </a:r>
            <a:r>
              <a:rPr lang="uk-UA" dirty="0"/>
              <a:t> виглядає наступним чином: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Виконання заключних дій. </a:t>
            </a:r>
            <a:r>
              <a:rPr lang="en-US" dirty="0"/>
              <a:t>finally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uk-UA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i="1" baseline="-25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baseline="-25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i="1" baseline="-25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baseline="-25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ru-RU" dirty="0"/>
              <a:t>де </a:t>
            </a:r>
            <a:r>
              <a:rPr lang="en-US" i="1" dirty="0"/>
              <a:t>P, Q</a:t>
            </a:r>
            <a:r>
              <a:rPr lang="en-US" i="1" baseline="-25000" dirty="0"/>
              <a:t>1</a:t>
            </a:r>
            <a:r>
              <a:rPr lang="en-US" i="1" dirty="0"/>
              <a:t>,…,</a:t>
            </a:r>
            <a:r>
              <a:rPr lang="en-US" i="1" dirty="0" err="1"/>
              <a:t>Q</a:t>
            </a:r>
            <a:r>
              <a:rPr lang="en-US" i="1" baseline="-25000" dirty="0" err="1"/>
              <a:t>n</a:t>
            </a:r>
            <a:r>
              <a:rPr lang="en-US" i="1" dirty="0"/>
              <a:t>, R</a:t>
            </a:r>
            <a:r>
              <a:rPr lang="uk-UA" i="1" dirty="0"/>
              <a:t>,</a:t>
            </a:r>
            <a:r>
              <a:rPr lang="en-US" i="1" dirty="0"/>
              <a:t> S</a:t>
            </a:r>
            <a:r>
              <a:rPr lang="en-US" dirty="0"/>
              <a:t> – </a:t>
            </a:r>
            <a:r>
              <a:rPr lang="uk-UA" dirty="0"/>
              <a:t>інструкції, </a:t>
            </a:r>
            <a:r>
              <a:rPr lang="en-US" i="1" dirty="0"/>
              <a:t>cls</a:t>
            </a:r>
            <a:r>
              <a:rPr lang="en-US" i="1" baseline="-25000" dirty="0"/>
              <a:t>1</a:t>
            </a:r>
            <a:r>
              <a:rPr lang="en-US" i="1" dirty="0"/>
              <a:t>,…,</a:t>
            </a:r>
            <a:r>
              <a:rPr lang="en-US" i="1" dirty="0" err="1"/>
              <a:t>cls</a:t>
            </a:r>
            <a:r>
              <a:rPr lang="en-US" i="1" baseline="-25000" dirty="0" err="1"/>
              <a:t>n</a:t>
            </a:r>
            <a:r>
              <a:rPr lang="en-US" dirty="0"/>
              <a:t> – </a:t>
            </a:r>
            <a:r>
              <a:rPr lang="uk-UA" dirty="0"/>
              <a:t>ім’я класів.</a:t>
            </a:r>
            <a:endParaRPr lang="en-US" dirty="0"/>
          </a:p>
          <a:p>
            <a:r>
              <a:rPr lang="uk-UA" dirty="0"/>
              <a:t>Інструкція </a:t>
            </a:r>
            <a:r>
              <a:rPr lang="en-US" i="1" dirty="0"/>
              <a:t>S</a:t>
            </a:r>
            <a:r>
              <a:rPr lang="uk-UA" dirty="0"/>
              <a:t> виконується після виконання </a:t>
            </a:r>
            <a:r>
              <a:rPr lang="en-US" i="1" dirty="0"/>
              <a:t>P</a:t>
            </a:r>
            <a:r>
              <a:rPr lang="uk-UA" dirty="0"/>
              <a:t> і в тому випадку, коли було виключення, і тоді, коли виключення не було.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Атрибути виключень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Оскільки виключення у </a:t>
            </a:r>
            <a:r>
              <a:rPr lang="en-US" dirty="0"/>
              <a:t>Python </a:t>
            </a:r>
            <a:r>
              <a:rPr lang="uk-UA" dirty="0"/>
              <a:t>є класами, вони мають атрибути, як і інші класи.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атрибути можна використовувати для передачі та аналізу параметрів виключення, що дозволяє уточнити його причину.</a:t>
            </a:r>
            <a:endParaRPr lang="en-US" dirty="0"/>
          </a:p>
          <a:p>
            <a:r>
              <a:rPr lang="uk-UA" dirty="0"/>
              <a:t>Щоб скористатися атрибутами виключення треба у виразі </a:t>
            </a:r>
            <a:r>
              <a:rPr lang="uk-UA" dirty="0" err="1"/>
              <a:t>except</a:t>
            </a:r>
            <a:r>
              <a:rPr lang="uk-UA" dirty="0"/>
              <a:t> присвоїти значення виключення об’єкту відповідного класу. </a:t>
            </a:r>
            <a:endParaRPr lang="uk-UA" dirty="0" smtClean="0"/>
          </a:p>
          <a:p>
            <a:r>
              <a:rPr lang="uk-UA" dirty="0" smtClean="0"/>
              <a:t>Щоб </a:t>
            </a:r>
            <a:r>
              <a:rPr lang="uk-UA" dirty="0"/>
              <a:t>зробити це, пишуть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32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uk-UA" sz="3200" i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/>
              <a:t>Після цього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uk-UA" dirty="0"/>
              <a:t>набуває значення об’єкту класу </a:t>
            </a:r>
            <a:r>
              <a:rPr lang="en-US" i="1" dirty="0" err="1"/>
              <a:t>cls</a:t>
            </a:r>
            <a:r>
              <a:rPr lang="en-US" dirty="0"/>
              <a:t>, </a:t>
            </a:r>
            <a:r>
              <a:rPr lang="uk-UA" dirty="0"/>
              <a:t>тобто, класу виключення. </a:t>
            </a:r>
            <a:endParaRPr lang="uk-UA" dirty="0" smtClean="0"/>
          </a:p>
          <a:p>
            <a:r>
              <a:rPr lang="uk-UA" dirty="0" smtClean="0"/>
              <a:t>Далі </a:t>
            </a:r>
            <a:r>
              <a:rPr lang="uk-UA" dirty="0"/>
              <a:t>у інструкції </a:t>
            </a:r>
            <a:r>
              <a:rPr lang="en-US" i="1" dirty="0"/>
              <a:t>Q </a:t>
            </a:r>
            <a:r>
              <a:rPr lang="uk-UA" dirty="0"/>
              <a:t>можна використовувати </a:t>
            </a:r>
            <a:r>
              <a:rPr lang="en-US" dirty="0"/>
              <a:t>c </a:t>
            </a:r>
            <a:r>
              <a:rPr lang="uk-UA" dirty="0"/>
              <a:t>як звичайний об’єкт з його полями та методами.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Ініціювання виключень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Програміст може самостійно ініціювати виключення. Для цього використовують </a:t>
            </a:r>
            <a:r>
              <a:rPr lang="uk-UA" dirty="0" smtClean="0"/>
              <a:t>команду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/>
              <a:t>де </a:t>
            </a:r>
            <a:r>
              <a:rPr lang="en-US" dirty="0"/>
              <a:t>e – </a:t>
            </a:r>
            <a:r>
              <a:rPr lang="uk-UA" dirty="0"/>
              <a:t>об’єкт класу виключення, що </a:t>
            </a:r>
            <a:r>
              <a:rPr lang="uk-UA" dirty="0" err="1"/>
              <a:t>ініціюється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Після виконання цієї команди </a:t>
            </a:r>
            <a:r>
              <a:rPr lang="en-US" dirty="0"/>
              <a:t>Python </a:t>
            </a:r>
            <a:r>
              <a:rPr lang="uk-UA" dirty="0"/>
              <a:t>діє аналогічно тому, як він діє при виникненні інших виключень. </a:t>
            </a:r>
            <a:endParaRPr lang="uk-UA" dirty="0" smtClean="0"/>
          </a:p>
          <a:p>
            <a:r>
              <a:rPr lang="uk-UA" dirty="0" smtClean="0"/>
              <a:t>Тобто</a:t>
            </a:r>
            <a:r>
              <a:rPr lang="uk-UA" dirty="0"/>
              <a:t>, якщо є </a:t>
            </a:r>
            <a:r>
              <a:rPr lang="uk-UA" dirty="0" err="1"/>
              <a:t>охоплюючий</a:t>
            </a:r>
            <a:r>
              <a:rPr lang="uk-UA" dirty="0"/>
              <a:t> блок </a:t>
            </a:r>
            <a:r>
              <a:rPr lang="en-US" dirty="0"/>
              <a:t>try – except</a:t>
            </a:r>
            <a:r>
              <a:rPr lang="uk-UA" dirty="0"/>
              <a:t>, який обробляє виключення класу, до якого належить </a:t>
            </a:r>
            <a:r>
              <a:rPr lang="en-US" dirty="0"/>
              <a:t>e, </a:t>
            </a:r>
            <a:r>
              <a:rPr lang="uk-UA" dirty="0"/>
              <a:t>управління передається відповідному </a:t>
            </a:r>
            <a:r>
              <a:rPr lang="en-US" dirty="0"/>
              <a:t>except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Інакше </a:t>
            </a:r>
            <a:r>
              <a:rPr lang="uk-UA" dirty="0"/>
              <a:t>виконання програми закінчується та виводиться повідомлення про помилку.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 текстовому файлі f записано цілі числа. Переписати всі парні числа у файл g. Використати блоки обробки помилок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Стандартні класи виключень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1800" dirty="0"/>
              <a:t>У </a:t>
            </a:r>
            <a:r>
              <a:rPr lang="en-US" sz="1800" dirty="0"/>
              <a:t>Python</a:t>
            </a:r>
            <a:r>
              <a:rPr lang="uk-UA" sz="1800" dirty="0"/>
              <a:t> є ряд стандартних класів виключень, які утворюють ієрархію. Коротко ці класи показані у таблиці нижче.</a:t>
            </a:r>
            <a:endParaRPr lang="en-US" sz="18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38354"/>
              </p:ext>
            </p:extLst>
          </p:nvPr>
        </p:nvGraphicFramePr>
        <p:xfrm>
          <a:off x="611560" y="2420888"/>
          <a:ext cx="7830480" cy="3446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/>
                <a:gridCol w="538220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Клас виключення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BaseException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Базовий клас виключень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 +-- </a:t>
                      </a:r>
                      <a:r>
                        <a:rPr lang="en-US" sz="1600" dirty="0" err="1">
                          <a:effectLst/>
                        </a:rPr>
                        <a:t>SystemExit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Вихід з системи (після виконання </a:t>
                      </a:r>
                      <a:r>
                        <a:rPr lang="en-US" sz="1600" dirty="0">
                          <a:effectLst/>
                        </a:rPr>
                        <a:t>exit()</a:t>
                      </a:r>
                      <a:r>
                        <a:rPr lang="uk-UA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 +-- </a:t>
                      </a:r>
                      <a:r>
                        <a:rPr lang="en-US" sz="1600" dirty="0" err="1">
                          <a:effectLst/>
                        </a:rPr>
                        <a:t>KeyboardInterrupt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Переривання від клавіатури (натиснення </a:t>
                      </a:r>
                      <a:r>
                        <a:rPr lang="en-US" sz="1600" dirty="0" err="1">
                          <a:effectLst/>
                        </a:rPr>
                        <a:t>ctrl+c</a:t>
                      </a:r>
                      <a:r>
                        <a:rPr lang="uk-UA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 +-- GeneratorExit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Завершення генерації послідовності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 +-- Exception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Основний клас виключення. Всі власні виключення повинні походити від цього класу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      +-- </a:t>
                      </a:r>
                      <a:r>
                        <a:rPr lang="en-US" sz="1600" dirty="0" err="1">
                          <a:effectLst/>
                        </a:rPr>
                        <a:t>StopIteration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Зупинка ітерації (немає наступного елемента для циклу)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      +-- ArithmeticError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Арифметична помилка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      +-- AssertionError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Помилка твердження (умова твердження хибна)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      +-- AttributeError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Помилка у атрибуті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      +-- BufferError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Помилка </a:t>
                      </a:r>
                      <a:r>
                        <a:rPr lang="uk-UA" sz="1600" dirty="0" err="1">
                          <a:effectLst/>
                        </a:rPr>
                        <a:t>буферизації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4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Стандартні класи виключень </a:t>
            </a:r>
            <a:r>
              <a:rPr lang="en-US" dirty="0" smtClean="0"/>
              <a:t>Python</a:t>
            </a:r>
            <a:r>
              <a:rPr lang="uk-UA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50993"/>
              </p:ext>
            </p:extLst>
          </p:nvPr>
        </p:nvGraphicFramePr>
        <p:xfrm>
          <a:off x="457200" y="1600200"/>
          <a:ext cx="7830480" cy="4416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640"/>
                <a:gridCol w="515584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Клас виключення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effectLst/>
                        </a:rPr>
                        <a:t>      +-- </a:t>
                      </a:r>
                      <a:r>
                        <a:rPr lang="en-US" sz="1800" dirty="0" err="1">
                          <a:effectLst/>
                        </a:rPr>
                        <a:t>EOFError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Помилка кінця файлу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      +-- ImportError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Помилка імпорту модуля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effectLst/>
                        </a:rPr>
                        <a:t>      +-- </a:t>
                      </a:r>
                      <a:r>
                        <a:rPr lang="en-US" sz="1800" dirty="0" err="1">
                          <a:effectLst/>
                        </a:rPr>
                        <a:t>LookupError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Помилка індексу або ключа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      +-- MemoryError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Помилка нестачі пам’яті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      +-- NameError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Помилкове ім’я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      +-- OSError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Помилка операційної системи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      +-- ReferenceError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Помилка у посиланні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      +-- RuntimeError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Помилка під час виконання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      +-- SyntaxError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Синтаксична помилка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      +-- SystemError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Системна помилка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      +-- TypeError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Помилка типу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      +-- ValueError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Помилкове значення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      +-- Warning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Попередження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34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Власні класи виключень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Власні класи виключень використовують тоді, коли стандартних класів не вистачає для класифікації виключень. </a:t>
            </a:r>
            <a:endParaRPr lang="uk-UA" dirty="0" smtClean="0"/>
          </a:p>
          <a:p>
            <a:r>
              <a:rPr lang="uk-UA" dirty="0" smtClean="0"/>
              <a:t>Тобто</a:t>
            </a:r>
            <a:r>
              <a:rPr lang="uk-UA" dirty="0"/>
              <a:t>, якщо треба більш точно вказати, що джерело виключення – у створеній програмі або класі.</a:t>
            </a:r>
            <a:endParaRPr lang="en-US" dirty="0"/>
          </a:p>
          <a:p>
            <a:r>
              <a:rPr lang="uk-UA" dirty="0"/>
              <a:t>Щоб створити власне виключення, достатньо описати клас, який походить від стандартного класу </a:t>
            </a:r>
            <a:r>
              <a:rPr lang="en-US" dirty="0"/>
              <a:t>Exception</a:t>
            </a:r>
            <a:r>
              <a:rPr lang="uk-UA" dirty="0"/>
              <a:t> або його нащадків.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класі треба реалізувати методи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uk-UA" dirty="0"/>
              <a:t>та</a:t>
            </a:r>
            <a:r>
              <a:rPr lang="en-US" dirty="0"/>
              <a:t> __</a:t>
            </a:r>
            <a:r>
              <a:rPr lang="en-US" dirty="0" err="1"/>
              <a:t>str</a:t>
            </a:r>
            <a:r>
              <a:rPr lang="en-US" dirty="0"/>
              <a:t>__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uk-UA" dirty="0"/>
              <a:t> визначають атрибути власного виключення, а у </a:t>
            </a:r>
            <a:r>
              <a:rPr lang="en-US" dirty="0"/>
              <a:t>__</a:t>
            </a:r>
            <a:r>
              <a:rPr lang="en-US" dirty="0" err="1"/>
              <a:t>str</a:t>
            </a:r>
            <a:r>
              <a:rPr lang="en-US" dirty="0"/>
              <a:t>__</a:t>
            </a:r>
            <a:r>
              <a:rPr lang="uk-UA" dirty="0"/>
              <a:t>, - повідомлення, яке буде видаватись при виключенні.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Помилки та виключні ситуації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Будь-яка людська діяльність не обходиться без помилок. Це, безумовно, стосується і програмування. </a:t>
            </a:r>
            <a:endParaRPr lang="uk-UA" dirty="0" smtClean="0"/>
          </a:p>
          <a:p>
            <a:r>
              <a:rPr lang="uk-UA" dirty="0" smtClean="0"/>
              <a:t>Помилки </a:t>
            </a:r>
            <a:r>
              <a:rPr lang="uk-UA" dirty="0"/>
              <a:t>обов’язковою присутні у програмах. Є навіть жартівлива аксіома про те, що «у будь-якій налагоджені програмі обов’язково існує принаймні одна незнайдена помилка». </a:t>
            </a:r>
            <a:endParaRPr lang="uk-UA" dirty="0" smtClean="0"/>
          </a:p>
          <a:p>
            <a:r>
              <a:rPr lang="uk-UA" dirty="0" smtClean="0"/>
              <a:t>Помилки </a:t>
            </a:r>
            <a:r>
              <a:rPr lang="uk-UA" dirty="0"/>
              <a:t>у програмах не є наслідком недбалого програмування, а випливають з об’єктивної складності розроблюваних програм, яка перевищує можливості людського розуму з точки зору знаходження всіх помилок.</a:t>
            </a:r>
            <a:endParaRPr lang="en-US" dirty="0"/>
          </a:p>
          <a:p>
            <a:r>
              <a:rPr lang="uk-UA" dirty="0"/>
              <a:t>Близькі до помилок і так звані «виключні ситуації», які можуть трапитись під час виконання програми, але не є суто програмними помилками. Наприклад, переривання з’єднання з мережею під час виконання програми, яка обмінюється даними у мережі.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Власні класи </a:t>
            </a:r>
            <a:r>
              <a:rPr lang="uk-UA" dirty="0" smtClean="0"/>
              <a:t>виключень.2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Власні </a:t>
            </a:r>
            <a:r>
              <a:rPr lang="uk-UA" dirty="0"/>
              <a:t>класи виключень також можуть мати свою ієрархію. </a:t>
            </a:r>
            <a:endParaRPr lang="uk-UA" dirty="0" smtClean="0"/>
          </a:p>
          <a:p>
            <a:r>
              <a:rPr lang="uk-UA" dirty="0" smtClean="0"/>
              <a:t>Ієрархія </a:t>
            </a:r>
            <a:r>
              <a:rPr lang="uk-UA" dirty="0"/>
              <a:t>доцільна у випадку, якщо, скажімо, деякий модуль (клас) може ініціювати різнотипні виключення, але потрібно показати, що всі вони походять саме з даного модуля (класу). </a:t>
            </a:r>
            <a:endParaRPr lang="uk-UA" dirty="0" smtClean="0"/>
          </a:p>
          <a:p>
            <a:r>
              <a:rPr lang="uk-UA" dirty="0" smtClean="0"/>
              <a:t>Оскільки </a:t>
            </a:r>
            <a:r>
              <a:rPr lang="en-US" dirty="0"/>
              <a:t>except</a:t>
            </a:r>
            <a:r>
              <a:rPr lang="uk-UA" dirty="0"/>
              <a:t> реагує не тільки на вказане виключення, але й на його нащадків, деякі програми можуть обробляти тільки кореневе виключення модуля (класу), а інші – для більш точної класифікації – конкретні виключення, що є підкласами кореневого. 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чергу додають </a:t>
            </a:r>
            <a:r>
              <a:rPr lang="en-US" dirty="0"/>
              <a:t>n </a:t>
            </a:r>
            <a:r>
              <a:rPr lang="uk-UA" dirty="0"/>
              <a:t>елементів. Потім проводять </a:t>
            </a:r>
            <a:r>
              <a:rPr lang="en-US" dirty="0"/>
              <a:t>m </a:t>
            </a:r>
            <a:r>
              <a:rPr lang="uk-UA" dirty="0"/>
              <a:t>випадкових випробувань</a:t>
            </a:r>
            <a:r>
              <a:rPr lang="ru-RU" dirty="0"/>
              <a:t>. Результат кожного </a:t>
            </a:r>
            <a:r>
              <a:rPr lang="uk-UA" dirty="0"/>
              <a:t>випробування - значення 0 або 1.</a:t>
            </a:r>
            <a:endParaRPr lang="en-US" dirty="0"/>
          </a:p>
          <a:p>
            <a:r>
              <a:rPr lang="uk-UA" dirty="0"/>
              <a:t>Якщо результат 0, то елемент береться з початку черги.</a:t>
            </a:r>
            <a:endParaRPr lang="en-US" dirty="0"/>
          </a:p>
          <a:p>
            <a:r>
              <a:rPr lang="uk-UA" dirty="0"/>
              <a:t>Якщо результат 1, то новий елемент додається до черги.</a:t>
            </a:r>
            <a:endParaRPr lang="en-US" dirty="0"/>
          </a:p>
          <a:p>
            <a:r>
              <a:rPr lang="uk-UA" dirty="0"/>
              <a:t>Показати хід випробувань. Після завершення випробувань показати залишок черги</a:t>
            </a:r>
            <a:r>
              <a:rPr lang="uk-UA" dirty="0" smtClean="0"/>
              <a:t>.</a:t>
            </a:r>
          </a:p>
          <a:p>
            <a:r>
              <a:rPr lang="uk-UA" dirty="0"/>
              <a:t>Реалізувати обробку помилки взяття </a:t>
            </a:r>
            <a:r>
              <a:rPr lang="uk-UA"/>
              <a:t>елемента </a:t>
            </a:r>
            <a:r>
              <a:rPr lang="uk-UA" smtClean="0"/>
              <a:t>з </a:t>
            </a:r>
            <a:r>
              <a:rPr lang="uk-UA" dirty="0"/>
              <a:t>порожньої черги.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Твердження про стан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Твердження про стан програми дозволяють перевірити істинність умов, які залежать від змінних.</a:t>
            </a:r>
            <a:endParaRPr lang="en-US" dirty="0"/>
          </a:p>
          <a:p>
            <a:r>
              <a:rPr lang="uk-UA" u="sng" dirty="0"/>
              <a:t>Синтаксис</a:t>
            </a:r>
            <a:r>
              <a:rPr lang="uk-UA" dirty="0"/>
              <a:t> твердження про стан програми виглядає так</a:t>
            </a:r>
            <a:r>
              <a:rPr lang="uk-UA" dirty="0" smtClean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/>
              <a:t>де F - умова, </a:t>
            </a:r>
            <a:r>
              <a:rPr lang="uk-UA" dirty="0" err="1"/>
              <a:t>msg</a:t>
            </a:r>
            <a:r>
              <a:rPr lang="uk-UA" dirty="0"/>
              <a:t> – рядок.</a:t>
            </a:r>
            <a:endParaRPr lang="en-US" dirty="0"/>
          </a:p>
          <a:p>
            <a:r>
              <a:rPr lang="uk-UA" u="sng" dirty="0"/>
              <a:t>Правило виконання </a:t>
            </a:r>
            <a:r>
              <a:rPr lang="uk-UA" u="sng" dirty="0" err="1"/>
              <a:t>assert</a:t>
            </a:r>
            <a:r>
              <a:rPr lang="uk-UA" u="sng" dirty="0"/>
              <a:t>:</a:t>
            </a:r>
            <a:endParaRPr lang="en-US" dirty="0"/>
          </a:p>
          <a:p>
            <a:r>
              <a:rPr lang="en-US" dirty="0"/>
              <a:t>Python </a:t>
            </a:r>
            <a:r>
              <a:rPr lang="uk-UA" dirty="0"/>
              <a:t>перевіряє умову </a:t>
            </a:r>
            <a:r>
              <a:rPr lang="en-US" dirty="0"/>
              <a:t>F. </a:t>
            </a:r>
            <a:r>
              <a:rPr lang="uk-UA" dirty="0" smtClean="0"/>
              <a:t>Якщо </a:t>
            </a:r>
            <a:r>
              <a:rPr lang="uk-UA" dirty="0"/>
              <a:t>вона істинна (</a:t>
            </a:r>
            <a:r>
              <a:rPr lang="en-US" dirty="0"/>
              <a:t>True</a:t>
            </a:r>
            <a:r>
              <a:rPr lang="uk-UA" dirty="0"/>
              <a:t>)</a:t>
            </a:r>
            <a:r>
              <a:rPr lang="en-US" dirty="0"/>
              <a:t>, </a:t>
            </a:r>
            <a:r>
              <a:rPr lang="uk-UA" dirty="0"/>
              <a:t>виконання програми продовжується. </a:t>
            </a:r>
            <a:r>
              <a:rPr lang="uk-UA" dirty="0" smtClean="0"/>
              <a:t>Якщо </a:t>
            </a:r>
            <a:r>
              <a:rPr lang="uk-UA" dirty="0"/>
              <a:t>умова </a:t>
            </a:r>
            <a:r>
              <a:rPr lang="en-US" dirty="0"/>
              <a:t>F</a:t>
            </a:r>
            <a:r>
              <a:rPr lang="uk-UA" dirty="0"/>
              <a:t> хибна, то </a:t>
            </a:r>
            <a:r>
              <a:rPr lang="en-US" dirty="0"/>
              <a:t>Python</a:t>
            </a:r>
            <a:r>
              <a:rPr lang="uk-UA" dirty="0"/>
              <a:t> ініціює виключення </a:t>
            </a:r>
            <a:r>
              <a:rPr lang="uk-UA" dirty="0" err="1"/>
              <a:t>AssertionError</a:t>
            </a:r>
            <a:r>
              <a:rPr lang="uk-UA" dirty="0"/>
              <a:t>. Це виключення обробляється за загальними правилами.</a:t>
            </a:r>
            <a:endParaRPr lang="en-US" dirty="0"/>
          </a:p>
          <a:p>
            <a:r>
              <a:rPr lang="uk-UA" dirty="0"/>
              <a:t>Твердження </a:t>
            </a:r>
            <a:r>
              <a:rPr lang="uk-UA" dirty="0" err="1"/>
              <a:t>assert</a:t>
            </a:r>
            <a:r>
              <a:rPr lang="uk-UA" dirty="0"/>
              <a:t> подібні до </a:t>
            </a:r>
            <a:r>
              <a:rPr lang="uk-UA" dirty="0" err="1"/>
              <a:t>Хоарівських</a:t>
            </a:r>
            <a:r>
              <a:rPr lang="uk-UA" dirty="0"/>
              <a:t> трійок, які ми розглядали раніше.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ці твердження містять тільки одну умову, яка перевіряється в одній точці програми.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Приклад: </a:t>
            </a:r>
            <a:r>
              <a:rPr lang="en-US" sz="3200" dirty="0"/>
              <a:t>"</a:t>
            </a:r>
            <a:r>
              <a:rPr lang="uk-UA" sz="3200" dirty="0"/>
              <a:t>Швидке</a:t>
            </a:r>
            <a:r>
              <a:rPr lang="en-US" sz="3200" dirty="0"/>
              <a:t>"</a:t>
            </a:r>
            <a:r>
              <a:rPr lang="uk-UA" sz="3200" dirty="0"/>
              <a:t> обчислення натуральної степені дійсного числа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uk-UA" dirty="0"/>
              <a:t>Швидке</a:t>
            </a:r>
            <a:r>
              <a:rPr lang="en-US" dirty="0"/>
              <a:t>"</a:t>
            </a:r>
            <a:r>
              <a:rPr lang="uk-UA" dirty="0"/>
              <a:t> обчислення натуральної степені дійсного числа – це обчислення </a:t>
            </a:r>
            <a:r>
              <a:rPr lang="en-US" dirty="0"/>
              <a:t>x**n </a:t>
            </a:r>
            <a:r>
              <a:rPr lang="uk-UA" dirty="0"/>
              <a:t>за приблизно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n </a:t>
            </a:r>
            <a:r>
              <a:rPr lang="uk-UA" dirty="0"/>
              <a:t>кроків.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Поняття помилки та виключної ситуації.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Засоби обробки виключень у </a:t>
            </a:r>
            <a:r>
              <a:rPr lang="en-US" sz="2400" dirty="0"/>
              <a:t>Python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Блоки </a:t>
            </a:r>
            <a:r>
              <a:rPr lang="en-US" sz="2400" dirty="0"/>
              <a:t>try – except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Атрибути виключень, ініціювання виключень.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Стандартні класи виключень у </a:t>
            </a:r>
            <a:r>
              <a:rPr lang="en-US" sz="2400" dirty="0"/>
              <a:t>Python</a:t>
            </a:r>
            <a:r>
              <a:rPr lang="uk-UA" sz="2400" dirty="0"/>
              <a:t>.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Власні виключення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Твердження про програми</a:t>
            </a:r>
            <a:endParaRPr lang="en-US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Марк </a:t>
            </a:r>
            <a:r>
              <a:rPr lang="ru-RU" dirty="0" err="1"/>
              <a:t>Саммерфилд</a:t>
            </a:r>
            <a:r>
              <a:rPr lang="ru-RU" dirty="0"/>
              <a:t>, Программирование на </a:t>
            </a:r>
            <a:r>
              <a:rPr lang="ru-RU" dirty="0" err="1"/>
              <a:t>Python</a:t>
            </a:r>
            <a:r>
              <a:rPr lang="ru-RU" dirty="0"/>
              <a:t> 3. Подробное руководство. - Символ-Плюс, 2009.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u="sng" dirty="0">
                <a:hlinkClick r:id="rId3"/>
              </a:rPr>
              <a:t>http://www.python-course.eu/python3_exception_handling.php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Помилки та виключні ситуації.2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Певний час на помилки намагалися не звертати уваги, вважаючи, що їх нарешті вдасться повністю перемогти. Але потім, з розвитком програмування як індустрії, прийшло розуміння того, що помилки нікуди не дінуться і треба вміти з ними співіснувати. </a:t>
            </a:r>
            <a:endParaRPr lang="uk-UA" dirty="0" smtClean="0"/>
          </a:p>
          <a:p>
            <a:r>
              <a:rPr lang="uk-UA" dirty="0" smtClean="0"/>
              <a:t>Варто </a:t>
            </a:r>
            <a:r>
              <a:rPr lang="uk-UA" dirty="0"/>
              <a:t>відмітити, що нині багато складних систем тривалий час функціонують з відомими помилками, які не є фатальними.</a:t>
            </a:r>
            <a:endParaRPr lang="en-US" dirty="0"/>
          </a:p>
          <a:p>
            <a:r>
              <a:rPr lang="uk-UA" dirty="0"/>
              <a:t>Як результат цього розуміння, у мовах програмування з’явились засоби обробки помилок та виключних ситуацій. </a:t>
            </a:r>
            <a:endParaRPr lang="uk-UA" dirty="0" smtClean="0"/>
          </a:p>
          <a:p>
            <a:r>
              <a:rPr lang="uk-UA" dirty="0" smtClean="0"/>
              <a:t>Надалі </a:t>
            </a:r>
            <a:r>
              <a:rPr lang="uk-UA" dirty="0"/>
              <a:t>помилки та виключні ситуації будемо називати </a:t>
            </a:r>
            <a:r>
              <a:rPr lang="uk-UA" b="1" dirty="0"/>
              <a:t>виключеннями</a:t>
            </a:r>
            <a:r>
              <a:rPr lang="uk-UA" dirty="0"/>
              <a:t>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Обробка виключень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Обробка виключень включає:</a:t>
            </a:r>
            <a:endParaRPr lang="en-US" dirty="0"/>
          </a:p>
          <a:p>
            <a:pPr lvl="1"/>
            <a:r>
              <a:rPr lang="uk-UA" dirty="0"/>
              <a:t>ідентифікацію виключення</a:t>
            </a:r>
            <a:endParaRPr lang="en-US" dirty="0"/>
          </a:p>
          <a:p>
            <a:pPr lvl="1"/>
            <a:r>
              <a:rPr lang="uk-UA" dirty="0"/>
              <a:t>класифікація виключення</a:t>
            </a:r>
            <a:endParaRPr lang="en-US" dirty="0"/>
          </a:p>
          <a:p>
            <a:pPr lvl="1"/>
            <a:r>
              <a:rPr lang="uk-UA" dirty="0"/>
              <a:t>інформування про виключення</a:t>
            </a:r>
            <a:endParaRPr lang="en-US" dirty="0"/>
          </a:p>
          <a:p>
            <a:pPr lvl="1"/>
            <a:r>
              <a:rPr lang="uk-UA" dirty="0"/>
              <a:t>реагування на виключення.</a:t>
            </a:r>
            <a:endParaRPr lang="en-US" dirty="0"/>
          </a:p>
          <a:p>
            <a:r>
              <a:rPr lang="uk-UA" dirty="0"/>
              <a:t>Ідентифікація виключення – це фіксація наявності виключення. </a:t>
            </a:r>
            <a:endParaRPr lang="uk-UA" dirty="0" smtClean="0"/>
          </a:p>
          <a:p>
            <a:r>
              <a:rPr lang="uk-UA" dirty="0" smtClean="0"/>
              <a:t>Класифікація </a:t>
            </a:r>
            <a:r>
              <a:rPr lang="uk-UA" dirty="0"/>
              <a:t>виключення – це визначення типу та, можливо, джерела виникнення виключення. </a:t>
            </a:r>
            <a:endParaRPr lang="uk-UA" dirty="0" smtClean="0"/>
          </a:p>
          <a:p>
            <a:r>
              <a:rPr lang="uk-UA" dirty="0" smtClean="0"/>
              <a:t>Інформування </a:t>
            </a:r>
            <a:r>
              <a:rPr lang="uk-UA" dirty="0"/>
              <a:t>про виключення – це розповсюдження та збереження інформації про виключення, отриманої на попередніх двох кроках. </a:t>
            </a:r>
            <a:endParaRPr lang="uk-UA" dirty="0" smtClean="0"/>
          </a:p>
          <a:p>
            <a:r>
              <a:rPr lang="uk-UA" dirty="0" smtClean="0"/>
              <a:t>Реагування на виключення – це виконання дій з нейтралізації наслідків виключення та/або вирішення щодо можливості та режимів подальшого виконання програми.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7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Обробка виключень.2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Найпростішою обробкою виключень є повідомлення про помилку та завершення виконання програми.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така реакція є примітивною та не може бути застосована у складних програмах, які вирішують реальні задачі. </a:t>
            </a:r>
            <a:endParaRPr lang="uk-UA" dirty="0" smtClean="0"/>
          </a:p>
          <a:p>
            <a:r>
              <a:rPr lang="uk-UA" dirty="0" smtClean="0"/>
              <a:t>Уявіть </a:t>
            </a:r>
            <a:r>
              <a:rPr lang="uk-UA" dirty="0"/>
              <a:t>собі, скажімо, програму, що керує неперервним технологічним процесом та буде зупинятись після кожного виявленого виключення. </a:t>
            </a:r>
            <a:endParaRPr lang="uk-UA" dirty="0" smtClean="0"/>
          </a:p>
          <a:p>
            <a:r>
              <a:rPr lang="uk-UA" dirty="0" smtClean="0"/>
              <a:t>Отже</a:t>
            </a:r>
            <a:r>
              <a:rPr lang="uk-UA" dirty="0"/>
              <a:t>, для кожного виключення потрібно приймати самостійне рішення: </a:t>
            </a:r>
            <a:endParaRPr lang="uk-UA" dirty="0" smtClean="0"/>
          </a:p>
          <a:p>
            <a:pPr lvl="1"/>
            <a:r>
              <a:rPr lang="uk-UA" dirty="0"/>
              <a:t>Ч</a:t>
            </a:r>
            <a:r>
              <a:rPr lang="uk-UA" dirty="0" smtClean="0"/>
              <a:t>и </a:t>
            </a:r>
            <a:r>
              <a:rPr lang="uk-UA" dirty="0"/>
              <a:t>можна продовжити виконання програми? </a:t>
            </a:r>
            <a:endParaRPr lang="uk-UA" dirty="0" smtClean="0"/>
          </a:p>
          <a:p>
            <a:pPr lvl="1"/>
            <a:r>
              <a:rPr lang="uk-UA" dirty="0" smtClean="0"/>
              <a:t>Якщо </a:t>
            </a:r>
            <a:r>
              <a:rPr lang="uk-UA" dirty="0"/>
              <a:t>можна, то у якому режимі? </a:t>
            </a:r>
            <a:endParaRPr lang="uk-UA" dirty="0" smtClean="0"/>
          </a:p>
          <a:p>
            <a:pPr lvl="1"/>
            <a:r>
              <a:rPr lang="uk-UA" dirty="0" smtClean="0"/>
              <a:t>Якщо </a:t>
            </a:r>
            <a:r>
              <a:rPr lang="uk-UA" dirty="0"/>
              <a:t>не можна, то які дії слід обов’язково виконати перед завершенням програми?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Засоби обробки виключень 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Ми вже зустрічались з обробкою виключень у </a:t>
            </a:r>
            <a:r>
              <a:rPr lang="en-US" dirty="0"/>
              <a:t>Python</a:t>
            </a:r>
            <a:r>
              <a:rPr lang="ru-RU" dirty="0" smtClean="0"/>
              <a:t>.</a:t>
            </a:r>
          </a:p>
          <a:p>
            <a:r>
              <a:rPr lang="uk-UA" dirty="0" smtClean="0"/>
              <a:t>Якщо </a:t>
            </a:r>
            <a:r>
              <a:rPr lang="uk-UA" dirty="0"/>
              <a:t>виникає помилка, то інтерпретатор завершує обробку програми (команди) та повертає повідомлення про помилку та місце її виникнення</a:t>
            </a:r>
            <a:r>
              <a:rPr lang="uk-UA" dirty="0" smtClean="0"/>
              <a:t>.</a:t>
            </a:r>
          </a:p>
          <a:p>
            <a:r>
              <a:rPr lang="uk-UA" dirty="0" smtClean="0"/>
              <a:t>Тобто</a:t>
            </a:r>
            <a:r>
              <a:rPr lang="uk-UA" dirty="0"/>
              <a:t>, </a:t>
            </a:r>
            <a:r>
              <a:rPr lang="en-US" dirty="0"/>
              <a:t>Python</a:t>
            </a:r>
            <a:r>
              <a:rPr lang="uk-UA" dirty="0"/>
              <a:t> здійснює ідентифікацію стандартних виключень, що не дозволяють нормально продовжувати виконання програми. </a:t>
            </a:r>
            <a:endParaRPr lang="uk-UA" dirty="0" smtClean="0"/>
          </a:p>
          <a:p>
            <a:r>
              <a:rPr lang="en-US" dirty="0" smtClean="0"/>
              <a:t>Python</a:t>
            </a:r>
            <a:r>
              <a:rPr lang="uk-UA" dirty="0" smtClean="0"/>
              <a:t> </a:t>
            </a:r>
            <a:r>
              <a:rPr lang="uk-UA" dirty="0"/>
              <a:t>також виконує класифікацію виключень. </a:t>
            </a:r>
            <a:endParaRPr lang="uk-UA" dirty="0" smtClean="0"/>
          </a:p>
          <a:p>
            <a:r>
              <a:rPr lang="uk-UA" dirty="0" smtClean="0"/>
              <a:t>Кожне </a:t>
            </a:r>
            <a:r>
              <a:rPr lang="uk-UA" dirty="0"/>
              <a:t>виключення є об’єктом деякого класу. </a:t>
            </a:r>
            <a:endParaRPr lang="uk-UA" dirty="0" smtClean="0"/>
          </a:p>
          <a:p>
            <a:r>
              <a:rPr lang="uk-UA" dirty="0" smtClean="0"/>
              <a:t>Це </a:t>
            </a:r>
            <a:r>
              <a:rPr lang="uk-UA" dirty="0"/>
              <a:t>може бути стандартний клас або клас, що визначений користувачем. </a:t>
            </a:r>
            <a:endParaRPr lang="uk-UA" dirty="0" smtClean="0"/>
          </a:p>
          <a:p>
            <a:r>
              <a:rPr lang="uk-UA" dirty="0" smtClean="0"/>
              <a:t>Усі </a:t>
            </a:r>
            <a:r>
              <a:rPr lang="uk-UA" dirty="0"/>
              <a:t>класи виключень у </a:t>
            </a:r>
            <a:r>
              <a:rPr lang="en-US" dirty="0"/>
              <a:t>Python</a:t>
            </a:r>
            <a:r>
              <a:rPr lang="uk-UA" dirty="0"/>
              <a:t> утворюють ієрархію класів.</a:t>
            </a:r>
            <a:endParaRPr lang="en-US" dirty="0"/>
          </a:p>
          <a:p>
            <a:r>
              <a:rPr lang="uk-UA" dirty="0"/>
              <a:t>Обробка виключень програмістом полягає, в тому числі, у модифікації стандартної поведінки інтерпретатора.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Блоки </a:t>
            </a:r>
            <a:r>
              <a:rPr lang="en-US" dirty="0"/>
              <a:t>try – except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засобами обробки виключень є блоки </a:t>
            </a:r>
            <a:r>
              <a:rPr lang="en-US" dirty="0"/>
              <a:t>try – except.</a:t>
            </a:r>
          </a:p>
          <a:p>
            <a:r>
              <a:rPr lang="uk-UA" u="sng" dirty="0"/>
              <a:t>Синтаксис </a:t>
            </a:r>
            <a:r>
              <a:rPr lang="uk-UA" dirty="0"/>
              <a:t>блоку </a:t>
            </a:r>
            <a:r>
              <a:rPr lang="en-US" dirty="0"/>
              <a:t>try – except</a:t>
            </a:r>
            <a:r>
              <a:rPr lang="uk-UA" dirty="0"/>
              <a:t> виглядає так</a:t>
            </a:r>
            <a:r>
              <a:rPr lang="uk-UA" dirty="0" smtClean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uk-UA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ru-RU" dirty="0"/>
              <a:t>де </a:t>
            </a:r>
            <a:r>
              <a:rPr lang="en-US" i="1" dirty="0"/>
              <a:t>P, Q, R</a:t>
            </a:r>
            <a:r>
              <a:rPr lang="en-US" dirty="0"/>
              <a:t> – </a:t>
            </a:r>
            <a:r>
              <a:rPr lang="uk-UA" dirty="0"/>
              <a:t>інструкції, </a:t>
            </a:r>
            <a:r>
              <a:rPr lang="en-US" i="1" dirty="0" err="1"/>
              <a:t>cls</a:t>
            </a:r>
            <a:r>
              <a:rPr lang="en-US" dirty="0"/>
              <a:t> – </a:t>
            </a:r>
            <a:r>
              <a:rPr lang="uk-UA" dirty="0"/>
              <a:t>ім’я класу.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Блоки </a:t>
            </a:r>
            <a:r>
              <a:rPr lang="en-US" dirty="0"/>
              <a:t>try – </a:t>
            </a:r>
            <a:r>
              <a:rPr lang="en-US" dirty="0" smtClean="0"/>
              <a:t>except</a:t>
            </a:r>
            <a:r>
              <a:rPr lang="uk-UA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u="sng" dirty="0"/>
              <a:t>Правило виконання </a:t>
            </a:r>
            <a:r>
              <a:rPr lang="en-US" u="sng" dirty="0"/>
              <a:t>try – except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1. </a:t>
            </a:r>
            <a:r>
              <a:rPr lang="en-US" dirty="0"/>
              <a:t>Python</a:t>
            </a:r>
            <a:r>
              <a:rPr lang="uk-UA" dirty="0"/>
              <a:t> виконує інструкцію </a:t>
            </a:r>
            <a:r>
              <a:rPr lang="en-US" i="1" dirty="0"/>
              <a:t>P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2. Якщо при виконанні </a:t>
            </a:r>
            <a:r>
              <a:rPr lang="en-US" i="1" dirty="0"/>
              <a:t>P</a:t>
            </a:r>
            <a:r>
              <a:rPr lang="uk-UA" dirty="0"/>
              <a:t> виникає виключення, що належить класу </a:t>
            </a:r>
            <a:r>
              <a:rPr lang="en-US" i="1" dirty="0" err="1"/>
              <a:t>cls</a:t>
            </a:r>
            <a:r>
              <a:rPr lang="uk-UA" dirty="0"/>
              <a:t> або одному з його підкласів то </a:t>
            </a:r>
            <a:r>
              <a:rPr lang="en-US" dirty="0"/>
              <a:t>Python</a:t>
            </a:r>
            <a:r>
              <a:rPr lang="uk-UA" dirty="0"/>
              <a:t> перериває виконання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uk-UA" dirty="0"/>
              <a:t>та виконує інструкцію </a:t>
            </a:r>
            <a:r>
              <a:rPr lang="en-US" i="1" dirty="0"/>
              <a:t>Q</a:t>
            </a:r>
            <a:r>
              <a:rPr lang="uk-UA" dirty="0"/>
              <a:t>, інакше завершує виконання </a:t>
            </a:r>
            <a:r>
              <a:rPr lang="en-US" i="1" dirty="0"/>
              <a:t>P</a:t>
            </a:r>
            <a:r>
              <a:rPr lang="uk-UA" dirty="0"/>
              <a:t>, після чого виконує інструкцію </a:t>
            </a:r>
            <a:r>
              <a:rPr lang="en-US" i="1" dirty="0"/>
              <a:t>R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Слід заначити, що при виникненні виключення, що не належить класу </a:t>
            </a:r>
            <a:r>
              <a:rPr lang="en-US" i="1" dirty="0" err="1"/>
              <a:t>cls</a:t>
            </a:r>
            <a:r>
              <a:rPr lang="uk-UA" dirty="0"/>
              <a:t>, </a:t>
            </a:r>
            <a:r>
              <a:rPr lang="en-US" dirty="0"/>
              <a:t>Python</a:t>
            </a:r>
            <a:r>
              <a:rPr lang="uk-UA" dirty="0"/>
              <a:t> все одно перериває виконання </a:t>
            </a:r>
            <a:r>
              <a:rPr lang="en-US" i="1" dirty="0"/>
              <a:t>P</a:t>
            </a:r>
            <a:r>
              <a:rPr lang="uk-UA" dirty="0"/>
              <a:t>, але інструкція </a:t>
            </a:r>
            <a:r>
              <a:rPr lang="en-US" i="1" dirty="0"/>
              <a:t>Q</a:t>
            </a:r>
            <a:r>
              <a:rPr lang="uk-UA" dirty="0"/>
              <a:t> не буде виконуватись.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Блоки </a:t>
            </a:r>
            <a:r>
              <a:rPr lang="en-US" dirty="0"/>
              <a:t>try – except</a:t>
            </a:r>
            <a:r>
              <a:rPr lang="uk-UA" dirty="0" smtClean="0"/>
              <a:t>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До одного </a:t>
            </a:r>
            <a:r>
              <a:rPr lang="en-US" dirty="0"/>
              <a:t>try </a:t>
            </a:r>
            <a:r>
              <a:rPr lang="uk-UA" dirty="0"/>
              <a:t>можуть відноситись декілька </a:t>
            </a:r>
            <a:r>
              <a:rPr lang="uk-UA" dirty="0" err="1"/>
              <a:t>except</a:t>
            </a:r>
            <a:r>
              <a:rPr lang="uk-UA" dirty="0"/>
              <a:t> з різними класами виключень. </a:t>
            </a:r>
            <a:endParaRPr lang="uk-UA" dirty="0" smtClean="0"/>
          </a:p>
          <a:p>
            <a:r>
              <a:rPr lang="uk-UA" dirty="0" smtClean="0"/>
              <a:t>Тоді</a:t>
            </a:r>
            <a:r>
              <a:rPr lang="uk-UA" dirty="0"/>
              <a:t>, у разі виникнення виключення, управління буде передано у той блок </a:t>
            </a:r>
            <a:r>
              <a:rPr lang="uk-UA" dirty="0" err="1"/>
              <a:t>except</a:t>
            </a:r>
            <a:r>
              <a:rPr lang="uk-UA" dirty="0"/>
              <a:t>, клас </a:t>
            </a:r>
            <a:r>
              <a:rPr lang="uk-UA" i="1" dirty="0" err="1"/>
              <a:t>cls</a:t>
            </a:r>
            <a:r>
              <a:rPr lang="en-US" i="1" baseline="-25000" dirty="0" err="1"/>
              <a:t>i</a:t>
            </a:r>
            <a:r>
              <a:rPr lang="uk-UA" dirty="0"/>
              <a:t> якого відповідає цьому виключенню.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try</a:t>
            </a:r>
            <a:r>
              <a:rPr lang="uk-UA" b="1" dirty="0">
                <a:solidFill>
                  <a:srgbClr val="0000FF"/>
                </a:solidFill>
                <a:latin typeface="Arial Black" panose="020B0A04020102020204" pitchFamily="34" charset="0"/>
              </a:rPr>
              <a:t>: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cls</a:t>
            </a:r>
            <a:r>
              <a:rPr lang="en-US" i="1" baseline="-25000" dirty="0">
                <a:solidFill>
                  <a:srgbClr val="00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Q</a:t>
            </a:r>
            <a:r>
              <a:rPr lang="en-US" i="1" baseline="-25000" dirty="0">
                <a:solidFill>
                  <a:srgbClr val="000000"/>
                </a:solidFill>
                <a:latin typeface="Arial Black" panose="020B0A04020102020204" pitchFamily="34" charset="0"/>
              </a:rPr>
              <a:t>1</a:t>
            </a:r>
            <a:endParaRPr lang="en-US" i="1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...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cls</a:t>
            </a:r>
            <a:r>
              <a:rPr lang="en-US" i="1" baseline="-25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Q</a:t>
            </a:r>
            <a:r>
              <a:rPr lang="en-US" i="1" baseline="-25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n</a:t>
            </a:r>
            <a:endParaRPr lang="en-US" i="1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R</a:t>
            </a:r>
          </a:p>
          <a:p>
            <a:pPr lvl="1"/>
            <a:r>
              <a:rPr lang="ru-RU" dirty="0"/>
              <a:t>де </a:t>
            </a:r>
            <a:r>
              <a:rPr lang="en-US" i="1" dirty="0"/>
              <a:t>P, Q</a:t>
            </a:r>
            <a:r>
              <a:rPr lang="en-US" i="1" baseline="-25000" dirty="0"/>
              <a:t>1</a:t>
            </a:r>
            <a:r>
              <a:rPr lang="en-US" i="1" dirty="0"/>
              <a:t>,…,</a:t>
            </a:r>
            <a:r>
              <a:rPr lang="en-US" i="1" dirty="0" err="1"/>
              <a:t>Q</a:t>
            </a:r>
            <a:r>
              <a:rPr lang="en-US" i="1" baseline="-25000" dirty="0" err="1"/>
              <a:t>n</a:t>
            </a:r>
            <a:r>
              <a:rPr lang="en-US" i="1" dirty="0"/>
              <a:t>, R</a:t>
            </a:r>
            <a:r>
              <a:rPr lang="en-US" dirty="0"/>
              <a:t> – </a:t>
            </a:r>
            <a:r>
              <a:rPr lang="uk-UA" dirty="0"/>
              <a:t>інструкції, </a:t>
            </a:r>
            <a:r>
              <a:rPr lang="en-US" i="1" dirty="0"/>
              <a:t>cls</a:t>
            </a:r>
            <a:r>
              <a:rPr lang="en-US" i="1" baseline="-25000" dirty="0"/>
              <a:t>1</a:t>
            </a:r>
            <a:r>
              <a:rPr lang="en-US" i="1" dirty="0"/>
              <a:t>,…,</a:t>
            </a:r>
            <a:r>
              <a:rPr lang="en-US" i="1" dirty="0" err="1"/>
              <a:t>cls</a:t>
            </a:r>
            <a:r>
              <a:rPr lang="en-US" i="1" baseline="-25000" dirty="0" err="1"/>
              <a:t>n</a:t>
            </a:r>
            <a:r>
              <a:rPr lang="en-US" dirty="0"/>
              <a:t> – </a:t>
            </a:r>
            <a:r>
              <a:rPr lang="uk-UA" dirty="0"/>
              <a:t>ім’я класів.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5153</TotalTime>
  <Words>1998</Words>
  <Application>Microsoft Office PowerPoint</Application>
  <PresentationFormat>On-screen Show (4:3)</PresentationFormat>
  <Paragraphs>280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Times New Roman</vt:lpstr>
      <vt:lpstr>Ясность</vt:lpstr>
      <vt:lpstr>Інформатика та програмування</vt:lpstr>
      <vt:lpstr>Помилки та виключні ситуації</vt:lpstr>
      <vt:lpstr>Помилки та виключні ситуації.2</vt:lpstr>
      <vt:lpstr>Обробка виключень</vt:lpstr>
      <vt:lpstr>Обробка виключень.2</vt:lpstr>
      <vt:lpstr>Засоби обробки виключень у Python</vt:lpstr>
      <vt:lpstr>Блоки try – except</vt:lpstr>
      <vt:lpstr>Блоки try – except.2</vt:lpstr>
      <vt:lpstr>Блоки try – except.3</vt:lpstr>
      <vt:lpstr>Вкладені блоки try – except</vt:lpstr>
      <vt:lpstr>Приклад</vt:lpstr>
      <vt:lpstr>Виконання заключних дій. finally</vt:lpstr>
      <vt:lpstr>Виконання заключних дій. finally</vt:lpstr>
      <vt:lpstr>Атрибути виключень</vt:lpstr>
      <vt:lpstr>Ініціювання виключень</vt:lpstr>
      <vt:lpstr>Приклад</vt:lpstr>
      <vt:lpstr>Стандартні класи виключень Python</vt:lpstr>
      <vt:lpstr>Стандартні класи виключень Python.2</vt:lpstr>
      <vt:lpstr>Власні класи виключень</vt:lpstr>
      <vt:lpstr>Власні класи виключень.2</vt:lpstr>
      <vt:lpstr>Приклад</vt:lpstr>
      <vt:lpstr>Твердження про стан програми</vt:lpstr>
      <vt:lpstr>Приклад: "Швидке" обчислення натуральної степені дійсного числа</vt:lpstr>
      <vt:lpstr>Резюме</vt:lpstr>
      <vt:lpstr>Де прочитати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nata@natkitten.name</cp:lastModifiedBy>
  <cp:revision>217</cp:revision>
  <dcterms:created xsi:type="dcterms:W3CDTF">2015-08-16T10:20:57Z</dcterms:created>
  <dcterms:modified xsi:type="dcterms:W3CDTF">2015-11-22T20:05:34Z</dcterms:modified>
</cp:coreProperties>
</file>