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8" r:id="rId3"/>
    <p:sldId id="319" r:id="rId4"/>
    <p:sldId id="298" r:id="rId5"/>
    <p:sldId id="320" r:id="rId6"/>
    <p:sldId id="299" r:id="rId7"/>
    <p:sldId id="300" r:id="rId8"/>
    <p:sldId id="301" r:id="rId9"/>
    <p:sldId id="303" r:id="rId10"/>
    <p:sldId id="302" r:id="rId11"/>
    <p:sldId id="304" r:id="rId12"/>
    <p:sldId id="305" r:id="rId13"/>
    <p:sldId id="307" r:id="rId14"/>
    <p:sldId id="306" r:id="rId15"/>
    <p:sldId id="308" r:id="rId16"/>
    <p:sldId id="309" r:id="rId17"/>
    <p:sldId id="311" r:id="rId18"/>
    <p:sldId id="323" r:id="rId19"/>
    <p:sldId id="322" r:id="rId20"/>
    <p:sldId id="313" r:id="rId21"/>
    <p:sldId id="324" r:id="rId22"/>
    <p:sldId id="325" r:id="rId23"/>
    <p:sldId id="326" r:id="rId24"/>
    <p:sldId id="314" r:id="rId25"/>
    <p:sldId id="315" r:id="rId26"/>
    <p:sldId id="327" r:id="rId27"/>
    <p:sldId id="328" r:id="rId28"/>
    <p:sldId id="276" r:id="rId29"/>
    <p:sldId id="27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6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30.11.2015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30.11.2015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30.11.2015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30.11.2015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30.11.2015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30.11.2015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generators.php" TargetMode="External"/><Relationship Id="rId2" Type="http://schemas.openxmlformats.org/officeDocument/2006/relationships/hyperlink" Target="http://www.brpreiss.com/books/opus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16</a:t>
            </a:r>
            <a:r>
              <a:rPr lang="uk-UA" sz="3600" dirty="0"/>
              <a:t>. </a:t>
            </a:r>
            <a:r>
              <a:rPr lang="uk-UA" sz="3600" dirty="0" err="1"/>
              <a:t>Ітератори</a:t>
            </a:r>
            <a:r>
              <a:rPr lang="uk-UA" sz="3600" dirty="0"/>
              <a:t> та генератори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30.11.2015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Отримати всі числа </a:t>
            </a:r>
            <a:r>
              <a:rPr lang="uk-UA" dirty="0" err="1"/>
              <a:t>Фібоначчі</a:t>
            </a:r>
            <a:r>
              <a:rPr lang="uk-UA" dirty="0"/>
              <a:t> в діапазоні від 1 до </a:t>
            </a:r>
            <a:r>
              <a:rPr lang="en-US" dirty="0"/>
              <a:t>n</a:t>
            </a:r>
            <a:r>
              <a:rPr lang="uk-UA" dirty="0" smtClean="0"/>
              <a:t>. Використати </a:t>
            </a:r>
            <a:r>
              <a:rPr lang="uk-UA" dirty="0"/>
              <a:t>генератор-функцію.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4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 генераторів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Генератори не дають якихось унікальних переваг у порівнянні з іншими засобами роботи з послідовностями, окрім випадків, коли треба обробляти великі обсяги даних і коли, можливо, з великого масиву даних достатньо отримати кілька елементів.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їх застосування є доцільним саме при наявності послідовностей великого розміру.</a:t>
            </a:r>
            <a:endParaRPr lang="en-US" dirty="0"/>
          </a:p>
          <a:p>
            <a:r>
              <a:rPr lang="uk-UA" dirty="0"/>
              <a:t>Варто зазначити, що результати раніше розглянутих функцій </a:t>
            </a:r>
            <a:r>
              <a:rPr lang="en-US" dirty="0"/>
              <a:t>zip() </a:t>
            </a:r>
            <a:r>
              <a:rPr lang="uk-UA" dirty="0"/>
              <a:t>та </a:t>
            </a:r>
            <a:r>
              <a:rPr lang="en-US" dirty="0"/>
              <a:t>map()</a:t>
            </a:r>
            <a:r>
              <a:rPr lang="uk-UA" dirty="0"/>
              <a:t> є саме об’єктами генераторами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Побудувати всі перестановки з n заданих елементів.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err="1"/>
              <a:t>ітераторів</a:t>
            </a:r>
            <a:r>
              <a:rPr lang="uk-UA" dirty="0"/>
              <a:t> у класах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Один із способів побудови власних </a:t>
            </a:r>
            <a:r>
              <a:rPr lang="uk-UA" dirty="0" err="1"/>
              <a:t>ітераторів</a:t>
            </a:r>
            <a:r>
              <a:rPr lang="uk-UA" dirty="0"/>
              <a:t> – це додавання підтримки ітераційного протоколу у існуючих класах або їх нащадках.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цього необхідно реалізувати у класі методи </a:t>
            </a:r>
            <a:endParaRPr lang="uk-UA" dirty="0" smtClean="0"/>
          </a:p>
          <a:p>
            <a:pPr lvl="1"/>
            <a:r>
              <a:rPr lang="uk-UA" dirty="0" smtClean="0"/>
              <a:t>__</a:t>
            </a:r>
            <a:r>
              <a:rPr lang="uk-UA" dirty="0" err="1"/>
              <a:t>iter</a:t>
            </a:r>
            <a:r>
              <a:rPr lang="uk-UA" dirty="0"/>
              <a:t>__ та __</a:t>
            </a:r>
            <a:r>
              <a:rPr lang="uk-UA" dirty="0" err="1"/>
              <a:t>next</a:t>
            </a:r>
            <a:r>
              <a:rPr lang="uk-UA" dirty="0"/>
              <a:t>__ </a:t>
            </a:r>
            <a:endParaRPr lang="uk-UA" dirty="0" smtClean="0"/>
          </a:p>
          <a:p>
            <a:pPr lvl="1"/>
            <a:r>
              <a:rPr lang="uk-UA" dirty="0" smtClean="0"/>
              <a:t>або </a:t>
            </a:r>
            <a:r>
              <a:rPr lang="uk-UA" dirty="0"/>
              <a:t>навіть один метод __</a:t>
            </a:r>
            <a:r>
              <a:rPr lang="uk-UA" dirty="0" err="1"/>
              <a:t>iter</a:t>
            </a:r>
            <a:r>
              <a:rPr lang="uk-UA" dirty="0"/>
              <a:t>__, </a:t>
            </a:r>
            <a:r>
              <a:rPr lang="uk-UA" dirty="0" smtClean="0"/>
              <a:t>який </a:t>
            </a:r>
            <a:r>
              <a:rPr lang="uk-UA" dirty="0"/>
              <a:t>повертає об’єкт, що підтримує ітераційний протокол.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генератор-функцію.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Приклад. </a:t>
            </a:r>
            <a:r>
              <a:rPr lang="uk-UA" dirty="0" err="1"/>
              <a:t>Ітератор</a:t>
            </a:r>
            <a:r>
              <a:rPr lang="uk-UA" dirty="0"/>
              <a:t> для графу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Побудувати </a:t>
            </a:r>
            <a:r>
              <a:rPr lang="uk-UA" dirty="0" err="1"/>
              <a:t>ітератор</a:t>
            </a:r>
            <a:r>
              <a:rPr lang="uk-UA" dirty="0"/>
              <a:t> для графу та перевірити, чи є граф деревом.</a:t>
            </a:r>
            <a:endParaRPr lang="en-US" dirty="0"/>
          </a:p>
          <a:p>
            <a:r>
              <a:rPr lang="uk-UA" dirty="0"/>
              <a:t>У темі «Рекурсивні структури даних» ми розглядали реалізацію орієнтованих графів на базі списку (клас </a:t>
            </a:r>
            <a:r>
              <a:rPr lang="en-US" dirty="0"/>
              <a:t>Graph</a:t>
            </a:r>
            <a:r>
              <a:rPr lang="uk-UA" dirty="0" smtClean="0"/>
              <a:t>).</a:t>
            </a:r>
          </a:p>
          <a:p>
            <a:r>
              <a:rPr lang="uk-UA" dirty="0" smtClean="0"/>
              <a:t>Опишемо </a:t>
            </a:r>
            <a:r>
              <a:rPr lang="uk-UA" dirty="0"/>
              <a:t>клас-нащадок цього класу – </a:t>
            </a:r>
            <a:r>
              <a:rPr lang="en-US" dirty="0" err="1"/>
              <a:t>GraphIt</a:t>
            </a:r>
            <a:r>
              <a:rPr lang="en-US" dirty="0"/>
              <a:t>, </a:t>
            </a:r>
            <a:r>
              <a:rPr lang="uk-UA" dirty="0"/>
              <a:t>який реалізує </a:t>
            </a:r>
            <a:r>
              <a:rPr lang="uk-UA" dirty="0" err="1"/>
              <a:t>ітератор</a:t>
            </a:r>
            <a:r>
              <a:rPr lang="uk-UA" dirty="0"/>
              <a:t>, що проходить по всіх вершинах графу. </a:t>
            </a:r>
            <a:endParaRPr lang="uk-UA" dirty="0" smtClean="0"/>
          </a:p>
          <a:p>
            <a:r>
              <a:rPr lang="uk-UA" dirty="0" smtClean="0"/>
              <a:t>Метод </a:t>
            </a:r>
            <a:r>
              <a:rPr lang="uk-UA" dirty="0"/>
              <a:t>__</a:t>
            </a:r>
            <a:r>
              <a:rPr lang="uk-UA" dirty="0" err="1"/>
              <a:t>iter</a:t>
            </a:r>
            <a:r>
              <a:rPr lang="uk-UA" dirty="0"/>
              <a:t>__ є генератором-функцією, яка підтримує </a:t>
            </a:r>
            <a:r>
              <a:rPr lang="uk-UA" dirty="0" err="1"/>
              <a:t>ітерайційний</a:t>
            </a:r>
            <a:r>
              <a:rPr lang="uk-UA" dirty="0"/>
              <a:t> протокол. Тому метод __</a:t>
            </a:r>
            <a:r>
              <a:rPr lang="uk-UA" dirty="0" err="1"/>
              <a:t>next</a:t>
            </a:r>
            <a:r>
              <a:rPr lang="uk-UA" dirty="0"/>
              <a:t>__ реалізовувати непотрібно.</a:t>
            </a:r>
            <a:endParaRPr lang="en-US" dirty="0"/>
          </a:p>
          <a:p>
            <a:r>
              <a:rPr lang="uk-UA" dirty="0"/>
              <a:t>Клас </a:t>
            </a:r>
            <a:r>
              <a:rPr lang="en-US" dirty="0" err="1"/>
              <a:t>GraphIt</a:t>
            </a:r>
            <a:r>
              <a:rPr lang="uk-UA" dirty="0"/>
              <a:t> також містить методи обчислення </a:t>
            </a:r>
            <a:r>
              <a:rPr lang="uk-UA" dirty="0" err="1"/>
              <a:t>напівстепіні</a:t>
            </a:r>
            <a:r>
              <a:rPr lang="uk-UA" dirty="0"/>
              <a:t> входу та виходу заданої вершини.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методи використовуються для перевірки того, чи є граф деревом. </a:t>
            </a:r>
            <a:endParaRPr lang="en-US" dirty="0"/>
          </a:p>
          <a:p>
            <a:r>
              <a:rPr lang="uk-UA" dirty="0"/>
              <a:t>За означенням, граф є деревом, якщо він є зв’язним, має одне джерело та </a:t>
            </a:r>
            <a:r>
              <a:rPr lang="uk-UA" dirty="0" err="1"/>
              <a:t>напівстепінь</a:t>
            </a:r>
            <a:r>
              <a:rPr lang="uk-UA" dirty="0"/>
              <a:t> входу кожної вершини не більше 1.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Приклад. </a:t>
            </a:r>
            <a:r>
              <a:rPr lang="uk-UA" dirty="0" err="1"/>
              <a:t>Ітератор</a:t>
            </a:r>
            <a:r>
              <a:rPr lang="uk-UA" dirty="0"/>
              <a:t> для </a:t>
            </a:r>
            <a:r>
              <a:rPr lang="uk-UA" dirty="0" smtClean="0"/>
              <a:t>графу.2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GraphIt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Graph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Реалізує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 граф з 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ітератором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 по вершинах.</a:t>
            </a:r>
          </a:p>
          <a:p>
            <a:pPr marL="0" indent="0">
              <a:buNone/>
            </a:pPr>
            <a:endParaRPr lang="en-US" sz="2600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8000"/>
                </a:solidFill>
                <a:latin typeface="Arial Black" panose="020B0A04020102020204" pitchFamily="34" charset="0"/>
              </a:rPr>
              <a:t>    '''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sz="2600" dirty="0" err="1">
                <a:solidFill>
                  <a:srgbClr val="FF00FF"/>
                </a:solidFill>
                <a:latin typeface="Arial Black" panose="020B0A04020102020204" pitchFamily="34" charset="0"/>
              </a:rPr>
              <a:t>iter</a:t>
            </a:r>
            <a:r>
              <a:rPr lang="en-US" sz="2600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Повернути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k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nodes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</a:rPr>
              <a:t>yield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k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Arial Black" panose="020B0A04020102020204" pitchFamily="34" charset="0"/>
              </a:rPr>
              <a:t>hdegin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Напівстепінь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 входу 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getpredecessors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))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Arial Black" panose="020B0A04020102020204" pitchFamily="34" charset="0"/>
              </a:rPr>
              <a:t>hdegout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Напівстепінь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виходу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2600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getsucceders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</a:rPr>
              <a:t>))</a:t>
            </a:r>
            <a:endParaRPr lang="en-US" sz="2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Написання власних класів-</a:t>
            </a:r>
            <a:r>
              <a:rPr lang="uk-UA" dirty="0" err="1"/>
              <a:t>ітераторів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Можна описати власні класи-</a:t>
            </a:r>
            <a:r>
              <a:rPr lang="uk-UA" dirty="0" err="1"/>
              <a:t>ітератори</a:t>
            </a:r>
            <a:r>
              <a:rPr lang="uk-UA" dirty="0"/>
              <a:t> для типів даних, які складаються з елементів, але не є такими, що </a:t>
            </a:r>
            <a:r>
              <a:rPr lang="uk-UA" dirty="0" err="1"/>
              <a:t>ітеруються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цього потрібно описати клас, у якому реалізувати методи __</a:t>
            </a:r>
            <a:r>
              <a:rPr lang="uk-UA" dirty="0" err="1"/>
              <a:t>iter</a:t>
            </a:r>
            <a:r>
              <a:rPr lang="uk-UA" dirty="0"/>
              <a:t>__ та __</a:t>
            </a:r>
            <a:r>
              <a:rPr lang="uk-UA" dirty="0" err="1"/>
              <a:t>next</a:t>
            </a:r>
            <a:r>
              <a:rPr lang="uk-UA" dirty="0"/>
              <a:t>__. </a:t>
            </a:r>
            <a:endParaRPr lang="uk-UA" dirty="0" smtClean="0"/>
          </a:p>
          <a:p>
            <a:r>
              <a:rPr lang="uk-UA" dirty="0" smtClean="0"/>
              <a:t>Метод </a:t>
            </a:r>
            <a:r>
              <a:rPr lang="uk-UA" dirty="0"/>
              <a:t>__</a:t>
            </a:r>
            <a:r>
              <a:rPr lang="uk-UA" dirty="0" err="1"/>
              <a:t>iter</a:t>
            </a:r>
            <a:r>
              <a:rPr lang="uk-UA" dirty="0"/>
              <a:t>__ у цьому випадку повинен повертати себе в якості об’єкта-</a:t>
            </a:r>
            <a:r>
              <a:rPr lang="uk-UA" dirty="0" err="1"/>
              <a:t>ітератора</a:t>
            </a:r>
            <a:r>
              <a:rPr lang="uk-UA" dirty="0"/>
              <a:t>, а метод __</a:t>
            </a:r>
            <a:r>
              <a:rPr lang="uk-UA" dirty="0" err="1"/>
              <a:t>next</a:t>
            </a:r>
            <a:r>
              <a:rPr lang="uk-UA" dirty="0"/>
              <a:t>__, - забезпечувати перебір всіх елементів та ініціювання виключення </a:t>
            </a:r>
            <a:r>
              <a:rPr lang="en-US" dirty="0" err="1"/>
              <a:t>StopIteration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Обхід бінарного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Як приклад наведемо бінарне дерево, опис та реалізацію якого ми розглядали у темі «Рекурсивні структури даних». </a:t>
            </a:r>
            <a:endParaRPr lang="uk-UA" dirty="0" smtClean="0"/>
          </a:p>
          <a:p>
            <a:r>
              <a:rPr lang="uk-UA" dirty="0" smtClean="0"/>
              <a:t>Бінарне </a:t>
            </a:r>
            <a:r>
              <a:rPr lang="uk-UA" dirty="0"/>
              <a:t>дерево не належить до типів, що </a:t>
            </a:r>
            <a:r>
              <a:rPr lang="uk-UA" dirty="0" err="1"/>
              <a:t>ітерується</a:t>
            </a:r>
            <a:r>
              <a:rPr lang="uk-UA" dirty="0"/>
              <a:t>, але можна реалізувати </a:t>
            </a:r>
            <a:r>
              <a:rPr lang="uk-UA" dirty="0" err="1"/>
              <a:t>ітератор</a:t>
            </a:r>
            <a:r>
              <a:rPr lang="uk-UA" dirty="0"/>
              <a:t>, що буде повертати всі вершини дерева у певному порядку. </a:t>
            </a:r>
            <a:endParaRPr lang="uk-UA" dirty="0" smtClean="0"/>
          </a:p>
          <a:p>
            <a:r>
              <a:rPr lang="uk-UA" dirty="0" smtClean="0"/>
              <a:t>Перебір </a:t>
            </a:r>
            <a:r>
              <a:rPr lang="uk-UA" dirty="0"/>
              <a:t>всіх вершин дерева у заданому порядку називають обходом дерева. Існують різні типи обходів, серед яких </a:t>
            </a:r>
            <a:r>
              <a:rPr lang="uk-UA" dirty="0" smtClean="0"/>
              <a:t>виділяють </a:t>
            </a:r>
            <a:r>
              <a:rPr lang="uk-UA" dirty="0"/>
              <a:t>3: КЛП, ЛКП та ЛПК.</a:t>
            </a:r>
            <a:endParaRPr lang="en-US" dirty="0"/>
          </a:p>
          <a:p>
            <a:r>
              <a:rPr lang="uk-UA" dirty="0"/>
              <a:t>Обхід КЛП дерева </a:t>
            </a:r>
            <a:r>
              <a:rPr lang="en-US" dirty="0"/>
              <a:t>t</a:t>
            </a:r>
            <a:r>
              <a:rPr lang="uk-UA" dirty="0"/>
              <a:t> (скорочення від корінь-лівий-правий) визначає порядок обходу дерева, при якому спочатку проходять корінь</a:t>
            </a:r>
            <a:r>
              <a:rPr lang="en-US" dirty="0"/>
              <a:t> t</a:t>
            </a:r>
            <a:r>
              <a:rPr lang="uk-UA" dirty="0"/>
              <a:t>, потім всі вершини дерева, що є лівим сином</a:t>
            </a:r>
            <a:r>
              <a:rPr lang="en-US" dirty="0"/>
              <a:t> t</a:t>
            </a:r>
            <a:r>
              <a:rPr lang="uk-UA" dirty="0"/>
              <a:t>, а потім, - всі вершини дерева, що є правим сином</a:t>
            </a:r>
            <a:r>
              <a:rPr lang="en-US" dirty="0"/>
              <a:t> t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Обхід бінарного </a:t>
            </a:r>
            <a:r>
              <a:rPr lang="uk-UA" dirty="0" smtClean="0"/>
              <a:t>дерева.2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Обхід </a:t>
            </a:r>
            <a:r>
              <a:rPr lang="uk-UA" dirty="0"/>
              <a:t>ЛКП дерева </a:t>
            </a:r>
            <a:r>
              <a:rPr lang="en-US" dirty="0"/>
              <a:t>t</a:t>
            </a:r>
            <a:r>
              <a:rPr lang="uk-UA" dirty="0"/>
              <a:t> (скорочення від лівий- корінь-правий) визначає порядок обходу дерева, при якому спочатку проходять всі вершини дерева, що є лівим сином</a:t>
            </a:r>
            <a:r>
              <a:rPr lang="en-US" dirty="0"/>
              <a:t> t</a:t>
            </a:r>
            <a:r>
              <a:rPr lang="uk-UA" dirty="0"/>
              <a:t>, потім корінь</a:t>
            </a:r>
            <a:r>
              <a:rPr lang="en-US" dirty="0"/>
              <a:t> t</a:t>
            </a:r>
            <a:r>
              <a:rPr lang="uk-UA" dirty="0"/>
              <a:t>, а потім, - всі вершини дерева, що є правим сином</a:t>
            </a:r>
            <a:r>
              <a:rPr lang="en-US" dirty="0"/>
              <a:t> t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Обхід ЛПК дерева </a:t>
            </a:r>
            <a:r>
              <a:rPr lang="en-US" dirty="0"/>
              <a:t>t</a:t>
            </a:r>
            <a:r>
              <a:rPr lang="uk-UA" dirty="0"/>
              <a:t> (скорочення від лівий -правий- корінь) визначає порядок обходу дерева, при якому спочатку проходять всі вершини дерева, що є лівим сином</a:t>
            </a:r>
            <a:r>
              <a:rPr lang="en-US" dirty="0"/>
              <a:t> t</a:t>
            </a:r>
            <a:r>
              <a:rPr lang="uk-UA" dirty="0"/>
              <a:t>, потім всі вершини дерева, що є правим сином</a:t>
            </a:r>
            <a:r>
              <a:rPr lang="en-US" dirty="0"/>
              <a:t> t</a:t>
            </a:r>
            <a:r>
              <a:rPr lang="uk-UA" dirty="0"/>
              <a:t>, а потім, - корінь</a:t>
            </a:r>
            <a:r>
              <a:rPr lang="en-US" dirty="0"/>
              <a:t> t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Означення обходу очевидно є рекурсивним, оскільки визначений порядок обходу </a:t>
            </a:r>
            <a:r>
              <a:rPr lang="uk-UA" dirty="0" err="1"/>
              <a:t>рекурсивно</a:t>
            </a:r>
            <a:r>
              <a:rPr lang="uk-UA" dirty="0"/>
              <a:t> застосовується для дерев, які є лівим та правим сином </a:t>
            </a:r>
            <a:r>
              <a:rPr lang="en-US" dirty="0"/>
              <a:t>t.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12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класів-</a:t>
            </a:r>
            <a:r>
              <a:rPr lang="uk-UA" dirty="0" err="1"/>
              <a:t>ітераторів</a:t>
            </a:r>
            <a:r>
              <a:rPr lang="uk-UA" dirty="0"/>
              <a:t> для бінарного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Опишемо три класи-</a:t>
            </a:r>
            <a:r>
              <a:rPr lang="uk-UA" dirty="0" err="1"/>
              <a:t>ітератори</a:t>
            </a:r>
            <a:r>
              <a:rPr lang="uk-UA" dirty="0"/>
              <a:t> для здійснення обходу бінарного дерева: </a:t>
            </a:r>
            <a:r>
              <a:rPr lang="en-US" dirty="0"/>
              <a:t>KLP, LKP, LPK. </a:t>
            </a:r>
            <a:endParaRPr lang="uk-UA" dirty="0" smtClean="0"/>
          </a:p>
          <a:p>
            <a:r>
              <a:rPr lang="uk-UA" dirty="0" smtClean="0"/>
              <a:t>Використаємо </a:t>
            </a:r>
            <a:r>
              <a:rPr lang="uk-UA" dirty="0"/>
              <a:t>стек (поле </a:t>
            </a:r>
            <a:r>
              <a:rPr lang="en-US" dirty="0"/>
              <a:t>_</a:t>
            </a:r>
            <a:r>
              <a:rPr lang="en-US" dirty="0" err="1"/>
              <a:t>st</a:t>
            </a:r>
            <a:r>
              <a:rPr lang="uk-UA" dirty="0"/>
              <a:t>), також описаний у темі «Рекурсивні структури даних», для збереження всіх </a:t>
            </a:r>
            <a:r>
              <a:rPr lang="uk-UA" dirty="0" err="1"/>
              <a:t>піддерев</a:t>
            </a:r>
            <a:r>
              <a:rPr lang="uk-UA" dirty="0"/>
              <a:t> бінарного дерева таким чином, щоб дерево, корінь якого ми проходимо першим, лежав у верхівці стеку.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метод __</a:t>
            </a:r>
            <a:r>
              <a:rPr lang="en-US" dirty="0" err="1"/>
              <a:t>iter</a:t>
            </a:r>
            <a:r>
              <a:rPr lang="en-US" dirty="0"/>
              <a:t>__ </a:t>
            </a:r>
            <a:r>
              <a:rPr lang="ru-RU" dirty="0"/>
              <a:t>просто </a:t>
            </a:r>
            <a:r>
              <a:rPr lang="uk-UA" dirty="0"/>
              <a:t>повертає себе, а метод </a:t>
            </a:r>
            <a:r>
              <a:rPr lang="en-US" dirty="0"/>
              <a:t>__next__ </a:t>
            </a:r>
            <a:r>
              <a:rPr lang="uk-UA" dirty="0"/>
              <a:t>бере та повертає дерево, що лежить у верхівці стеку, зупиняючись, коли стек стає порожнім. </a:t>
            </a:r>
            <a:endParaRPr lang="uk-UA" dirty="0" smtClean="0"/>
          </a:p>
          <a:p>
            <a:r>
              <a:rPr lang="uk-UA" dirty="0" smtClean="0"/>
              <a:t>Сам </a:t>
            </a:r>
            <a:r>
              <a:rPr lang="uk-UA" dirty="0"/>
              <a:t>стек наповнює внутрішній метод класу _</a:t>
            </a:r>
            <a:r>
              <a:rPr lang="en-US" dirty="0"/>
              <a:t>populate().</a:t>
            </a:r>
          </a:p>
          <a:p>
            <a:r>
              <a:rPr lang="uk-UA" dirty="0"/>
              <a:t>При такому підході виявляється що класи </a:t>
            </a:r>
            <a:r>
              <a:rPr lang="en-US" dirty="0"/>
              <a:t>KLP, LKP, LPK</a:t>
            </a:r>
            <a:r>
              <a:rPr lang="uk-UA" dirty="0"/>
              <a:t> відрізняються тільки реалізацією метода _</a:t>
            </a:r>
            <a:r>
              <a:rPr lang="en-US" dirty="0"/>
              <a:t>populate(), </a:t>
            </a:r>
            <a:r>
              <a:rPr lang="uk-UA" dirty="0"/>
              <a:t>а методи __</a:t>
            </a:r>
            <a:r>
              <a:rPr lang="uk-UA" dirty="0" err="1"/>
              <a:t>iter</a:t>
            </a:r>
            <a:r>
              <a:rPr lang="uk-UA" dirty="0"/>
              <a:t>__ та __</a:t>
            </a:r>
            <a:r>
              <a:rPr lang="uk-UA" dirty="0" err="1"/>
              <a:t>next</a:t>
            </a:r>
            <a:r>
              <a:rPr lang="uk-UA" dirty="0"/>
              <a:t>__ у них спільні.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класи </a:t>
            </a:r>
            <a:r>
              <a:rPr lang="en-US" dirty="0"/>
              <a:t>LKP</a:t>
            </a:r>
            <a:r>
              <a:rPr lang="uk-UA" dirty="0"/>
              <a:t> та</a:t>
            </a:r>
            <a:r>
              <a:rPr lang="en-US" dirty="0"/>
              <a:t> LPK</a:t>
            </a:r>
            <a:r>
              <a:rPr lang="uk-UA" dirty="0"/>
              <a:t> можуть бути нащадками класу </a:t>
            </a:r>
            <a:r>
              <a:rPr lang="en-US" dirty="0"/>
              <a:t>KLP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 smtClean="0"/>
              <a:t>Ітератори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Ми вже неодноразово зустрічались з об’єктами складених типів даних, які допускають перебір всіх елементів за допомогою циклу </a:t>
            </a:r>
            <a:r>
              <a:rPr lang="en-US" dirty="0"/>
              <a:t>for</a:t>
            </a:r>
            <a:r>
              <a:rPr lang="uk-UA" dirty="0"/>
              <a:t> … </a:t>
            </a:r>
            <a:r>
              <a:rPr lang="en-US" dirty="0"/>
              <a:t>in</a:t>
            </a:r>
            <a:r>
              <a:rPr lang="uk-UA" dirty="0"/>
              <a:t> … 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об’єкти ми називали такими, що </a:t>
            </a:r>
            <a:r>
              <a:rPr lang="uk-UA" dirty="0" err="1"/>
              <a:t>ітеруються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Раніше </a:t>
            </a:r>
            <a:r>
              <a:rPr lang="uk-UA" dirty="0"/>
              <a:t>це були об’єкти стандартних типів </a:t>
            </a:r>
            <a:r>
              <a:rPr lang="en-US" dirty="0"/>
              <a:t>Python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є можливість будувати і свої власні об’єкти та навіть надавати такої поведінки (здатності до перебору всіх елементів) раніше побудованим типам.</a:t>
            </a:r>
            <a:endParaRPr lang="en-US" dirty="0"/>
          </a:p>
          <a:p>
            <a:r>
              <a:rPr lang="uk-UA" dirty="0"/>
              <a:t>Для цього використовують </a:t>
            </a:r>
            <a:r>
              <a:rPr lang="uk-UA" dirty="0" err="1"/>
              <a:t>ітератори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Нехай 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uk-UA" dirty="0"/>
              <a:t>об’єкт типу, що </a:t>
            </a:r>
            <a:r>
              <a:rPr lang="uk-UA" dirty="0" err="1"/>
              <a:t>ітерується</a:t>
            </a:r>
            <a:r>
              <a:rPr lang="uk-UA" dirty="0"/>
              <a:t> (це, зокрема, означає, що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uk-UA" dirty="0"/>
              <a:t>складається з декількох елементів).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b="1" dirty="0" err="1"/>
              <a:t>ітератором</a:t>
            </a:r>
            <a:r>
              <a:rPr lang="uk-UA" dirty="0"/>
              <a:t> </a:t>
            </a:r>
            <a:r>
              <a:rPr lang="en-US" i="1" dirty="0"/>
              <a:t>y</a:t>
            </a:r>
            <a:r>
              <a:rPr lang="uk-UA" dirty="0"/>
              <a:t> називається об’єкт, який здатен повертати по черзі всі елементи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uk-UA" dirty="0"/>
              <a:t>у деякому порядку та фіксувати момент завершення елементів </a:t>
            </a:r>
            <a:r>
              <a:rPr lang="en-US" i="1" dirty="0"/>
              <a:t>x</a:t>
            </a:r>
            <a:r>
              <a:rPr lang="en-US" dirty="0"/>
              <a:t>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такому випадку кажуть, що </a:t>
            </a:r>
            <a:r>
              <a:rPr lang="uk-UA" dirty="0" err="1"/>
              <a:t>ітератор</a:t>
            </a:r>
            <a:r>
              <a:rPr lang="uk-UA" dirty="0"/>
              <a:t>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uk-UA" dirty="0"/>
              <a:t>підтримує ітераційний протокол.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класів-</a:t>
            </a:r>
            <a:r>
              <a:rPr lang="uk-UA" dirty="0" err="1"/>
              <a:t>ітераторів</a:t>
            </a:r>
            <a:r>
              <a:rPr lang="uk-UA" dirty="0"/>
              <a:t> для бінарного </a:t>
            </a:r>
            <a:r>
              <a:rPr lang="uk-UA" dirty="0" smtClean="0"/>
              <a:t>дерева.2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 Black" panose="020B0A04020102020204" pitchFamily="34" charset="0"/>
              </a:rPr>
              <a:t>KLP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sz="1800" dirty="0">
                <a:solidFill>
                  <a:srgbClr val="FF8000"/>
                </a:solidFill>
                <a:latin typeface="Arial Black" panose="020B0A04020102020204" pitchFamily="34" charset="0"/>
              </a:rPr>
              <a:t>"""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Ітератор</a:t>
            </a:r>
            <a:r>
              <a:rPr lang="ru-RU" sz="1800" dirty="0">
                <a:solidFill>
                  <a:srgbClr val="FF8000"/>
                </a:solidFill>
                <a:latin typeface="Arial Black" panose="020B0A04020102020204" pitchFamily="34" charset="0"/>
              </a:rPr>
              <a:t> для 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реалізації</a:t>
            </a:r>
            <a:r>
              <a:rPr lang="ru-RU" sz="1800" dirty="0">
                <a:solidFill>
                  <a:srgbClr val="FF8000"/>
                </a:solidFill>
                <a:latin typeface="Arial Black" panose="020B0A04020102020204" pitchFamily="34" charset="0"/>
              </a:rPr>
              <a:t> обходу КЛП.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"""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Arial Black" panose="020B0A04020102020204" pitchFamily="34" charset="0"/>
              </a:rPr>
              <a:t>_populate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800" dirty="0">
                <a:solidFill>
                  <a:srgbClr val="FF8000"/>
                </a:solidFill>
                <a:latin typeface="Arial Black" panose="020B0A04020102020204" pitchFamily="34" charset="0"/>
              </a:rPr>
              <a:t>"""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Наповнити</a:t>
            </a:r>
            <a:r>
              <a:rPr lang="ru-RU" sz="1800" dirty="0">
                <a:solidFill>
                  <a:srgbClr val="FF8000"/>
                </a:solidFill>
                <a:latin typeface="Arial Black" panose="020B0A04020102020204" pitchFamily="34" charset="0"/>
              </a:rPr>
              <a:t> стек 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піддеревами</a:t>
            </a:r>
            <a:r>
              <a:rPr lang="ru-RU" sz="1800" dirty="0">
                <a:solidFill>
                  <a:srgbClr val="FF8000"/>
                </a:solidFill>
                <a:latin typeface="Arial Black" panose="020B0A04020102020204" pitchFamily="34" charset="0"/>
              </a:rPr>
              <a:t> дерева t у порядку КЛП.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8000"/>
                </a:solidFill>
                <a:latin typeface="Arial Black" panose="020B0A04020102020204" pitchFamily="34" charset="0"/>
              </a:rPr>
              <a:t>        """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_populate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rightson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спочатку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правий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син</a:t>
            </a:r>
            <a:endParaRPr lang="ru-RU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_populate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leftson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 </a:t>
            </a:r>
            <a:r>
              <a:rPr lang="en-US" sz="18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потім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лівий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син</a:t>
            </a:r>
            <a:endParaRPr lang="ru-RU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st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push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</a:t>
            </a:r>
            <a:r>
              <a:rPr lang="en-US" sz="18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потім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корінь</a:t>
            </a:r>
            <a:endParaRPr lang="ru-RU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sz="1800" dirty="0" err="1">
                <a:solidFill>
                  <a:srgbClr val="FF00FF"/>
                </a:solidFill>
                <a:latin typeface="Arial Black" panose="020B0A04020102020204" pitchFamily="34" charset="0"/>
              </a:rPr>
              <a:t>init</a:t>
            </a:r>
            <a:r>
              <a:rPr lang="en-US" sz="1800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stack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Stack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Arial Black" panose="020B0A04020102020204" pitchFamily="34" charset="0"/>
              </a:rPr>
              <a:t>#_</a:t>
            </a:r>
            <a:r>
              <a:rPr lang="en-US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st</a:t>
            </a:r>
            <a:r>
              <a:rPr lang="en-US" sz="1800" dirty="0">
                <a:solidFill>
                  <a:srgbClr val="008000"/>
                </a:solidFill>
                <a:latin typeface="Arial Black" panose="020B0A04020102020204" pitchFamily="34" charset="0"/>
              </a:rPr>
              <a:t> - 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</a:rPr>
              <a:t>стек,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що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містить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піддерева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</a:rPr>
              <a:t> дерева </a:t>
            </a:r>
            <a:r>
              <a:rPr lang="en-US" sz="1800" dirty="0">
                <a:solidFill>
                  <a:srgbClr val="008000"/>
                </a:solidFill>
                <a:latin typeface="Arial Black" panose="020B0A04020102020204" pitchFamily="34" charset="0"/>
              </a:rPr>
              <a:t>t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_populate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класів-</a:t>
            </a:r>
            <a:r>
              <a:rPr lang="uk-UA" dirty="0" err="1"/>
              <a:t>ітераторів</a:t>
            </a:r>
            <a:r>
              <a:rPr lang="uk-UA" dirty="0"/>
              <a:t> для бінарного </a:t>
            </a:r>
            <a:r>
              <a:rPr lang="uk-UA" dirty="0" smtClean="0"/>
              <a:t>дерева.3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Arial Black" panose="020B0A04020102020204" pitchFamily="34" charset="0"/>
              </a:rPr>
              <a:t>iter</a:t>
            </a:r>
            <a:r>
              <a:rPr lang="en-US" sz="2000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Arial Black" panose="020B0A04020102020204" pitchFamily="34" charset="0"/>
              </a:rPr>
              <a:t>__next__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якщо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стек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порожній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raise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StopIteration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зупиняємось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t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pop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інакше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повертаємо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піддерево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з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верхівки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стеку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7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класів-</a:t>
            </a:r>
            <a:r>
              <a:rPr lang="uk-UA" dirty="0" err="1"/>
              <a:t>ітераторів</a:t>
            </a:r>
            <a:r>
              <a:rPr lang="uk-UA" dirty="0"/>
              <a:t> для бінарного </a:t>
            </a:r>
            <a:r>
              <a:rPr lang="uk-UA" dirty="0" smtClean="0"/>
              <a:t>дерева.4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Arial Black" panose="020B0A04020102020204" pitchFamily="34" charset="0"/>
              </a:rPr>
              <a:t>LKP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KLP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"""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Ітератор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для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реалізації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обходу ЛКП.</a:t>
            </a:r>
          </a:p>
          <a:p>
            <a:pPr marL="0" indent="0">
              <a:buNone/>
            </a:pPr>
            <a:endParaRPr lang="en-US" sz="2000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   """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Arial Black" panose="020B0A04020102020204" pitchFamily="34" charset="0"/>
              </a:rPr>
              <a:t>_populate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t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"""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Наповнити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стек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піддеревами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дерева t у порядку ЛКП.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       """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_populate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rightson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())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спочатку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правий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син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push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потім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корінь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_populate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leftson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())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потім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лівий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 smtClean="0">
                <a:solidFill>
                  <a:srgbClr val="008000"/>
                </a:solidFill>
                <a:latin typeface="Arial Black" panose="020B0A04020102020204" pitchFamily="34" charset="0"/>
              </a:rPr>
              <a:t>син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1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класів-</a:t>
            </a:r>
            <a:r>
              <a:rPr lang="uk-UA" dirty="0" err="1"/>
              <a:t>ітераторів</a:t>
            </a:r>
            <a:r>
              <a:rPr lang="uk-UA" dirty="0"/>
              <a:t> для бінарного </a:t>
            </a:r>
            <a:r>
              <a:rPr lang="uk-UA" dirty="0" smtClean="0"/>
              <a:t>дерева.5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Arial Black" panose="020B0A04020102020204" pitchFamily="34" charset="0"/>
              </a:rPr>
              <a:t>LPK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KLP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"""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Ітератор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для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реалізації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обходу ЛПК.</a:t>
            </a:r>
          </a:p>
          <a:p>
            <a:pPr marL="0" indent="0">
              <a:buNone/>
            </a:pPr>
            <a:endParaRPr lang="en-US" sz="2000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   """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Arial Black" panose="020B0A04020102020204" pitchFamily="34" charset="0"/>
              </a:rPr>
              <a:t>_populate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t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"""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Наповнити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стек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піддеревами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дерева t у порядку ЛПК.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       """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push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спочатку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корінь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_populate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rightson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())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потім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правий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син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_populate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leftson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())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потім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лівий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 smtClean="0">
                <a:solidFill>
                  <a:srgbClr val="008000"/>
                </a:solidFill>
                <a:latin typeface="Arial Black" panose="020B0A04020102020204" pitchFamily="34" charset="0"/>
              </a:rPr>
              <a:t>син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9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Показати список вершин дерева для кожного з обходів КЛП, ЛКП, ЛПК.</a:t>
            </a:r>
            <a:endParaRPr lang="en-US" dirty="0"/>
          </a:p>
          <a:p>
            <a:r>
              <a:rPr lang="uk-UA" dirty="0"/>
              <a:t>Для реалізації показу списку вершин використаємо описані у прикладі для бінарного дерев у темі «рекурсивні структури даних» функції </a:t>
            </a:r>
            <a:r>
              <a:rPr lang="en-US" dirty="0" err="1"/>
              <a:t>makewords</a:t>
            </a:r>
            <a:r>
              <a:rPr lang="en-US" dirty="0"/>
              <a:t> – </a:t>
            </a:r>
            <a:r>
              <a:rPr lang="uk-UA" dirty="0"/>
              <a:t>отримати список слів з перемішуванням, та </a:t>
            </a:r>
            <a:r>
              <a:rPr lang="en-US" dirty="0"/>
              <a:t>build tree – </a:t>
            </a:r>
            <a:r>
              <a:rPr lang="uk-UA" dirty="0"/>
              <a:t>побудувати дерево пошуку.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Обхід бінарного дерева за допомогою генераторів-функцій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Іншим способом реалізації </a:t>
            </a:r>
            <a:r>
              <a:rPr lang="uk-UA" dirty="0" err="1"/>
              <a:t>ітераторів</a:t>
            </a:r>
            <a:r>
              <a:rPr lang="uk-UA" dirty="0"/>
              <a:t> для обходу бінарного дерева є застосування генераторів-функцій.</a:t>
            </a:r>
            <a:endParaRPr lang="en-US" dirty="0"/>
          </a:p>
          <a:p>
            <a:r>
              <a:rPr lang="uk-UA" dirty="0"/>
              <a:t>Відмінність цих функцій від раніше розглянутих генераторів полягає у тому, що вони повинні бути рекурсивними. </a:t>
            </a:r>
            <a:endParaRPr lang="uk-UA" dirty="0" smtClean="0"/>
          </a:p>
          <a:p>
            <a:r>
              <a:rPr lang="uk-UA" dirty="0" smtClean="0"/>
              <a:t>Скажімо</a:t>
            </a:r>
            <a:r>
              <a:rPr lang="uk-UA" dirty="0"/>
              <a:t>, для обходу КЛП, </a:t>
            </a:r>
            <a:r>
              <a:rPr lang="uk-UA" dirty="0" smtClean="0"/>
              <a:t>треба після </a:t>
            </a:r>
            <a:r>
              <a:rPr lang="uk-UA" dirty="0"/>
              <a:t>повернення кореня </a:t>
            </a:r>
            <a:r>
              <a:rPr lang="uk-UA" dirty="0" err="1"/>
              <a:t>рекурсивно</a:t>
            </a:r>
            <a:r>
              <a:rPr lang="uk-UA" dirty="0"/>
              <a:t> викликати той же генератор для повернення всіх вузлів лівого, а потім – правого сина.</a:t>
            </a:r>
            <a:endParaRPr lang="en-US" dirty="0"/>
          </a:p>
          <a:p>
            <a:r>
              <a:rPr lang="uk-UA" dirty="0"/>
              <a:t>Для рекурсивного виклику генератору-функції </a:t>
            </a:r>
            <a:r>
              <a:rPr lang="en-US" dirty="0"/>
              <a:t>f</a:t>
            </a:r>
            <a:r>
              <a:rPr lang="uk-UA" dirty="0"/>
              <a:t> у </a:t>
            </a:r>
            <a:r>
              <a:rPr lang="en-US" dirty="0" smtClean="0"/>
              <a:t>Python </a:t>
            </a:r>
            <a:r>
              <a:rPr lang="uk-UA" dirty="0"/>
              <a:t>використовують </a:t>
            </a:r>
            <a:endParaRPr lang="uk-UA" dirty="0" smtClean="0"/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Реал</a:t>
            </a:r>
            <a:r>
              <a:rPr lang="uk-UA" sz="3200" dirty="0" err="1"/>
              <a:t>ізація</a:t>
            </a:r>
            <a:r>
              <a:rPr lang="uk-UA" sz="3200" dirty="0"/>
              <a:t> генератору-функції для обходу КЛП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</a:t>
            </a:r>
            <a:r>
              <a:rPr lang="uk-UA" dirty="0" err="1"/>
              <a:t>ізація</a:t>
            </a:r>
            <a:r>
              <a:rPr lang="uk-UA" dirty="0"/>
              <a:t> генератору-функції для обходу КЛП – нижче. </a:t>
            </a:r>
            <a:endParaRPr lang="en-US" dirty="0" smtClean="0"/>
          </a:p>
          <a:p>
            <a:r>
              <a:rPr lang="uk-UA" dirty="0" smtClean="0"/>
              <a:t>Генератори-функції </a:t>
            </a:r>
            <a:r>
              <a:rPr lang="uk-UA" dirty="0"/>
              <a:t>для ЛКП та ЛПК реалізуються аналогічно.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Реал</a:t>
            </a:r>
            <a:r>
              <a:rPr lang="uk-UA" sz="3200" dirty="0" err="1"/>
              <a:t>ізація</a:t>
            </a:r>
            <a:r>
              <a:rPr lang="uk-UA" sz="3200" dirty="0"/>
              <a:t> генератору-функції для обходу </a:t>
            </a:r>
            <a:r>
              <a:rPr lang="uk-UA" sz="3200" dirty="0" smtClean="0"/>
              <a:t>КЛП.2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klp_gen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'''Генератор-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функція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що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повертає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всі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вузли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t у порядку КЛП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yield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ru-RU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root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повернути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корінь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дерева           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klp_gen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leftson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рекурсивний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виклик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генератора для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лівого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сина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yield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from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klp_gen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t</a:t>
            </a:r>
            <a:r>
              <a:rPr lang="ru-RU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rightson</a:t>
            </a:r>
            <a:r>
              <a:rPr lang="ru-RU" b="1" dirty="0" smtClean="0">
                <a:solidFill>
                  <a:srgbClr val="000080"/>
                </a:solidFill>
                <a:latin typeface="Arial Black" panose="020B0A04020102020204" pitchFamily="34" charset="0"/>
              </a:rPr>
              <a:t>()) </a:t>
            </a:r>
            <a:r>
              <a:rPr lang="ru-RU" dirty="0" smtClean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рекурсивний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виклик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генератора для правого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сина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uk-UA" sz="32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err="1"/>
              <a:t>Ітератори</a:t>
            </a:r>
            <a:r>
              <a:rPr lang="uk-UA" sz="2400" dirty="0"/>
              <a:t>, функції </a:t>
            </a:r>
            <a:r>
              <a:rPr lang="en-US" sz="2400" dirty="0" err="1"/>
              <a:t>iter</a:t>
            </a:r>
            <a:r>
              <a:rPr lang="en-US" sz="2400" dirty="0"/>
              <a:t> </a:t>
            </a:r>
            <a:r>
              <a:rPr lang="ru-RU" sz="2400" dirty="0"/>
              <a:t>та </a:t>
            </a:r>
            <a:r>
              <a:rPr lang="en-US" sz="2400" dirty="0"/>
              <a:t>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Ітераційний протокол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Генератори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Генератори-вирази та генератори функції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Написання власних класів-</a:t>
            </a:r>
            <a:r>
              <a:rPr lang="uk-UA" sz="2400" dirty="0" err="1"/>
              <a:t>ітераторів</a:t>
            </a:r>
            <a:endParaRPr lang="en-US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Марк </a:t>
            </a:r>
            <a:r>
              <a:rPr lang="ru-RU" dirty="0" err="1"/>
              <a:t>Саммерфилд</a:t>
            </a:r>
            <a:r>
              <a:rPr lang="ru-RU" dirty="0"/>
              <a:t>, Программирование на </a:t>
            </a:r>
            <a:r>
              <a:rPr lang="ru-RU" dirty="0" err="1"/>
              <a:t>Python</a:t>
            </a:r>
            <a:r>
              <a:rPr lang="ru-RU" dirty="0"/>
              <a:t> 3. Подробное руководство. - Символ-Плюс, 2009.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uk-UA" dirty="0"/>
              <a:t>, </a:t>
            </a:r>
            <a:r>
              <a:rPr lang="en-US" dirty="0"/>
              <a:t>Data Structures and Algorithms with Object-Oriented Design Patterns in Python</a:t>
            </a:r>
            <a:r>
              <a:rPr lang="uk-UA" dirty="0"/>
              <a:t>, 2003, </a:t>
            </a:r>
            <a:r>
              <a:rPr lang="uk-UA" u="sng" dirty="0">
                <a:hlinkClick r:id="rId2"/>
              </a:rPr>
              <a:t>http://www.brpreiss.com/books/opus7/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Tarek</a:t>
            </a:r>
            <a:r>
              <a:rPr lang="ru-RU" dirty="0"/>
              <a:t> </a:t>
            </a:r>
            <a:r>
              <a:rPr lang="ru-RU" dirty="0" err="1"/>
              <a:t>Ziadé</a:t>
            </a:r>
            <a:r>
              <a:rPr lang="ru-RU" dirty="0"/>
              <a:t>. </a:t>
            </a:r>
            <a:r>
              <a:rPr lang="ru-RU" dirty="0" err="1"/>
              <a:t>Expert</a:t>
            </a:r>
            <a:r>
              <a:rPr lang="ru-RU" dirty="0"/>
              <a:t>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Programming</a:t>
            </a:r>
            <a:r>
              <a:rPr lang="ru-RU" dirty="0"/>
              <a:t>. - </a:t>
            </a:r>
            <a:r>
              <a:rPr lang="ru-RU" dirty="0" err="1"/>
              <a:t>Packt</a:t>
            </a:r>
            <a:r>
              <a:rPr lang="ru-RU" dirty="0"/>
              <a:t> </a:t>
            </a:r>
            <a:r>
              <a:rPr lang="ru-RU" dirty="0" err="1"/>
              <a:t>Publishing</a:t>
            </a:r>
            <a:r>
              <a:rPr lang="ru-RU" dirty="0"/>
              <a:t>, 2008.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David</a:t>
            </a:r>
            <a:r>
              <a:rPr lang="ru-RU" dirty="0"/>
              <a:t> </a:t>
            </a:r>
            <a:r>
              <a:rPr lang="ru-RU" dirty="0" err="1"/>
              <a:t>Beazley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Brian</a:t>
            </a:r>
            <a:r>
              <a:rPr lang="ru-RU" dirty="0"/>
              <a:t> K. </a:t>
            </a:r>
            <a:r>
              <a:rPr lang="ru-RU" dirty="0" err="1"/>
              <a:t>Jones</a:t>
            </a:r>
            <a:r>
              <a:rPr lang="uk-UA" dirty="0"/>
              <a:t>,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Cookbook</a:t>
            </a:r>
            <a:r>
              <a:rPr lang="uk-UA" dirty="0"/>
              <a:t>. - </a:t>
            </a:r>
            <a:r>
              <a:rPr lang="uk-UA" dirty="0" err="1"/>
              <a:t>O’Reilly</a:t>
            </a:r>
            <a:r>
              <a:rPr lang="uk-UA" dirty="0"/>
              <a:t> </a:t>
            </a:r>
            <a:r>
              <a:rPr lang="uk-UA" dirty="0" err="1"/>
              <a:t>Media</a:t>
            </a:r>
            <a:r>
              <a:rPr lang="en-US" dirty="0"/>
              <a:t>, 2013.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u="sng" dirty="0">
                <a:hlinkClick r:id="rId3"/>
              </a:rPr>
              <a:t>http://www.python-course.eu/python3_generators.php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next</a:t>
            </a:r>
            <a:r>
              <a:rPr lang="ru-RU" dirty="0"/>
              <a:t>() та </a:t>
            </a:r>
            <a:r>
              <a:rPr lang="ru-RU" dirty="0" err="1"/>
              <a:t>iter</a:t>
            </a:r>
            <a:r>
              <a:rPr lang="ru-RU" dirty="0"/>
              <a:t>()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Ітераційний протокол </a:t>
            </a:r>
            <a:r>
              <a:rPr lang="uk-UA" dirty="0"/>
              <a:t>полягає у наступному. </a:t>
            </a:r>
            <a:endParaRPr lang="uk-UA" dirty="0" smtClean="0"/>
          </a:p>
          <a:p>
            <a:pPr lvl="1"/>
            <a:r>
              <a:rPr lang="uk-UA" dirty="0" smtClean="0"/>
              <a:t>Для </a:t>
            </a:r>
            <a:r>
              <a:rPr lang="uk-UA" dirty="0"/>
              <a:t>повернення елементів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uk-UA" dirty="0" err="1"/>
              <a:t>ітератор</a:t>
            </a:r>
            <a:r>
              <a:rPr lang="uk-UA" dirty="0"/>
              <a:t> </a:t>
            </a:r>
            <a:r>
              <a:rPr lang="en-US" i="1" dirty="0"/>
              <a:t>y</a:t>
            </a:r>
            <a:r>
              <a:rPr lang="uk-UA" dirty="0"/>
              <a:t> використовує стандартну функцію </a:t>
            </a:r>
            <a:r>
              <a:rPr lang="en-US" dirty="0"/>
              <a:t>next(y). </a:t>
            </a:r>
            <a:endParaRPr lang="uk-UA" dirty="0" smtClean="0"/>
          </a:p>
          <a:p>
            <a:pPr lvl="1"/>
            <a:r>
              <a:rPr lang="uk-UA" dirty="0" smtClean="0"/>
              <a:t>Коли </a:t>
            </a:r>
            <a:r>
              <a:rPr lang="uk-UA" dirty="0"/>
              <a:t>елементи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uk-UA" dirty="0"/>
              <a:t>завершуються, </a:t>
            </a:r>
            <a:r>
              <a:rPr lang="uk-UA" dirty="0" err="1"/>
              <a:t>ітератор</a:t>
            </a:r>
            <a:r>
              <a:rPr lang="uk-UA" dirty="0"/>
              <a:t> у відповідь на черговий виклик </a:t>
            </a:r>
            <a:r>
              <a:rPr lang="en-US" dirty="0"/>
              <a:t>next</a:t>
            </a:r>
            <a:r>
              <a:rPr lang="uk-UA" dirty="0"/>
              <a:t> ініціює виключення класу </a:t>
            </a:r>
            <a:r>
              <a:rPr lang="en-US" dirty="0" err="1"/>
              <a:t>StopIteration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Для того, щоб для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uk-UA" dirty="0"/>
              <a:t>повернути об’єкт-</a:t>
            </a:r>
            <a:r>
              <a:rPr lang="uk-UA" dirty="0" err="1"/>
              <a:t>ітератор</a:t>
            </a:r>
            <a:r>
              <a:rPr lang="uk-UA" dirty="0"/>
              <a:t>, використовують стандартну функцію </a:t>
            </a:r>
            <a:r>
              <a:rPr lang="uk-UA" dirty="0" err="1"/>
              <a:t>iter</a:t>
            </a:r>
            <a:r>
              <a:rPr lang="uk-UA" dirty="0"/>
              <a:t>(x). </a:t>
            </a:r>
            <a:endParaRPr lang="uk-UA" dirty="0" smtClean="0"/>
          </a:p>
          <a:p>
            <a:r>
              <a:rPr lang="uk-UA" dirty="0" smtClean="0"/>
              <a:t>Після </a:t>
            </a:r>
            <a:r>
              <a:rPr lang="uk-UA" dirty="0"/>
              <a:t>цього послідовно викликаючи </a:t>
            </a:r>
            <a:r>
              <a:rPr lang="en-US" dirty="0"/>
              <a:t>next, </a:t>
            </a:r>
            <a:r>
              <a:rPr lang="uk-UA" dirty="0"/>
              <a:t>можна отримати всі елементи </a:t>
            </a:r>
            <a:r>
              <a:rPr lang="en-US" i="1" dirty="0"/>
              <a:t>x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next</a:t>
            </a:r>
            <a:r>
              <a:rPr lang="ru-RU" dirty="0"/>
              <a:t>() та </a:t>
            </a:r>
            <a:r>
              <a:rPr lang="ru-RU" dirty="0" err="1"/>
              <a:t>iter</a:t>
            </a:r>
            <a:r>
              <a:rPr lang="ru-RU" dirty="0" smtClean="0"/>
              <a:t>().2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Цикл </a:t>
            </a:r>
            <a:r>
              <a:rPr lang="en-US" dirty="0"/>
              <a:t>for</a:t>
            </a:r>
            <a:r>
              <a:rPr lang="uk-UA" dirty="0"/>
              <a:t> … </a:t>
            </a:r>
            <a:r>
              <a:rPr lang="en-US" dirty="0"/>
              <a:t>in</a:t>
            </a:r>
            <a:r>
              <a:rPr lang="uk-UA" dirty="0"/>
              <a:t> … також використовує ітераційний протокол.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цикл </a:t>
            </a:r>
            <a:r>
              <a:rPr lang="uk-UA" dirty="0" smtClean="0"/>
              <a:t>рівносильний </a:t>
            </a:r>
            <a:r>
              <a:rPr lang="uk-UA" dirty="0"/>
              <a:t>такій інструкції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a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≡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y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iter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P               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	</a:t>
            </a:r>
            <a:r>
              <a:rPr lang="en-US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try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	    </a:t>
            </a:r>
            <a:r>
              <a:rPr lang="en-US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True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next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P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except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StopIteration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	    </a:t>
            </a:r>
            <a:r>
              <a:rPr lang="en-US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pass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Власні класи-</a:t>
            </a:r>
            <a:r>
              <a:rPr lang="uk-UA" dirty="0" err="1"/>
              <a:t>ітератори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реалізації власних </a:t>
            </a:r>
            <a:r>
              <a:rPr lang="uk-UA" dirty="0" err="1"/>
              <a:t>ітераторів</a:t>
            </a:r>
            <a:r>
              <a:rPr lang="uk-UA" dirty="0"/>
              <a:t> треба описати клас, який реалізує методи __</a:t>
            </a:r>
            <a:r>
              <a:rPr lang="uk-UA" dirty="0" err="1"/>
              <a:t>iter</a:t>
            </a:r>
            <a:r>
              <a:rPr lang="uk-UA" dirty="0"/>
              <a:t>__ та __</a:t>
            </a:r>
            <a:r>
              <a:rPr lang="uk-UA" dirty="0" err="1"/>
              <a:t>next</a:t>
            </a:r>
            <a:r>
              <a:rPr lang="uk-UA" dirty="0"/>
              <a:t>__.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виклику функції </a:t>
            </a:r>
            <a:r>
              <a:rPr lang="uk-UA" dirty="0" err="1"/>
              <a:t>iter</a:t>
            </a:r>
            <a:r>
              <a:rPr lang="uk-UA" dirty="0"/>
              <a:t>(x) </a:t>
            </a:r>
            <a:r>
              <a:rPr lang="en-US" dirty="0"/>
              <a:t>Python </a:t>
            </a:r>
            <a:r>
              <a:rPr lang="uk-UA" dirty="0"/>
              <a:t>буде викликати метод __</a:t>
            </a:r>
            <a:r>
              <a:rPr lang="uk-UA" dirty="0" err="1"/>
              <a:t>iter</a:t>
            </a:r>
            <a:r>
              <a:rPr lang="uk-UA" dirty="0"/>
              <a:t>__: </a:t>
            </a:r>
            <a:r>
              <a:rPr lang="en-US" dirty="0"/>
              <a:t>x. </a:t>
            </a:r>
            <a:r>
              <a:rPr lang="uk-UA" dirty="0"/>
              <a:t>__</a:t>
            </a:r>
            <a:r>
              <a:rPr lang="uk-UA" dirty="0" err="1"/>
              <a:t>iter</a:t>
            </a:r>
            <a:r>
              <a:rPr lang="uk-UA" dirty="0"/>
              <a:t>__</a:t>
            </a:r>
            <a:r>
              <a:rPr lang="en-US" dirty="0"/>
              <a:t>()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Як </a:t>
            </a:r>
            <a:r>
              <a:rPr lang="uk-UA" dirty="0"/>
              <a:t>правило</a:t>
            </a:r>
            <a:r>
              <a:rPr lang="en-US" dirty="0"/>
              <a:t>,</a:t>
            </a:r>
            <a:r>
              <a:rPr lang="uk-UA" dirty="0"/>
              <a:t> цей метод повертає у якості </a:t>
            </a:r>
            <a:r>
              <a:rPr lang="uk-UA" dirty="0" err="1"/>
              <a:t>ітератора</a:t>
            </a:r>
            <a:r>
              <a:rPr lang="uk-UA" dirty="0"/>
              <a:t> самого себе, тобто, об’єкт цього класу.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виклику функції </a:t>
            </a:r>
            <a:r>
              <a:rPr lang="en-US" dirty="0"/>
              <a:t>next(x) Python </a:t>
            </a:r>
            <a:r>
              <a:rPr lang="uk-UA" dirty="0"/>
              <a:t>викликає метод </a:t>
            </a:r>
            <a:r>
              <a:rPr lang="en-US" dirty="0"/>
              <a:t>_</a:t>
            </a:r>
            <a:r>
              <a:rPr lang="uk-UA" dirty="0"/>
              <a:t>_</a:t>
            </a:r>
            <a:r>
              <a:rPr lang="en-US" dirty="0"/>
              <a:t>next__: </a:t>
            </a:r>
            <a:r>
              <a:rPr lang="en-US" dirty="0" err="1"/>
              <a:t>x.__next</a:t>
            </a:r>
            <a:r>
              <a:rPr lang="en-US" dirty="0"/>
              <a:t>__().</a:t>
            </a:r>
          </a:p>
          <a:p>
            <a:r>
              <a:rPr lang="uk-UA" dirty="0"/>
              <a:t>Метод __</a:t>
            </a:r>
            <a:r>
              <a:rPr lang="uk-UA" dirty="0" err="1"/>
              <a:t>next</a:t>
            </a:r>
            <a:r>
              <a:rPr lang="uk-UA" dirty="0"/>
              <a:t>__ повинен повертати елементи та ініціювати виключення </a:t>
            </a:r>
            <a:r>
              <a:rPr lang="en-US" dirty="0" err="1"/>
              <a:t>StopIteration</a:t>
            </a:r>
            <a:r>
              <a:rPr lang="en-US" dirty="0"/>
              <a:t>, </a:t>
            </a:r>
            <a:r>
              <a:rPr lang="uk-UA" dirty="0"/>
              <a:t>якщо елементи завершились.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Клас-</a:t>
            </a:r>
            <a:r>
              <a:rPr lang="uk-UA" dirty="0" err="1"/>
              <a:t>ітератор</a:t>
            </a:r>
            <a:r>
              <a:rPr lang="uk-UA" dirty="0"/>
              <a:t> </a:t>
            </a:r>
            <a:r>
              <a:rPr lang="uk-UA" dirty="0" err="1"/>
              <a:t>Reverse</a:t>
            </a:r>
            <a:r>
              <a:rPr lang="uk-UA" dirty="0"/>
              <a:t>, що повертає елементи послідовності в оберненому порядку.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Генератори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Генератори</a:t>
            </a:r>
            <a:r>
              <a:rPr lang="uk-UA" dirty="0"/>
              <a:t> – це об’єкти, які створюють послідовність </a:t>
            </a:r>
            <a:r>
              <a:rPr lang="uk-UA" dirty="0" err="1"/>
              <a:t>поелементно</a:t>
            </a:r>
            <a:r>
              <a:rPr lang="uk-UA" dirty="0"/>
              <a:t> та повертають по одному елементу послідовності за один крок. </a:t>
            </a:r>
            <a:endParaRPr lang="uk-UA" dirty="0" smtClean="0"/>
          </a:p>
          <a:p>
            <a:r>
              <a:rPr lang="uk-UA" dirty="0" smtClean="0"/>
              <a:t>Генератори </a:t>
            </a:r>
            <a:r>
              <a:rPr lang="uk-UA" dirty="0"/>
              <a:t>схожі на </a:t>
            </a:r>
            <a:r>
              <a:rPr lang="uk-UA" dirty="0" err="1"/>
              <a:t>ітератори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якщо </a:t>
            </a:r>
            <a:r>
              <a:rPr lang="uk-UA" dirty="0" err="1"/>
              <a:t>ітератор</a:t>
            </a:r>
            <a:r>
              <a:rPr lang="uk-UA" dirty="0"/>
              <a:t> повертає елементи вже існуючої послідовності, то генератор цю послідовність створює.</a:t>
            </a:r>
            <a:endParaRPr lang="en-US" dirty="0"/>
          </a:p>
          <a:p>
            <a:r>
              <a:rPr lang="uk-UA" dirty="0"/>
              <a:t>Генератори у </a:t>
            </a:r>
            <a:r>
              <a:rPr lang="en-US" dirty="0"/>
              <a:t>Python </a:t>
            </a:r>
            <a:r>
              <a:rPr lang="uk-UA" dirty="0"/>
              <a:t>синтаксично можуть бути реалізовані як </a:t>
            </a:r>
            <a:r>
              <a:rPr lang="uk-UA" b="1" dirty="0"/>
              <a:t>генератори-вирази</a:t>
            </a:r>
            <a:r>
              <a:rPr lang="uk-UA" dirty="0"/>
              <a:t> або як г</a:t>
            </a:r>
            <a:r>
              <a:rPr lang="uk-UA" b="1" dirty="0"/>
              <a:t>енератори-функції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Генератори-вирази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Синтаксис генератора-виразу виглядає так: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a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i="1" dirty="0"/>
              <a:t>e</a:t>
            </a:r>
            <a:r>
              <a:rPr lang="uk-UA" dirty="0"/>
              <a:t>(a) – вираз, що залежить від </a:t>
            </a:r>
            <a:r>
              <a:rPr lang="en-US" dirty="0"/>
              <a:t>a, 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uk-UA" dirty="0"/>
              <a:t>вираз типу, що </a:t>
            </a:r>
            <a:r>
              <a:rPr lang="uk-UA" dirty="0" err="1"/>
              <a:t>ітерується</a:t>
            </a:r>
            <a:r>
              <a:rPr lang="uk-UA" dirty="0"/>
              <a:t>, </a:t>
            </a:r>
            <a:r>
              <a:rPr lang="en-US" i="1" dirty="0"/>
              <a:t>F</a:t>
            </a:r>
            <a:r>
              <a:rPr lang="en-US" dirty="0"/>
              <a:t> – </a:t>
            </a:r>
            <a:r>
              <a:rPr lang="uk-UA" dirty="0"/>
              <a:t>умова.</a:t>
            </a:r>
            <a:endParaRPr lang="en-US" dirty="0"/>
          </a:p>
          <a:p>
            <a:r>
              <a:rPr lang="en-US" dirty="0"/>
              <a:t>Python </a:t>
            </a:r>
            <a:r>
              <a:rPr lang="uk-UA" dirty="0"/>
              <a:t>повертає значення для всіх елементів </a:t>
            </a:r>
            <a:r>
              <a:rPr lang="en-US" dirty="0"/>
              <a:t>a</a:t>
            </a:r>
            <a:r>
              <a:rPr lang="uk-UA" dirty="0"/>
              <a:t> з </a:t>
            </a:r>
            <a:r>
              <a:rPr lang="en-US" i="1" dirty="0"/>
              <a:t>x</a:t>
            </a:r>
            <a:r>
              <a:rPr lang="uk-UA" dirty="0"/>
              <a:t>, для яких істинною є умова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uk-UA" dirty="0" smtClean="0"/>
          </a:p>
          <a:p>
            <a:r>
              <a:rPr lang="uk-UA" dirty="0" smtClean="0"/>
              <a:t>Умову </a:t>
            </a:r>
            <a:r>
              <a:rPr lang="en-US" i="1" dirty="0"/>
              <a:t>F</a:t>
            </a:r>
            <a:r>
              <a:rPr lang="uk-UA" dirty="0"/>
              <a:t> можна не вказувати. Тоді </a:t>
            </a: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uk-UA" dirty="0"/>
              <a:t>опускають.</a:t>
            </a:r>
            <a:endParaRPr lang="en-US" dirty="0"/>
          </a:p>
          <a:p>
            <a:r>
              <a:rPr lang="uk-UA" dirty="0"/>
              <a:t>Генератор-вираз схожий на </a:t>
            </a:r>
            <a:r>
              <a:rPr lang="uk-UA" dirty="0" err="1"/>
              <a:t>спискоутворення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окрім різних дужок у синтаксисі суттєвою відмінністю є те, що генератор-вираз не будує всю послідовність, а повертає її </a:t>
            </a:r>
            <a:r>
              <a:rPr lang="uk-UA" dirty="0" err="1"/>
              <a:t>поелементно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Генератори-функції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Генератори-функції мають такий же синтаксис, як і звичайні функції, за виключенням того, що для повернення результату замість оператора 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e</a:t>
            </a:r>
          </a:p>
          <a:p>
            <a:pPr marL="0" indent="0">
              <a:buNone/>
            </a:pPr>
            <a:r>
              <a:rPr lang="uk-UA" dirty="0" smtClean="0"/>
              <a:t>використовують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e</a:t>
            </a:r>
          </a:p>
          <a:p>
            <a:r>
              <a:rPr lang="uk-UA" dirty="0" smtClean="0"/>
              <a:t>З </a:t>
            </a:r>
            <a:r>
              <a:rPr lang="uk-UA" dirty="0"/>
              <a:t>точки зору виконання функції </a:t>
            </a:r>
            <a:r>
              <a:rPr lang="uk-UA" dirty="0" err="1"/>
              <a:t>yield</a:t>
            </a:r>
            <a:r>
              <a:rPr lang="uk-UA" dirty="0"/>
              <a:t> відрізняється від </a:t>
            </a:r>
            <a:r>
              <a:rPr lang="uk-UA" dirty="0" err="1"/>
              <a:t>return</a:t>
            </a:r>
            <a:r>
              <a:rPr lang="uk-UA" dirty="0"/>
              <a:t> тим, що не тільки повертає значення виразу </a:t>
            </a:r>
            <a:r>
              <a:rPr lang="en-US" dirty="0"/>
              <a:t>e, </a:t>
            </a:r>
            <a:r>
              <a:rPr lang="uk-UA" dirty="0"/>
              <a:t>але й запам’ятовує стан функції (місце завершення, значення всіх локальних змінних). </a:t>
            </a:r>
            <a:endParaRPr lang="en-US" dirty="0" smtClean="0"/>
          </a:p>
          <a:p>
            <a:r>
              <a:rPr lang="uk-UA" dirty="0" smtClean="0"/>
              <a:t>При </a:t>
            </a:r>
            <a:r>
              <a:rPr lang="uk-UA" dirty="0"/>
              <a:t>наступному виклику генератора-функції її виконання починається з наступного оператора після </a:t>
            </a:r>
            <a:r>
              <a:rPr lang="uk-UA" dirty="0" err="1"/>
              <a:t>yield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Тобто</a:t>
            </a:r>
            <a:r>
              <a:rPr lang="uk-UA" dirty="0"/>
              <a:t>, при багатьох викликах генератора-функції управління виконанням програми перемикається від програми до генератора-функції і назад, аналогічно тому, як це відбувається при паралельному виконанні програм. </a:t>
            </a:r>
            <a:endParaRPr lang="en-US" dirty="0" smtClean="0"/>
          </a:p>
          <a:p>
            <a:r>
              <a:rPr lang="uk-UA" dirty="0" smtClean="0"/>
              <a:t>Тому </a:t>
            </a:r>
            <a:r>
              <a:rPr lang="uk-UA" dirty="0"/>
              <a:t>генератори-функції ще називають «паралельним програмуванням для бідних».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5217</TotalTime>
  <Words>2356</Words>
  <Application>Microsoft Office PowerPoint</Application>
  <PresentationFormat>On-screen Show (4:3)</PresentationFormat>
  <Paragraphs>293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Courier New</vt:lpstr>
      <vt:lpstr>Times New Roman</vt:lpstr>
      <vt:lpstr>Ясность</vt:lpstr>
      <vt:lpstr>Інформатика та програмування</vt:lpstr>
      <vt:lpstr>Ітератори</vt:lpstr>
      <vt:lpstr>Функції next() та iter()</vt:lpstr>
      <vt:lpstr>Функції next() та iter().2</vt:lpstr>
      <vt:lpstr>Власні класи-ітератори</vt:lpstr>
      <vt:lpstr>Приклад</vt:lpstr>
      <vt:lpstr>Генератори</vt:lpstr>
      <vt:lpstr>Генератори-вирази</vt:lpstr>
      <vt:lpstr>Генератори-функції</vt:lpstr>
      <vt:lpstr>Приклад</vt:lpstr>
      <vt:lpstr>Застосування генераторів</vt:lpstr>
      <vt:lpstr>Приклад</vt:lpstr>
      <vt:lpstr>Реалізація ітераторів у класах</vt:lpstr>
      <vt:lpstr>Приклад. Ітератор для графу</vt:lpstr>
      <vt:lpstr>Приклад. Ітератор для графу.2</vt:lpstr>
      <vt:lpstr>Написання власних класів-ітераторів</vt:lpstr>
      <vt:lpstr>Обхід бінарного дерева</vt:lpstr>
      <vt:lpstr>Обхід бінарного дерева.2</vt:lpstr>
      <vt:lpstr>Реалізація класів-ітераторів для бінарного дерева</vt:lpstr>
      <vt:lpstr>Реалізація класів-ітераторів для бінарного дерева.2</vt:lpstr>
      <vt:lpstr>Реалізація класів-ітераторів для бінарного дерева.3</vt:lpstr>
      <vt:lpstr>Реалізація класів-ітераторів для бінарного дерева.4</vt:lpstr>
      <vt:lpstr>Реалізація класів-ітераторів для бінарного дерева.5</vt:lpstr>
      <vt:lpstr>Приклад</vt:lpstr>
      <vt:lpstr>Обхід бінарного дерева за допомогою генераторів-функцій</vt:lpstr>
      <vt:lpstr>Реалізація генератору-функції для обходу КЛП</vt:lpstr>
      <vt:lpstr>Реалізація генератору-функції для обходу КЛП.2</vt:lpstr>
      <vt:lpstr>Резюме</vt:lpstr>
      <vt:lpstr>Де прочитати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nata@natkitten.name</cp:lastModifiedBy>
  <cp:revision>229</cp:revision>
  <dcterms:created xsi:type="dcterms:W3CDTF">2015-08-16T10:20:57Z</dcterms:created>
  <dcterms:modified xsi:type="dcterms:W3CDTF">2015-11-30T14:50:52Z</dcterms:modified>
</cp:coreProperties>
</file>