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329" r:id="rId4"/>
    <p:sldId id="319" r:id="rId5"/>
    <p:sldId id="298" r:id="rId6"/>
    <p:sldId id="320" r:id="rId7"/>
    <p:sldId id="330" r:id="rId8"/>
    <p:sldId id="299" r:id="rId9"/>
    <p:sldId id="300" r:id="rId10"/>
    <p:sldId id="331" r:id="rId11"/>
    <p:sldId id="332" r:id="rId12"/>
    <p:sldId id="333" r:id="rId13"/>
    <p:sldId id="334" r:id="rId14"/>
    <p:sldId id="301" r:id="rId15"/>
    <p:sldId id="303" r:id="rId16"/>
    <p:sldId id="335" r:id="rId17"/>
    <p:sldId id="336" r:id="rId18"/>
    <p:sldId id="337" r:id="rId19"/>
    <p:sldId id="302" r:id="rId20"/>
    <p:sldId id="338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6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07.12.2015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07.12.2015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07.12.2015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07.12.2015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41501/" TargetMode="External"/><Relationship Id="rId2" Type="http://schemas.openxmlformats.org/officeDocument/2006/relationships/hyperlink" Target="https://wiki.python.org/moin/PythonDecorator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developerworks/library/l-cpdecor/" TargetMode="External"/><Relationship Id="rId5" Type="http://schemas.openxmlformats.org/officeDocument/2006/relationships/hyperlink" Target="http://thecodeship.com/patterns/guide-to-python-function-decorators/" TargetMode="External"/><Relationship Id="rId4" Type="http://schemas.openxmlformats.org/officeDocument/2006/relationships/hyperlink" Target="http://www.linuxtopia.org/online_books/programming_books/python_programming/python_ch26s0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17. Декоратори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07.12.2015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власних </a:t>
            </a:r>
            <a:r>
              <a:rPr lang="uk-UA" dirty="0" smtClean="0"/>
              <a:t>декораторів.2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викликом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реальної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повренути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підфункцію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власних </a:t>
            </a:r>
            <a:r>
              <a:rPr lang="uk-UA" dirty="0" smtClean="0"/>
              <a:t>декораторів.3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Тоді вказання декоратора </a:t>
            </a:r>
            <a:r>
              <a:rPr lang="en-US" dirty="0"/>
              <a:t>@</a:t>
            </a:r>
            <a:r>
              <a:rPr lang="en-US" dirty="0" err="1"/>
              <a:t>mydecorator</a:t>
            </a:r>
            <a:r>
              <a:rPr lang="en-US" dirty="0"/>
              <a:t> </a:t>
            </a:r>
            <a:r>
              <a:rPr lang="uk-UA" dirty="0"/>
              <a:t>рівносильно такій послідовності команд: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≡ 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 smtClean="0">
              <a:latin typeface="Arial Black" panose="020B0A04020102020204" pitchFamily="34" charset="0"/>
            </a:endParaRPr>
          </a:p>
          <a:p>
            <a:r>
              <a:rPr lang="uk-UA" dirty="0" smtClean="0"/>
              <a:t>Тому</a:t>
            </a:r>
            <a:r>
              <a:rPr lang="uk-UA" dirty="0"/>
              <a:t>, подальші виклики функції </a:t>
            </a:r>
            <a:r>
              <a:rPr lang="en-US" dirty="0"/>
              <a:t>f </a:t>
            </a:r>
            <a:r>
              <a:rPr lang="uk-UA" dirty="0"/>
              <a:t>по суті будуть означати виклики функції _</a:t>
            </a:r>
            <a:r>
              <a:rPr lang="uk-UA" dirty="0" err="1"/>
              <a:t>mydecorator</a:t>
            </a:r>
            <a:r>
              <a:rPr lang="uk-UA" dirty="0"/>
              <a:t> з тими ж параметрами, які були вказані для </a:t>
            </a:r>
            <a:r>
              <a:rPr lang="en-US" dirty="0"/>
              <a:t>f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Зверніть </a:t>
            </a:r>
            <a:r>
              <a:rPr lang="uk-UA" dirty="0"/>
              <a:t>увагу, що у декораторі функція приймає довільну кількість позиційних та ключових параметрів, що дозволяє застосовувати цей декоратор для будь-якої функції.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Приклад. Реалізація декоратора </a:t>
            </a:r>
            <a:r>
              <a:rPr lang="en-US" dirty="0"/>
              <a:t>@benchmark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Реалізувати декоратор, що вимірює час виконання функції та застосувати його для перевірки часу обчислення числа </a:t>
            </a:r>
            <a:r>
              <a:rPr lang="uk-UA" dirty="0" err="1"/>
              <a:t>Фібоначчі</a:t>
            </a:r>
            <a:r>
              <a:rPr lang="uk-UA" dirty="0"/>
              <a:t> з використанням нерекурсивного, рекурсивного варіантів, а також генератора-функції.</a:t>
            </a:r>
            <a:endParaRPr lang="en-US" dirty="0"/>
          </a:p>
          <a:p>
            <a:r>
              <a:rPr lang="uk-UA" dirty="0"/>
              <a:t>Реалізуємо генератор </a:t>
            </a:r>
            <a:r>
              <a:rPr lang="en-US" dirty="0"/>
              <a:t>@benchmark, </a:t>
            </a:r>
            <a:r>
              <a:rPr lang="uk-UA" dirty="0"/>
              <a:t>який використовує описаний вище загальний шаблон, у окремому модулі.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вимірювання часу виконання функції використаємо стандартну функцію </a:t>
            </a:r>
            <a:r>
              <a:rPr lang="uk-UA" dirty="0" err="1"/>
              <a:t>time.clock</a:t>
            </a:r>
            <a:r>
              <a:rPr lang="uk-UA" dirty="0"/>
              <a:t>() з модуля </a:t>
            </a:r>
            <a:r>
              <a:rPr lang="uk-UA" dirty="0" err="1"/>
              <a:t>time</a:t>
            </a:r>
            <a:r>
              <a:rPr lang="uk-UA" dirty="0"/>
              <a:t>, яка повертає поточний час.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Приклад. Реалізація декоратора </a:t>
            </a:r>
            <a:r>
              <a:rPr lang="en-US" dirty="0"/>
              <a:t>@</a:t>
            </a:r>
            <a:r>
              <a:rPr lang="en-US" dirty="0" smtClean="0"/>
              <a:t>benchmark</a:t>
            </a:r>
            <a:r>
              <a:rPr lang="uk-UA" dirty="0" smtClean="0"/>
              <a:t>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Декоратор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@benchmark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обчислення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часу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f.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_benchmark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_benchmark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uk-UA" sz="1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sz="1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вимірюємо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викликом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викликаємо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      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вимірюємо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різницю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часі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600" dirty="0" smtClean="0">
              <a:solidFill>
                <a:srgbClr val="008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b="1" dirty="0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'{0} time elapsed {1:.8f}'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Приклад. Реалізація декоратора </a:t>
            </a:r>
            <a:r>
              <a:rPr lang="en-US" dirty="0"/>
              <a:t>@benchmark</a:t>
            </a:r>
            <a:r>
              <a:rPr lang="uk-UA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Після виконання цього прикладу (версія 1) бачимо, що все працює правильно окрім визначення імені функції, оскільки декоратор замість імені декорованої функції підставляє своє ім’я. </a:t>
            </a:r>
            <a:endParaRPr lang="uk-UA" dirty="0" smtClean="0"/>
          </a:p>
          <a:p>
            <a:r>
              <a:rPr lang="uk-UA" dirty="0" smtClean="0"/>
              <a:t>Зарадити </a:t>
            </a:r>
            <a:r>
              <a:rPr lang="uk-UA" dirty="0"/>
              <a:t>цьому можна різними способами, які реалізовані у версіях 2 та 3 </a:t>
            </a:r>
            <a:r>
              <a:rPr lang="uk-UA" dirty="0" smtClean="0"/>
              <a:t>даного </a:t>
            </a:r>
            <a:r>
              <a:rPr lang="uk-UA" dirty="0"/>
              <a:t>прикладу.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власних декораторів з параметрами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деяких випадках виконання декоратора залежить </a:t>
            </a:r>
            <a:r>
              <a:rPr lang="uk-UA"/>
              <a:t>від </a:t>
            </a:r>
            <a:r>
              <a:rPr lang="uk-UA" smtClean="0"/>
              <a:t>параметрів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шаблон декоратора дещо змінюється: з’являється ще одна зовнішня функція, яка повертає декоратор, який, в свою чергу, повертає </a:t>
            </a:r>
            <a:r>
              <a:rPr lang="uk-UA" dirty="0" err="1"/>
              <a:t>підфункцію</a:t>
            </a:r>
            <a:r>
              <a:rPr lang="uk-UA" dirty="0" smtClean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власних декораторів з </a:t>
            </a:r>
            <a:r>
              <a:rPr lang="uk-UA" dirty="0" smtClean="0"/>
              <a:t>параметрами.2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arg2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викликом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реальної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повренути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підфункцію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власних декораторів з </a:t>
            </a:r>
            <a:r>
              <a:rPr lang="uk-UA" dirty="0" smtClean="0"/>
              <a:t>параметрами.3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Тут arg1, arg2 – параметри декоратора, які можуть використовуватись у всіх вкладених функціях.</a:t>
            </a:r>
            <a:endParaRPr lang="en-US" dirty="0"/>
          </a:p>
          <a:p>
            <a:r>
              <a:rPr lang="uk-UA" dirty="0"/>
              <a:t>Застосування декоратора з параметрами виглядає так: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uk-UA" dirty="0" smtClean="0">
              <a:latin typeface="Arial Black" panose="020B0A04020102020204" pitchFamily="34" charset="0"/>
            </a:endParaRPr>
          </a:p>
          <a:p>
            <a:r>
              <a:rPr lang="uk-UA" dirty="0"/>
              <a:t>Треба відмітити, що значення фактичних параметрів </a:t>
            </a:r>
            <a:r>
              <a:rPr lang="en-US" dirty="0"/>
              <a:t>e1, e2 </a:t>
            </a:r>
            <a:r>
              <a:rPr lang="uk-UA" dirty="0"/>
              <a:t>декоратора </a:t>
            </a:r>
            <a:r>
              <a:rPr lang="en-US" dirty="0" err="1"/>
              <a:t>mydecorator</a:t>
            </a:r>
            <a:r>
              <a:rPr lang="uk-UA" dirty="0"/>
              <a:t> повинні бути визначені до моменту його застосування до функції</a:t>
            </a:r>
            <a:r>
              <a:rPr lang="en-US" dirty="0"/>
              <a:t> f</a:t>
            </a:r>
            <a:r>
              <a:rPr lang="uk-UA" dirty="0"/>
              <a:t>, тобто до місця опису (а не виклику) функції.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/>
              <a:t>у всіх викликах функції </a:t>
            </a:r>
            <a:r>
              <a:rPr lang="en-US" dirty="0"/>
              <a:t>f </a:t>
            </a:r>
            <a:r>
              <a:rPr lang="uk-UA" dirty="0"/>
              <a:t>використовують ті ж самі значення параметрів </a:t>
            </a:r>
            <a:r>
              <a:rPr lang="en-US" dirty="0"/>
              <a:t>e1, e2</a:t>
            </a:r>
            <a:r>
              <a:rPr lang="uk-UA" dirty="0"/>
              <a:t>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Вкладені декоратори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До однієї функції можуть бути застосовані декілька декораторів. </a:t>
            </a:r>
            <a:endParaRPr lang="uk-UA" dirty="0" smtClean="0"/>
          </a:p>
          <a:p>
            <a:r>
              <a:rPr lang="uk-UA" dirty="0" smtClean="0"/>
              <a:t>Тоді </a:t>
            </a:r>
            <a:r>
              <a:rPr lang="uk-UA" dirty="0"/>
              <a:t>всі ці декоратори вказують перед описом функції. </a:t>
            </a:r>
            <a:endParaRPr lang="uk-UA" dirty="0" smtClean="0"/>
          </a:p>
          <a:p>
            <a:r>
              <a:rPr lang="uk-UA" dirty="0" smtClean="0"/>
              <a:t>Вказані </a:t>
            </a:r>
            <a:r>
              <a:rPr lang="uk-UA" dirty="0"/>
              <a:t>декоратори застосовуються до функції послідовно, починаючи з найближчого до опису функції декоратора.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@mydecorator1     ≡    </a:t>
            </a:r>
            <a:r>
              <a:rPr lang="en-US" sz="2000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@mydecorator2               P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                   </a:t>
            </a:r>
            <a:r>
              <a:rPr lang="uk-UA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mydecorator1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mydecorator2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3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. </a:t>
            </a:r>
            <a:r>
              <a:rPr lang="uk-UA" dirty="0"/>
              <a:t>Реалізація декоратора </a:t>
            </a:r>
            <a:r>
              <a:rPr lang="en-US" dirty="0"/>
              <a:t>@trace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Реалізувати декоратор, який виводить повідомлення про вхід та вихід з кожної функції. Виведення повідомлень повинно </a:t>
            </a:r>
            <a:r>
              <a:rPr lang="uk-UA" dirty="0" err="1"/>
              <a:t>здійснюватись</a:t>
            </a:r>
            <a:r>
              <a:rPr lang="uk-UA" dirty="0"/>
              <a:t> тільки в режимі налагодження (</a:t>
            </a:r>
            <a:r>
              <a:rPr lang="en-US" dirty="0"/>
              <a:t>debug</a:t>
            </a:r>
            <a:r>
              <a:rPr lang="uk-UA" dirty="0"/>
              <a:t>)</a:t>
            </a:r>
            <a:r>
              <a:rPr lang="en-US" dirty="0"/>
              <a:t>. </a:t>
            </a:r>
          </a:p>
          <a:p>
            <a:r>
              <a:rPr lang="ru-RU" dirty="0"/>
              <a:t>Ви</a:t>
            </a:r>
            <a:r>
              <a:rPr lang="uk-UA" dirty="0"/>
              <a:t>ведення повідомлень про вхід та вихід з кожної функції ще називають трасуванням.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відповідний декоратор називається </a:t>
            </a:r>
            <a:r>
              <a:rPr lang="en-US" dirty="0"/>
              <a:t>@trace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декоратор реалізовано у окремому модулі.</a:t>
            </a:r>
            <a:endParaRPr lang="en-US" dirty="0"/>
          </a:p>
          <a:p>
            <a:r>
              <a:rPr lang="uk-UA" dirty="0"/>
              <a:t>Програма, що перевіряє застосування </a:t>
            </a:r>
            <a:r>
              <a:rPr lang="en-US" dirty="0"/>
              <a:t>@trace</a:t>
            </a:r>
            <a:r>
              <a:rPr lang="uk-UA" dirty="0"/>
              <a:t>, - та ж сама, що і для декоратора </a:t>
            </a:r>
            <a:r>
              <a:rPr lang="en-US" dirty="0"/>
              <a:t>@benchmark.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ній до функцій обчислення чисел </a:t>
            </a:r>
            <a:r>
              <a:rPr lang="uk-UA" dirty="0" err="1"/>
              <a:t>Фібоначчі</a:t>
            </a:r>
            <a:r>
              <a:rPr lang="uk-UA" dirty="0"/>
              <a:t> застосовуються обидва декоратори. </a:t>
            </a:r>
            <a:endParaRPr lang="uk-UA" dirty="0" smtClean="0"/>
          </a:p>
          <a:p>
            <a:r>
              <a:rPr lang="uk-UA" dirty="0" smtClean="0"/>
              <a:t>Застосування </a:t>
            </a:r>
            <a:r>
              <a:rPr lang="en-US" dirty="0"/>
              <a:t>@trace</a:t>
            </a:r>
            <a:r>
              <a:rPr lang="uk-UA" dirty="0"/>
              <a:t> залежить від параметра </a:t>
            </a:r>
            <a:r>
              <a:rPr lang="uk-UA" dirty="0" err="1"/>
              <a:t>debug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Декоратори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92560"/>
            <a:ext cx="8229600" cy="4876800"/>
          </a:xfrm>
        </p:spPr>
        <p:txBody>
          <a:bodyPr>
            <a:normAutofit/>
          </a:bodyPr>
          <a:lstStyle/>
          <a:p>
            <a:r>
              <a:rPr lang="uk-UA" b="1" dirty="0"/>
              <a:t>Декоратори</a:t>
            </a:r>
            <a:r>
              <a:rPr lang="uk-UA" dirty="0"/>
              <a:t> – це функції, які модифікують поведінку інших функцій, не змінюючи їх. 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37" y="2708920"/>
            <a:ext cx="619299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en-US" dirty="0"/>
              <a:t>. </a:t>
            </a:r>
            <a:r>
              <a:rPr lang="uk-UA" dirty="0"/>
              <a:t>Реалізація декоратора </a:t>
            </a:r>
            <a:r>
              <a:rPr lang="en-US" dirty="0"/>
              <a:t>@</a:t>
            </a:r>
            <a:r>
              <a:rPr lang="en-US" dirty="0" smtClean="0"/>
              <a:t>trace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Декоратор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@trace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відсліковування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f.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вказує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здійснювати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трасування</a:t>
            </a:r>
            <a:r>
              <a:rPr lang="en-US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_trace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functools.wraps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декоратор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оновлює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атрибутів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#__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відповідними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атрибутами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__trace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вхід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викликаємо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вихід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з'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__trace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_trace</a:t>
            </a:r>
            <a:endParaRPr lang="en-US" sz="16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Визначення декоратора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Застосування стандартних декораторів </a:t>
            </a:r>
            <a:r>
              <a:rPr lang="en-US" sz="2400" dirty="0"/>
              <a:t>@</a:t>
            </a:r>
            <a:r>
              <a:rPr lang="en-US" sz="2400" dirty="0" err="1"/>
              <a:t>staticmethod</a:t>
            </a:r>
            <a:r>
              <a:rPr lang="en-US" sz="2400" dirty="0"/>
              <a:t>, @property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Написання власних декораторів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Написання власних декораторів з параметрами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Вкладені декоратори</a:t>
            </a:r>
            <a:endParaRPr lang="en-US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Tarek</a:t>
            </a:r>
            <a:r>
              <a:rPr lang="ru-RU" dirty="0"/>
              <a:t> </a:t>
            </a:r>
            <a:r>
              <a:rPr lang="ru-RU" dirty="0" err="1"/>
              <a:t>Ziadé</a:t>
            </a:r>
            <a:r>
              <a:rPr lang="ru-RU" dirty="0"/>
              <a:t>. </a:t>
            </a:r>
            <a:r>
              <a:rPr lang="ru-RU" dirty="0" err="1"/>
              <a:t>Expert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. - </a:t>
            </a:r>
            <a:r>
              <a:rPr lang="ru-RU" dirty="0" err="1"/>
              <a:t>Packt</a:t>
            </a:r>
            <a:r>
              <a:rPr lang="ru-RU" dirty="0"/>
              <a:t> </a:t>
            </a:r>
            <a:r>
              <a:rPr lang="ru-RU" dirty="0" err="1"/>
              <a:t>Publishing</a:t>
            </a:r>
            <a:r>
              <a:rPr lang="ru-RU" dirty="0"/>
              <a:t>, 2008.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David</a:t>
            </a:r>
            <a:r>
              <a:rPr lang="ru-RU" dirty="0"/>
              <a:t> </a:t>
            </a:r>
            <a:r>
              <a:rPr lang="ru-RU" dirty="0" err="1"/>
              <a:t>Beazley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Brian</a:t>
            </a:r>
            <a:r>
              <a:rPr lang="ru-RU" dirty="0"/>
              <a:t> K. </a:t>
            </a:r>
            <a:r>
              <a:rPr lang="ru-RU" dirty="0" err="1"/>
              <a:t>Jones</a:t>
            </a:r>
            <a:r>
              <a:rPr lang="uk-UA" dirty="0"/>
              <a:t>,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. - </a:t>
            </a:r>
            <a:r>
              <a:rPr lang="uk-UA" dirty="0" err="1"/>
              <a:t>O’Reilly</a:t>
            </a:r>
            <a:r>
              <a:rPr lang="uk-UA" dirty="0"/>
              <a:t> </a:t>
            </a:r>
            <a:r>
              <a:rPr lang="uk-UA" dirty="0" err="1"/>
              <a:t>Media</a:t>
            </a:r>
            <a:r>
              <a:rPr lang="en-US" dirty="0"/>
              <a:t>, 2013.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2"/>
              </a:rPr>
              <a:t>https://wiki.python.org/moin/PythonDecoratorLibrary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http://habrahabr.ru/post/141501/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4"/>
              </a:rPr>
              <a:t>http://www.linuxtopia.org/online_books/programming_books/python_programming/python_ch26s05.html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5"/>
              </a:rPr>
              <a:t>http://thecodeship.com/patterns/guide-to-python-function-decorators/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6"/>
              </a:rPr>
              <a:t>http://www.ibm.com/developerworks/library/l-cpdecor</a:t>
            </a:r>
            <a:r>
              <a:rPr lang="uk-UA" u="sng" dirty="0" smtClean="0">
                <a:hlinkClick r:id="rId6"/>
              </a:rPr>
              <a:t>/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Декоратори.</a:t>
            </a:r>
            <a:r>
              <a:rPr lang="en-US" dirty="0" smtClean="0"/>
              <a:t>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92560"/>
            <a:ext cx="8229600" cy="4876800"/>
          </a:xfrm>
        </p:spPr>
        <p:txBody>
          <a:bodyPr>
            <a:normAutofit/>
          </a:bodyPr>
          <a:lstStyle/>
          <a:p>
            <a:r>
              <a:rPr lang="uk-UA" dirty="0" smtClean="0"/>
              <a:t>По </a:t>
            </a:r>
            <a:r>
              <a:rPr lang="uk-UA" dirty="0"/>
              <a:t>суті, декоратор реалізує композицію функцій.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i="1" dirty="0"/>
              <a:t>g</a:t>
            </a:r>
            <a:r>
              <a:rPr lang="uk-UA" dirty="0"/>
              <a:t> – це декоратор, а </a:t>
            </a:r>
            <a:r>
              <a:rPr lang="uk-UA" i="1" dirty="0"/>
              <a:t>f</a:t>
            </a:r>
            <a:r>
              <a:rPr lang="uk-UA" dirty="0"/>
              <a:t>(</a:t>
            </a:r>
            <a:r>
              <a:rPr lang="uk-UA" i="1" dirty="0"/>
              <a:t>x</a:t>
            </a:r>
            <a:r>
              <a:rPr lang="uk-UA" dirty="0"/>
              <a:t>) – функція, то застосування декоратора </a:t>
            </a:r>
            <a:r>
              <a:rPr lang="uk-UA" i="1" dirty="0"/>
              <a:t>g</a:t>
            </a:r>
            <a:r>
              <a:rPr lang="uk-UA" dirty="0"/>
              <a:t> до функції </a:t>
            </a:r>
            <a:r>
              <a:rPr lang="uk-UA" i="1" dirty="0"/>
              <a:t>f</a:t>
            </a:r>
            <a:r>
              <a:rPr lang="uk-UA" dirty="0"/>
              <a:t> означає виклик </a:t>
            </a:r>
            <a:r>
              <a:rPr lang="uk-UA" i="1" dirty="0"/>
              <a:t>g</a:t>
            </a:r>
            <a:r>
              <a:rPr lang="uk-UA" dirty="0"/>
              <a:t>(</a:t>
            </a:r>
            <a:r>
              <a:rPr lang="uk-UA" i="1" dirty="0"/>
              <a:t>f</a:t>
            </a:r>
            <a:r>
              <a:rPr lang="uk-UA" dirty="0"/>
              <a:t>(</a:t>
            </a:r>
            <a:r>
              <a:rPr lang="uk-UA" i="1" dirty="0"/>
              <a:t>x</a:t>
            </a:r>
            <a:r>
              <a:rPr lang="uk-UA" dirty="0"/>
              <a:t>)). </a:t>
            </a:r>
            <a:endParaRPr lang="en-US" dirty="0" smtClean="0"/>
          </a:p>
          <a:p>
            <a:r>
              <a:rPr lang="uk-UA" dirty="0" smtClean="0"/>
              <a:t>Сенс </a:t>
            </a:r>
            <a:r>
              <a:rPr lang="uk-UA" dirty="0"/>
              <a:t>застосування декораторів полягає у тому, що вони можуть додавати однакову поведінку різним функціям.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декоратори та функції, які вони модифікують, можуть створюватись незалежно та у різний час.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Синтаксис та виконання декораторів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декоратори мають такий </a:t>
            </a:r>
            <a:r>
              <a:rPr lang="uk-UA" u="sng" dirty="0"/>
              <a:t>синтаксис</a:t>
            </a:r>
            <a:r>
              <a:rPr lang="uk-UA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@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decorator</a:t>
            </a:r>
            <a:endParaRPr lang="uk-UA" dirty="0" smtClean="0"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decorator</a:t>
            </a:r>
            <a:r>
              <a:rPr lang="uk-UA" dirty="0"/>
              <a:t> – ім’я декоратора.</a:t>
            </a:r>
            <a:endParaRPr lang="en-US" dirty="0"/>
          </a:p>
          <a:p>
            <a:r>
              <a:rPr lang="uk-UA" dirty="0"/>
              <a:t>Для застосування декоратора до функції необхідно вказати його безпосередньо перед описом функції: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i="1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uk-UA" dirty="0" smtClean="0"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decorator</a:t>
            </a:r>
            <a:r>
              <a:rPr lang="uk-UA" dirty="0"/>
              <a:t> – ім’я декоратора, </a:t>
            </a:r>
            <a:r>
              <a:rPr lang="en-US" i="1" dirty="0"/>
              <a:t>f</a:t>
            </a:r>
            <a:r>
              <a:rPr lang="uk-UA" dirty="0"/>
              <a:t> – ім’я функції,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uk-UA" dirty="0"/>
              <a:t>– інструкція.</a:t>
            </a:r>
            <a:endParaRPr lang="en-US" dirty="0"/>
          </a:p>
          <a:p>
            <a:r>
              <a:rPr lang="uk-UA" u="sng" dirty="0"/>
              <a:t>Правило виконання декоратора</a:t>
            </a:r>
            <a:r>
              <a:rPr lang="uk-UA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Коли </a:t>
            </a:r>
            <a:r>
              <a:rPr lang="en-US" dirty="0"/>
              <a:t>Python</a:t>
            </a:r>
            <a:r>
              <a:rPr lang="uk-UA" dirty="0"/>
              <a:t> зустрічає позначення декоратора перед описом функції </a:t>
            </a:r>
            <a:r>
              <a:rPr lang="en-US" i="1" dirty="0"/>
              <a:t>f</a:t>
            </a:r>
            <a:r>
              <a:rPr lang="uk-UA" dirty="0"/>
              <a:t>, він модифікує програмний код </a:t>
            </a:r>
            <a:r>
              <a:rPr lang="uk-UA" dirty="0" smtClean="0"/>
              <a:t>так</a:t>
            </a:r>
            <a:r>
              <a:rPr lang="uk-UA" dirty="0"/>
              <a:t>, щоб замість виклику функції був викликаний декоратор, а функція була йому передана як параметр.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При кожному виклику функції</a:t>
            </a:r>
            <a:r>
              <a:rPr lang="uk-UA" i="1" dirty="0"/>
              <a:t> </a:t>
            </a:r>
            <a:r>
              <a:rPr lang="en-US" i="1" dirty="0"/>
              <a:t>f</a:t>
            </a:r>
            <a:r>
              <a:rPr lang="en-US" dirty="0"/>
              <a:t> Python</a:t>
            </a:r>
            <a:r>
              <a:rPr lang="uk-UA" dirty="0"/>
              <a:t> викликає функцію з ім’ям декоратора та передає їй ім’я функції </a:t>
            </a:r>
            <a:r>
              <a:rPr lang="en-US" i="1" dirty="0"/>
              <a:t>f</a:t>
            </a:r>
            <a:r>
              <a:rPr lang="uk-UA" dirty="0"/>
              <a:t> у якості параметру.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Стандартні декоратори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</a:t>
            </a:r>
            <a:r>
              <a:rPr lang="uk-UA" dirty="0"/>
              <a:t>містить декілька стандартних декораторів. </a:t>
            </a:r>
            <a:endParaRPr lang="uk-UA" dirty="0" smtClean="0"/>
          </a:p>
          <a:p>
            <a:r>
              <a:rPr lang="uk-UA" dirty="0" smtClean="0"/>
              <a:t>Серед </a:t>
            </a:r>
            <a:r>
              <a:rPr lang="uk-UA" dirty="0"/>
              <a:t>них виділимо два: @</a:t>
            </a:r>
            <a:r>
              <a:rPr lang="uk-UA" dirty="0" err="1"/>
              <a:t>staticmethod</a:t>
            </a:r>
            <a:r>
              <a:rPr lang="uk-UA" dirty="0"/>
              <a:t> та @</a:t>
            </a:r>
            <a:r>
              <a:rPr lang="uk-UA" dirty="0" err="1"/>
              <a:t>property</a:t>
            </a:r>
            <a:r>
              <a:rPr lang="uk-UA" dirty="0"/>
              <a:t>. Декоратор @</a:t>
            </a:r>
            <a:r>
              <a:rPr lang="uk-UA" dirty="0" err="1"/>
              <a:t>staticmethod</a:t>
            </a:r>
            <a:r>
              <a:rPr lang="uk-UA" dirty="0"/>
              <a:t> використовують для вказання статичних методів класу.</a:t>
            </a:r>
            <a:endParaRPr lang="en-US" dirty="0"/>
          </a:p>
          <a:p>
            <a:r>
              <a:rPr lang="uk-UA" dirty="0"/>
              <a:t>Застосування декоратора @</a:t>
            </a:r>
            <a:r>
              <a:rPr lang="uk-UA" dirty="0" err="1"/>
              <a:t>staticmethod</a:t>
            </a:r>
            <a:r>
              <a:rPr lang="uk-UA" dirty="0"/>
              <a:t> рівносильно такому опису: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≡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 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Стандартні </a:t>
            </a:r>
            <a:r>
              <a:rPr lang="uk-UA" dirty="0" smtClean="0"/>
              <a:t>декоратори.2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Декоратор @</a:t>
            </a:r>
            <a:r>
              <a:rPr lang="uk-UA" dirty="0" err="1"/>
              <a:t>property</a:t>
            </a:r>
            <a:r>
              <a:rPr lang="uk-UA" dirty="0"/>
              <a:t> використовують для вказання властивостей класу.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en-US" dirty="0"/>
              <a:t>Python</a:t>
            </a:r>
            <a:r>
              <a:rPr lang="uk-UA" dirty="0"/>
              <a:t> поля класу відрізняються від властивостей класу тим, що властивості можна визначити як такі, що дозволяється тільки читати, але не змінювати. </a:t>
            </a:r>
            <a:endParaRPr lang="uk-UA" dirty="0" smtClean="0"/>
          </a:p>
          <a:p>
            <a:r>
              <a:rPr lang="uk-UA" dirty="0" smtClean="0"/>
              <a:t>Або </a:t>
            </a:r>
            <a:r>
              <a:rPr lang="uk-UA" dirty="0"/>
              <a:t>для властивості можна вказати певні дії, що треба виконати під час зміни значення властивості.</a:t>
            </a:r>
            <a:endParaRPr lang="en-US" dirty="0"/>
          </a:p>
          <a:p>
            <a:r>
              <a:rPr lang="uk-UA" dirty="0"/>
              <a:t>Декоратор @</a:t>
            </a:r>
            <a:r>
              <a:rPr lang="uk-UA" dirty="0" err="1"/>
              <a:t>property</a:t>
            </a:r>
            <a:r>
              <a:rPr lang="uk-UA" dirty="0"/>
              <a:t>, як і інші декоратори, вказують перед описом функції.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даному випадку, - перед описом метода, ім’я якого і буде іменем властивості.</a:t>
            </a:r>
            <a:endParaRPr lang="en-US" dirty="0"/>
          </a:p>
          <a:p>
            <a:r>
              <a:rPr lang="uk-UA" dirty="0"/>
              <a:t>Наприклад, якщо у класі </a:t>
            </a:r>
            <a:r>
              <a:rPr lang="en-US" dirty="0"/>
              <a:t>A </a:t>
            </a:r>
            <a:r>
              <a:rPr lang="uk-UA" dirty="0"/>
              <a:t>вказати перед описом метода </a:t>
            </a:r>
            <a:r>
              <a:rPr lang="en-US" dirty="0"/>
              <a:t>h</a:t>
            </a:r>
            <a:r>
              <a:rPr lang="uk-UA" dirty="0"/>
              <a:t>() декоратор @</a:t>
            </a:r>
            <a:r>
              <a:rPr lang="uk-UA" dirty="0" err="1"/>
              <a:t>property</a:t>
            </a:r>
            <a:r>
              <a:rPr lang="uk-UA" dirty="0"/>
              <a:t>, то </a:t>
            </a:r>
            <a:r>
              <a:rPr lang="en-US" dirty="0"/>
              <a:t>h </a:t>
            </a:r>
            <a:r>
              <a:rPr lang="uk-UA" dirty="0"/>
              <a:t>буде властивістю, до якої можна звертатись як до поля класу.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Стандартні </a:t>
            </a:r>
            <a:r>
              <a:rPr lang="uk-UA" dirty="0" smtClean="0"/>
              <a:t>декоратори.3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3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Скласти модуль для зображення та переміщення точок та кіл по екрану з використанням декораторів @</a:t>
            </a:r>
            <a:r>
              <a:rPr lang="uk-UA" dirty="0" err="1"/>
              <a:t>staticmethod</a:t>
            </a:r>
            <a:r>
              <a:rPr lang="uk-UA" dirty="0"/>
              <a:t> та @</a:t>
            </a:r>
            <a:r>
              <a:rPr lang="uk-UA" dirty="0" err="1"/>
              <a:t>property</a:t>
            </a:r>
            <a:r>
              <a:rPr lang="uk-UA" dirty="0"/>
              <a:t>. </a:t>
            </a:r>
            <a:endParaRPr lang="en-US" dirty="0"/>
          </a:p>
          <a:p>
            <a:r>
              <a:rPr lang="uk-UA" dirty="0"/>
              <a:t>Цей приклад було розглянуто у темі «Класи та об’єкти». </a:t>
            </a:r>
            <a:endParaRPr lang="uk-UA" dirty="0" smtClean="0"/>
          </a:p>
          <a:p>
            <a:r>
              <a:rPr lang="uk-UA" dirty="0" smtClean="0"/>
              <a:t>Тож </a:t>
            </a:r>
            <a:r>
              <a:rPr lang="uk-UA" dirty="0"/>
              <a:t>застосування декораторів трохи змінить текст. </a:t>
            </a:r>
            <a:endParaRPr lang="uk-UA" dirty="0" smtClean="0"/>
          </a:p>
          <a:p>
            <a:r>
              <a:rPr lang="uk-UA" dirty="0" smtClean="0"/>
              <a:t>Зокрема</a:t>
            </a:r>
            <a:r>
              <a:rPr lang="uk-UA" dirty="0"/>
              <a:t>, замість довгих імен функцій </a:t>
            </a:r>
            <a:r>
              <a:rPr lang="en-US" dirty="0" err="1"/>
              <a:t>getx</a:t>
            </a:r>
            <a:r>
              <a:rPr lang="en-US" dirty="0"/>
              <a:t>, </a:t>
            </a:r>
            <a:r>
              <a:rPr lang="en-US" dirty="0" err="1"/>
              <a:t>gety</a:t>
            </a:r>
            <a:r>
              <a:rPr lang="en-US" dirty="0"/>
              <a:t> </a:t>
            </a:r>
            <a:r>
              <a:rPr lang="uk-UA" dirty="0"/>
              <a:t>визначимо властивості </a:t>
            </a:r>
            <a:r>
              <a:rPr lang="en-US" dirty="0"/>
              <a:t>x, y, </a:t>
            </a:r>
            <a:r>
              <a:rPr lang="uk-UA" dirty="0"/>
              <a:t>значення яких можна тільки читати.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визначимо статичний метод </a:t>
            </a:r>
            <a:r>
              <a:rPr lang="uk-UA" dirty="0" err="1"/>
              <a:t>printcount</a:t>
            </a:r>
            <a:r>
              <a:rPr lang="uk-UA" dirty="0"/>
              <a:t> за допомогою відповідного декоратора.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власних декораторів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 </a:t>
            </a:r>
            <a:r>
              <a:rPr lang="en-US" dirty="0"/>
              <a:t>Python</a:t>
            </a:r>
            <a:r>
              <a:rPr lang="uk-UA" dirty="0"/>
              <a:t>, окрім використання стандартних декораторів, можна також описувати власні декоратори. </a:t>
            </a:r>
            <a:endParaRPr lang="uk-UA" dirty="0" smtClean="0"/>
          </a:p>
          <a:p>
            <a:r>
              <a:rPr lang="uk-UA" dirty="0" smtClean="0"/>
              <a:t>Будь-який </a:t>
            </a:r>
            <a:r>
              <a:rPr lang="uk-UA" dirty="0"/>
              <a:t>декоратор – це функція, яка в якості параметру має іншу функцію і повертає </a:t>
            </a:r>
            <a:r>
              <a:rPr lang="uk-UA" dirty="0" err="1"/>
              <a:t>підфункцію</a:t>
            </a:r>
            <a:r>
              <a:rPr lang="uk-UA" dirty="0"/>
              <a:t>, що виконує додаткову роботу, передбачену декоратором.</a:t>
            </a:r>
            <a:endParaRPr lang="en-US" dirty="0"/>
          </a:p>
          <a:p>
            <a:r>
              <a:rPr lang="uk-UA" dirty="0"/>
              <a:t>Загальний шаблон декоратора має такий вигляд: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5286</TotalTime>
  <Words>1547</Words>
  <Application>Microsoft Office PowerPoint</Application>
  <PresentationFormat>On-screen Show (4:3)</PresentationFormat>
  <Paragraphs>231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Декоратори</vt:lpstr>
      <vt:lpstr>Декоратори.2</vt:lpstr>
      <vt:lpstr>Синтаксис та виконання декораторів</vt:lpstr>
      <vt:lpstr>Стандартні декоратори</vt:lpstr>
      <vt:lpstr>Стандартні декоратори.2</vt:lpstr>
      <vt:lpstr>Стандартні декоратори.3</vt:lpstr>
      <vt:lpstr>Приклад</vt:lpstr>
      <vt:lpstr>Реалізація власних декораторів</vt:lpstr>
      <vt:lpstr>Реалізація власних декораторів.2</vt:lpstr>
      <vt:lpstr>Реалізація власних декораторів.3</vt:lpstr>
      <vt:lpstr>Приклад. Реалізація декоратора @benchmark</vt:lpstr>
      <vt:lpstr>Приклад. Реалізація декоратора @benchmark.2</vt:lpstr>
      <vt:lpstr>Приклад. Реалізація декоратора @benchmark.3</vt:lpstr>
      <vt:lpstr>Реалізація власних декораторів з параметрами</vt:lpstr>
      <vt:lpstr>Реалізація власних декораторів з параметрами.2</vt:lpstr>
      <vt:lpstr>Реалізація власних декораторів з параметрами.3</vt:lpstr>
      <vt:lpstr>Вкладені декоратори</vt:lpstr>
      <vt:lpstr>Приклад. Реалізація декоратора @trace</vt:lpstr>
      <vt:lpstr>Приклад. Реалізація декоратора @trace.2</vt:lpstr>
      <vt:lpstr>Резюме</vt:lpstr>
      <vt:lpstr>Де прочитати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nata@natkitten.name</cp:lastModifiedBy>
  <cp:revision>237</cp:revision>
  <dcterms:created xsi:type="dcterms:W3CDTF">2015-08-16T10:20:57Z</dcterms:created>
  <dcterms:modified xsi:type="dcterms:W3CDTF">2015-12-07T00:23:33Z</dcterms:modified>
</cp:coreProperties>
</file>