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8" r:id="rId3"/>
    <p:sldId id="320" r:id="rId4"/>
    <p:sldId id="321" r:id="rId5"/>
    <p:sldId id="322" r:id="rId6"/>
    <p:sldId id="328" r:id="rId7"/>
    <p:sldId id="327" r:id="rId8"/>
    <p:sldId id="400" r:id="rId9"/>
    <p:sldId id="401" r:id="rId10"/>
    <p:sldId id="333" r:id="rId11"/>
    <p:sldId id="334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276" r:id="rId25"/>
    <p:sldId id="277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 autoAdjust="0"/>
    <p:restoredTop sz="94676" autoAdjust="0"/>
  </p:normalViewPr>
  <p:slideViewPr>
    <p:cSldViewPr>
      <p:cViewPr varScale="1">
        <p:scale>
          <a:sx n="87" d="100"/>
          <a:sy n="87" d="100"/>
        </p:scale>
        <p:origin x="-48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5E88B-F225-4F1B-84EC-D768E8A63062}" type="datetimeFigureOut">
              <a:rPr lang="ru-RU" smtClean="0"/>
              <a:t>26.12.2015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196F5-39F3-4F85-A922-8DDA3E8F9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132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7DB8-FC40-41B3-9EFE-C4C19D88E701}" type="datetimeFigureOut">
              <a:rPr lang="ru-RU" smtClean="0"/>
              <a:t>26.12.2015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 smtClean="0"/>
              <a:t>Кафедра математичної фізики, доц. Обвінцев О.В.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8CA18-C5A7-4DED-9A0A-B8C7139825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4586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5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1E1F-E850-4697-9608-B45B2D72BEA6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53D7-449F-477E-824A-67BF5FFD504B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5406-93C0-4BAB-B688-B6491FE3DF4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EE6F8-C6BB-41F9-8CFB-F8756C18C26A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AD10-89D3-479D-8C66-727A4E1A373F}" type="datetime1">
              <a:rPr lang="uk-UA" smtClean="0"/>
              <a:t>26.12.2015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3325-68D7-46BA-AAF4-B9E60C5E49C8}" type="datetime1">
              <a:rPr lang="uk-UA" smtClean="0"/>
              <a:t>26.12.2015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7721-F92E-4781-A5B6-F5A0899068A8}" type="datetime1">
              <a:rPr lang="uk-UA" smtClean="0"/>
              <a:t>26.12.2015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4647-4DA6-461C-994B-936BB46DF973}" type="datetime1">
              <a:rPr lang="uk-UA" smtClean="0"/>
              <a:t>26.12.2015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5800-11E9-4B7B-9C59-D2251FEF0CE6}" type="datetime1">
              <a:rPr lang="uk-UA" smtClean="0"/>
              <a:t>26.12.2015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0E0B-F910-4020-BB80-789125CC14F1}" type="datetime1">
              <a:rPr lang="uk-UA" smtClean="0"/>
              <a:t>26.12.2015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FECC733-D900-4416-B289-770A769BB8C3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D1D325C-3933-4B5A-BA67-044735CF2C4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post/62203/" TargetMode="External"/><Relationship Id="rId2" Type="http://schemas.openxmlformats.org/officeDocument/2006/relationships/hyperlink" Target="http://www.brpreiss.com/books/opus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Інформатика та програмування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622504" cy="1752600"/>
          </a:xfrm>
        </p:spPr>
        <p:txBody>
          <a:bodyPr>
            <a:normAutofit/>
          </a:bodyPr>
          <a:lstStyle/>
          <a:p>
            <a:r>
              <a:rPr lang="uk-UA" sz="3600" dirty="0"/>
              <a:t>Тема </a:t>
            </a:r>
            <a:r>
              <a:rPr lang="ru-RU" sz="3600" dirty="0"/>
              <a:t>18</a:t>
            </a:r>
            <a:r>
              <a:rPr lang="uk-UA" sz="3600" dirty="0"/>
              <a:t>. </a:t>
            </a:r>
            <a:r>
              <a:rPr lang="ru-RU" sz="3600" dirty="0" err="1"/>
              <a:t>Множинне</a:t>
            </a:r>
            <a:r>
              <a:rPr lang="ru-RU" sz="3600" dirty="0"/>
              <a:t> </a:t>
            </a:r>
            <a:r>
              <a:rPr lang="ru-RU" sz="3600" dirty="0" err="1"/>
              <a:t>насл</a:t>
            </a:r>
            <a:r>
              <a:rPr lang="uk-UA" sz="3600" dirty="0"/>
              <a:t>і</a:t>
            </a:r>
            <a:r>
              <a:rPr lang="ru-RU" sz="3600" dirty="0" err="1"/>
              <a:t>дування</a:t>
            </a:r>
            <a:endParaRPr lang="ru-RU" sz="3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1C9F-DCD3-4623-B23F-C42AD5B2AC00}" type="datetime1">
              <a:rPr lang="uk-UA" smtClean="0"/>
              <a:t>26.12.2015</a:t>
            </a:fld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</a:t>
            </a:fld>
            <a:endParaRPr lang="ru-RU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56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Менеджер контексту </a:t>
            </a:r>
            <a:r>
              <a:rPr lang="en-US" dirty="0"/>
              <a:t>with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Менеджер контексту є аналогом блоку </a:t>
            </a:r>
            <a:r>
              <a:rPr lang="en-US" dirty="0"/>
              <a:t>try</a:t>
            </a:r>
            <a:r>
              <a:rPr lang="ru-RU" dirty="0"/>
              <a:t> – </a:t>
            </a:r>
            <a:r>
              <a:rPr lang="en-US" dirty="0"/>
              <a:t>except</a:t>
            </a:r>
            <a:r>
              <a:rPr lang="ru-RU" dirty="0"/>
              <a:t> – </a:t>
            </a:r>
            <a:r>
              <a:rPr lang="en-US" dirty="0"/>
              <a:t>finally</a:t>
            </a:r>
            <a:r>
              <a:rPr lang="ru-RU" dirty="0"/>
              <a:t>, </a:t>
            </a:r>
            <a:r>
              <a:rPr lang="uk-UA" dirty="0"/>
              <a:t>який ми розглядали у темі «Обробка помилок та виключних ситуацій». </a:t>
            </a:r>
            <a:endParaRPr lang="en-US" dirty="0" smtClean="0"/>
          </a:p>
          <a:p>
            <a:r>
              <a:rPr lang="uk-UA" u="sng" dirty="0" smtClean="0"/>
              <a:t>Синтаксис</a:t>
            </a:r>
            <a:r>
              <a:rPr lang="uk-UA" dirty="0" smtClean="0"/>
              <a:t> </a:t>
            </a:r>
            <a:r>
              <a:rPr lang="uk-UA" dirty="0"/>
              <a:t>менеджера контексту виглядає так: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with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e </a:t>
            </a: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as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a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: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lvl="1"/>
            <a:r>
              <a:rPr lang="uk-UA" dirty="0" smtClean="0"/>
              <a:t>де </a:t>
            </a:r>
            <a:r>
              <a:rPr lang="en-US" i="1" dirty="0"/>
              <a:t>e</a:t>
            </a:r>
            <a:r>
              <a:rPr lang="uk-UA" dirty="0"/>
              <a:t> – вираз, </a:t>
            </a:r>
            <a:r>
              <a:rPr lang="en-US" i="1" dirty="0"/>
              <a:t>a</a:t>
            </a:r>
            <a:r>
              <a:rPr lang="uk-UA" dirty="0"/>
              <a:t> – змінна, </a:t>
            </a:r>
            <a:r>
              <a:rPr lang="en-US" i="1" dirty="0"/>
              <a:t>P</a:t>
            </a:r>
            <a:r>
              <a:rPr lang="uk-UA" dirty="0"/>
              <a:t> – інструкція. </a:t>
            </a:r>
            <a:endParaRPr lang="ru-RU" dirty="0"/>
          </a:p>
          <a:p>
            <a:r>
              <a:rPr lang="uk-UA" dirty="0" smtClean="0"/>
              <a:t>Вираз </a:t>
            </a:r>
            <a:r>
              <a:rPr lang="en-US" i="1" dirty="0"/>
              <a:t>e</a:t>
            </a:r>
            <a:r>
              <a:rPr lang="uk-UA" dirty="0"/>
              <a:t> повинен повертати об’єкт, який підтримує протокол менеджменту контексту.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об’єкт присвоюється змінній </a:t>
            </a:r>
            <a:r>
              <a:rPr lang="en-US" i="1" dirty="0"/>
              <a:t>a</a:t>
            </a:r>
            <a:r>
              <a:rPr lang="uk-UA" dirty="0"/>
              <a:t>, після чого </a:t>
            </a:r>
            <a:r>
              <a:rPr lang="en-US" dirty="0"/>
              <a:t>Python </a:t>
            </a:r>
            <a:r>
              <a:rPr lang="uk-UA" dirty="0"/>
              <a:t>виконує інструкцію </a:t>
            </a:r>
            <a:r>
              <a:rPr lang="en-US" i="1" dirty="0"/>
              <a:t>P</a:t>
            </a:r>
            <a:r>
              <a:rPr lang="uk-UA" dirty="0"/>
              <a:t>. </a:t>
            </a:r>
            <a:endParaRPr lang="ru-RU" dirty="0"/>
          </a:p>
          <a:p>
            <a:r>
              <a:rPr lang="uk-UA" dirty="0"/>
              <a:t>Якщо інструкція </a:t>
            </a:r>
            <a:r>
              <a:rPr lang="en-US" i="1" dirty="0"/>
              <a:t>P</a:t>
            </a:r>
            <a:r>
              <a:rPr lang="uk-UA" dirty="0"/>
              <a:t> міститься всередині блоку </a:t>
            </a:r>
            <a:r>
              <a:rPr lang="en-US" dirty="0"/>
              <a:t>with</a:t>
            </a:r>
            <a:r>
              <a:rPr lang="uk-UA" dirty="0"/>
              <a:t>, це гарантує звільнення спільних ресурсів після завершення блоку, навіть у випадку виключення. </a:t>
            </a:r>
            <a:endParaRPr lang="en-US" dirty="0" smtClean="0"/>
          </a:p>
          <a:p>
            <a:r>
              <a:rPr lang="uk-UA" dirty="0" smtClean="0"/>
              <a:t>Зокрема</a:t>
            </a:r>
            <a:r>
              <a:rPr lang="uk-UA" dirty="0"/>
              <a:t>, менеджери контексту використовують у обробці файлів (файлові об’єкти підтримують протокол менеджменту контексту). </a:t>
            </a:r>
            <a:endParaRPr lang="en-US" dirty="0" smtClean="0"/>
          </a:p>
          <a:p>
            <a:r>
              <a:rPr lang="uk-UA" dirty="0" smtClean="0"/>
              <a:t>Файл</a:t>
            </a:r>
            <a:r>
              <a:rPr lang="uk-UA" dirty="0"/>
              <a:t>, який відкрито у заголовку </a:t>
            </a:r>
            <a:r>
              <a:rPr lang="en-US" dirty="0"/>
              <a:t>with</a:t>
            </a:r>
            <a:r>
              <a:rPr lang="uk-UA" dirty="0"/>
              <a:t>, буде обов’язково закритий після його завершення.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68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гри у відгадування слів зі збереженням даних. Продовження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Опишемо також клас </a:t>
            </a:r>
            <a:r>
              <a:rPr lang="uk-UA" dirty="0" err="1"/>
              <a:t>FileRlist</a:t>
            </a:r>
            <a:r>
              <a:rPr lang="uk-UA" dirty="0"/>
              <a:t>, який наслідує від класів </a:t>
            </a:r>
            <a:r>
              <a:rPr lang="uk-UA" dirty="0" err="1"/>
              <a:t>Rlist</a:t>
            </a:r>
            <a:r>
              <a:rPr lang="uk-UA" dirty="0"/>
              <a:t> та </a:t>
            </a:r>
            <a:r>
              <a:rPr lang="uk-UA" dirty="0" err="1"/>
              <a:t>LoadSave</a:t>
            </a:r>
            <a:r>
              <a:rPr lang="uk-UA" dirty="0"/>
              <a:t>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класі перевизначений тільки конструктор __</a:t>
            </a:r>
            <a:r>
              <a:rPr lang="en-US" dirty="0" err="1"/>
              <a:t>init</a:t>
            </a:r>
            <a:r>
              <a:rPr lang="uk-UA" dirty="0" smtClean="0"/>
              <a:t>__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FileRlist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Rlist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LoadSave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'''Клас, який успадковує від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Rlist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 </a:t>
            </a:r>
            <a:r>
              <a:rPr lang="ru-RU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LoadSave</a:t>
            </a:r>
            <a:endParaRPr lang="ru-RU" sz="3200" dirty="0" smtClean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</a:t>
            </a:r>
            <a:endParaRPr lang="ru-RU" sz="3200" dirty="0" smtClean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def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init</a:t>
            </a:r>
            <a:r>
              <a:rPr lang="en-US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filename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Rlist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init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LoadSave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init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filename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"_</a:t>
            </a:r>
            <a:r>
              <a:rPr lang="en-US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lst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"_cur"</a:t>
            </a:r>
            <a:r>
              <a:rPr lang="en-US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будуть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збережені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значення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атрибутів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"_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lst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", "_</a:t>
            </a:r>
            <a:r>
              <a:rPr lang="ru-RU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cur</a:t>
            </a:r>
            <a:r>
              <a:rPr lang="ru-RU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гри у відгадування слів зі збереженням даних. </a:t>
            </a:r>
            <a:r>
              <a:rPr lang="uk-UA" dirty="0" smtClean="0"/>
              <a:t>Продовження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Основний модуль імпортує функції з модуля </a:t>
            </a:r>
            <a:r>
              <a:rPr lang="uk-UA" dirty="0" err="1"/>
              <a:t>wordguess</a:t>
            </a:r>
            <a:r>
              <a:rPr lang="uk-UA" dirty="0"/>
              <a:t>, реалізованого у темі «Рекурсивні структури даних», а також розглянуті вище класи з модуля </a:t>
            </a:r>
            <a:r>
              <a:rPr lang="uk-UA" dirty="0" err="1" smtClean="0"/>
              <a:t>loadsaverlist</a:t>
            </a:r>
            <a:r>
              <a:rPr lang="uk-UA" dirty="0" smtClean="0"/>
              <a:t>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63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Доступ до полів та методів батьківських класів при множинному наслідуванні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uk-UA" dirty="0"/>
              <a:t>Повернемось до прикладу класу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...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r>
              <a:rPr lang="uk-UA" dirty="0" smtClean="0"/>
              <a:t>Розглянемо</a:t>
            </a:r>
            <a:r>
              <a:rPr lang="uk-UA" dirty="0"/>
              <a:t>, як забезпечується доступ до полів та методів класу D та його предків. Наприклад, для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x 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=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D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()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r>
              <a:rPr lang="uk-UA" dirty="0" smtClean="0"/>
              <a:t>Цей </a:t>
            </a:r>
            <a:r>
              <a:rPr lang="uk-UA" dirty="0"/>
              <a:t>доступ може бути потрібним у реалізації самого класу </a:t>
            </a:r>
            <a:r>
              <a:rPr lang="uk-UA" dirty="0" smtClean="0"/>
              <a:t>або </a:t>
            </a:r>
            <a:r>
              <a:rPr lang="uk-UA" dirty="0"/>
              <a:t>для об’єктів класу. </a:t>
            </a:r>
            <a:endParaRPr lang="en-US" dirty="0" smtClean="0"/>
          </a:p>
          <a:p>
            <a:r>
              <a:rPr lang="uk-UA" dirty="0" smtClean="0"/>
              <a:t>У </a:t>
            </a:r>
            <a:r>
              <a:rPr lang="uk-UA" dirty="0"/>
              <a:t>другому випадку, з точки зору синтаксису, нічого не змінюється у порівнянні з одиничним наслідуванням: ми повинні вказати метод, який є у класі (власний або успадкований). </a:t>
            </a:r>
            <a:endParaRPr lang="en-US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x</a:t>
            </a:r>
            <a:r>
              <a:rPr lang="ru-RU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meth</a:t>
            </a:r>
            <a:r>
              <a:rPr lang="ru-RU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()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r>
              <a:rPr lang="uk-UA" dirty="0" smtClean="0"/>
              <a:t>якщо </a:t>
            </a:r>
            <a:r>
              <a:rPr lang="uk-UA" dirty="0"/>
              <a:t>сам клас або його предки містять метод </a:t>
            </a:r>
            <a:r>
              <a:rPr lang="uk-UA" dirty="0" err="1"/>
              <a:t>meth</a:t>
            </a:r>
            <a:r>
              <a:rPr lang="uk-UA" dirty="0" smtClean="0"/>
              <a:t>().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2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Доступ до полів та методів батьківських класів при множинному </a:t>
            </a:r>
            <a:r>
              <a:rPr lang="uk-UA" dirty="0" smtClean="0"/>
              <a:t>наслідуванні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У </a:t>
            </a:r>
            <a:r>
              <a:rPr lang="uk-UA" dirty="0"/>
              <a:t>першому випадку (у реалізації самого класу) можна явно вказати ім’я класу, як ми вже це робили раніше, або використати функцію </a:t>
            </a:r>
            <a:r>
              <a:rPr lang="en-US" dirty="0"/>
              <a:t>super</a:t>
            </a:r>
            <a:r>
              <a:rPr lang="ru-RU" dirty="0"/>
              <a:t>.</a:t>
            </a:r>
          </a:p>
          <a:p>
            <a:r>
              <a:rPr lang="uk-UA" dirty="0"/>
              <a:t>Наприклад, якщо у конструкторі класу </a:t>
            </a:r>
            <a:r>
              <a:rPr lang="en-US" dirty="0"/>
              <a:t>D</a:t>
            </a:r>
            <a:r>
              <a:rPr lang="ru-RU" dirty="0"/>
              <a:t> (__</a:t>
            </a:r>
            <a:r>
              <a:rPr lang="en-US" dirty="0" err="1"/>
              <a:t>init</a:t>
            </a:r>
            <a:r>
              <a:rPr lang="ru-RU" dirty="0"/>
              <a:t>__) </a:t>
            </a:r>
            <a:r>
              <a:rPr lang="uk-UA" dirty="0"/>
              <a:t>нам треба звернутись до конструктора класу </a:t>
            </a:r>
            <a:r>
              <a:rPr lang="en-US" dirty="0"/>
              <a:t>B</a:t>
            </a:r>
            <a:r>
              <a:rPr lang="uk-UA" dirty="0"/>
              <a:t>, ми можемо просто вказати </a:t>
            </a:r>
            <a:r>
              <a:rPr lang="en-US" dirty="0"/>
              <a:t>B</a:t>
            </a:r>
            <a:r>
              <a:rPr lang="ru-RU" dirty="0"/>
              <a:t>.__</a:t>
            </a:r>
            <a:r>
              <a:rPr lang="en-US" dirty="0" err="1"/>
              <a:t>init</a:t>
            </a:r>
            <a:r>
              <a:rPr lang="ru-RU" dirty="0"/>
              <a:t>__(</a:t>
            </a:r>
            <a:r>
              <a:rPr lang="en-US" dirty="0"/>
              <a:t> </a:t>
            </a:r>
            <a:r>
              <a:rPr lang="ru-RU" dirty="0"/>
              <a:t>)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Інший </a:t>
            </a:r>
            <a:r>
              <a:rPr lang="uk-UA" dirty="0"/>
              <a:t>спосіб полягає у використанні </a:t>
            </a:r>
            <a:r>
              <a:rPr lang="en-US" dirty="0"/>
              <a:t>super</a:t>
            </a:r>
            <a:r>
              <a:rPr lang="uk-UA" dirty="0"/>
              <a:t>: </a:t>
            </a:r>
            <a:r>
              <a:rPr lang="en-US" dirty="0"/>
              <a:t>super</a:t>
            </a:r>
            <a:r>
              <a:rPr lang="uk-UA" dirty="0"/>
              <a:t>().__</a:t>
            </a:r>
            <a:r>
              <a:rPr lang="en-US" dirty="0" err="1"/>
              <a:t>init</a:t>
            </a:r>
            <a:r>
              <a:rPr lang="uk-UA" dirty="0"/>
              <a:t>__( ). </a:t>
            </a:r>
            <a:endParaRPr lang="uk-UA" dirty="0" smtClean="0"/>
          </a:p>
          <a:p>
            <a:r>
              <a:rPr lang="uk-UA" dirty="0" smtClean="0"/>
              <a:t>Взагалі</a:t>
            </a:r>
            <a:r>
              <a:rPr lang="uk-UA" dirty="0"/>
              <a:t>, синтаксис </a:t>
            </a:r>
            <a:r>
              <a:rPr lang="en-US" dirty="0"/>
              <a:t>super </a:t>
            </a:r>
            <a:r>
              <a:rPr lang="uk-UA" dirty="0"/>
              <a:t>має такий вигляд: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super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cls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obj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).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meth</a:t>
            </a:r>
            <a:r>
              <a:rPr lang="uk-UA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uk-UA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…</a:t>
            </a:r>
            <a:r>
              <a:rPr lang="uk-UA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r>
              <a:rPr lang="uk-UA" dirty="0">
                <a:latin typeface="Arial Black" panose="020B0A04020102020204" pitchFamily="34" charset="0"/>
              </a:rPr>
              <a:t> </a:t>
            </a:r>
            <a:endParaRPr lang="ru-RU" dirty="0">
              <a:latin typeface="Arial Black" panose="020B0A04020102020204" pitchFamily="34" charset="0"/>
            </a:endParaRPr>
          </a:p>
          <a:p>
            <a:pPr lvl="1"/>
            <a:r>
              <a:rPr lang="uk-UA" dirty="0"/>
              <a:t>де </a:t>
            </a:r>
            <a:r>
              <a:rPr lang="uk-UA" dirty="0" err="1"/>
              <a:t>cls</a:t>
            </a:r>
            <a:r>
              <a:rPr lang="uk-UA" dirty="0"/>
              <a:t> – ім’я класу, </a:t>
            </a:r>
            <a:r>
              <a:rPr lang="uk-UA" dirty="0" err="1"/>
              <a:t>obj</a:t>
            </a:r>
            <a:r>
              <a:rPr lang="uk-UA" dirty="0"/>
              <a:t> – об’єкт, для якого викликається метод </a:t>
            </a:r>
            <a:r>
              <a:rPr lang="en-US" dirty="0"/>
              <a:t>meth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клас та об’єкт не вказано, мається на увазі поточний клас.</a:t>
            </a:r>
            <a:endParaRPr lang="ru-RU" dirty="0"/>
          </a:p>
          <a:p>
            <a:r>
              <a:rPr lang="en-US" dirty="0"/>
              <a:t>super </a:t>
            </a:r>
            <a:r>
              <a:rPr lang="uk-UA" dirty="0"/>
              <a:t>викликає метод, який зазвичай належить батьківському класу.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38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Співставлення методів об’єктам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uk-UA" dirty="0"/>
              <a:t>Взагалі, який саме метод, якого класу викликається для того чи іншого об’єкту, залежить від співставлення методів об’єктам. </a:t>
            </a:r>
            <a:endParaRPr lang="uk-UA" dirty="0" smtClean="0"/>
          </a:p>
          <a:p>
            <a:r>
              <a:rPr lang="uk-UA" dirty="0" smtClean="0"/>
              <a:t>Це </a:t>
            </a:r>
            <a:r>
              <a:rPr lang="uk-UA" dirty="0"/>
              <a:t>співставлення здійснюється під час виконання програми у порядку співставлення методів (</a:t>
            </a:r>
            <a:r>
              <a:rPr lang="en-US" dirty="0"/>
              <a:t>Method Resolution Order </a:t>
            </a:r>
            <a:r>
              <a:rPr lang="uk-UA" dirty="0"/>
              <a:t>або </a:t>
            </a:r>
            <a:r>
              <a:rPr lang="en-US" dirty="0"/>
              <a:t>MRO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en-US" dirty="0" smtClean="0"/>
              <a:t>MRO </a:t>
            </a:r>
            <a:r>
              <a:rPr lang="uk-UA" dirty="0"/>
              <a:t>визначає порядок, у якому </a:t>
            </a:r>
            <a:r>
              <a:rPr lang="en-US" dirty="0"/>
              <a:t>Python </a:t>
            </a:r>
            <a:r>
              <a:rPr lang="uk-UA" dirty="0"/>
              <a:t>шукає метод, що повинен бути застосований до об’єкту під час виклику цього методу. </a:t>
            </a:r>
            <a:endParaRPr lang="uk-UA" dirty="0" smtClean="0"/>
          </a:p>
          <a:p>
            <a:r>
              <a:rPr lang="uk-UA" dirty="0" smtClean="0"/>
              <a:t>Якщо </a:t>
            </a:r>
            <a:r>
              <a:rPr lang="uk-UA" dirty="0"/>
              <a:t>цей метод є у класі, до якого відноситься об’єкт, то все просто: саме цей метод застосовується. </a:t>
            </a:r>
            <a:endParaRPr lang="uk-UA" dirty="0" smtClean="0"/>
          </a:p>
          <a:p>
            <a:r>
              <a:rPr lang="uk-UA" dirty="0" smtClean="0"/>
              <a:t>Але </a:t>
            </a:r>
            <a:r>
              <a:rPr lang="uk-UA" dirty="0"/>
              <a:t>якщо такого методу у класі немає, </a:t>
            </a:r>
            <a:r>
              <a:rPr lang="en-US" dirty="0"/>
              <a:t>Python</a:t>
            </a:r>
            <a:r>
              <a:rPr lang="uk-UA" dirty="0"/>
              <a:t> шукає цей метод у порядку, визначеному </a:t>
            </a:r>
            <a:r>
              <a:rPr lang="en-US" dirty="0"/>
              <a:t>MRO</a:t>
            </a:r>
            <a:r>
              <a:rPr lang="ru-RU" dirty="0"/>
              <a:t>. </a:t>
            </a:r>
            <a:endParaRPr lang="ru-RU" dirty="0" smtClean="0"/>
          </a:p>
          <a:p>
            <a:r>
              <a:rPr lang="uk-UA" dirty="0" smtClean="0"/>
              <a:t>Для </a:t>
            </a:r>
            <a:r>
              <a:rPr lang="uk-UA" dirty="0"/>
              <a:t>одинарного наслідування порядок пошуку такого метода – це пошук у батьківських класах даного класу вгору по ієрархії класів. </a:t>
            </a:r>
            <a:endParaRPr lang="uk-UA" dirty="0" smtClean="0"/>
          </a:p>
          <a:p>
            <a:r>
              <a:rPr lang="uk-UA" dirty="0" smtClean="0"/>
              <a:t>В </a:t>
            </a:r>
            <a:r>
              <a:rPr lang="uk-UA" dirty="0"/>
              <a:t>той же час, для множинного наслідування все не так просто.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загальному випадку, для множинного наслідування алгоритм </a:t>
            </a:r>
            <a:r>
              <a:rPr lang="en-US" dirty="0"/>
              <a:t>MRO </a:t>
            </a:r>
            <a:r>
              <a:rPr lang="uk-UA" dirty="0"/>
              <a:t>не є простим та очевидним, але, у більшості випадків, для множинного наслідування пошук метода здійснюється у всіх класах, від яких безпосередньо наслідує даний, зліва направо в порядку вказання цих класів у списку класів-предків даного класу. 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9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Співставлення методів </a:t>
            </a:r>
            <a:r>
              <a:rPr lang="uk-UA" dirty="0" smtClean="0"/>
              <a:t>об’єктам.2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 smtClean="0"/>
              <a:t>Так</a:t>
            </a:r>
            <a:r>
              <a:rPr lang="uk-UA" dirty="0"/>
              <a:t>, якщо клас </a:t>
            </a:r>
            <a:r>
              <a:rPr lang="en-US" dirty="0"/>
              <a:t>D</a:t>
            </a:r>
            <a:r>
              <a:rPr lang="uk-UA" dirty="0"/>
              <a:t> наслідує від </a:t>
            </a:r>
            <a:r>
              <a:rPr lang="en-US" dirty="0"/>
              <a:t>B</a:t>
            </a:r>
            <a:r>
              <a:rPr lang="uk-UA" dirty="0"/>
              <a:t> та </a:t>
            </a:r>
            <a:r>
              <a:rPr lang="en-US" dirty="0"/>
              <a:t>C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...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r>
              <a:rPr lang="uk-UA" dirty="0" smtClean="0"/>
              <a:t>то </a:t>
            </a:r>
            <a:r>
              <a:rPr lang="en-US" dirty="0"/>
              <a:t>Python</a:t>
            </a:r>
            <a:r>
              <a:rPr lang="uk-UA" dirty="0"/>
              <a:t> після пошуку у класі </a:t>
            </a:r>
            <a:r>
              <a:rPr lang="en-US" dirty="0"/>
              <a:t>D </a:t>
            </a:r>
            <a:r>
              <a:rPr lang="uk-UA" dirty="0"/>
              <a:t>спочатку буде шукати потрібний методу у класі </a:t>
            </a:r>
            <a:r>
              <a:rPr lang="en-US" dirty="0"/>
              <a:t>B</a:t>
            </a:r>
            <a:r>
              <a:rPr lang="ru-RU" dirty="0"/>
              <a:t>, </a:t>
            </a:r>
            <a:r>
              <a:rPr lang="uk-UA" dirty="0"/>
              <a:t>а потім, - у класі </a:t>
            </a:r>
            <a:r>
              <a:rPr lang="en-US" dirty="0"/>
              <a:t>C</a:t>
            </a:r>
            <a:r>
              <a:rPr lang="uk-UA" dirty="0"/>
              <a:t>, і вже після цього – у класах-предках </a:t>
            </a:r>
            <a:r>
              <a:rPr lang="en-US" dirty="0"/>
              <a:t>B</a:t>
            </a:r>
            <a:r>
              <a:rPr lang="uk-UA" dirty="0"/>
              <a:t> та </a:t>
            </a:r>
            <a:r>
              <a:rPr lang="en-US" dirty="0"/>
              <a:t>C</a:t>
            </a:r>
            <a:r>
              <a:rPr lang="uk-UA" dirty="0"/>
              <a:t>.</a:t>
            </a:r>
            <a:endParaRPr lang="ru-RU" dirty="0"/>
          </a:p>
          <a:p>
            <a:r>
              <a:rPr lang="en-US" dirty="0"/>
              <a:t>MRO </a:t>
            </a:r>
            <a:r>
              <a:rPr lang="uk-UA" dirty="0"/>
              <a:t>застосовується </a:t>
            </a:r>
            <a:r>
              <a:rPr lang="uk-UA" dirty="0" smtClean="0"/>
              <a:t>і </a:t>
            </a:r>
            <a:r>
              <a:rPr lang="uk-UA" dirty="0"/>
              <a:t>для явного вказання імен методів, і для використання </a:t>
            </a:r>
            <a:r>
              <a:rPr lang="en-US" dirty="0"/>
              <a:t>super</a:t>
            </a:r>
            <a:r>
              <a:rPr lang="uk-UA" dirty="0"/>
              <a:t>, оскільки </a:t>
            </a:r>
            <a:r>
              <a:rPr lang="en-US" dirty="0"/>
              <a:t>super</a:t>
            </a:r>
            <a:r>
              <a:rPr lang="uk-UA" dirty="0"/>
              <a:t> викликає саме наступний метод у порядку </a:t>
            </a:r>
            <a:r>
              <a:rPr lang="en-US" dirty="0"/>
              <a:t>MRO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Для того, щоб дізнатись порядок співставлення методів для деякого класу, можна використати поле __</a:t>
            </a:r>
            <a:r>
              <a:rPr lang="uk-UA" dirty="0" err="1"/>
              <a:t>mro</a:t>
            </a:r>
            <a:r>
              <a:rPr lang="uk-UA" dirty="0"/>
              <a:t>__ для цього класу. </a:t>
            </a:r>
            <a:endParaRPr lang="uk-UA" dirty="0" smtClean="0"/>
          </a:p>
          <a:p>
            <a:r>
              <a:rPr lang="uk-UA" dirty="0" smtClean="0"/>
              <a:t>Значенням </a:t>
            </a:r>
            <a:r>
              <a:rPr lang="uk-UA" dirty="0"/>
              <a:t>цього поля є список класів для співставлення методів у порядку </a:t>
            </a:r>
            <a:r>
              <a:rPr lang="en-US" dirty="0"/>
              <a:t>MRO</a:t>
            </a:r>
            <a:r>
              <a:rPr lang="ru-RU" dirty="0"/>
              <a:t>. </a:t>
            </a:r>
            <a:r>
              <a:rPr lang="uk-UA" dirty="0"/>
              <a:t>Наприклад,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mro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 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84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Обмеження використання множинного наслідування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Залежність порядку співставлення методів від порядку вказання класів у списку предків а також потенційні проблеми зі співставленням методів у класах-нащадках (які можуть змінити порядок </a:t>
            </a:r>
            <a:r>
              <a:rPr lang="en-US" dirty="0"/>
              <a:t>MRO</a:t>
            </a:r>
            <a:r>
              <a:rPr lang="uk-UA" dirty="0"/>
              <a:t>) обмежують використання множинного наслідування та функції </a:t>
            </a:r>
            <a:r>
              <a:rPr lang="en-US" dirty="0"/>
              <a:t>super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Фахівці рекомендують радше відмовитись від множинного наслідування (у меншій степні) та від функції </a:t>
            </a:r>
            <a:r>
              <a:rPr lang="en-US" dirty="0"/>
              <a:t>super</a:t>
            </a:r>
            <a:r>
              <a:rPr lang="uk-UA" dirty="0"/>
              <a:t> (у більшій степені).</a:t>
            </a:r>
            <a:endParaRPr lang="ru-RU" dirty="0"/>
          </a:p>
          <a:p>
            <a:r>
              <a:rPr lang="uk-UA" dirty="0"/>
              <a:t>У будь-якому випадку, слід обережно відноситись до використання </a:t>
            </a:r>
            <a:r>
              <a:rPr lang="en-US" dirty="0"/>
              <a:t>super</a:t>
            </a:r>
            <a:r>
              <a:rPr lang="uk-UA" dirty="0"/>
              <a:t> та від множинного наслідування та використовувати їх у випадках, коли це використання є </a:t>
            </a:r>
            <a:r>
              <a:rPr lang="uk-UA" dirty="0" smtClean="0"/>
              <a:t>виправданим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0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Множинне наслідування та класи-«домішки»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dirty="0"/>
              <a:t>Однією з цікавих сфер застосування множинного наслідування є використання класів-«</a:t>
            </a:r>
            <a:r>
              <a:rPr lang="uk-UA" dirty="0" err="1"/>
              <a:t>домішків</a:t>
            </a:r>
            <a:r>
              <a:rPr lang="uk-UA" dirty="0"/>
              <a:t>» (</a:t>
            </a:r>
            <a:r>
              <a:rPr lang="en-US" dirty="0" err="1"/>
              <a:t>mixins</a:t>
            </a:r>
            <a:r>
              <a:rPr lang="uk-UA" dirty="0"/>
              <a:t>). </a:t>
            </a:r>
            <a:endParaRPr lang="uk-UA" dirty="0" smtClean="0"/>
          </a:p>
          <a:p>
            <a:r>
              <a:rPr lang="uk-UA" b="1" dirty="0" smtClean="0"/>
              <a:t>Домішки</a:t>
            </a:r>
            <a:r>
              <a:rPr lang="uk-UA" dirty="0" smtClean="0"/>
              <a:t> </a:t>
            </a:r>
            <a:r>
              <a:rPr lang="uk-UA" dirty="0"/>
              <a:t>– це класи, які додають до будь-якого іншого класу визначену функціональність через механізм множинного наслідування.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опис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D</a:t>
            </a:r>
            <a:r>
              <a:rPr lang="ru-RU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MixinCls</a:t>
            </a:r>
            <a:r>
              <a:rPr lang="uk-UA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C</a:t>
            </a:r>
            <a:r>
              <a:rPr lang="uk-UA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):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uk-UA" b="1" dirty="0">
                <a:solidFill>
                  <a:srgbClr val="000080"/>
                </a:solidFill>
                <a:latin typeface="Courier New"/>
                <a:ea typeface="Times New Roman"/>
                <a:cs typeface="Times New Roman"/>
              </a:rPr>
              <a:t>...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r>
              <a:rPr lang="uk-UA" dirty="0" smtClean="0"/>
              <a:t>з </a:t>
            </a:r>
            <a:r>
              <a:rPr lang="uk-UA" dirty="0"/>
              <a:t>використанням домішку </a:t>
            </a:r>
            <a:r>
              <a:rPr lang="uk-UA" dirty="0" err="1"/>
              <a:t>MixinCls</a:t>
            </a:r>
            <a:r>
              <a:rPr lang="uk-UA" dirty="0"/>
              <a:t> надає класу </a:t>
            </a:r>
            <a:r>
              <a:rPr lang="en-US" dirty="0"/>
              <a:t>D</a:t>
            </a:r>
            <a:r>
              <a:rPr lang="uk-UA" dirty="0"/>
              <a:t>, як нащадку </a:t>
            </a:r>
            <a:r>
              <a:rPr lang="en-US" dirty="0"/>
              <a:t>C</a:t>
            </a:r>
            <a:r>
              <a:rPr lang="uk-UA" dirty="0"/>
              <a:t>, додаткову функціональність. </a:t>
            </a:r>
            <a:endParaRPr lang="uk-UA" dirty="0" smtClean="0"/>
          </a:p>
          <a:p>
            <a:r>
              <a:rPr lang="uk-UA" dirty="0" smtClean="0"/>
              <a:t>Оскільки </a:t>
            </a:r>
            <a:r>
              <a:rPr lang="uk-UA" dirty="0"/>
              <a:t>ця функціональність може бути додана до будь-якого класу, вона зазвичай є доволі узагальненою. </a:t>
            </a:r>
            <a:endParaRPr lang="uk-UA" dirty="0" smtClean="0"/>
          </a:p>
          <a:p>
            <a:r>
              <a:rPr lang="uk-UA" dirty="0" smtClean="0"/>
              <a:t>Особливість </a:t>
            </a:r>
            <a:r>
              <a:rPr lang="uk-UA" dirty="0" err="1"/>
              <a:t>домішків</a:t>
            </a:r>
            <a:r>
              <a:rPr lang="uk-UA" dirty="0"/>
              <a:t> у тому, що вони, як правило, не мають власних полів та не містять власний метод </a:t>
            </a:r>
            <a:r>
              <a:rPr lang="ru-RU" dirty="0"/>
              <a:t>_</a:t>
            </a:r>
            <a:r>
              <a:rPr lang="en-US" dirty="0" err="1"/>
              <a:t>init</a:t>
            </a:r>
            <a:r>
              <a:rPr lang="ru-RU" dirty="0"/>
              <a:t>_.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5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Приклад: </a:t>
            </a:r>
            <a:r>
              <a:rPr lang="ru-RU" sz="3200" dirty="0" err="1"/>
              <a:t>перевірка</a:t>
            </a:r>
            <a:r>
              <a:rPr lang="ru-RU" sz="3200" dirty="0"/>
              <a:t>, </a:t>
            </a:r>
            <a:r>
              <a:rPr lang="ru-RU" sz="3200" dirty="0" err="1"/>
              <a:t>чи</a:t>
            </a:r>
            <a:r>
              <a:rPr lang="ru-RU" sz="3200" dirty="0"/>
              <a:t> є граф деревом, та </a:t>
            </a:r>
            <a:r>
              <a:rPr lang="ru-RU" sz="3200" dirty="0" err="1"/>
              <a:t>відслідковування</a:t>
            </a:r>
            <a:r>
              <a:rPr lang="ru-RU" sz="3200" dirty="0"/>
              <a:t> </a:t>
            </a:r>
            <a:r>
              <a:rPr lang="ru-RU" sz="3200" dirty="0" err="1"/>
              <a:t>дій</a:t>
            </a:r>
            <a:r>
              <a:rPr lang="ru-RU" sz="3200" dirty="0"/>
              <a:t> над графом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Перевірити, чи є граф деревом. </a:t>
            </a:r>
            <a:endParaRPr lang="uk-UA" dirty="0" smtClean="0"/>
          </a:p>
          <a:p>
            <a:r>
              <a:rPr lang="uk-UA" dirty="0" smtClean="0"/>
              <a:t>Здійснити </a:t>
            </a:r>
            <a:r>
              <a:rPr lang="uk-UA" dirty="0"/>
              <a:t>відслідковування виконання дій над графом.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Деревом </a:t>
            </a:r>
            <a:r>
              <a:rPr lang="uk-UA" dirty="0"/>
              <a:t>називають зв’язний граф з одним джерелом та </a:t>
            </a:r>
            <a:r>
              <a:rPr lang="uk-UA" dirty="0" err="1"/>
              <a:t>напівстепінню</a:t>
            </a:r>
            <a:r>
              <a:rPr lang="uk-UA" dirty="0"/>
              <a:t> входу всіх вершин не більше 1.</a:t>
            </a:r>
            <a:endParaRPr lang="ru-RU" dirty="0"/>
          </a:p>
          <a:p>
            <a:endParaRPr lang="uk-UA" dirty="0" smtClean="0"/>
          </a:p>
          <a:p>
            <a:r>
              <a:rPr lang="uk-UA" dirty="0" smtClean="0"/>
              <a:t>Для </a:t>
            </a:r>
            <a:r>
              <a:rPr lang="uk-UA" dirty="0"/>
              <a:t>реалізації цього завдання використаємо клас </a:t>
            </a:r>
            <a:r>
              <a:rPr lang="en-US" dirty="0" err="1"/>
              <a:t>GraphIt</a:t>
            </a:r>
            <a:r>
              <a:rPr lang="uk-UA" dirty="0"/>
              <a:t> – граф з </a:t>
            </a:r>
            <a:r>
              <a:rPr lang="uk-UA" dirty="0" err="1"/>
              <a:t>ітератором</a:t>
            </a:r>
            <a:r>
              <a:rPr lang="uk-UA" dirty="0"/>
              <a:t> – описаний у темі «</a:t>
            </a:r>
            <a:r>
              <a:rPr lang="uk-UA" dirty="0" err="1"/>
              <a:t>Ітератори</a:t>
            </a:r>
            <a:r>
              <a:rPr lang="uk-UA" dirty="0"/>
              <a:t> та генератори». </a:t>
            </a:r>
            <a:endParaRPr lang="uk-UA" dirty="0" smtClean="0"/>
          </a:p>
          <a:p>
            <a:r>
              <a:rPr lang="uk-UA" dirty="0" smtClean="0"/>
              <a:t>У </a:t>
            </a:r>
            <a:r>
              <a:rPr lang="uk-UA" dirty="0"/>
              <a:t>цьому класі також є методи, що повертають </a:t>
            </a:r>
            <a:r>
              <a:rPr lang="uk-UA" dirty="0" err="1"/>
              <a:t>напівстепінь</a:t>
            </a:r>
            <a:r>
              <a:rPr lang="uk-UA" dirty="0"/>
              <a:t> входу та виходу вершини графу: </a:t>
            </a:r>
            <a:r>
              <a:rPr lang="en-US" dirty="0" err="1"/>
              <a:t>hdegin</a:t>
            </a:r>
            <a:r>
              <a:rPr lang="uk-UA" dirty="0"/>
              <a:t>, </a:t>
            </a:r>
            <a:r>
              <a:rPr lang="en-US" dirty="0" err="1"/>
              <a:t>hdegout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56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Множинне</a:t>
            </a:r>
            <a:r>
              <a:rPr lang="ru-RU" dirty="0" smtClean="0"/>
              <a:t> </a:t>
            </a:r>
            <a:r>
              <a:rPr lang="ru-RU" dirty="0" err="1"/>
              <a:t>насл</a:t>
            </a:r>
            <a:r>
              <a:rPr lang="uk-UA" dirty="0"/>
              <a:t>і</a:t>
            </a:r>
            <a:r>
              <a:rPr lang="ru-RU" dirty="0" err="1"/>
              <a:t>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Наслідування називають </a:t>
            </a:r>
            <a:r>
              <a:rPr lang="uk-UA" sz="2000" b="1" dirty="0"/>
              <a:t>множинним</a:t>
            </a:r>
            <a:r>
              <a:rPr lang="uk-UA" sz="2000" dirty="0"/>
              <a:t>, якщо клас наслідує від більш, ніж одного, батьківського класу.</a:t>
            </a:r>
            <a:endParaRPr lang="ru-RU" sz="2000" dirty="0"/>
          </a:p>
          <a:p>
            <a:r>
              <a:rPr lang="uk-UA" sz="2000" dirty="0"/>
              <a:t>Приклади множинного наслідування ми бачимо у оточуючому житті. </a:t>
            </a:r>
            <a:endParaRPr lang="en-US" sz="2000" dirty="0" smtClean="0"/>
          </a:p>
          <a:p>
            <a:r>
              <a:rPr lang="uk-UA" sz="2000" dirty="0" smtClean="0"/>
              <a:t>Наприклад</a:t>
            </a:r>
            <a:r>
              <a:rPr lang="uk-UA" sz="2000" dirty="0"/>
              <a:t>, смартфон можна назвати спадкоємцем мобільного телефону та операційної системи. </a:t>
            </a:r>
            <a:endParaRPr lang="en-US" sz="2000" dirty="0" smtClean="0"/>
          </a:p>
          <a:p>
            <a:r>
              <a:rPr lang="uk-UA" sz="2000" dirty="0" smtClean="0"/>
              <a:t>У </a:t>
            </a:r>
            <a:r>
              <a:rPr lang="uk-UA" sz="2000" dirty="0"/>
              <a:t>міфології відомі такі фантастичні створіння, як кентаври або грифони, які наслідують від різних істот.</a:t>
            </a:r>
            <a:endParaRPr lang="ru-RU" sz="20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1" descr="http://cs417722.vk.me/v417722574/695b/xXvejfdr5M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49080"/>
            <a:ext cx="2829694" cy="22322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149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перевірки, чи є граф деревом, з використанням </a:t>
            </a:r>
            <a:r>
              <a:rPr lang="uk-UA" dirty="0" err="1"/>
              <a:t>домішків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Окрім класу </a:t>
            </a:r>
            <a:r>
              <a:rPr lang="en-US" dirty="0" err="1"/>
              <a:t>GraphIt</a:t>
            </a:r>
            <a:r>
              <a:rPr lang="uk-UA" dirty="0"/>
              <a:t>, використаємо також клас-домішок </a:t>
            </a:r>
            <a:r>
              <a:rPr lang="uk-UA" dirty="0" err="1"/>
              <a:t>LoggedMappingMixin</a:t>
            </a:r>
            <a:r>
              <a:rPr lang="uk-UA" dirty="0"/>
              <a:t>, що здійснює виведення факту використання операцій читання, зміни та видалення елементу деякого типу даних. </a:t>
            </a:r>
            <a:endParaRPr lang="uk-UA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містить </a:t>
            </a:r>
            <a:r>
              <a:rPr lang="uk-UA" dirty="0" err="1"/>
              <a:t>перевизначення</a:t>
            </a:r>
            <a:r>
              <a:rPr lang="uk-UA" dirty="0"/>
              <a:t> спеціальних методів __</a:t>
            </a:r>
            <a:r>
              <a:rPr lang="uk-UA" dirty="0" err="1"/>
              <a:t>getitem</a:t>
            </a:r>
            <a:r>
              <a:rPr lang="uk-UA" dirty="0"/>
              <a:t>__, __</a:t>
            </a:r>
            <a:r>
              <a:rPr lang="uk-UA" dirty="0" err="1"/>
              <a:t>setitem</a:t>
            </a:r>
            <a:r>
              <a:rPr lang="uk-UA" dirty="0"/>
              <a:t>__ та __</a:t>
            </a:r>
            <a:r>
              <a:rPr lang="uk-UA" dirty="0" err="1"/>
              <a:t>delitem</a:t>
            </a:r>
            <a:r>
              <a:rPr lang="uk-UA" dirty="0"/>
              <a:t>__, які відповідають за виконання вищевказаних функцій.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47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перевірки, чи є граф деревом, з використанням </a:t>
            </a:r>
            <a:r>
              <a:rPr lang="uk-UA" dirty="0" smtClean="0"/>
              <a:t>домішків.2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</a:t>
            </a: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2600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LoggedMappingMixin</a:t>
            </a:r>
            <a:r>
              <a:rPr lang="uk-UA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: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uk-UA" sz="2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'''Додати виведення операцій 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get</a:t>
            </a:r>
            <a:r>
              <a:rPr lang="uk-UA" sz="2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/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set</a:t>
            </a:r>
            <a:r>
              <a:rPr lang="uk-UA" sz="2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/</a:t>
            </a:r>
            <a:r>
              <a:rPr lang="ru-RU" sz="2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delete</a:t>
            </a:r>
            <a:r>
              <a:rPr lang="uk-UA" sz="2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для налагодження.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2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sz="2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getitem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print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'Getting '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+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str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))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super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().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getitem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 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setitem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value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print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'Setting {} = {!r}'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format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value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))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return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super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().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setitem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value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 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def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delitem</a:t>
            </a:r>
            <a:r>
              <a:rPr lang="en-US" sz="2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2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print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'Deleting '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+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str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key</a:t>
            </a:r>
            <a:r>
              <a:rPr lang="en-US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))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ru-RU" sz="2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return</a:t>
            </a: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super</a:t>
            </a:r>
            <a:r>
              <a:rPr lang="ru-RU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().</a:t>
            </a: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ru-RU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delitem</a:t>
            </a:r>
            <a:r>
              <a:rPr lang="ru-RU" sz="2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ru-RU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sz="2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key</a:t>
            </a:r>
            <a:r>
              <a:rPr lang="ru-RU" sz="2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endParaRPr lang="ru-RU" sz="2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56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перевірки, чи є граф деревом, з використанням </a:t>
            </a:r>
            <a:r>
              <a:rPr lang="uk-UA" dirty="0" smtClean="0"/>
              <a:t>домішків.3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uk-UA" dirty="0"/>
              <a:t>У кінці кожного з перевизначених методів йде виклик наступного у порядку </a:t>
            </a:r>
            <a:r>
              <a:rPr lang="en-US" dirty="0"/>
              <a:t>MRO </a:t>
            </a:r>
            <a:r>
              <a:rPr lang="uk-UA" dirty="0"/>
              <a:t>методу за допомогою </a:t>
            </a:r>
            <a:r>
              <a:rPr lang="uk-UA" dirty="0" err="1"/>
              <a:t>super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Наприклад</a:t>
            </a:r>
            <a:r>
              <a:rPr lang="uk-UA" dirty="0"/>
              <a:t>, </a:t>
            </a:r>
            <a:r>
              <a:rPr lang="uk-UA" dirty="0" err="1"/>
              <a:t>super</a:t>
            </a:r>
            <a:r>
              <a:rPr lang="uk-UA" dirty="0"/>
              <a:t>().__</a:t>
            </a:r>
            <a:r>
              <a:rPr lang="uk-UA" dirty="0" err="1"/>
              <a:t>delitem</a:t>
            </a:r>
            <a:r>
              <a:rPr lang="uk-UA" dirty="0"/>
              <a:t>__(</a:t>
            </a:r>
            <a:r>
              <a:rPr lang="uk-UA" dirty="0" err="1"/>
              <a:t>key</a:t>
            </a:r>
            <a:r>
              <a:rPr lang="uk-UA" dirty="0"/>
              <a:t>).</a:t>
            </a:r>
            <a:endParaRPr lang="ru-RU" dirty="0"/>
          </a:p>
          <a:p>
            <a:r>
              <a:rPr lang="uk-UA" dirty="0"/>
              <a:t>Опишемо також реалізацію </a:t>
            </a:r>
            <a:r>
              <a:rPr lang="uk-UA" dirty="0" err="1"/>
              <a:t>класа-нащадка</a:t>
            </a:r>
            <a:r>
              <a:rPr lang="uk-UA" dirty="0"/>
              <a:t> </a:t>
            </a:r>
            <a:r>
              <a:rPr lang="uk-UA" dirty="0" err="1"/>
              <a:t>LoggedGraph</a:t>
            </a:r>
            <a:r>
              <a:rPr lang="uk-UA" dirty="0"/>
              <a:t>, який успадковує від </a:t>
            </a:r>
            <a:r>
              <a:rPr lang="en-US" dirty="0" err="1"/>
              <a:t>GraphIt</a:t>
            </a:r>
            <a:r>
              <a:rPr lang="uk-UA" dirty="0"/>
              <a:t> та </a:t>
            </a:r>
            <a:r>
              <a:rPr lang="uk-UA" dirty="0" err="1"/>
              <a:t>LoggedMappingMixin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Ця реалізація є тривіальною що характерно для використання </a:t>
            </a:r>
            <a:r>
              <a:rPr lang="uk-UA" dirty="0" err="1"/>
              <a:t>домішків</a:t>
            </a:r>
            <a:r>
              <a:rPr lang="uk-UA" dirty="0"/>
              <a:t>.</a:t>
            </a:r>
            <a:endParaRPr lang="ru-RU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LoggedGraph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LoggedMappingMixin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GraphIt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'''Клас, що успадковує від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GraphIt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та домішку </a:t>
            </a:r>
            <a:r>
              <a:rPr lang="ru-RU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LoggedMappingMixin</a:t>
            </a:r>
            <a:r>
              <a:rPr lang="uk-UA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    </a:t>
            </a:r>
            <a:r>
              <a:rPr lang="uk-UA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ru-RU" b="1" dirty="0" err="1" smtClean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pass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перевірки, чи є граф деревом, з використанням </a:t>
            </a:r>
            <a:r>
              <a:rPr lang="uk-UA" dirty="0" smtClean="0"/>
              <a:t>домішків.4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Для того, щоб при виклику, скажімо, __</a:t>
            </a:r>
            <a:r>
              <a:rPr lang="uk-UA" dirty="0" err="1"/>
              <a:t>getitem</a:t>
            </a:r>
            <a:r>
              <a:rPr lang="uk-UA" dirty="0"/>
              <a:t>__ функція </a:t>
            </a:r>
            <a:r>
              <a:rPr lang="uk-UA" dirty="0" err="1"/>
              <a:t>super</a:t>
            </a:r>
            <a:r>
              <a:rPr lang="uk-UA" dirty="0"/>
              <a:t> з класу </a:t>
            </a:r>
            <a:r>
              <a:rPr lang="uk-UA" dirty="0" err="1"/>
              <a:t>LoggedMappingMixin</a:t>
            </a:r>
            <a:r>
              <a:rPr lang="uk-UA" dirty="0"/>
              <a:t> правильно викликала відповідний метод з класу </a:t>
            </a:r>
            <a:r>
              <a:rPr lang="en-US" dirty="0" err="1"/>
              <a:t>GraphIt</a:t>
            </a:r>
            <a:r>
              <a:rPr lang="uk-UA" dirty="0"/>
              <a:t>, необхідно використовувати саме такий порядок класів у списку класів предків </a:t>
            </a:r>
            <a:r>
              <a:rPr lang="uk-UA" dirty="0" err="1"/>
              <a:t>LoggedGraph</a:t>
            </a:r>
            <a:r>
              <a:rPr lang="uk-UA" dirty="0"/>
              <a:t>: </a:t>
            </a:r>
            <a:endParaRPr lang="uk-UA" dirty="0" smtClean="0"/>
          </a:p>
          <a:p>
            <a:pPr lvl="1"/>
            <a:r>
              <a:rPr lang="uk-UA" dirty="0" err="1" smtClean="0"/>
              <a:t>LoggedMappingMixin</a:t>
            </a:r>
            <a:r>
              <a:rPr lang="uk-UA" dirty="0"/>
              <a:t>, </a:t>
            </a:r>
            <a:r>
              <a:rPr lang="uk-UA" dirty="0" err="1"/>
              <a:t>GraphIt</a:t>
            </a:r>
            <a:r>
              <a:rPr lang="uk-UA" dirty="0"/>
              <a:t>.</a:t>
            </a:r>
            <a:endParaRPr lang="ru-RU" dirty="0"/>
          </a:p>
          <a:p>
            <a:r>
              <a:rPr lang="uk-UA" dirty="0"/>
              <a:t>Модуль, який містить описи класів </a:t>
            </a:r>
            <a:r>
              <a:rPr lang="uk-UA" dirty="0" err="1"/>
              <a:t>LoggedGraph</a:t>
            </a:r>
            <a:r>
              <a:rPr lang="uk-UA" dirty="0"/>
              <a:t> та </a:t>
            </a:r>
            <a:r>
              <a:rPr lang="uk-UA" dirty="0" err="1"/>
              <a:t>LoggedMappingMixin</a:t>
            </a:r>
            <a:r>
              <a:rPr lang="uk-UA" dirty="0"/>
              <a:t>, також використовує функції з побудови графу із файлу </a:t>
            </a:r>
            <a:r>
              <a:rPr lang="uk-UA" dirty="0" err="1"/>
              <a:t>fileinputgraph</a:t>
            </a:r>
            <a:r>
              <a:rPr lang="uk-UA" dirty="0"/>
              <a:t> та перевірки, чи є граф деревом </a:t>
            </a:r>
            <a:r>
              <a:rPr lang="uk-UA" dirty="0" err="1"/>
              <a:t>istree</a:t>
            </a:r>
            <a:r>
              <a:rPr lang="uk-UA" dirty="0"/>
              <a:t>. </a:t>
            </a:r>
            <a:endParaRPr lang="uk-UA" dirty="0" smtClean="0"/>
          </a:p>
          <a:p>
            <a:r>
              <a:rPr lang="uk-UA" dirty="0" smtClean="0"/>
              <a:t>Ці </a:t>
            </a:r>
            <a:r>
              <a:rPr lang="uk-UA" dirty="0"/>
              <a:t>функції були описані у темах «Рекурсивні структури даних» та «</a:t>
            </a:r>
            <a:r>
              <a:rPr lang="uk-UA" dirty="0" err="1"/>
              <a:t>Ітератори</a:t>
            </a:r>
            <a:r>
              <a:rPr lang="uk-UA" dirty="0"/>
              <a:t> та генератори».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5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Резюме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Ми </a:t>
            </a:r>
            <a:r>
              <a:rPr lang="uk-UA" dirty="0" smtClean="0"/>
              <a:t>розглянули</a:t>
            </a:r>
            <a:r>
              <a:rPr lang="ru-RU" dirty="0" smtClean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Множинне наслідування. Синтаксис множинного наслідування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Менеджер контексту </a:t>
            </a:r>
            <a:r>
              <a:rPr lang="en-US" sz="2400" dirty="0"/>
              <a:t>with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Функція </a:t>
            </a:r>
            <a:r>
              <a:rPr lang="en-US" sz="2400" dirty="0"/>
              <a:t>super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ru-RU" sz="2400" dirty="0"/>
              <a:t>Доступ до </a:t>
            </a:r>
            <a:r>
              <a:rPr lang="uk-UA" sz="2400" dirty="0"/>
              <a:t>методів класів –предків.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Порядок співставлення методів (</a:t>
            </a:r>
            <a:r>
              <a:rPr lang="en-US" sz="2400" dirty="0"/>
              <a:t>MRO</a:t>
            </a:r>
            <a:r>
              <a:rPr lang="uk-UA" sz="2400" dirty="0"/>
              <a:t>)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Обмеження множинного наслідування та </a:t>
            </a:r>
            <a:r>
              <a:rPr lang="en-US" sz="2400" dirty="0"/>
              <a:t>super</a:t>
            </a:r>
            <a:endParaRPr lang="ru-RU" sz="2400" dirty="0"/>
          </a:p>
          <a:p>
            <a:pPr marL="731520" lvl="1" indent="-457200">
              <a:buFont typeface="+mj-lt"/>
              <a:buAutoNum type="arabicPeriod"/>
            </a:pPr>
            <a:r>
              <a:rPr lang="uk-UA" sz="2400" dirty="0"/>
              <a:t>Класи-домішки (</a:t>
            </a:r>
            <a:r>
              <a:rPr lang="en-US" sz="2400" dirty="0" err="1"/>
              <a:t>mixins</a:t>
            </a:r>
            <a:r>
              <a:rPr lang="uk-UA" sz="2400" dirty="0"/>
              <a:t>)</a:t>
            </a:r>
            <a:endParaRPr lang="ru-RU" sz="2400" dirty="0"/>
          </a:p>
          <a:p>
            <a:pPr marL="274320" lvl="1" indent="0">
              <a:buNone/>
            </a:pPr>
            <a:endParaRPr lang="ru-RU" dirty="0"/>
          </a:p>
          <a:p>
            <a:endParaRPr lang="ru-RU" dirty="0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594C8-3391-44C3-B520-64BEEE01E423}" type="datetime1">
              <a:rPr lang="ru-RU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9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 прочитати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uk-UA" dirty="0"/>
              <a:t>Марк </a:t>
            </a:r>
            <a:r>
              <a:rPr lang="uk-UA" dirty="0" err="1"/>
              <a:t>Лутц</a:t>
            </a:r>
            <a:r>
              <a:rPr lang="uk-UA" dirty="0"/>
              <a:t>, </a:t>
            </a:r>
            <a:r>
              <a:rPr lang="uk-UA" dirty="0" err="1"/>
              <a:t>Изучаем</a:t>
            </a:r>
            <a:r>
              <a:rPr lang="uk-UA" dirty="0"/>
              <a:t> </a:t>
            </a:r>
            <a:r>
              <a:rPr lang="uk-UA" dirty="0" err="1"/>
              <a:t>Python</a:t>
            </a:r>
            <a:r>
              <a:rPr lang="uk-UA" dirty="0"/>
              <a:t>, 4-е </a:t>
            </a:r>
            <a:r>
              <a:rPr lang="uk-UA" dirty="0" err="1"/>
              <a:t>издание</a:t>
            </a:r>
            <a:r>
              <a:rPr lang="uk-UA" dirty="0"/>
              <a:t>, 2010, Символ-Плюс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Python</a:t>
            </a:r>
            <a:r>
              <a:rPr lang="ru-RU" dirty="0"/>
              <a:t> 3.4.3 </a:t>
            </a:r>
            <a:r>
              <a:rPr lang="ru-RU" dirty="0" err="1"/>
              <a:t>documentation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Марк </a:t>
            </a:r>
            <a:r>
              <a:rPr lang="ru-RU" dirty="0" err="1"/>
              <a:t>Саммерфилд</a:t>
            </a:r>
            <a:r>
              <a:rPr lang="ru-RU" dirty="0"/>
              <a:t>, Программирование на </a:t>
            </a:r>
            <a:r>
              <a:rPr lang="ru-RU" dirty="0" err="1"/>
              <a:t>Python</a:t>
            </a:r>
            <a:r>
              <a:rPr lang="ru-RU" dirty="0"/>
              <a:t> 3. Подробное руководство. - Символ-Плюс, 2009.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Bruno R. Preiss</a:t>
            </a:r>
            <a:r>
              <a:rPr lang="uk-UA" dirty="0"/>
              <a:t>, </a:t>
            </a:r>
            <a:r>
              <a:rPr lang="en-US" dirty="0"/>
              <a:t>Data Structures and Algorithms with Object-Oriented Design Patterns in Python</a:t>
            </a:r>
            <a:r>
              <a:rPr lang="uk-UA" dirty="0"/>
              <a:t>, 2003, </a:t>
            </a:r>
            <a:r>
              <a:rPr lang="uk-UA" u="sng" dirty="0">
                <a:hlinkClick r:id="rId2"/>
              </a:rPr>
              <a:t>http://www.brpreiss.com/books/opus7/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Tarek </a:t>
            </a:r>
            <a:r>
              <a:rPr lang="en-US" dirty="0" err="1"/>
              <a:t>Ziadé</a:t>
            </a:r>
            <a:r>
              <a:rPr lang="en-US" dirty="0"/>
              <a:t>. Expert Python Programming. - </a:t>
            </a:r>
            <a:r>
              <a:rPr lang="en-US" dirty="0" err="1"/>
              <a:t>Packt</a:t>
            </a:r>
            <a:r>
              <a:rPr lang="en-US" dirty="0"/>
              <a:t> Publishing, 2008.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David Beazley and Brian K. Jones</a:t>
            </a:r>
            <a:r>
              <a:rPr lang="uk-UA" dirty="0"/>
              <a:t>, </a:t>
            </a:r>
            <a:r>
              <a:rPr lang="uk-UA" dirty="0" err="1"/>
              <a:t>Python</a:t>
            </a:r>
            <a:r>
              <a:rPr lang="uk-UA" dirty="0"/>
              <a:t> </a:t>
            </a:r>
            <a:r>
              <a:rPr lang="uk-UA" dirty="0" err="1"/>
              <a:t>Cookbook</a:t>
            </a:r>
            <a:r>
              <a:rPr lang="uk-UA" dirty="0"/>
              <a:t>. - </a:t>
            </a:r>
            <a:r>
              <a:rPr lang="uk-UA" dirty="0" err="1"/>
              <a:t>O’Reilly</a:t>
            </a:r>
            <a:r>
              <a:rPr lang="uk-UA" dirty="0"/>
              <a:t> </a:t>
            </a:r>
            <a:r>
              <a:rPr lang="uk-UA" dirty="0" err="1"/>
              <a:t>Media</a:t>
            </a:r>
            <a:r>
              <a:rPr lang="en-US" dirty="0"/>
              <a:t>, 2013.</a:t>
            </a:r>
            <a:endParaRPr lang="ru-RU" dirty="0"/>
          </a:p>
          <a:p>
            <a:pPr marL="457200" lvl="0" indent="-457200">
              <a:buFont typeface="+mj-lt"/>
              <a:buAutoNum type="arabicPeriod"/>
            </a:pPr>
            <a:r>
              <a:rPr lang="en-US" u="sng" dirty="0">
                <a:hlinkClick r:id="rId3"/>
              </a:rPr>
              <a:t>http://habrahabr.ru/post/62203/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err="1" smtClean="0"/>
              <a:t>Київський</a:t>
            </a:r>
            <a:r>
              <a:rPr lang="ru-RU" dirty="0" smtClean="0"/>
              <a:t> </a:t>
            </a:r>
            <a:r>
              <a:rPr lang="ru-RU" dirty="0" err="1" smtClean="0"/>
              <a:t>національний</a:t>
            </a:r>
            <a:r>
              <a:rPr lang="ru-RU" dirty="0" smtClean="0"/>
              <a:t> </a:t>
            </a:r>
            <a:r>
              <a:rPr lang="ru-RU" dirty="0" err="1" smtClean="0"/>
              <a:t>уіверситет</a:t>
            </a:r>
            <a:r>
              <a:rPr lang="ru-RU" dirty="0" smtClean="0"/>
              <a:t> </a:t>
            </a:r>
            <a:r>
              <a:rPr lang="ru-RU" dirty="0" err="1" smtClean="0"/>
              <a:t>імені</a:t>
            </a:r>
            <a:r>
              <a:rPr lang="ru-RU" dirty="0" smtClean="0"/>
              <a:t> Тараса </a:t>
            </a:r>
            <a:r>
              <a:rPr lang="ru-RU" dirty="0" err="1" smtClean="0"/>
              <a:t>Шевченка</a:t>
            </a:r>
            <a:r>
              <a:rPr lang="ru-RU" dirty="0" smtClean="0"/>
              <a:t>, кафедра </a:t>
            </a:r>
            <a:r>
              <a:rPr lang="ru-RU" dirty="0" err="1" smtClean="0"/>
              <a:t>математичної</a:t>
            </a:r>
            <a:r>
              <a:rPr lang="ru-RU" dirty="0" smtClean="0"/>
              <a:t> </a:t>
            </a:r>
            <a:r>
              <a:rPr lang="ru-RU" dirty="0" err="1" smtClean="0"/>
              <a:t>фізики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8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Множинне</a:t>
            </a:r>
            <a:r>
              <a:rPr lang="ru-RU" dirty="0"/>
              <a:t> </a:t>
            </a:r>
            <a:r>
              <a:rPr lang="ru-RU" dirty="0" err="1"/>
              <a:t>насл</a:t>
            </a:r>
            <a:r>
              <a:rPr lang="uk-UA" dirty="0"/>
              <a:t>і</a:t>
            </a:r>
            <a:r>
              <a:rPr lang="ru-RU" dirty="0" err="1"/>
              <a:t>дування</a:t>
            </a:r>
            <a:r>
              <a:rPr lang="uk-UA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Множинне наслідування не настільки розповсюджене, як одинарне, але є задачі, у яких множинне наслідування є природним та дозволяє зробити текст програм коротшим та більш зрозумілим.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3</a:t>
            </a:fld>
            <a:endParaRPr lang="ru-RU"/>
          </a:p>
        </p:txBody>
      </p:sp>
      <p:pic>
        <p:nvPicPr>
          <p:cNvPr id="7" name="Picture 2" descr="http://www.bestiary.us/files/images/Grifon_-_ghiermaniia_Glienike.pre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284984"/>
            <a:ext cx="4824536" cy="316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90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Синтаксис множинного наслідування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dirty="0"/>
              <a:t>Якщо клас </a:t>
            </a:r>
            <a:r>
              <a:rPr lang="en-US" dirty="0"/>
              <a:t>D </a:t>
            </a:r>
            <a:r>
              <a:rPr lang="uk-UA" dirty="0"/>
              <a:t>наслідує від класів </a:t>
            </a:r>
            <a:r>
              <a:rPr lang="en-US" dirty="0"/>
              <a:t>B </a:t>
            </a:r>
            <a:r>
              <a:rPr lang="uk-UA" dirty="0"/>
              <a:t>та </a:t>
            </a:r>
            <a:r>
              <a:rPr lang="en-US" dirty="0"/>
              <a:t>C</a:t>
            </a:r>
            <a:r>
              <a:rPr lang="ru-RU" dirty="0"/>
              <a:t>, </a:t>
            </a:r>
            <a:r>
              <a:rPr lang="uk-UA" dirty="0"/>
              <a:t>то це записують наступним чином</a:t>
            </a:r>
            <a:r>
              <a:rPr lang="uk-UA" dirty="0" smtClean="0"/>
              <a:t>:</a:t>
            </a:r>
            <a:endParaRPr lang="en-US" dirty="0" smtClean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B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</a:t>
            </a:r>
            <a:r>
              <a:rPr lang="uk-UA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32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uk-UA" b="1" dirty="0" smtClean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...</a:t>
            </a:r>
            <a:endParaRPr lang="ru-RU" dirty="0">
              <a:latin typeface="Arial Black" panose="020B0A04020102020204" pitchFamily="34" charset="0"/>
            </a:endParaRPr>
          </a:p>
          <a:p>
            <a:r>
              <a:rPr lang="uk-UA" dirty="0"/>
              <a:t>У цьому випадку клас </a:t>
            </a:r>
            <a:r>
              <a:rPr lang="en-US" dirty="0"/>
              <a:t>D </a:t>
            </a:r>
            <a:r>
              <a:rPr lang="uk-UA" dirty="0"/>
              <a:t>успадковує всі поля та методи класів </a:t>
            </a:r>
            <a:r>
              <a:rPr lang="en-US" dirty="0"/>
              <a:t>B </a:t>
            </a:r>
            <a:r>
              <a:rPr lang="uk-UA" dirty="0"/>
              <a:t>та </a:t>
            </a:r>
            <a:r>
              <a:rPr lang="en-US" dirty="0"/>
              <a:t>C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42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Приклад: гра у відгадування слів зі збереженням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/>
              <a:t>Реалізувати гру у відгадування слів, яка полягає у наступному. </a:t>
            </a:r>
            <a:endParaRPr lang="en-US" dirty="0" smtClean="0"/>
          </a:p>
          <a:p>
            <a:r>
              <a:rPr lang="uk-UA" dirty="0" smtClean="0"/>
              <a:t>По </a:t>
            </a:r>
            <a:r>
              <a:rPr lang="uk-UA" dirty="0"/>
              <a:t>колу розташовані гравці (відгадувачі), яким презентують слово для відгадування. </a:t>
            </a:r>
            <a:endParaRPr lang="en-US" dirty="0" smtClean="0"/>
          </a:p>
          <a:p>
            <a:r>
              <a:rPr lang="uk-UA" dirty="0" smtClean="0"/>
              <a:t>Всі </a:t>
            </a:r>
            <a:r>
              <a:rPr lang="uk-UA" dirty="0"/>
              <a:t>літери цього слова спочатку закриті (замінені зірочками, ‘*’). </a:t>
            </a:r>
            <a:endParaRPr lang="en-US" dirty="0" smtClean="0"/>
          </a:p>
          <a:p>
            <a:r>
              <a:rPr lang="uk-UA" dirty="0" smtClean="0"/>
              <a:t>Гравці </a:t>
            </a:r>
            <a:r>
              <a:rPr lang="uk-UA" dirty="0"/>
              <a:t>вступають у гру по порядку. </a:t>
            </a:r>
            <a:endParaRPr lang="en-US" dirty="0" smtClean="0"/>
          </a:p>
          <a:p>
            <a:r>
              <a:rPr lang="uk-UA" dirty="0" smtClean="0"/>
              <a:t>Кожен </a:t>
            </a:r>
            <a:r>
              <a:rPr lang="uk-UA" dirty="0"/>
              <a:t>гравець може назвати літеру або слово (повний опис гри міститься у темі «Рекурсивні структури даних</a:t>
            </a:r>
            <a:r>
              <a:rPr lang="uk-UA" dirty="0" smtClean="0"/>
              <a:t>»).</a:t>
            </a:r>
            <a:endParaRPr lang="en-US" dirty="0" smtClean="0"/>
          </a:p>
          <a:p>
            <a:endParaRPr lang="ru-RU" dirty="0"/>
          </a:p>
          <a:p>
            <a:r>
              <a:rPr lang="uk-UA" dirty="0"/>
              <a:t>Забезпечити збереження даних про відгадування слів: гравців та їх результатів.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47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гри у відгадування слів зі збереженням даних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Для реалізації цього прикладу використаємо множинне наслідування від кільцевого списку та класу збереження/відновлення даних. </a:t>
            </a:r>
            <a:endParaRPr lang="en-US" dirty="0" smtClean="0"/>
          </a:p>
          <a:p>
            <a:r>
              <a:rPr lang="uk-UA" dirty="0" smtClean="0"/>
              <a:t>Опишемо </a:t>
            </a:r>
            <a:r>
              <a:rPr lang="uk-UA" dirty="0"/>
              <a:t>клас </a:t>
            </a:r>
            <a:r>
              <a:rPr lang="uk-UA" dirty="0" err="1"/>
              <a:t>LoadSave</a:t>
            </a:r>
            <a:r>
              <a:rPr lang="uk-UA" dirty="0"/>
              <a:t>, який зберігає у файлі та відновлює з файлу дані атрибутів деякого класу. </a:t>
            </a:r>
            <a:endParaRPr lang="en-US" dirty="0" smtClean="0"/>
          </a:p>
          <a:p>
            <a:r>
              <a:rPr lang="uk-UA" dirty="0" smtClean="0"/>
              <a:t>Цей </a:t>
            </a:r>
            <a:r>
              <a:rPr lang="uk-UA" dirty="0"/>
              <a:t>клас містить поля</a:t>
            </a:r>
            <a:endParaRPr lang="ru-RU" dirty="0"/>
          </a:p>
          <a:p>
            <a:pPr lvl="1"/>
            <a:r>
              <a:rPr lang="uk-UA" dirty="0" err="1"/>
              <a:t>filename</a:t>
            </a:r>
            <a:r>
              <a:rPr lang="uk-UA" dirty="0"/>
              <a:t> - ім'я файлу для збереження даних;</a:t>
            </a:r>
            <a:endParaRPr lang="ru-RU" dirty="0"/>
          </a:p>
          <a:p>
            <a:pPr lvl="1"/>
            <a:r>
              <a:rPr lang="uk-UA" dirty="0"/>
              <a:t>__</a:t>
            </a:r>
            <a:r>
              <a:rPr lang="uk-UA" dirty="0" err="1"/>
              <a:t>attribute_names</a:t>
            </a:r>
            <a:r>
              <a:rPr lang="uk-UA" dirty="0"/>
              <a:t> - список імен атрибутів, які будуть збережені;</a:t>
            </a:r>
            <a:endParaRPr lang="ru-RU" dirty="0"/>
          </a:p>
          <a:p>
            <a:pPr marL="0" indent="0">
              <a:buNone/>
            </a:pPr>
            <a:r>
              <a:rPr lang="uk-UA" dirty="0"/>
              <a:t>а також методи </a:t>
            </a:r>
            <a:r>
              <a:rPr lang="en-US" dirty="0"/>
              <a:t>save</a:t>
            </a:r>
            <a:r>
              <a:rPr lang="uk-UA" dirty="0"/>
              <a:t>() та </a:t>
            </a:r>
            <a:r>
              <a:rPr lang="en-US" dirty="0"/>
              <a:t>load</a:t>
            </a:r>
            <a:r>
              <a:rPr lang="uk-UA" dirty="0"/>
              <a:t>() для збереження та відновлення даних.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6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гри у відгадування слів зі збереженням </a:t>
            </a:r>
            <a:r>
              <a:rPr lang="uk-UA" dirty="0" smtClean="0"/>
              <a:t>даних</a:t>
            </a:r>
            <a:r>
              <a:rPr lang="en-US" dirty="0" smtClean="0"/>
              <a:t>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b="1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LoadSave</a:t>
            </a:r>
            <a:r>
              <a:rPr lang="uk-UA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: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uk-UA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uk-UA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'''Клас, який зберігає дані з атрибутів </a:t>
            </a:r>
            <a:r>
              <a:rPr lang="uk-UA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класу-</a:t>
            </a:r>
            <a:r>
              <a:rPr lang="uk-UA" sz="1600" dirty="0" err="1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нащадка</a:t>
            </a:r>
            <a:r>
              <a:rPr lang="uk-UA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1600" dirty="0" err="1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init</a:t>
            </a:r>
            <a:r>
              <a:rPr lang="en-US" sz="16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filename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attribute_names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'''Конструктор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збирає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у список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імена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атрибутів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 </a:t>
            </a:r>
            <a:r>
              <a:rPr lang="en-US" sz="1600" dirty="0"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latin typeface="Arial Black" panose="020B0A04020102020204" pitchFamily="34" charset="0"/>
                <a:ea typeface="Times New Roman"/>
                <a:cs typeface="Times New Roman"/>
              </a:rPr>
              <a:t>      </a:t>
            </a:r>
            <a:r>
              <a:rPr lang="ru-RU" sz="1600" dirty="0" smtClean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Проводить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перейменування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атрибутів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якщо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потрібно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(</a:t>
            </a:r>
            <a:r>
              <a:rPr lang="ru-RU" sz="16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починаються</a:t>
            </a: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з __).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'''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ru-RU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filename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filename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ім'я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файлу для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збереження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даних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ru-RU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attribute_names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[]</a:t>
            </a: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</a:t>
            </a:r>
            <a:endParaRPr lang="en-US" sz="1600" dirty="0" smtClean="0">
              <a:solidFill>
                <a:srgbClr val="000000"/>
              </a:solidFill>
              <a:latin typeface="Arial Black" panose="020B0A04020102020204" pitchFamily="34" charset="0"/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	</a:t>
            </a:r>
            <a:r>
              <a:rPr lang="ru-RU" sz="16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список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імен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атрибутів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які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будуть</a:t>
            </a:r>
            <a:r>
              <a:rPr lang="ru-RU" sz="16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збережені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name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attribute_names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name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startswith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"__"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    name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"_"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self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class__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__name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 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name 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self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attribute_names</a:t>
            </a:r>
            <a:r>
              <a:rPr lang="en-US" sz="16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append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name</a:t>
            </a:r>
            <a:r>
              <a:rPr lang="en-US" sz="16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endParaRPr lang="ru-RU" sz="16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гри у відгадування слів зі збереженням </a:t>
            </a:r>
            <a:r>
              <a:rPr lang="uk-UA" dirty="0" smtClean="0"/>
              <a:t>даних</a:t>
            </a:r>
            <a:r>
              <a:rPr lang="en-US" dirty="0" smtClean="0"/>
              <a:t>.3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save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Зберігає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дані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у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файлі</a:t>
            </a: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 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'''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open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filename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</a:t>
            </a:r>
            <a:r>
              <a:rPr lang="en-US" sz="18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wb</a:t>
            </a:r>
            <a:r>
              <a:rPr lang="en-US" sz="18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fh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data 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[]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               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список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значень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атрибутів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name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attribute_names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data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append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getattr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name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en-US" sz="1800" dirty="0" smtClean="0">
              <a:solidFill>
                <a:srgbClr val="000000"/>
              </a:solidFill>
              <a:latin typeface="Arial Black" panose="020B0A04020102020204" pitchFamily="34" charset="0"/>
              <a:ea typeface="Times New Roman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 smtClean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додати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значення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атрибуту до списку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pickle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dump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data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fh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pickle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HIGHEST_PROTOCOL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зберегти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список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 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1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Реалізація гри у відгадування слів зі збереженням </a:t>
            </a:r>
            <a:r>
              <a:rPr lang="uk-UA" dirty="0" smtClean="0"/>
              <a:t>даних</a:t>
            </a:r>
            <a:r>
              <a:rPr lang="en-US" dirty="0" smtClean="0"/>
              <a:t>.4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load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'''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Читає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 err="1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дані</a:t>
            </a:r>
            <a:r>
              <a:rPr lang="ru-RU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з файлу</a:t>
            </a: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 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'''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open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filename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</a:t>
            </a:r>
            <a:r>
              <a:rPr lang="en-US" sz="1800" dirty="0" err="1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rb</a:t>
            </a:r>
            <a:r>
              <a:rPr lang="en-US" sz="1800" dirty="0">
                <a:solidFill>
                  <a:srgbClr val="808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"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fh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</a:t>
            </a:r>
            <a:r>
              <a:rPr lang="ru-RU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data</a:t>
            </a:r>
            <a:r>
              <a:rPr lang="ru-RU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=</a:t>
            </a:r>
            <a:r>
              <a:rPr lang="ru-RU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pickle</a:t>
            </a:r>
            <a:r>
              <a:rPr lang="ru-RU" sz="1800" b="1" dirty="0" err="1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ru-RU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load</a:t>
            </a:r>
            <a:r>
              <a:rPr lang="ru-RU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ru-RU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fh</a:t>
            </a:r>
            <a:r>
              <a:rPr lang="ru-RU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r>
              <a:rPr lang="ru-RU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прочитати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збережений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список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name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value </a:t>
            </a:r>
            <a:r>
              <a:rPr lang="en-US" sz="1800" b="1" dirty="0">
                <a:solidFill>
                  <a:srgbClr val="0000FF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zip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__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attribute_names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data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):</a:t>
            </a:r>
            <a:endParaRPr lang="ru-RU" sz="1800" dirty="0">
              <a:latin typeface="Arial Black" panose="020B0A04020102020204" pitchFamily="34" charset="0"/>
              <a:ea typeface="Calibri"/>
              <a:cs typeface="Times New Roman"/>
            </a:endParaRP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setattr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self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name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value</a:t>
            </a:r>
            <a:r>
              <a:rPr lang="en-US" sz="1800" b="1" dirty="0">
                <a:solidFill>
                  <a:srgbClr val="00008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#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змінити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</a:t>
            </a:r>
            <a:r>
              <a:rPr lang="ru-RU" sz="1800" dirty="0" err="1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значення</a:t>
            </a:r>
            <a:r>
              <a:rPr lang="ru-RU" sz="1800" dirty="0">
                <a:solidFill>
                  <a:srgbClr val="008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 атрибуту</a:t>
            </a:r>
            <a:r>
              <a:rPr lang="en-US" sz="160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/>
                <a:cs typeface="Times New Roman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uk-UA" sz="1600" dirty="0"/>
              <a:t>Клас </a:t>
            </a:r>
            <a:r>
              <a:rPr lang="uk-UA" sz="1600" dirty="0" err="1"/>
              <a:t>LoadSave</a:t>
            </a:r>
            <a:r>
              <a:rPr lang="uk-UA" sz="1600" dirty="0"/>
              <a:t> для роботи з файлами використовує </a:t>
            </a:r>
            <a:r>
              <a:rPr lang="en-US" sz="1600" dirty="0"/>
              <a:t>pickle </a:t>
            </a:r>
            <a:r>
              <a:rPr lang="uk-UA" sz="1600" dirty="0"/>
              <a:t>та менеджер контексту </a:t>
            </a:r>
            <a:r>
              <a:rPr lang="en-US" sz="1600" dirty="0"/>
              <a:t>with</a:t>
            </a:r>
            <a:r>
              <a:rPr lang="ru-RU" sz="1600" dirty="0"/>
              <a:t>. </a:t>
            </a:r>
            <a:endParaRPr lang="en-US" sz="16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4769F-44D7-41FA-95C5-F260E1E55BF8}" type="datetime1">
              <a:rPr lang="uk-UA" smtClean="0"/>
              <a:t>26.12.2015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Київський національний уіверситет імені Тараса Шевченка, кафедра математичної фізики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325C-3933-4B5A-BA67-044735CF2C4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2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5542</TotalTime>
  <Words>2122</Words>
  <Application>Microsoft Office PowerPoint</Application>
  <PresentationFormat>Экран (4:3)</PresentationFormat>
  <Paragraphs>270</Paragraphs>
  <Slides>25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Ясность</vt:lpstr>
      <vt:lpstr>Інформатика та програмування</vt:lpstr>
      <vt:lpstr>Множинне наслідування</vt:lpstr>
      <vt:lpstr>Множинне наслідування.2</vt:lpstr>
      <vt:lpstr>Синтаксис множинного наслідування</vt:lpstr>
      <vt:lpstr>Приклад: гра у відгадування слів зі збереженням даних</vt:lpstr>
      <vt:lpstr>Реалізація гри у відгадування слів зі збереженням даних</vt:lpstr>
      <vt:lpstr>Реалізація гри у відгадування слів зі збереженням даних.2</vt:lpstr>
      <vt:lpstr>Реалізація гри у відгадування слів зі збереженням даних.3</vt:lpstr>
      <vt:lpstr>Реалізація гри у відгадування слів зі збереженням даних.4</vt:lpstr>
      <vt:lpstr>Менеджер контексту with</vt:lpstr>
      <vt:lpstr>Реалізація гри у відгадування слів зі збереженням даних. Продовження</vt:lpstr>
      <vt:lpstr>Реалізація гри у відгадування слів зі збереженням даних. Продовження.2</vt:lpstr>
      <vt:lpstr>Доступ до полів та методів батьківських класів при множинному наслідуванні</vt:lpstr>
      <vt:lpstr>Доступ до полів та методів батьківських класів при множинному наслідуванні.2</vt:lpstr>
      <vt:lpstr>Співставлення методів об’єктам</vt:lpstr>
      <vt:lpstr>Співставлення методів об’єктам.2</vt:lpstr>
      <vt:lpstr>Обмеження використання множинного наслідування</vt:lpstr>
      <vt:lpstr>Множинне наслідування та класи-«домішки»</vt:lpstr>
      <vt:lpstr>Приклад: перевірка, чи є граф деревом, та відслідковування дій над графом</vt:lpstr>
      <vt:lpstr>Реалізація перевірки, чи є граф деревом, з використанням домішків</vt:lpstr>
      <vt:lpstr>Реалізація перевірки, чи є граф деревом, з використанням домішків.2</vt:lpstr>
      <vt:lpstr>Реалізація перевірки, чи є граф деревом, з використанням домішків.3</vt:lpstr>
      <vt:lpstr>Реалізація перевірки, чи є граф деревом, з використанням домішків.4</vt:lpstr>
      <vt:lpstr>Резюме</vt:lpstr>
      <vt:lpstr>Де прочитати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Інформатика та програмування</dc:title>
  <dc:creator>Nataly</dc:creator>
  <cp:lastModifiedBy>Nataly</cp:lastModifiedBy>
  <cp:revision>259</cp:revision>
  <dcterms:created xsi:type="dcterms:W3CDTF">2015-08-16T10:20:57Z</dcterms:created>
  <dcterms:modified xsi:type="dcterms:W3CDTF">2015-12-26T16:30:52Z</dcterms:modified>
</cp:coreProperties>
</file>