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8" r:id="rId3"/>
    <p:sldId id="320" r:id="rId4"/>
    <p:sldId id="414" r:id="rId5"/>
    <p:sldId id="415" r:id="rId6"/>
    <p:sldId id="321" r:id="rId7"/>
    <p:sldId id="416" r:id="rId8"/>
    <p:sldId id="322" r:id="rId9"/>
    <p:sldId id="328" r:id="rId10"/>
    <p:sldId id="327" r:id="rId11"/>
    <p:sldId id="400" r:id="rId12"/>
    <p:sldId id="417" r:id="rId13"/>
    <p:sldId id="401" r:id="rId14"/>
    <p:sldId id="333" r:id="rId15"/>
    <p:sldId id="418" r:id="rId16"/>
    <p:sldId id="334" r:id="rId17"/>
    <p:sldId id="402" r:id="rId18"/>
    <p:sldId id="403" r:id="rId19"/>
    <p:sldId id="419" r:id="rId20"/>
    <p:sldId id="404" r:id="rId21"/>
    <p:sldId id="405" r:id="rId22"/>
    <p:sldId id="420" r:id="rId23"/>
    <p:sldId id="406" r:id="rId24"/>
    <p:sldId id="407" r:id="rId25"/>
    <p:sldId id="421" r:id="rId26"/>
    <p:sldId id="422" r:id="rId27"/>
    <p:sldId id="423" r:id="rId28"/>
    <p:sldId id="408" r:id="rId29"/>
    <p:sldId id="424" r:id="rId30"/>
    <p:sldId id="409" r:id="rId31"/>
    <p:sldId id="410" r:id="rId32"/>
    <p:sldId id="425" r:id="rId33"/>
    <p:sldId id="426" r:id="rId34"/>
    <p:sldId id="411" r:id="rId35"/>
    <p:sldId id="412" r:id="rId36"/>
    <p:sldId id="427" r:id="rId37"/>
    <p:sldId id="428" r:id="rId38"/>
    <p:sldId id="429" r:id="rId39"/>
    <p:sldId id="413" r:id="rId40"/>
    <p:sldId id="430" r:id="rId41"/>
    <p:sldId id="431" r:id="rId42"/>
    <p:sldId id="432" r:id="rId43"/>
    <p:sldId id="433" r:id="rId44"/>
    <p:sldId id="276" r:id="rId45"/>
    <p:sldId id="277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76" autoAdjust="0"/>
  </p:normalViewPr>
  <p:slideViewPr>
    <p:cSldViewPr>
      <p:cViewPr varScale="1">
        <p:scale>
          <a:sx n="77" d="100"/>
          <a:sy n="77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pPr/>
              <a:t>28.04.2016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pPr/>
              <a:t>28.04.2016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856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14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413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52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734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onelmc.ro/2015/02/09/understanding-python-metaclasses/" TargetMode="External"/><Relationship Id="rId7" Type="http://schemas.openxmlformats.org/officeDocument/2006/relationships/hyperlink" Target="http://eli.thegreenplace.net/2011/08/14/python-metaclasses-by-example" TargetMode="External"/><Relationship Id="rId2" Type="http://schemas.openxmlformats.org/officeDocument/2006/relationships/hyperlink" Target="http://python-3-patterns-idioms-test.readthedocs.org/en/latest/Metaprogramming.html#basic-meta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giordani.com/blog/2014/10/14/decorators-and-metaclasses/#.VpFyGfmLTDc" TargetMode="External"/><Relationship Id="rId5" Type="http://schemas.openxmlformats.org/officeDocument/2006/relationships/hyperlink" Target="http://www.python-course.eu/python3_metaclasses.php" TargetMode="External"/><Relationship Id="rId4" Type="http://schemas.openxmlformats.org/officeDocument/2006/relationships/hyperlink" Target="http://habrahabr.ru/post/6562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19. </a:t>
            </a:r>
            <a:r>
              <a:rPr lang="uk-UA" sz="3600" dirty="0" err="1"/>
              <a:t>Метакласи</a:t>
            </a:r>
            <a:r>
              <a:rPr lang="uk-UA" sz="3600" dirty="0"/>
              <a:t> та </a:t>
            </a:r>
            <a:r>
              <a:rPr lang="uk-UA" sz="3600" dirty="0" err="1"/>
              <a:t>метапрограмування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en-US" dirty="0" err="1" smtClean="0"/>
              <a:t>Drawable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uk-UA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metaclass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ABCMeta</a:t>
            </a:r>
            <a:r>
              <a:rPr lang="uk-UA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"""Абстрактний клас для зображення точок та кіл заданих розмірів та </a:t>
            </a:r>
            <a:r>
              <a:rPr lang="uk-UA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переднього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плану."""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sz="16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color.setter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62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 smtClean="0"/>
              <a:t>Drawable.2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@property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фону."""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bgcolor.setter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71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 smtClean="0"/>
              <a:t>Drawable.3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draw_point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Зобразити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точку з координатами x, y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draw_circle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Зобразити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коло з координатами </a:t>
            </a:r>
            <a:r>
              <a:rPr lang="ru-RU" sz="20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uk-UA" sz="20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0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нтру</a:t>
            </a:r>
            <a:r>
              <a:rPr lang="ru-RU" sz="20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радіусом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ru-RU" sz="20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0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70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uk-UA" dirty="0" err="1" smtClean="0"/>
              <a:t>TurtleDraw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1600" dirty="0"/>
              <a:t>Клас </a:t>
            </a:r>
            <a:r>
              <a:rPr lang="uk-UA" sz="1600" dirty="0" err="1"/>
              <a:t>TurtleDraw</a:t>
            </a:r>
            <a:r>
              <a:rPr lang="uk-UA" sz="1600" dirty="0"/>
              <a:t> реалізує властивості та методи, описані у абстрактному класі </a:t>
            </a:r>
            <a:r>
              <a:rPr lang="uk-UA" sz="1600" dirty="0" err="1"/>
              <a:t>Drawable</a:t>
            </a:r>
            <a:r>
              <a:rPr lang="uk-UA" sz="1600" dirty="0"/>
              <a:t>, а також має конструктор для ініціалізації бібліотеки </a:t>
            </a:r>
            <a:r>
              <a:rPr lang="en-US" sz="1600" dirty="0"/>
              <a:t>turtle</a:t>
            </a:r>
            <a:r>
              <a:rPr lang="uk-UA" sz="1600" dirty="0" smtClean="0"/>
              <a:t>.</a:t>
            </a:r>
            <a:endParaRPr lang="en-US" sz="1600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TurtleDraw</a:t>
            </a:r>
            <a:r>
              <a:rPr lang="uk-UA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uk-UA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"""Клас для зображення точок та кіл заданих розмірів та кольору.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18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TurtleDraw</a:t>
            </a:r>
            <a:r>
              <a:rPr lang="uk-UA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є нащадком абстрактного класу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uk-UA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використовує засоби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роботи з графікою з модуля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uk-UA" sz="18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8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pause 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812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uk-UA" dirty="0" err="1" smtClean="0"/>
              <a:t>TurtleDraw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переднього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плану."""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pencolor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color.setter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встановлює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фону."""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bgcolor.setter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536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uk-UA" dirty="0" err="1" smtClean="0"/>
              <a:t>TurtleDraw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draw_point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Зобразити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точку з координатами x, y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turtle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draw_circle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Зобразити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коло з координатами </a:t>
            </a:r>
            <a:r>
              <a:rPr lang="ru-RU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центру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радіусом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."""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малює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починаючи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знизу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кола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41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 smtClean="0"/>
              <a:t>Point </a:t>
            </a:r>
            <a:r>
              <a:rPr lang="ru-RU" dirty="0" smtClean="0"/>
              <a:t>та </a:t>
            </a:r>
            <a:r>
              <a:rPr lang="en-US" dirty="0" smtClean="0"/>
              <a:t>Circle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Класи </a:t>
            </a:r>
            <a:r>
              <a:rPr lang="en-US" sz="2600" dirty="0"/>
              <a:t>Point </a:t>
            </a:r>
            <a:r>
              <a:rPr lang="uk-UA" sz="2600" dirty="0"/>
              <a:t>та </a:t>
            </a:r>
            <a:r>
              <a:rPr lang="en-US" sz="2600" dirty="0"/>
              <a:t>Circle</a:t>
            </a:r>
            <a:r>
              <a:rPr lang="uk-UA" sz="2600" dirty="0"/>
              <a:t> містять поле </a:t>
            </a:r>
            <a:r>
              <a:rPr lang="en-US" sz="2600" dirty="0"/>
              <a:t>_d, </a:t>
            </a:r>
            <a:r>
              <a:rPr lang="uk-UA" sz="2600" dirty="0"/>
              <a:t>яке під час створення повинно набувати значення об’єкта класу, що є нащадком абстрактного класу </a:t>
            </a:r>
            <a:r>
              <a:rPr lang="uk-UA" sz="2600" dirty="0" err="1"/>
              <a:t>Drawable</a:t>
            </a:r>
            <a:r>
              <a:rPr lang="uk-UA" sz="2600" dirty="0"/>
              <a:t>.</a:t>
            </a:r>
            <a:endParaRPr lang="en-US" sz="2600" dirty="0"/>
          </a:p>
          <a:p>
            <a:r>
              <a:rPr lang="uk-UA" sz="2600" dirty="0"/>
              <a:t>Для класу </a:t>
            </a:r>
            <a:r>
              <a:rPr lang="en-US" sz="2600" dirty="0"/>
              <a:t>Point </a:t>
            </a:r>
            <a:r>
              <a:rPr lang="uk-UA" sz="2600" dirty="0"/>
              <a:t>реалізація виглядає так: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Точка </a:t>
            </a:r>
            <a:r>
              <a:rPr lang="ru-RU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екрану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_x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_x - координата x точки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_y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    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_y - координата y точки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_visible -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є точка видимою на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_d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_d -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єкт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нащадка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абстрактного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Drawable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01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/>
              <a:t>Point </a:t>
            </a:r>
            <a:r>
              <a:rPr lang="ru-RU" dirty="0"/>
              <a:t>та </a:t>
            </a:r>
            <a:r>
              <a:rPr lang="en-US" dirty="0" smtClean="0"/>
              <a:t>Circle.2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координату x 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_x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координату y 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_y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onscreen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є точка видимою на </a:t>
            </a:r>
            <a:r>
              <a:rPr lang="ru-RU" sz="16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36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/>
              <a:t>Point </a:t>
            </a:r>
            <a:r>
              <a:rPr lang="ru-RU" dirty="0"/>
              <a:t>та </a:t>
            </a:r>
            <a:r>
              <a:rPr lang="en-US" dirty="0" smtClean="0"/>
              <a:t>Circle.3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switchon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точку видимою на </a:t>
            </a:r>
            <a:r>
              <a:rPr lang="ru-RU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r>
              <a:rPr lang="ru-RU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draw_point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switchoff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Робить</a:t>
            </a:r>
            <a:r>
              <a:rPr lang="ru-RU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точку невидимою на </a:t>
            </a:r>
            <a:r>
              <a:rPr lang="ru-RU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draw_point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252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зображення точок та кіл</a:t>
            </a:r>
            <a:r>
              <a:rPr lang="en-US" dirty="0"/>
              <a:t>.</a:t>
            </a:r>
            <a:r>
              <a:rPr lang="uk-UA" dirty="0"/>
              <a:t> </a:t>
            </a:r>
            <a:r>
              <a:rPr lang="en-US" dirty="0"/>
              <a:t>Point </a:t>
            </a:r>
            <a:r>
              <a:rPr lang="ru-RU" dirty="0"/>
              <a:t>та </a:t>
            </a:r>
            <a:r>
              <a:rPr lang="en-US" dirty="0" smtClean="0"/>
              <a:t>Circle.4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dx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Пересуває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точку на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позицій</a:t>
            </a:r>
            <a:r>
              <a:rPr lang="en-US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_visible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switchoff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_x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dx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_y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switchon</a:t>
            </a:r>
            <a:r>
              <a:rPr lang="en-US" sz="1600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1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600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printcount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точок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 smtClean="0">
              <a:solidFill>
                <a:srgbClr val="00008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uk-UA" sz="2200" dirty="0"/>
              <a:t>У основній частині модуля створення об’єкту класу </a:t>
            </a:r>
            <a:r>
              <a:rPr lang="en-US" sz="2200" dirty="0"/>
              <a:t>Point </a:t>
            </a:r>
            <a:r>
              <a:rPr lang="uk-UA" sz="2200" dirty="0"/>
              <a:t>виконується командою</a:t>
            </a:r>
            <a:endParaRPr lang="en-US" sz="2200" dirty="0"/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TurtleDraw</a:t>
            </a:r>
            <a:r>
              <a:rPr lang="ru-RU" sz="2200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 smtClean="0">
              <a:solidFill>
                <a:srgbClr val="00008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200" dirty="0" smtClean="0"/>
              <a:t>Основна </a:t>
            </a:r>
            <a:r>
              <a:rPr lang="uk-UA" sz="2200" dirty="0"/>
              <a:t>частина модуля створює точку та коло, а потім переміщує їх по екрану.</a:t>
            </a:r>
            <a:endParaRPr lang="en-US" sz="22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945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 smtClean="0"/>
              <a:t>Метакласи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sz="2000" dirty="0"/>
              <a:t>Ми вже розглядали застосування класів та об’єктів, одинарне та множинне наслідування, використання класів у рекурсивних структурах даних та для обробки виключень. </a:t>
            </a:r>
            <a:endParaRPr lang="uk-UA" sz="2000" dirty="0" smtClean="0"/>
          </a:p>
          <a:p>
            <a:r>
              <a:rPr lang="uk-UA" sz="2000" dirty="0" smtClean="0"/>
              <a:t>Ці </a:t>
            </a:r>
            <a:r>
              <a:rPr lang="uk-UA" sz="2000" dirty="0"/>
              <a:t>області застосування об’єктно-орієнтованого підходу є стандартними. </a:t>
            </a:r>
            <a:endParaRPr lang="uk-UA" sz="2000" dirty="0" smtClean="0"/>
          </a:p>
          <a:p>
            <a:r>
              <a:rPr lang="uk-UA" sz="2000" dirty="0" smtClean="0"/>
              <a:t>Але </a:t>
            </a:r>
            <a:r>
              <a:rPr lang="uk-UA" sz="2000" dirty="0"/>
              <a:t>існують і більш екзотичні сценарії використання класів, у тому числі, пов’язані зі специфікою їх реалізації у </a:t>
            </a:r>
            <a:r>
              <a:rPr lang="en-US" sz="2000" dirty="0"/>
              <a:t>Python</a:t>
            </a:r>
            <a:r>
              <a:rPr lang="uk-UA" sz="2000" dirty="0"/>
              <a:t>.</a:t>
            </a:r>
            <a:endParaRPr lang="en-US" sz="2000" dirty="0"/>
          </a:p>
          <a:p>
            <a:r>
              <a:rPr lang="uk-UA" sz="2000" dirty="0"/>
              <a:t>Це, зокрема, </a:t>
            </a:r>
            <a:r>
              <a:rPr lang="uk-UA" sz="2000" dirty="0" err="1"/>
              <a:t>метакласи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Ми </a:t>
            </a:r>
            <a:r>
              <a:rPr lang="uk-UA" sz="2000" dirty="0"/>
              <a:t>вже знаємо, що у </a:t>
            </a:r>
            <a:r>
              <a:rPr lang="en-US" sz="2000" dirty="0"/>
              <a:t>Python </a:t>
            </a:r>
            <a:r>
              <a:rPr lang="uk-UA" sz="2000" dirty="0"/>
              <a:t>«все є об’єкт». </a:t>
            </a:r>
            <a:endParaRPr lang="uk-UA" sz="2000" dirty="0" smtClean="0"/>
          </a:p>
          <a:p>
            <a:r>
              <a:rPr lang="uk-UA" sz="2000" dirty="0" smtClean="0"/>
              <a:t>Було </a:t>
            </a:r>
            <a:r>
              <a:rPr lang="uk-UA" sz="2000" dirty="0"/>
              <a:t>б дивно, якби це правило не </a:t>
            </a:r>
            <a:r>
              <a:rPr lang="uk-UA" sz="2000" dirty="0" err="1"/>
              <a:t>розповсюджовалось</a:t>
            </a:r>
            <a:r>
              <a:rPr lang="uk-UA" sz="2000" dirty="0"/>
              <a:t> на класи. І дійсно, класи у </a:t>
            </a:r>
            <a:r>
              <a:rPr lang="en-US" sz="2000" dirty="0"/>
              <a:t>Python</a:t>
            </a:r>
            <a:r>
              <a:rPr lang="uk-UA" sz="2000" dirty="0"/>
              <a:t> також є об’єктами. </a:t>
            </a:r>
            <a:endParaRPr lang="uk-UA" sz="2000" dirty="0" smtClean="0"/>
          </a:p>
          <a:p>
            <a:r>
              <a:rPr lang="uk-UA" sz="2000" dirty="0" smtClean="0"/>
              <a:t>Але </a:t>
            </a:r>
            <a:r>
              <a:rPr lang="uk-UA" sz="2000" dirty="0"/>
              <a:t>виникає питання: об’єктами чого є класи? Відповідь: класи є об’єктами інших класів. </a:t>
            </a:r>
            <a:endParaRPr lang="uk-UA" sz="2000" dirty="0" smtClean="0"/>
          </a:p>
          <a:p>
            <a:r>
              <a:rPr lang="uk-UA" sz="2000" dirty="0" smtClean="0"/>
              <a:t>Для </a:t>
            </a:r>
            <a:r>
              <a:rPr lang="uk-UA" sz="2000" dirty="0"/>
              <a:t>того, щоб уникнути </a:t>
            </a:r>
            <a:r>
              <a:rPr lang="uk-UA" sz="2000" dirty="0" err="1"/>
              <a:t>плутаніни</a:t>
            </a:r>
            <a:r>
              <a:rPr lang="uk-UA" sz="2000" dirty="0"/>
              <a:t>, ці «інші» класи мають спеціальну назву – </a:t>
            </a:r>
            <a:r>
              <a:rPr lang="uk-UA" sz="2000" dirty="0" err="1"/>
              <a:t>метакласи</a:t>
            </a:r>
            <a:r>
              <a:rPr lang="uk-UA" sz="2000" dirty="0"/>
              <a:t>. </a:t>
            </a:r>
            <a:endParaRPr lang="uk-UA" sz="2000" dirty="0" smtClean="0"/>
          </a:p>
          <a:p>
            <a:r>
              <a:rPr lang="uk-UA" sz="2000" dirty="0" smtClean="0"/>
              <a:t>Отже</a:t>
            </a:r>
            <a:r>
              <a:rPr lang="uk-UA" sz="2000" dirty="0"/>
              <a:t>, </a:t>
            </a:r>
            <a:r>
              <a:rPr lang="uk-UA" sz="2000" b="1" dirty="0" err="1"/>
              <a:t>метакласом</a:t>
            </a:r>
            <a:r>
              <a:rPr lang="uk-UA" sz="2000" dirty="0"/>
              <a:t> називається клас, об’єктами якого є класи. </a:t>
            </a:r>
            <a:endParaRPr lang="uk-UA" sz="2000" dirty="0" smtClean="0"/>
          </a:p>
          <a:p>
            <a:r>
              <a:rPr lang="uk-UA" sz="2000" dirty="0" smtClean="0"/>
              <a:t>Так </a:t>
            </a:r>
            <a:r>
              <a:rPr lang="uk-UA" sz="2000" dirty="0"/>
              <a:t>само, як клас створює об’єкти, </a:t>
            </a:r>
            <a:r>
              <a:rPr lang="uk-UA" sz="2000" dirty="0" err="1"/>
              <a:t>метаклас</a:t>
            </a:r>
            <a:r>
              <a:rPr lang="uk-UA" sz="2000" dirty="0"/>
              <a:t> створює класи. </a:t>
            </a:r>
            <a:endParaRPr lang="en-US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err="1"/>
              <a:t>Метапрограмування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b="1" dirty="0" err="1"/>
              <a:t>Метапрограмування</a:t>
            </a:r>
            <a:r>
              <a:rPr lang="en-US" dirty="0"/>
              <a:t> – </a:t>
            </a:r>
            <a:r>
              <a:rPr lang="uk-UA" dirty="0"/>
              <a:t>це побудова програм, які сприймають інші програми як дані. </a:t>
            </a:r>
            <a:endParaRPr lang="en-US" dirty="0" smtClean="0"/>
          </a:p>
          <a:p>
            <a:r>
              <a:rPr lang="uk-UA" dirty="0" smtClean="0"/>
              <a:t>Тобто</a:t>
            </a:r>
            <a:r>
              <a:rPr lang="uk-UA" dirty="0"/>
              <a:t>, таких програм, які модифікують програми «на льоту». </a:t>
            </a:r>
            <a:endParaRPr lang="en-US" dirty="0" smtClean="0"/>
          </a:p>
          <a:p>
            <a:r>
              <a:rPr lang="uk-UA" dirty="0" smtClean="0"/>
              <a:t>Розглянуті </a:t>
            </a:r>
            <a:r>
              <a:rPr lang="uk-UA" dirty="0"/>
              <a:t>раніше декоратори функцій можуть вважатись прикладом </a:t>
            </a:r>
            <a:r>
              <a:rPr lang="uk-UA" dirty="0" err="1"/>
              <a:t>метапрограмування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en-US" dirty="0"/>
              <a:t>Python</a:t>
            </a:r>
            <a:r>
              <a:rPr lang="uk-UA" dirty="0"/>
              <a:t> термін </a:t>
            </a:r>
            <a:r>
              <a:rPr lang="uk-UA" dirty="0" err="1"/>
              <a:t>метапрограмування</a:t>
            </a:r>
            <a:r>
              <a:rPr lang="uk-UA" dirty="0"/>
              <a:t> має більш вузьку трактовку</a:t>
            </a:r>
            <a:r>
              <a:rPr lang="en-US" dirty="0"/>
              <a:t> – </a:t>
            </a:r>
            <a:r>
              <a:rPr lang="uk-UA" dirty="0"/>
              <a:t>це модифікація класів під час виконання програм.</a:t>
            </a:r>
            <a:endParaRPr lang="en-US" dirty="0"/>
          </a:p>
          <a:p>
            <a:r>
              <a:rPr lang="uk-UA" dirty="0"/>
              <a:t>Оскільки клас – це об’єкт, клас може бути модифікований під час виконання програми. </a:t>
            </a:r>
            <a:endParaRPr lang="en-US" dirty="0" smtClean="0"/>
          </a:p>
          <a:p>
            <a:r>
              <a:rPr lang="uk-UA" dirty="0" smtClean="0"/>
              <a:t>Така </a:t>
            </a:r>
            <a:r>
              <a:rPr lang="uk-UA" dirty="0"/>
              <a:t>модифікація розповсюджується як на зміну властивостей/поведінки вже існуючих класів, так і на створення цілком нових класів.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43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Декоратори класів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Одним з прийомів </a:t>
            </a:r>
            <a:r>
              <a:rPr lang="uk-UA" dirty="0" err="1"/>
              <a:t>метапрограмування</a:t>
            </a:r>
            <a:r>
              <a:rPr lang="uk-UA" dirty="0"/>
              <a:t> є застосування декораторів класів. </a:t>
            </a:r>
            <a:endParaRPr lang="en-US" dirty="0" smtClean="0"/>
          </a:p>
          <a:p>
            <a:r>
              <a:rPr lang="uk-UA" dirty="0" smtClean="0"/>
              <a:t>Раніше </a:t>
            </a:r>
            <a:r>
              <a:rPr lang="uk-UA" dirty="0"/>
              <a:t>ми розглядали декоратори функцій. </a:t>
            </a:r>
            <a:endParaRPr lang="en-US" dirty="0" smtClean="0"/>
          </a:p>
          <a:p>
            <a:r>
              <a:rPr lang="uk-UA" dirty="0" smtClean="0"/>
              <a:t>Побудова </a:t>
            </a:r>
            <a:r>
              <a:rPr lang="uk-UA" dirty="0"/>
              <a:t>декораторів класів не складніша за побудову декораторів функцій. </a:t>
            </a:r>
            <a:endParaRPr lang="en-US" dirty="0" smtClean="0"/>
          </a:p>
          <a:p>
            <a:r>
              <a:rPr lang="uk-UA" dirty="0" smtClean="0"/>
              <a:t>Декоратор </a:t>
            </a:r>
            <a:r>
              <a:rPr lang="uk-UA" dirty="0"/>
              <a:t>класу – це функція, що отримує клас як параметр, модифікує його та повертає модифікований клас в якості результату.</a:t>
            </a:r>
            <a:endParaRPr lang="en-US" dirty="0"/>
          </a:p>
          <a:p>
            <a:r>
              <a:rPr lang="uk-UA" dirty="0"/>
              <a:t>Стандартний шаблон декоратора класів виглядає </a:t>
            </a:r>
            <a:r>
              <a:rPr lang="uk-UA" dirty="0" smtClean="0"/>
              <a:t>так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cls_decorator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модифікувати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69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Декоратори </a:t>
            </a:r>
            <a:r>
              <a:rPr lang="uk-UA" dirty="0" smtClean="0"/>
              <a:t>класів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застосування декоратора до класу</a:t>
            </a:r>
            <a:r>
              <a:rPr lang="en-US" dirty="0"/>
              <a:t> A</a:t>
            </a:r>
            <a:r>
              <a:rPr lang="uk-UA" dirty="0"/>
              <a:t> треба вказати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cls_decorator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i="1" dirty="0"/>
              <a:t>Q</a:t>
            </a:r>
            <a:r>
              <a:rPr lang="uk-UA" dirty="0"/>
              <a:t> – опис полів та методів класу </a:t>
            </a:r>
            <a:r>
              <a:rPr lang="en-US" dirty="0"/>
              <a:t>A.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145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Приклад</a:t>
            </a:r>
            <a:r>
              <a:rPr lang="uk-UA" sz="3200" dirty="0"/>
              <a:t>: перевірка, чи є граф деревом, та відслідковування дій над графом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Перевірити, чи є граф деревом. Здійснити відслідковування виконання дій над графом.</a:t>
            </a:r>
            <a:endParaRPr lang="en-US" dirty="0"/>
          </a:p>
          <a:p>
            <a:r>
              <a:rPr lang="uk-UA" dirty="0"/>
              <a:t>Цей приклад був розглянутий у темі «Множинне наслідування». Реалізація тоді базувалась на використанні класів-</a:t>
            </a:r>
            <a:r>
              <a:rPr lang="uk-UA" dirty="0" err="1"/>
              <a:t>домішків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Як і у темі «Множинне наслідування», використаємо клас </a:t>
            </a:r>
            <a:r>
              <a:rPr lang="en-US" dirty="0" err="1"/>
              <a:t>GraphIt</a:t>
            </a:r>
            <a:r>
              <a:rPr lang="uk-UA" dirty="0"/>
              <a:t> – граф з </a:t>
            </a:r>
            <a:r>
              <a:rPr lang="uk-UA" dirty="0" err="1"/>
              <a:t>ітератором</a:t>
            </a:r>
            <a:r>
              <a:rPr lang="uk-UA" dirty="0"/>
              <a:t> – описаний у темі «</a:t>
            </a:r>
            <a:r>
              <a:rPr lang="uk-UA" dirty="0" err="1"/>
              <a:t>Ітератори</a:t>
            </a:r>
            <a:r>
              <a:rPr lang="uk-UA" dirty="0"/>
              <a:t> та генератори».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класі також є методи, що повертають </a:t>
            </a:r>
            <a:r>
              <a:rPr lang="uk-UA" dirty="0" err="1"/>
              <a:t>напівстепінь</a:t>
            </a:r>
            <a:r>
              <a:rPr lang="uk-UA" dirty="0"/>
              <a:t> входу та виходу вершини графу: </a:t>
            </a:r>
            <a:r>
              <a:rPr lang="en-US" dirty="0" err="1"/>
              <a:t>hdegin</a:t>
            </a:r>
            <a:r>
              <a:rPr lang="uk-UA" dirty="0"/>
              <a:t>, </a:t>
            </a:r>
            <a:r>
              <a:rPr lang="en-US" dirty="0" err="1"/>
              <a:t>hdegout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Зараз для реалізації застосуємо декоратор класу.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608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Реалізація перевірки, чи є граф деревом, з використанням декоратора </a:t>
            </a:r>
            <a:r>
              <a:rPr lang="uk-UA" sz="3200" dirty="0" smtClean="0"/>
              <a:t>класу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Опишемо декоратор </a:t>
            </a:r>
            <a:r>
              <a:rPr lang="uk-UA" dirty="0" err="1"/>
              <a:t>logged_mapping</a:t>
            </a:r>
            <a:r>
              <a:rPr lang="uk-UA" dirty="0"/>
              <a:t>(), що модифікує заданий клас так, </a:t>
            </a:r>
            <a:r>
              <a:rPr lang="uk-UA"/>
              <a:t>щоб </a:t>
            </a:r>
            <a:r>
              <a:rPr lang="uk-UA" smtClean="0"/>
              <a:t>здійснювати </a:t>
            </a:r>
            <a:r>
              <a:rPr lang="uk-UA" dirty="0"/>
              <a:t>виведення факту використання операцій читання, зміни та видалення елементу деякого типу даних.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декоратор містить </a:t>
            </a:r>
            <a:r>
              <a:rPr lang="uk-UA" dirty="0" err="1"/>
              <a:t>перевизначення</a:t>
            </a:r>
            <a:r>
              <a:rPr lang="uk-UA" dirty="0"/>
              <a:t> спеціальних методів __</a:t>
            </a:r>
            <a:r>
              <a:rPr lang="uk-UA" dirty="0" err="1"/>
              <a:t>getitem</a:t>
            </a:r>
            <a:r>
              <a:rPr lang="uk-UA" dirty="0"/>
              <a:t>__, __</a:t>
            </a:r>
            <a:r>
              <a:rPr lang="uk-UA" dirty="0" err="1"/>
              <a:t>setitem</a:t>
            </a:r>
            <a:r>
              <a:rPr lang="uk-UA" dirty="0"/>
              <a:t>__ та __</a:t>
            </a:r>
            <a:r>
              <a:rPr lang="uk-UA" dirty="0" err="1"/>
              <a:t>delitem</a:t>
            </a:r>
            <a:r>
              <a:rPr lang="uk-UA" dirty="0"/>
              <a:t>__, які відповідають за виконання вищевказаних функцій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logged_mapping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get/set/delete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налагодження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наявні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__,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__,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orig_getitem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orig_setitem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orig_delitem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90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Реалізація перевірки, чи є граф деревом, з використанням декоратора </a:t>
            </a:r>
            <a:r>
              <a:rPr lang="uk-UA" sz="3200" dirty="0" smtClean="0"/>
              <a:t>класу</a:t>
            </a:r>
            <a:r>
              <a:rPr lang="en-US" sz="3200" dirty="0" smtClean="0"/>
              <a:t>.2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log_getitem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'Getting '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orig_getitem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log_setitem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'Setting {} = {!r}'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orig_setitem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log_delitem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'Deleting '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orig_delitem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6421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Реалізація перевірки, чи є граф деревом, з використанням декоратора </a:t>
            </a:r>
            <a:r>
              <a:rPr lang="uk-UA" sz="3200" dirty="0" smtClean="0"/>
              <a:t>класу</a:t>
            </a:r>
            <a:r>
              <a:rPr lang="en-US" sz="3200" dirty="0" smtClean="0"/>
              <a:t>.3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Зберегти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модифіковані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__,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__, __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delitem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log_getitem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log_setitem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delitem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log_delitem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endParaRPr lang="en-US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/>
              <a:t>Щоб не наводити повторно опис класу </a:t>
            </a:r>
            <a:r>
              <a:rPr lang="uk-UA" dirty="0" err="1"/>
              <a:t>GraphIt</a:t>
            </a:r>
            <a:r>
              <a:rPr lang="uk-UA" dirty="0"/>
              <a:t>, опишемо його клас-нащадок </a:t>
            </a:r>
            <a:r>
              <a:rPr lang="uk-UA" dirty="0" err="1"/>
              <a:t>LoggedGraph</a:t>
            </a:r>
            <a:r>
              <a:rPr lang="uk-UA" dirty="0"/>
              <a:t> з порожньою реалізацією. </a:t>
            </a:r>
            <a:endParaRPr lang="en-US" dirty="0" smtClean="0"/>
          </a:p>
          <a:p>
            <a:r>
              <a:rPr lang="uk-UA" dirty="0" smtClean="0"/>
              <a:t>До </a:t>
            </a:r>
            <a:r>
              <a:rPr lang="uk-UA" dirty="0"/>
              <a:t>класу </a:t>
            </a:r>
            <a:r>
              <a:rPr lang="uk-UA" dirty="0" err="1"/>
              <a:t>LoggedGraph</a:t>
            </a:r>
            <a:r>
              <a:rPr lang="uk-UA" dirty="0"/>
              <a:t> застосуємо наш декоратор </a:t>
            </a:r>
            <a:r>
              <a:rPr lang="uk-UA" dirty="0" err="1"/>
              <a:t>logged_mapping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363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Реалізація перевірки, чи є граф деревом, з використанням декоратора </a:t>
            </a:r>
            <a:r>
              <a:rPr lang="uk-UA" sz="3200" dirty="0" smtClean="0"/>
              <a:t>класу</a:t>
            </a:r>
            <a:r>
              <a:rPr lang="en-US" sz="3200" dirty="0" smtClean="0"/>
              <a:t>.4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logged_mapping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LoggedGraph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успадковує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GraphIt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Застосовується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декоратор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logged_mapping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uk-UA" dirty="0" smtClean="0"/>
              <a:t>Модуль</a:t>
            </a:r>
            <a:r>
              <a:rPr lang="uk-UA" dirty="0"/>
              <a:t>, який містить описи класу </a:t>
            </a:r>
            <a:r>
              <a:rPr lang="uk-UA" dirty="0" err="1"/>
              <a:t>LoggedGraph</a:t>
            </a:r>
            <a:r>
              <a:rPr lang="uk-UA" dirty="0"/>
              <a:t> та декоратора </a:t>
            </a:r>
            <a:r>
              <a:rPr lang="uk-UA" dirty="0" err="1"/>
              <a:t>logged_mapping</a:t>
            </a:r>
            <a:r>
              <a:rPr lang="uk-UA" dirty="0"/>
              <a:t>, також використовує функції з побудови графу із файлу </a:t>
            </a:r>
            <a:r>
              <a:rPr lang="uk-UA" dirty="0" err="1"/>
              <a:t>fileinputgraph</a:t>
            </a:r>
            <a:r>
              <a:rPr lang="uk-UA" dirty="0"/>
              <a:t> та перевірки, чи є граф деревом </a:t>
            </a:r>
            <a:r>
              <a:rPr lang="uk-UA" dirty="0" err="1"/>
              <a:t>istree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функції були описані у темах «Рекурсивні структури даних» та «</a:t>
            </a:r>
            <a:r>
              <a:rPr lang="uk-UA" dirty="0" err="1"/>
              <a:t>Ітератори</a:t>
            </a:r>
            <a:r>
              <a:rPr lang="uk-UA" dirty="0"/>
              <a:t> та генератори».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1609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Класові методи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Для модифікації класів часто використовують так звані «класові методи». </a:t>
            </a:r>
            <a:endParaRPr lang="en-US" dirty="0" smtClean="0"/>
          </a:p>
          <a:p>
            <a:r>
              <a:rPr lang="uk-UA" b="1" dirty="0" smtClean="0"/>
              <a:t>Класовий </a:t>
            </a:r>
            <a:r>
              <a:rPr lang="uk-UA" b="1" dirty="0"/>
              <a:t>метод </a:t>
            </a:r>
            <a:r>
              <a:rPr lang="uk-UA" dirty="0"/>
              <a:t>– це метод</a:t>
            </a:r>
            <a:r>
              <a:rPr lang="ru-RU" dirty="0"/>
              <a:t>, </a:t>
            </a:r>
            <a:r>
              <a:rPr lang="uk-UA" dirty="0"/>
              <a:t>який застосовується до класу, а не до екземпляру класу. </a:t>
            </a:r>
            <a:endParaRPr lang="en-US" dirty="0" smtClean="0"/>
          </a:p>
          <a:p>
            <a:r>
              <a:rPr lang="uk-UA" dirty="0" smtClean="0"/>
              <a:t>Класовий </a:t>
            </a:r>
            <a:r>
              <a:rPr lang="uk-UA" dirty="0"/>
              <a:t>метод містить клас (зазвичай позначений </a:t>
            </a:r>
            <a:r>
              <a:rPr lang="en-US" dirty="0" err="1"/>
              <a:t>cls</a:t>
            </a:r>
            <a:r>
              <a:rPr lang="uk-UA" dirty="0"/>
              <a:t>) як перший параметр. </a:t>
            </a:r>
            <a:endParaRPr lang="en-US" dirty="0" smtClean="0"/>
          </a:p>
          <a:p>
            <a:r>
              <a:rPr lang="uk-UA" dirty="0" smtClean="0"/>
              <a:t>Нагадаємо</a:t>
            </a:r>
            <a:r>
              <a:rPr lang="uk-UA" dirty="0"/>
              <a:t>, що звичайний метод містить першим параметром об’єкт (</a:t>
            </a:r>
            <a:r>
              <a:rPr lang="en-US" dirty="0"/>
              <a:t>self</a:t>
            </a:r>
            <a:r>
              <a:rPr lang="uk-UA" dirty="0"/>
              <a:t>), до якого застосовується цей метод, а статичний метод не містить спеціального першого параметру.</a:t>
            </a:r>
            <a:endParaRPr lang="en-US" dirty="0"/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класові методи можуть бути як вбудованими, так і створеними власноруч. </a:t>
            </a:r>
            <a:endParaRPr lang="en-US" dirty="0" smtClean="0"/>
          </a:p>
          <a:p>
            <a:r>
              <a:rPr lang="uk-UA" dirty="0" smtClean="0"/>
              <a:t>Вбудовані </a:t>
            </a:r>
            <a:r>
              <a:rPr lang="uk-UA" dirty="0"/>
              <a:t>класові методи, як і інші спеціальні методи беруться у подвійне підкреслення </a:t>
            </a:r>
            <a:r>
              <a:rPr lang="en-US" dirty="0"/>
              <a:t>‘__’ </a:t>
            </a:r>
            <a:r>
              <a:rPr lang="uk-UA" dirty="0"/>
              <a:t>з обох боків.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151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Класові </a:t>
            </a:r>
            <a:r>
              <a:rPr lang="uk-UA" dirty="0" smtClean="0"/>
              <a:t>методи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Серед вбудованих класових методів частіше використовують метод __</a:t>
            </a:r>
            <a:r>
              <a:rPr lang="en-US" dirty="0"/>
              <a:t>new__.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 викликається перед створенням будь-якого об’єкту будь-якого класу. </a:t>
            </a:r>
            <a:r>
              <a:rPr lang="uk-UA" dirty="0" smtClean="0"/>
              <a:t>Його </a:t>
            </a:r>
            <a:r>
              <a:rPr lang="uk-UA" dirty="0"/>
              <a:t>виклик передує виклику методу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__</a:t>
            </a:r>
            <a:r>
              <a:rPr lang="en-US" dirty="0"/>
              <a:t>new__</a:t>
            </a:r>
            <a:r>
              <a:rPr lang="uk-UA" dirty="0"/>
              <a:t> застосовують для модифікації поведінки об’єкта класу (а отже – і самого класу).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uk-UA" dirty="0"/>
              <a:t>__</a:t>
            </a:r>
            <a:r>
              <a:rPr lang="en-US" dirty="0"/>
              <a:t>new__</a:t>
            </a:r>
            <a:r>
              <a:rPr lang="uk-UA" dirty="0"/>
              <a:t> в якості першого параметру містить ім’я класу, а інші параметри – ті ж самі, які передаються у метод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. </a:t>
            </a:r>
            <a:r>
              <a:rPr lang="uk-UA" dirty="0" smtClean="0"/>
              <a:t>Якщо </a:t>
            </a:r>
            <a:r>
              <a:rPr lang="uk-UA" dirty="0"/>
              <a:t>__</a:t>
            </a:r>
            <a:r>
              <a:rPr lang="en-US" dirty="0"/>
              <a:t>new__</a:t>
            </a:r>
            <a:r>
              <a:rPr lang="uk-UA" dirty="0"/>
              <a:t> описують для модифікації довільного класу, то застосовують найбільш загальне позначення аргументів: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__new__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Щоб описати власний класовий метод, треба застосовувати декоратор </a:t>
            </a:r>
            <a:r>
              <a:rPr lang="en-US" dirty="0" smtClean="0"/>
              <a:t>@</a:t>
            </a:r>
            <a:r>
              <a:rPr lang="en-US" dirty="0" err="1" smtClean="0"/>
              <a:t>classmethod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3200" i="1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563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Метакласи.2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Усі </a:t>
            </a:r>
            <a:r>
              <a:rPr lang="uk-UA" dirty="0" err="1"/>
              <a:t>метакласи</a:t>
            </a:r>
            <a:r>
              <a:rPr lang="uk-UA" dirty="0"/>
              <a:t> походять від єдиного стандартного батьківського класу </a:t>
            </a:r>
            <a:r>
              <a:rPr lang="en-US" dirty="0"/>
              <a:t>type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 err="1"/>
              <a:t>метакласів</a:t>
            </a:r>
            <a:r>
              <a:rPr lang="uk-UA" dirty="0"/>
              <a:t> існує наслідування, як і для звичайних класів.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це наслідування тільки одинарне.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</a:t>
            </a:r>
            <a:r>
              <a:rPr lang="uk-UA" dirty="0" err="1"/>
              <a:t>метаклас</a:t>
            </a:r>
            <a:r>
              <a:rPr lang="uk-UA" dirty="0"/>
              <a:t> не може наслідувати від двох або більше </a:t>
            </a:r>
            <a:r>
              <a:rPr lang="uk-UA" dirty="0" err="1"/>
              <a:t>метакласів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будь-який </a:t>
            </a:r>
            <a:r>
              <a:rPr lang="uk-UA" dirty="0" err="1"/>
              <a:t>метаклас</a:t>
            </a:r>
            <a:r>
              <a:rPr lang="uk-UA" dirty="0"/>
              <a:t> наслідує безпосередньо від </a:t>
            </a:r>
            <a:r>
              <a:rPr lang="en-US" dirty="0"/>
              <a:t>type</a:t>
            </a:r>
            <a:r>
              <a:rPr lang="uk-UA" dirty="0"/>
              <a:t> або його нащадків.</a:t>
            </a:r>
            <a:endParaRPr lang="en-US" dirty="0"/>
          </a:p>
          <a:p>
            <a:r>
              <a:rPr lang="uk-UA" dirty="0"/>
              <a:t>Отже, якщо маємо опис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MyMeta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то </a:t>
            </a:r>
            <a:r>
              <a:rPr lang="uk-UA" dirty="0" err="1"/>
              <a:t>MyMeta</a:t>
            </a:r>
            <a:r>
              <a:rPr lang="uk-UA" dirty="0"/>
              <a:t> – це </a:t>
            </a:r>
            <a:r>
              <a:rPr lang="uk-UA" dirty="0" err="1"/>
              <a:t>метаклас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90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Словник атрибутів класу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Усі атрибути класу містяться у спеціальному словнику </a:t>
            </a:r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__. </a:t>
            </a:r>
            <a:endParaRPr lang="en-US" dirty="0" smtClean="0"/>
          </a:p>
          <a:p>
            <a:r>
              <a:rPr lang="uk-UA" dirty="0" smtClean="0"/>
              <a:t>Ключами </a:t>
            </a:r>
            <a:r>
              <a:rPr lang="uk-UA" dirty="0"/>
              <a:t>в ньому є імена атрибутів. </a:t>
            </a:r>
            <a:endParaRPr lang="en-US" dirty="0" smtClean="0"/>
          </a:p>
          <a:p>
            <a:r>
              <a:rPr lang="uk-UA" dirty="0" smtClean="0"/>
              <a:t>Значеннями </a:t>
            </a:r>
            <a:r>
              <a:rPr lang="uk-UA" dirty="0"/>
              <a:t>атрибутів, що є полями, є їх значення.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атрибутів, що є методами, значеннями є відповідні методи. </a:t>
            </a:r>
            <a:endParaRPr lang="en-US" dirty="0" smtClean="0"/>
          </a:p>
          <a:p>
            <a:r>
              <a:rPr lang="uk-UA" dirty="0" smtClean="0"/>
              <a:t>Модифікуючи </a:t>
            </a:r>
            <a:r>
              <a:rPr lang="uk-UA" dirty="0"/>
              <a:t>словник </a:t>
            </a:r>
            <a:r>
              <a:rPr lang="en-US" dirty="0"/>
              <a:t>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uk-UA" dirty="0"/>
              <a:t>, можна додавати нові поля або методи, а також змінювати наявні методи іншими. 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355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Створення класів у динаміці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Класи у </a:t>
            </a:r>
            <a:r>
              <a:rPr lang="en-US" dirty="0"/>
              <a:t>Python </a:t>
            </a:r>
            <a:r>
              <a:rPr lang="uk-UA" dirty="0"/>
              <a:t>можна створювати не тільки статично, вказуючи опис класу, але й у динаміці.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створення класів у динаміці можна застосувати функції </a:t>
            </a:r>
            <a:r>
              <a:rPr lang="en-US" dirty="0"/>
              <a:t>type() </a:t>
            </a:r>
            <a:r>
              <a:rPr lang="uk-UA" dirty="0"/>
              <a:t>або </a:t>
            </a:r>
            <a:r>
              <a:rPr lang="en-US" dirty="0" err="1"/>
              <a:t>types.newclass</a:t>
            </a:r>
            <a:r>
              <a:rPr lang="uk-UA" dirty="0"/>
              <a:t>().</a:t>
            </a:r>
            <a:endParaRPr lang="en-US" dirty="0"/>
          </a:p>
          <a:p>
            <a:r>
              <a:rPr lang="uk-UA" dirty="0"/>
              <a:t>Функція </a:t>
            </a:r>
            <a:r>
              <a:rPr lang="en-US" dirty="0"/>
              <a:t>type</a:t>
            </a:r>
            <a:r>
              <a:rPr lang="uk-UA" dirty="0"/>
              <a:t> може мати 1 або 3 аргументи.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функція має 1 аргумент, вона просто повертає тип цього аргументу.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ж </a:t>
            </a:r>
            <a:r>
              <a:rPr lang="en-US" dirty="0"/>
              <a:t>type</a:t>
            </a:r>
            <a:r>
              <a:rPr lang="uk-UA" dirty="0"/>
              <a:t> має 3 аргументи, вона створює новий клас. </a:t>
            </a:r>
            <a:endParaRPr lang="en-US" dirty="0" smtClean="0"/>
          </a:p>
          <a:p>
            <a:r>
              <a:rPr lang="uk-UA" dirty="0" smtClean="0"/>
              <a:t>Щоб </a:t>
            </a:r>
            <a:r>
              <a:rPr lang="uk-UA" dirty="0"/>
              <a:t>створити новий клас за допомогою </a:t>
            </a:r>
            <a:r>
              <a:rPr lang="en-US" dirty="0"/>
              <a:t>type</a:t>
            </a:r>
            <a:r>
              <a:rPr lang="uk-UA" dirty="0"/>
              <a:t>, треба у її виклику вказати: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classname</a:t>
            </a:r>
            <a:r>
              <a:rPr lang="uk-UA" dirty="0"/>
              <a:t> – ім’я нового класу (рядок), </a:t>
            </a:r>
            <a:r>
              <a:rPr lang="uk-UA" dirty="0" err="1"/>
              <a:t>bases</a:t>
            </a:r>
            <a:r>
              <a:rPr lang="uk-UA" dirty="0"/>
              <a:t> – кортеж, що містить класи-предки, </a:t>
            </a:r>
            <a:r>
              <a:rPr lang="uk-UA" dirty="0" err="1"/>
              <a:t>cls_dict</a:t>
            </a:r>
            <a:r>
              <a:rPr lang="uk-UA" dirty="0"/>
              <a:t> – словник __</a:t>
            </a:r>
            <a:r>
              <a:rPr lang="en-US" dirty="0" err="1"/>
              <a:t>dict</a:t>
            </a:r>
            <a:r>
              <a:rPr lang="en-US" dirty="0"/>
              <a:t>__ </a:t>
            </a:r>
            <a:r>
              <a:rPr lang="uk-UA" dirty="0"/>
              <a:t>нового класу.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934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Створення класів у </a:t>
            </a:r>
            <a:r>
              <a:rPr lang="uk-UA" dirty="0" smtClean="0"/>
              <a:t>динаміці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sz="2900" dirty="0"/>
              <a:t>Наприклад, опис двох функцій та створення класу</a:t>
            </a:r>
            <a:endParaRPr lang="en-US" sz="29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'plus1'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plus1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900" dirty="0" smtClean="0"/>
              <a:t>Рівносильно </a:t>
            </a:r>
            <a:r>
              <a:rPr lang="uk-UA" sz="2900" dirty="0"/>
              <a:t>такому опису класу</a:t>
            </a:r>
            <a:endParaRPr lang="en-US" sz="29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plus1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2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Створення класів у </a:t>
            </a:r>
            <a:r>
              <a:rPr lang="uk-UA" dirty="0" smtClean="0"/>
              <a:t>динаміці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uk-UA" sz="3200" dirty="0"/>
              <a:t>Функція </a:t>
            </a:r>
            <a:r>
              <a:rPr lang="uk-UA" sz="3200" dirty="0" err="1"/>
              <a:t>types.newclass</a:t>
            </a:r>
            <a:r>
              <a:rPr lang="uk-UA" sz="3200" dirty="0"/>
              <a:t>() з модуля </a:t>
            </a:r>
            <a:r>
              <a:rPr lang="uk-UA" sz="3200" dirty="0" err="1"/>
              <a:t>types</a:t>
            </a:r>
            <a:r>
              <a:rPr lang="uk-UA" sz="3200" dirty="0"/>
              <a:t> відрізняється від функції </a:t>
            </a:r>
            <a:r>
              <a:rPr lang="uk-UA" sz="3200" dirty="0" err="1"/>
              <a:t>type</a:t>
            </a:r>
            <a:r>
              <a:rPr lang="uk-UA" sz="3200" dirty="0"/>
              <a:t>() своїми параметрами. </a:t>
            </a:r>
            <a:endParaRPr lang="en-US" sz="3200" dirty="0" smtClean="0"/>
          </a:p>
          <a:p>
            <a:r>
              <a:rPr lang="uk-UA" sz="3200" dirty="0" smtClean="0"/>
              <a:t>Вона </a:t>
            </a:r>
            <a:r>
              <a:rPr lang="uk-UA" sz="3200" dirty="0"/>
              <a:t>має 4 параметри</a:t>
            </a:r>
            <a:endParaRPr lang="en-US" sz="32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types.newclass</a:t>
            </a:r>
            <a:r>
              <a:rPr lang="en-US" sz="3200" b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bases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kwds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exec_body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3200" dirty="0" smtClean="0"/>
              <a:t>де </a:t>
            </a:r>
            <a:r>
              <a:rPr lang="uk-UA" sz="3200" dirty="0" err="1"/>
              <a:t>classname</a:t>
            </a:r>
            <a:r>
              <a:rPr lang="uk-UA" sz="3200" dirty="0"/>
              <a:t> – ім’я нового класу (рядок), </a:t>
            </a:r>
            <a:endParaRPr lang="en-US" sz="3200" dirty="0" smtClean="0"/>
          </a:p>
          <a:p>
            <a:r>
              <a:rPr lang="uk-UA" sz="3200" dirty="0" err="1" smtClean="0"/>
              <a:t>bases</a:t>
            </a:r>
            <a:r>
              <a:rPr lang="uk-UA" sz="3200" dirty="0" smtClean="0"/>
              <a:t> </a:t>
            </a:r>
            <a:r>
              <a:rPr lang="uk-UA" sz="3200" dirty="0"/>
              <a:t>– кортеж, що містить класи-предки, </a:t>
            </a:r>
            <a:endParaRPr lang="en-US" sz="3200" dirty="0" smtClean="0"/>
          </a:p>
          <a:p>
            <a:r>
              <a:rPr lang="uk-UA" sz="3200" dirty="0" err="1" smtClean="0"/>
              <a:t>kwds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uk-UA" sz="3200" dirty="0"/>
              <a:t>словник з ключовими параметрами, які вказують у заголовку опису класу (наприклад, </a:t>
            </a:r>
            <a:r>
              <a:rPr lang="en-US" sz="3200" dirty="0" err="1"/>
              <a:t>metaclass</a:t>
            </a:r>
            <a:r>
              <a:rPr lang="uk-UA" sz="3200" dirty="0"/>
              <a:t>), </a:t>
            </a:r>
            <a:endParaRPr lang="en-US" sz="3200" dirty="0" smtClean="0"/>
          </a:p>
          <a:p>
            <a:r>
              <a:rPr lang="uk-UA" sz="3200" dirty="0" err="1" smtClean="0"/>
              <a:t>exec_body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uk-UA" sz="3200" dirty="0"/>
              <a:t>це функція яка буде викликатися при створенні класу для оновлення словника класу. Ця функція повинна мати 1 параметр – словник класу – та повертати оновлений словник. </a:t>
            </a:r>
            <a:endParaRPr lang="en-US" sz="3200" dirty="0" smtClean="0"/>
          </a:p>
          <a:p>
            <a:r>
              <a:rPr lang="uk-UA" sz="3200" dirty="0" smtClean="0"/>
              <a:t>Як </a:t>
            </a:r>
            <a:r>
              <a:rPr lang="uk-UA" sz="3200" dirty="0"/>
              <a:t>правило, у якості </a:t>
            </a:r>
            <a:r>
              <a:rPr lang="uk-UA" sz="3200" dirty="0" err="1"/>
              <a:t>exec_body</a:t>
            </a:r>
            <a:r>
              <a:rPr lang="uk-UA" sz="3200" dirty="0"/>
              <a:t> вказують </a:t>
            </a:r>
            <a:r>
              <a:rPr lang="en-US" sz="3200" dirty="0"/>
              <a:t>lambda-</a:t>
            </a:r>
            <a:r>
              <a:rPr lang="ru-RU" sz="3200" dirty="0" err="1"/>
              <a:t>функц</a:t>
            </a:r>
            <a:r>
              <a:rPr lang="uk-UA" sz="3200" dirty="0" err="1"/>
              <a:t>ію</a:t>
            </a:r>
            <a:r>
              <a:rPr lang="uk-UA" sz="3200" dirty="0"/>
              <a:t>, хоча це може бути і звичайна функція. Типове значення параметру </a:t>
            </a:r>
            <a:r>
              <a:rPr lang="uk-UA" sz="3200" dirty="0" err="1"/>
              <a:t>exec_body</a:t>
            </a:r>
            <a:r>
              <a:rPr lang="uk-UA" sz="3200" dirty="0"/>
              <a:t>:</a:t>
            </a:r>
            <a:endParaRPr lang="en-US" sz="32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ns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sz="32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3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3200" dirty="0" smtClean="0"/>
              <a:t>де </a:t>
            </a:r>
            <a:r>
              <a:rPr lang="uk-UA" sz="3200" dirty="0" err="1"/>
              <a:t>cls_dict</a:t>
            </a:r>
            <a:r>
              <a:rPr lang="uk-UA" sz="3200" dirty="0"/>
              <a:t> – словник, що містить оновлення словника класу.</a:t>
            </a:r>
            <a:endParaRPr lang="en-US" sz="3200" dirty="0"/>
          </a:p>
          <a:p>
            <a:r>
              <a:rPr lang="uk-UA" sz="3200" dirty="0"/>
              <a:t>Функція </a:t>
            </a:r>
            <a:r>
              <a:rPr lang="en-US" sz="3200" dirty="0" err="1"/>
              <a:t>types.newclass</a:t>
            </a:r>
            <a:r>
              <a:rPr lang="uk-UA" sz="3200" dirty="0"/>
              <a:t>() є більш гнучкою у порівнянні з</a:t>
            </a:r>
            <a:r>
              <a:rPr lang="en-US" sz="3200" dirty="0"/>
              <a:t> type</a:t>
            </a:r>
            <a:r>
              <a:rPr lang="uk-UA" sz="3200" dirty="0"/>
              <a:t>(), оскільки надає можливість вказати </a:t>
            </a:r>
            <a:r>
              <a:rPr lang="uk-UA" sz="3200" dirty="0" err="1"/>
              <a:t>метаклас</a:t>
            </a:r>
            <a:r>
              <a:rPr lang="uk-UA" sz="3200" dirty="0"/>
              <a:t>, а також вказати тільки зміни до словника класу.</a:t>
            </a:r>
            <a:endParaRPr lang="en-US" sz="3200" dirty="0"/>
          </a:p>
          <a:p>
            <a:endParaRPr lang="en-US" sz="2900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515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створення класу у динаміці: іменовані кортежі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Реалізувати клас для іменованого кортежу та використати його для обчислення центру мас системи точок простору та максимальної відстані між точками.</a:t>
            </a:r>
            <a:endParaRPr lang="en-US" dirty="0"/>
          </a:p>
          <a:p>
            <a:r>
              <a:rPr lang="uk-UA" dirty="0"/>
              <a:t>Цей приклад був розглянутий у темі «Кортежі». </a:t>
            </a:r>
            <a:endParaRPr lang="en-US" dirty="0" smtClean="0"/>
          </a:p>
          <a:p>
            <a:r>
              <a:rPr lang="uk-UA" dirty="0" smtClean="0"/>
              <a:t>Тоді </a:t>
            </a:r>
            <a:r>
              <a:rPr lang="uk-UA" dirty="0"/>
              <a:t>ми використали стандартну функцію </a:t>
            </a:r>
            <a:r>
              <a:rPr lang="en-US" dirty="0" err="1"/>
              <a:t>namedtuple</a:t>
            </a:r>
            <a:r>
              <a:rPr lang="en-US" dirty="0"/>
              <a:t> </a:t>
            </a:r>
            <a:r>
              <a:rPr lang="uk-UA" dirty="0"/>
              <a:t>з модуля </a:t>
            </a:r>
            <a:r>
              <a:rPr lang="en-US" dirty="0"/>
              <a:t>collections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Ця </a:t>
            </a:r>
            <a:r>
              <a:rPr lang="uk-UA" dirty="0"/>
              <a:t>функція будує новий клас іменованого кортежу за ім’ям та переліком полів, використовуючи команду </a:t>
            </a:r>
            <a:r>
              <a:rPr lang="en-US" dirty="0"/>
              <a:t>exec, </a:t>
            </a:r>
            <a:r>
              <a:rPr lang="uk-UA" dirty="0"/>
              <a:t>яка дозволяє виконати побудований рядок програмного коду.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7156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створення класу у динаміці: іменовані кортежі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Зараз ми розглянемо інший підхід. </a:t>
            </a:r>
            <a:endParaRPr lang="en-US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функцію </a:t>
            </a:r>
            <a:r>
              <a:rPr lang="en-US" dirty="0"/>
              <a:t>named</a:t>
            </a:r>
            <a:r>
              <a:rPr lang="uk-UA" dirty="0"/>
              <a:t>_</a:t>
            </a:r>
            <a:r>
              <a:rPr lang="en-US" dirty="0"/>
              <a:t>tuple</a:t>
            </a:r>
            <a:r>
              <a:rPr lang="uk-UA" dirty="0"/>
              <a:t>, яка будує клас іменованого кортежу в динаміці</a:t>
            </a:r>
            <a:r>
              <a:rPr lang="en-US" dirty="0"/>
              <a:t> (</a:t>
            </a:r>
            <a:r>
              <a:rPr lang="uk-UA" dirty="0"/>
              <a:t>взято з "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"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Brian</a:t>
            </a:r>
            <a:r>
              <a:rPr lang="uk-UA" dirty="0"/>
              <a:t> K. </a:t>
            </a:r>
            <a:r>
              <a:rPr lang="uk-UA" dirty="0" err="1"/>
              <a:t>Jones</a:t>
            </a:r>
            <a:r>
              <a:rPr lang="en-US" dirty="0"/>
              <a:t>)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named_tuple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fieldnames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іменований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створюваного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fieldnames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модифікований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звичайних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(tuple),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змінюючи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ньому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__new__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89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створення класу у динаміці: іменовані </a:t>
            </a:r>
            <a:r>
              <a:rPr lang="uk-UA" dirty="0" smtClean="0"/>
              <a:t>кортежі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5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Заповнити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словник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функціями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доступу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кортежу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номерами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Ключі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словнику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іменованого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кортежу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буде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нового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operator.itemgetter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 -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повертає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ий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itemgetter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enumerate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нову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__new__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словника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5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__new__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перевірити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рівна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ініціалізації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об'єкта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описі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'Expected {} </a:t>
            </a:r>
            <a:r>
              <a:rPr lang="en-US" sz="15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arguments'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fieldnames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викликати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повернути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US" sz="15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__new__ з </a:t>
            </a:r>
            <a:r>
              <a:rPr lang="en-US" sz="15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  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15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__new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5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500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41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створення класу у динаміці: іменовані </a:t>
            </a:r>
            <a:r>
              <a:rPr lang="uk-UA" dirty="0" smtClean="0"/>
              <a:t>кортежі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'__new__'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__new__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types.new_class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new_class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{},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#У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даному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використати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наступним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чином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type(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(tuple,),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cls_dict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рівним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імені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звідки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викликається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named_tuple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__module__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sys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getframe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f_globals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'__name__'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ненадійно</a:t>
            </a:r>
            <a:r>
              <a:rPr lang="en-US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984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створення класу у динаміці: іменовані </a:t>
            </a:r>
            <a:r>
              <a:rPr lang="uk-UA" dirty="0" smtClean="0"/>
              <a:t>кортежі</a:t>
            </a:r>
            <a:r>
              <a:rPr lang="en-US" dirty="0" smtClean="0"/>
              <a:t>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000" dirty="0" smtClean="0"/>
              <a:t>Ця </a:t>
            </a:r>
            <a:r>
              <a:rPr lang="uk-UA" sz="2000" dirty="0"/>
              <a:t>функція будує новий клас іменованого кортежу як нащадку стандартного класу кортежів </a:t>
            </a:r>
            <a:r>
              <a:rPr lang="en-US" sz="2000" dirty="0"/>
              <a:t>tuple. </a:t>
            </a:r>
            <a:endParaRPr lang="en-US" sz="2000" dirty="0" smtClean="0"/>
          </a:p>
          <a:p>
            <a:r>
              <a:rPr lang="uk-UA" sz="2000" dirty="0" smtClean="0"/>
              <a:t>Для </a:t>
            </a:r>
            <a:r>
              <a:rPr lang="uk-UA" sz="2000" dirty="0"/>
              <a:t>побудови модифікується метод __</a:t>
            </a:r>
            <a:r>
              <a:rPr lang="en-US" sz="2000" dirty="0"/>
              <a:t>new__. </a:t>
            </a:r>
            <a:endParaRPr lang="en-US" sz="2000" dirty="0" smtClean="0"/>
          </a:p>
          <a:p>
            <a:r>
              <a:rPr lang="uk-UA" sz="2000" dirty="0" smtClean="0"/>
              <a:t>Також </a:t>
            </a:r>
            <a:r>
              <a:rPr lang="uk-UA" sz="2000" dirty="0"/>
              <a:t>у новий клас додаються методи отримання значення поля за його ім’ям (використовується функція </a:t>
            </a:r>
            <a:r>
              <a:rPr lang="uk-UA" sz="2000" dirty="0" err="1"/>
              <a:t>operator.itemgetter</a:t>
            </a:r>
            <a:r>
              <a:rPr lang="uk-UA" sz="2000" dirty="0"/>
              <a:t>(n) з модуля </a:t>
            </a:r>
            <a:r>
              <a:rPr lang="uk-UA" sz="2000" dirty="0" err="1"/>
              <a:t>operator</a:t>
            </a:r>
            <a:r>
              <a:rPr lang="uk-UA" sz="2000" dirty="0"/>
              <a:t>, що повертає відповідний елемент послідовності з номером </a:t>
            </a:r>
            <a:r>
              <a:rPr lang="en-US" sz="2000" dirty="0"/>
              <a:t>n</a:t>
            </a:r>
            <a:r>
              <a:rPr lang="uk-UA" sz="2000" dirty="0"/>
              <a:t>)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uk-UA" sz="2000" dirty="0" smtClean="0"/>
              <a:t>Новий </a:t>
            </a:r>
            <a:r>
              <a:rPr lang="uk-UA" sz="2000" dirty="0"/>
              <a:t>клас будується з використанням функції </a:t>
            </a:r>
            <a:r>
              <a:rPr lang="en-US" sz="2000" dirty="0" err="1"/>
              <a:t>types.newclass</a:t>
            </a:r>
            <a:r>
              <a:rPr lang="uk-UA" sz="2000" dirty="0"/>
              <a:t>().</a:t>
            </a:r>
            <a:endParaRPr lang="en-US" sz="2000" dirty="0"/>
          </a:p>
          <a:p>
            <a:endParaRPr lang="en-US" sz="2000" dirty="0" smtClean="0"/>
          </a:p>
          <a:p>
            <a:r>
              <a:rPr lang="uk-UA" sz="2000" dirty="0" smtClean="0"/>
              <a:t>Головний </a:t>
            </a:r>
            <a:r>
              <a:rPr lang="uk-UA" sz="2000" dirty="0"/>
              <a:t>модуль програми практично не відрізняється від розглянутого у темі «Кортежі», за виключенням того, що він імпортує створену нами функцію </a:t>
            </a:r>
            <a:r>
              <a:rPr lang="en-US" sz="2000" dirty="0"/>
              <a:t>named</a:t>
            </a:r>
            <a:r>
              <a:rPr lang="uk-UA" sz="2000" dirty="0"/>
              <a:t>_</a:t>
            </a:r>
            <a:r>
              <a:rPr lang="en-US" sz="2000" dirty="0"/>
              <a:t>tuple</a:t>
            </a:r>
            <a:r>
              <a:rPr lang="uk-UA" sz="2000" dirty="0"/>
              <a:t> замість стандартної функції </a:t>
            </a:r>
            <a:r>
              <a:rPr lang="en-US" sz="2000" dirty="0" err="1"/>
              <a:t>namedtuple</a:t>
            </a:r>
            <a:r>
              <a:rPr lang="uk-UA" sz="2000" dirty="0"/>
              <a:t>.</a:t>
            </a:r>
            <a:endParaRPr lang="en-US" sz="20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12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Написання власних </a:t>
            </a:r>
            <a:r>
              <a:rPr lang="uk-UA" dirty="0" err="1"/>
              <a:t>метакласів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Власні </a:t>
            </a:r>
            <a:r>
              <a:rPr lang="uk-UA" dirty="0" err="1"/>
              <a:t>метакласи</a:t>
            </a:r>
            <a:r>
              <a:rPr lang="uk-UA" dirty="0"/>
              <a:t> також є засобом </a:t>
            </a:r>
            <a:r>
              <a:rPr lang="uk-UA" dirty="0" err="1"/>
              <a:t>метапрограмування</a:t>
            </a:r>
            <a:r>
              <a:rPr lang="uk-UA" dirty="0"/>
              <a:t>, оскільки вони здатні вносити зміни до класів або створювати нові класи. </a:t>
            </a:r>
            <a:endParaRPr lang="en-US" dirty="0" smtClean="0"/>
          </a:p>
          <a:p>
            <a:r>
              <a:rPr lang="uk-UA" dirty="0" smtClean="0"/>
              <a:t>Власний </a:t>
            </a:r>
            <a:r>
              <a:rPr lang="uk-UA" dirty="0" err="1"/>
              <a:t>метаклас</a:t>
            </a:r>
            <a:r>
              <a:rPr lang="uk-UA" dirty="0"/>
              <a:t> повинен бути нащадком </a:t>
            </a:r>
            <a:r>
              <a:rPr lang="en-US" dirty="0"/>
              <a:t>type </a:t>
            </a:r>
            <a:r>
              <a:rPr lang="uk-UA" dirty="0"/>
              <a:t>або одного з його нащадків. </a:t>
            </a:r>
            <a:endParaRPr lang="en-US" dirty="0"/>
          </a:p>
          <a:p>
            <a:r>
              <a:rPr lang="uk-UA" dirty="0"/>
              <a:t>Для того, щоб </a:t>
            </a:r>
            <a:r>
              <a:rPr lang="uk-UA" dirty="0" err="1"/>
              <a:t>метаклас</a:t>
            </a:r>
            <a:r>
              <a:rPr lang="uk-UA" dirty="0"/>
              <a:t> впливав на створення класу, що є його об’єктом, потрібним чином, використовують </a:t>
            </a:r>
            <a:r>
              <a:rPr lang="uk-UA" dirty="0" err="1"/>
              <a:t>перевизначення</a:t>
            </a:r>
            <a:r>
              <a:rPr lang="uk-UA" dirty="0"/>
              <a:t> методів __</a:t>
            </a:r>
            <a:r>
              <a:rPr lang="en-US" dirty="0"/>
              <a:t>new__,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або </a:t>
            </a:r>
            <a:r>
              <a:rPr lang="en-US" dirty="0"/>
              <a:t>__call__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з __</a:t>
            </a:r>
            <a:r>
              <a:rPr lang="en-US" dirty="0"/>
              <a:t>new__</a:t>
            </a:r>
            <a:r>
              <a:rPr lang="uk-UA" dirty="0"/>
              <a:t> та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 ми вже зустрічались, то метод </a:t>
            </a:r>
            <a:r>
              <a:rPr lang="en-US" dirty="0"/>
              <a:t>__call__</a:t>
            </a:r>
            <a:r>
              <a:rPr lang="uk-UA" dirty="0"/>
              <a:t> потребує додаткового пояснення.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 викликається при створенні об’єкта деякого класу, але після __</a:t>
            </a:r>
            <a:r>
              <a:rPr lang="en-US" dirty="0"/>
              <a:t>new__</a:t>
            </a:r>
            <a:r>
              <a:rPr lang="uk-UA" dirty="0"/>
              <a:t> та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75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Метакласи.3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Кожний «звичайний» клас обов’язково має </a:t>
            </a:r>
            <a:r>
              <a:rPr lang="uk-UA" dirty="0" err="1"/>
              <a:t>метаклас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 err="1"/>
              <a:t>метаклас</a:t>
            </a:r>
            <a:r>
              <a:rPr lang="uk-UA" dirty="0"/>
              <a:t> не вказано, то цим </a:t>
            </a:r>
            <a:r>
              <a:rPr lang="uk-UA" dirty="0" err="1"/>
              <a:t>метакласом</a:t>
            </a:r>
            <a:r>
              <a:rPr lang="uk-UA" dirty="0"/>
              <a:t> вважається </a:t>
            </a:r>
            <a:r>
              <a:rPr lang="en-US" dirty="0"/>
              <a:t>type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ж треба вказати інший </a:t>
            </a:r>
            <a:r>
              <a:rPr lang="uk-UA" dirty="0" err="1"/>
              <a:t>метаклас</a:t>
            </a:r>
            <a:r>
              <a:rPr lang="uk-UA" dirty="0"/>
              <a:t>, відмінний від </a:t>
            </a:r>
            <a:r>
              <a:rPr lang="en-US" dirty="0"/>
              <a:t>type</a:t>
            </a:r>
            <a:r>
              <a:rPr lang="uk-UA" dirty="0"/>
              <a:t>, це робиться за допомогою ключового параметра </a:t>
            </a:r>
            <a:r>
              <a:rPr lang="en-US" dirty="0" err="1"/>
              <a:t>metaclass</a:t>
            </a:r>
            <a:r>
              <a:rPr lang="en-US" dirty="0"/>
              <a:t> </a:t>
            </a:r>
            <a:r>
              <a:rPr lang="uk-UA" dirty="0"/>
              <a:t>у заголовку класу разом з вказанням батьківських класів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MyMeta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У </a:t>
            </a:r>
            <a:r>
              <a:rPr lang="uk-UA" dirty="0"/>
              <a:t>цьому випадку </a:t>
            </a:r>
            <a:r>
              <a:rPr lang="uk-UA" dirty="0" err="1"/>
              <a:t>метакласом</a:t>
            </a:r>
            <a:r>
              <a:rPr lang="uk-UA" dirty="0"/>
              <a:t> класу </a:t>
            </a:r>
            <a:r>
              <a:rPr lang="uk-UA" dirty="0" err="1"/>
              <a:t>MyClass</a:t>
            </a:r>
            <a:r>
              <a:rPr lang="uk-UA" dirty="0"/>
              <a:t> буде </a:t>
            </a:r>
            <a:r>
              <a:rPr lang="uk-UA" dirty="0" err="1"/>
              <a:t>MyMeta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57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використання </a:t>
            </a:r>
            <a:r>
              <a:rPr lang="uk-UA" dirty="0" err="1"/>
              <a:t>метакласів</a:t>
            </a:r>
            <a:r>
              <a:rPr lang="uk-UA" dirty="0"/>
              <a:t>: класи подібні структурам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Розглянемо ту ж сам задачу: обчислити центр мас системи точок простору та максимальну відстань між точками.</a:t>
            </a:r>
            <a:endParaRPr lang="en-US" dirty="0"/>
          </a:p>
          <a:p>
            <a:r>
              <a:rPr lang="uk-UA" dirty="0"/>
              <a:t>Якщо у попередньому прикладі ми використали функцію для побудови класу іменованого кортежу, то тепер використаємо </a:t>
            </a:r>
            <a:r>
              <a:rPr lang="uk-UA" dirty="0" err="1"/>
              <a:t>метаклас</a:t>
            </a:r>
            <a:r>
              <a:rPr lang="uk-UA" dirty="0"/>
              <a:t>, який будує класи, що подібні структурам у </a:t>
            </a:r>
            <a:r>
              <a:rPr lang="en-US" dirty="0"/>
              <a:t>C, </a:t>
            </a:r>
            <a:r>
              <a:rPr lang="uk-UA" dirty="0"/>
              <a:t>тобто, ті ж кортежі, доступ до елементів яких здійснюється за іменами полів.</a:t>
            </a:r>
            <a:endParaRPr lang="en-US" dirty="0"/>
          </a:p>
          <a:p>
            <a:r>
              <a:rPr lang="uk-UA" dirty="0"/>
              <a:t>Опишемо </a:t>
            </a:r>
            <a:r>
              <a:rPr lang="uk-UA" dirty="0" err="1"/>
              <a:t>метаклас</a:t>
            </a:r>
            <a:r>
              <a:rPr lang="uk-UA" dirty="0"/>
              <a:t> </a:t>
            </a:r>
            <a:r>
              <a:rPr lang="en-US" dirty="0" err="1"/>
              <a:t>StructTupleMeta</a:t>
            </a:r>
            <a:r>
              <a:rPr lang="en-US" dirty="0"/>
              <a:t> </a:t>
            </a:r>
            <a:r>
              <a:rPr lang="uk-UA" dirty="0"/>
              <a:t>та клас </a:t>
            </a:r>
            <a:r>
              <a:rPr lang="uk-UA" dirty="0" err="1"/>
              <a:t>StructTuple</a:t>
            </a:r>
            <a:r>
              <a:rPr lang="uk-UA" dirty="0"/>
              <a:t>, що використовує </a:t>
            </a:r>
            <a:r>
              <a:rPr lang="uk-UA" dirty="0" err="1"/>
              <a:t>StructTupleMeta</a:t>
            </a:r>
            <a:r>
              <a:rPr lang="uk-UA" dirty="0"/>
              <a:t> як </a:t>
            </a:r>
            <a:r>
              <a:rPr lang="uk-UA" dirty="0" err="1"/>
              <a:t>метаклас</a:t>
            </a:r>
            <a:r>
              <a:rPr lang="uk-UA" dirty="0"/>
              <a:t> (взято з "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" </a:t>
            </a:r>
            <a:r>
              <a:rPr lang="uk-UA" dirty="0" err="1"/>
              <a:t>by</a:t>
            </a:r>
            <a:r>
              <a:rPr lang="uk-UA" dirty="0"/>
              <a:t> </a:t>
            </a:r>
            <a:r>
              <a:rPr lang="uk-UA" dirty="0" err="1"/>
              <a:t>David</a:t>
            </a:r>
            <a:r>
              <a:rPr lang="uk-UA" dirty="0"/>
              <a:t> </a:t>
            </a:r>
            <a:r>
              <a:rPr lang="uk-UA" dirty="0" err="1"/>
              <a:t>Beazley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Brian</a:t>
            </a:r>
            <a:r>
              <a:rPr lang="uk-UA" dirty="0"/>
              <a:t> K. </a:t>
            </a:r>
            <a:r>
              <a:rPr lang="uk-UA" dirty="0" err="1"/>
              <a:t>Jones</a:t>
            </a:r>
            <a:r>
              <a:rPr lang="en-US" dirty="0"/>
              <a:t>)</a:t>
            </a:r>
            <a:r>
              <a:rPr lang="uk-UA" dirty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3016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використання </a:t>
            </a:r>
            <a:r>
              <a:rPr lang="uk-UA" dirty="0" err="1"/>
              <a:t>метакласів</a:t>
            </a:r>
            <a:r>
              <a:rPr lang="uk-UA" dirty="0"/>
              <a:t>: класи подібні </a:t>
            </a:r>
            <a:r>
              <a:rPr lang="uk-UA" dirty="0" smtClean="0"/>
              <a:t>структурам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StructTupleMeta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Метаклас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подібний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Метаклас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доповнює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словник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створюваного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властивостями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з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іменами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містяться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_fields.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властивості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operator.itemgetter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n-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елементу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послідовності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nmspc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метакласу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Приймає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об'єкту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!).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bases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базових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nmspc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словник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"""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базового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super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nmspc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enumerate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_fields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властивість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ім'ям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читання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operator.itemgetter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setattr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property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itemgetter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143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використання </a:t>
            </a:r>
            <a:r>
              <a:rPr lang="uk-UA" dirty="0" err="1"/>
              <a:t>метакласів</a:t>
            </a:r>
            <a:r>
              <a:rPr lang="uk-UA" dirty="0"/>
              <a:t>: класи подібні </a:t>
            </a:r>
            <a:r>
              <a:rPr lang="uk-UA" dirty="0" smtClean="0"/>
              <a:t>структурам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StructTuple</a:t>
            </a:r>
            <a:r>
              <a:rPr lang="uk-UA" dirty="0"/>
              <a:t> також є нащадком стандартного класу </a:t>
            </a:r>
            <a:r>
              <a:rPr lang="en-US" dirty="0"/>
              <a:t>tuple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metaclass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StructTupleMeta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'''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подібний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C.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Модифікує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__new__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перевірки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рівності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кількості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параметрів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_fields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імен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полів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__new__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_fields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'{} arguments 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required'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_fields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__new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виклик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tuple.__new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кортежу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09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 використання </a:t>
            </a:r>
            <a:r>
              <a:rPr lang="uk-UA" dirty="0" err="1"/>
              <a:t>метакласів</a:t>
            </a:r>
            <a:r>
              <a:rPr lang="uk-UA" dirty="0"/>
              <a:t>: класи подібні </a:t>
            </a:r>
            <a:r>
              <a:rPr lang="uk-UA" dirty="0" smtClean="0"/>
              <a:t>структурам</a:t>
            </a:r>
            <a:r>
              <a:rPr lang="en-US" dirty="0" smtClean="0"/>
              <a:t>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Тепер ми можемо породжувати класи-нащадки від </a:t>
            </a:r>
            <a:r>
              <a:rPr lang="en-US" dirty="0" err="1"/>
              <a:t>StructTuple</a:t>
            </a:r>
            <a:r>
              <a:rPr lang="en-US" dirty="0"/>
              <a:t>,</a:t>
            </a:r>
            <a:r>
              <a:rPr lang="uk-UA" dirty="0"/>
              <a:t> </a:t>
            </a:r>
            <a:r>
              <a:rPr lang="uk-UA" dirty="0" err="1"/>
              <a:t>вказуючі</a:t>
            </a:r>
            <a:r>
              <a:rPr lang="uk-UA" dirty="0"/>
              <a:t> у їх полі </a:t>
            </a:r>
            <a:r>
              <a:rPr lang="en-US" dirty="0"/>
              <a:t>_field </a:t>
            </a:r>
            <a:r>
              <a:rPr lang="uk-UA" dirty="0"/>
              <a:t>список імен полів нашого кортежу. </a:t>
            </a:r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для точки простору опис класу буде виглядати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Point3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StructTuple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_fields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'y'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Цей </a:t>
            </a:r>
            <a:r>
              <a:rPr lang="uk-UA" dirty="0"/>
              <a:t>опис вказано у головному модулі, залишок якого після опису класу Point3 не відрізняється від розглянутого у темі «Кортежі».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645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Метакласи</a:t>
            </a:r>
            <a:r>
              <a:rPr lang="uk-UA" sz="2400" dirty="0"/>
              <a:t>. Оголошення </a:t>
            </a:r>
            <a:r>
              <a:rPr lang="uk-UA" sz="2400" dirty="0" err="1"/>
              <a:t>метакласу</a:t>
            </a:r>
            <a:r>
              <a:rPr lang="uk-UA" sz="2400" dirty="0"/>
              <a:t> у класі.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Абстрактні класи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 err="1"/>
              <a:t>Метапрограмування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Декоратори класів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Класові методи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Побудова класів у динаміці</a:t>
            </a:r>
            <a:endParaRPr lang="en-US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Написання власних </a:t>
            </a:r>
            <a:r>
              <a:rPr lang="uk-UA" sz="2400" dirty="0" err="1"/>
              <a:t>метакласів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Tarek </a:t>
            </a:r>
            <a:r>
              <a:rPr lang="en-US" dirty="0" err="1"/>
              <a:t>Ziadé</a:t>
            </a:r>
            <a:r>
              <a:rPr lang="en-US" dirty="0"/>
              <a:t>. Expert Python Programming. - </a:t>
            </a:r>
            <a:r>
              <a:rPr lang="en-US" dirty="0" err="1"/>
              <a:t>Packt</a:t>
            </a:r>
            <a:r>
              <a:rPr lang="en-US" dirty="0"/>
              <a:t> Publishing, 2008.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David Beazley and Brian K. Jones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. - </a:t>
            </a:r>
            <a:r>
              <a:rPr lang="uk-UA" dirty="0" err="1"/>
              <a:t>O’Reilly</a:t>
            </a:r>
            <a:r>
              <a:rPr lang="uk-UA" dirty="0"/>
              <a:t> </a:t>
            </a:r>
            <a:r>
              <a:rPr lang="uk-UA" dirty="0" err="1"/>
              <a:t>Media</a:t>
            </a:r>
            <a:r>
              <a:rPr lang="en-US" dirty="0"/>
              <a:t>, 2013.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2"/>
              </a:rPr>
              <a:t>http://python-3-patterns-idioms-test.readthedocs.org/en/latest/Metaprogramming.html#basic-metaprogramming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3"/>
              </a:rPr>
              <a:t>http://blog.ionelmc.ro/2015/02/09/understanding-python-metaclasses/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4"/>
              </a:rPr>
              <a:t>http://habrahabr.ru/post/65625/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5"/>
              </a:rPr>
              <a:t>http://www.python-course.eu/python3_metaclasses.php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6"/>
              </a:rPr>
              <a:t>http://lgiordani.com/blog/2014/10/14/decorators-and-metaclasses/#.VpFyGfmLTDc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7"/>
              </a:rPr>
              <a:t>http://eli.thegreenplace.net/2011/08/14/python-metaclasses-by-example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Метакласи.4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 висловом Тіма </a:t>
            </a:r>
            <a:r>
              <a:rPr lang="uk-UA" dirty="0" err="1"/>
              <a:t>Пітерса</a:t>
            </a:r>
            <a:r>
              <a:rPr lang="uk-UA" dirty="0"/>
              <a:t>, «</a:t>
            </a:r>
            <a:r>
              <a:rPr lang="uk-UA" dirty="0" err="1"/>
              <a:t>метакласи</a:t>
            </a:r>
            <a:r>
              <a:rPr lang="uk-UA" dirty="0"/>
              <a:t> є більш глибокою магією, про яку 99% користувачів не повинні турбуватись. Якщо, ви розмірковуєте, чи потрібні вони вам, - вони вам непотрібні».</a:t>
            </a:r>
            <a:endParaRPr lang="en-US" dirty="0"/>
          </a:p>
          <a:p>
            <a:r>
              <a:rPr lang="uk-UA" dirty="0"/>
              <a:t>Але ми розглянемо декілька реальних сценаріїв, у яких </a:t>
            </a:r>
            <a:r>
              <a:rPr lang="uk-UA" dirty="0" err="1"/>
              <a:t>метакласи</a:t>
            </a:r>
            <a:r>
              <a:rPr lang="uk-UA" dirty="0"/>
              <a:t> дійсно потрібні.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978892"/>
            <a:ext cx="3584188" cy="25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235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Абстрактні класи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називається </a:t>
            </a:r>
            <a:r>
              <a:rPr lang="uk-UA" b="1" dirty="0"/>
              <a:t>абстрактним</a:t>
            </a:r>
            <a:r>
              <a:rPr lang="uk-UA" dirty="0"/>
              <a:t>, якщо його об’єкти не можуть бути створені самі по собі, але він є батьківським класом у деякій ієрархії класів.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клас </a:t>
            </a:r>
            <a:r>
              <a:rPr lang="en-US" dirty="0"/>
              <a:t>Shape</a:t>
            </a:r>
            <a:r>
              <a:rPr lang="ru-RU" dirty="0"/>
              <a:t> – </a:t>
            </a:r>
            <a:r>
              <a:rPr lang="uk-UA" dirty="0"/>
              <a:t>геометрична фігура. </a:t>
            </a:r>
            <a:endParaRPr lang="uk-UA" dirty="0" smtClean="0"/>
          </a:p>
          <a:p>
            <a:r>
              <a:rPr lang="uk-UA" dirty="0" smtClean="0"/>
              <a:t>Створення </a:t>
            </a:r>
            <a:r>
              <a:rPr lang="uk-UA" dirty="0"/>
              <a:t>об’єктів цього класу не має сенсу, але його класи-нащадки – </a:t>
            </a:r>
            <a:r>
              <a:rPr lang="en-US" dirty="0"/>
              <a:t>Circle</a:t>
            </a:r>
            <a:r>
              <a:rPr lang="uk-UA" dirty="0"/>
              <a:t> (коло) </a:t>
            </a:r>
            <a:r>
              <a:rPr lang="en-US" dirty="0"/>
              <a:t>Rectangle</a:t>
            </a:r>
            <a:r>
              <a:rPr lang="uk-UA" dirty="0"/>
              <a:t> (прямокутник) вже є конкретними класами, для яких можуть існувати об’єкти.</a:t>
            </a:r>
            <a:endParaRPr lang="en-US" dirty="0"/>
          </a:p>
          <a:p>
            <a:r>
              <a:rPr lang="uk-UA" dirty="0"/>
              <a:t>Можна сказати, що абстрактний клас задає певну сигнатуру, яку потім реалізують його класи-нащадки</a:t>
            </a:r>
            <a:r>
              <a:rPr lang="uk-UA" dirty="0" smtClean="0"/>
              <a:t>.</a:t>
            </a:r>
          </a:p>
          <a:p>
            <a:r>
              <a:rPr lang="uk-UA" dirty="0"/>
              <a:t>У </a:t>
            </a:r>
            <a:r>
              <a:rPr lang="en-US" dirty="0"/>
              <a:t>Python </a:t>
            </a:r>
            <a:r>
              <a:rPr lang="uk-UA" dirty="0"/>
              <a:t>клас вважається абстрактним, якщо він містить хоча б один абстрактний метод. </a:t>
            </a:r>
            <a:r>
              <a:rPr lang="uk-UA" dirty="0" smtClean="0"/>
              <a:t> 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884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Абстрактні </a:t>
            </a:r>
            <a:r>
              <a:rPr lang="uk-UA" dirty="0" smtClean="0"/>
              <a:t>класи.2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smtClean="0"/>
              <a:t>Абстрактний </a:t>
            </a:r>
            <a:r>
              <a:rPr lang="uk-UA" dirty="0"/>
              <a:t>метод позначається за допомогою декоратора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5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method</a:t>
            </a:r>
            <a:r>
              <a:rPr lang="uk-UA" dirty="0"/>
              <a:t> – ім’я методу. </a:t>
            </a:r>
            <a:endParaRPr lang="uk-UA" dirty="0" smtClean="0"/>
          </a:p>
          <a:p>
            <a:r>
              <a:rPr lang="uk-UA" dirty="0" smtClean="0"/>
              <a:t>Тіло </a:t>
            </a:r>
            <a:r>
              <a:rPr lang="uk-UA" dirty="0"/>
              <a:t>абстрактного методу – це </a:t>
            </a:r>
            <a:r>
              <a:rPr lang="uk-UA" dirty="0" err="1"/>
              <a:t>тотожня</a:t>
            </a:r>
            <a:r>
              <a:rPr lang="uk-UA" dirty="0"/>
              <a:t> команда </a:t>
            </a:r>
            <a:r>
              <a:rPr lang="en-US" dirty="0"/>
              <a:t>pass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Абстрактними можуть бути також властивості.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такому випадку треба послідовно вказати декоратори: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@property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i="1" dirty="0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i="1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abstractmethod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5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prop</a:t>
            </a:r>
            <a:r>
              <a:rPr lang="uk-UA" dirty="0"/>
              <a:t> – ім’я властивості.</a:t>
            </a:r>
            <a:endParaRPr lang="en-US" dirty="0"/>
          </a:p>
          <a:p>
            <a:r>
              <a:rPr lang="uk-UA" dirty="0"/>
              <a:t>Абстрактний клас обов’язково повинен мати в якості </a:t>
            </a:r>
            <a:r>
              <a:rPr lang="uk-UA" dirty="0" err="1"/>
              <a:t>метакласу</a:t>
            </a:r>
            <a:r>
              <a:rPr lang="uk-UA" dirty="0"/>
              <a:t> стандартний </a:t>
            </a:r>
            <a:r>
              <a:rPr lang="uk-UA" dirty="0" err="1"/>
              <a:t>метаклас</a:t>
            </a:r>
            <a:r>
              <a:rPr lang="uk-UA" dirty="0"/>
              <a:t> </a:t>
            </a:r>
            <a:r>
              <a:rPr lang="en-US" dirty="0" err="1"/>
              <a:t>ABCMeta</a:t>
            </a:r>
            <a:r>
              <a:rPr lang="en-US" dirty="0"/>
              <a:t> </a:t>
            </a:r>
            <a:r>
              <a:rPr lang="uk-UA" dirty="0"/>
              <a:t>або один з його нащадків. </a:t>
            </a:r>
            <a:endParaRPr lang="uk-UA" dirty="0" smtClean="0"/>
          </a:p>
          <a:p>
            <a:r>
              <a:rPr lang="uk-UA" dirty="0" smtClean="0"/>
              <a:t>Інакше </a:t>
            </a:r>
            <a:r>
              <a:rPr lang="uk-UA" dirty="0"/>
              <a:t>декоратор @</a:t>
            </a:r>
            <a:r>
              <a:rPr lang="uk-UA" dirty="0" err="1"/>
              <a:t>abstractmethod</a:t>
            </a:r>
            <a:r>
              <a:rPr lang="uk-UA" dirty="0"/>
              <a:t> просто не буде працювати.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21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Приклад: зображення точок та кіл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Скласти модуль для зображення та переміщення точок та кіл по екрану.</a:t>
            </a:r>
            <a:endParaRPr lang="en-US" dirty="0"/>
          </a:p>
          <a:p>
            <a:r>
              <a:rPr lang="uk-UA" dirty="0" smtClean="0"/>
              <a:t>Цю</a:t>
            </a:r>
            <a:r>
              <a:rPr lang="en-US" dirty="0" smtClean="0"/>
              <a:t> </a:t>
            </a:r>
            <a:r>
              <a:rPr lang="uk-UA" dirty="0" smtClean="0"/>
              <a:t>задачу </a:t>
            </a:r>
            <a:r>
              <a:rPr lang="uk-UA" dirty="0"/>
              <a:t>ми вже </a:t>
            </a:r>
            <a:r>
              <a:rPr lang="uk-UA" dirty="0" smtClean="0"/>
              <a:t>розглядали </a:t>
            </a:r>
            <a:r>
              <a:rPr lang="uk-UA" dirty="0"/>
              <a:t>у темі «Класи та об’єкти». </a:t>
            </a:r>
            <a:endParaRPr lang="uk-UA" dirty="0" smtClean="0"/>
          </a:p>
          <a:p>
            <a:r>
              <a:rPr lang="uk-UA" dirty="0" smtClean="0"/>
              <a:t>Ми </a:t>
            </a:r>
            <a:r>
              <a:rPr lang="uk-UA" dirty="0"/>
              <a:t>описували 2 класи: </a:t>
            </a:r>
            <a:r>
              <a:rPr lang="en-US" dirty="0"/>
              <a:t>Point </a:t>
            </a:r>
            <a:r>
              <a:rPr lang="uk-UA" dirty="0"/>
              <a:t>та </a:t>
            </a:r>
            <a:r>
              <a:rPr lang="en-US" dirty="0"/>
              <a:t>Circle</a:t>
            </a:r>
            <a:r>
              <a:rPr lang="uk-UA" dirty="0"/>
              <a:t>, які використовували графічну бібліотеку </a:t>
            </a:r>
            <a:r>
              <a:rPr lang="en-US" dirty="0"/>
              <a:t>turtle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Пізніше </a:t>
            </a:r>
            <a:r>
              <a:rPr lang="uk-UA" dirty="0"/>
              <a:t>у темі «декоратори» ми модифікували ці класи, задавши властивості.</a:t>
            </a:r>
            <a:endParaRPr lang="en-US" dirty="0"/>
          </a:p>
          <a:p>
            <a:r>
              <a:rPr lang="uk-UA" dirty="0"/>
              <a:t>Уявімо, що нам може знадобитися інша графічна бібліотека замість </a:t>
            </a:r>
            <a:r>
              <a:rPr lang="en-US" dirty="0"/>
              <a:t>turtle </a:t>
            </a:r>
            <a:r>
              <a:rPr lang="uk-UA" dirty="0"/>
              <a:t>для зображення точок та кіл. </a:t>
            </a:r>
            <a:endParaRPr lang="uk-UA" dirty="0" smtClean="0"/>
          </a:p>
          <a:p>
            <a:r>
              <a:rPr lang="uk-UA" dirty="0" smtClean="0"/>
              <a:t>Як </a:t>
            </a:r>
            <a:r>
              <a:rPr lang="uk-UA" dirty="0"/>
              <a:t>зробити, щоб у цьому випадку нам не довелося переписувати повністю наші класи </a:t>
            </a:r>
            <a:r>
              <a:rPr lang="en-US" dirty="0"/>
              <a:t>Point </a:t>
            </a:r>
            <a:r>
              <a:rPr lang="uk-UA" dirty="0"/>
              <a:t>та </a:t>
            </a:r>
            <a:r>
              <a:rPr lang="en-US" dirty="0"/>
              <a:t>Circle</a:t>
            </a:r>
            <a:r>
              <a:rPr lang="uk-UA" dirty="0"/>
              <a:t>?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304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Реалізація зображення точок та кіл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Розв’язання полягає у використанні абстрактного класу для </a:t>
            </a:r>
            <a:r>
              <a:rPr lang="uk-UA" dirty="0" err="1"/>
              <a:t>зображеня</a:t>
            </a:r>
            <a:r>
              <a:rPr lang="uk-UA" dirty="0"/>
              <a:t> точок та кіл, включення об’єкту цього класу як поля у класи </a:t>
            </a:r>
            <a:r>
              <a:rPr lang="en-US" dirty="0"/>
              <a:t>Point </a:t>
            </a:r>
            <a:r>
              <a:rPr lang="uk-UA" dirty="0"/>
              <a:t>та </a:t>
            </a:r>
            <a:r>
              <a:rPr lang="en-US" dirty="0"/>
              <a:t>Circle</a:t>
            </a:r>
            <a:r>
              <a:rPr lang="uk-UA" dirty="0"/>
              <a:t> та опису </a:t>
            </a:r>
            <a:r>
              <a:rPr lang="uk-UA" dirty="0" err="1"/>
              <a:t>нащадка</a:t>
            </a:r>
            <a:r>
              <a:rPr lang="uk-UA" dirty="0"/>
              <a:t> цього класу, який буде використовувати бібліотеку </a:t>
            </a:r>
            <a:r>
              <a:rPr lang="en-US" dirty="0"/>
              <a:t>turtle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абстрактний клас ми назвемо </a:t>
            </a:r>
            <a:r>
              <a:rPr lang="uk-UA" dirty="0" err="1"/>
              <a:t>Drawable</a:t>
            </a:r>
            <a:r>
              <a:rPr lang="uk-UA" dirty="0"/>
              <a:t>, а клас-нащадок, що використовує </a:t>
            </a:r>
            <a:r>
              <a:rPr lang="en-US" dirty="0"/>
              <a:t>turtle</a:t>
            </a:r>
            <a:r>
              <a:rPr lang="uk-UA" dirty="0"/>
              <a:t>, - </a:t>
            </a:r>
            <a:r>
              <a:rPr lang="uk-UA" dirty="0" err="1"/>
              <a:t>TurtleDraw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Тепер</a:t>
            </a:r>
            <a:r>
              <a:rPr lang="uk-UA" dirty="0"/>
              <a:t>, якщо виникне необхідність застосувати іншу графічну бібліотеку, нам достатньо буде описати клас-нащадок </a:t>
            </a:r>
            <a:r>
              <a:rPr lang="uk-UA" dirty="0" err="1"/>
              <a:t>Drawable</a:t>
            </a:r>
            <a:r>
              <a:rPr lang="uk-UA" dirty="0"/>
              <a:t> з відповідними методами, не змінюючи описи класів </a:t>
            </a:r>
            <a:r>
              <a:rPr lang="en-US" dirty="0"/>
              <a:t>Point </a:t>
            </a:r>
            <a:r>
              <a:rPr lang="uk-UA" dirty="0"/>
              <a:t>та </a:t>
            </a:r>
            <a:r>
              <a:rPr lang="en-US" dirty="0"/>
              <a:t>Circle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Drawable</a:t>
            </a:r>
            <a:r>
              <a:rPr lang="uk-UA" dirty="0"/>
              <a:t> має властивості читання/встановлення кольорів переднього плану та фону а також методи зображення точки та кола з заданими координатами та кольором (для кола також радіусом).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pPr/>
              <a:t>28.04.2016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13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5662</TotalTime>
  <Words>3640</Words>
  <Application>Microsoft Office PowerPoint</Application>
  <PresentationFormat>On-screen Show (4:3)</PresentationFormat>
  <Paragraphs>595</Paragraphs>
  <Slides>45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Ясность</vt:lpstr>
      <vt:lpstr>Інформатика та програмування</vt:lpstr>
      <vt:lpstr>Метакласи</vt:lpstr>
      <vt:lpstr>Метакласи.2</vt:lpstr>
      <vt:lpstr>Метакласи.3</vt:lpstr>
      <vt:lpstr>Метакласи.4</vt:lpstr>
      <vt:lpstr>Абстрактні класи</vt:lpstr>
      <vt:lpstr>Абстрактні класи.2</vt:lpstr>
      <vt:lpstr>Приклад: зображення точок та кіл</vt:lpstr>
      <vt:lpstr>Реалізація зображення точок та кіл</vt:lpstr>
      <vt:lpstr>Реалізація зображення точок та кіл. Drawable</vt:lpstr>
      <vt:lpstr>Реалізація зображення точок та кіл. Drawable.2</vt:lpstr>
      <vt:lpstr>Реалізація зображення точок та кіл. Drawable.3</vt:lpstr>
      <vt:lpstr>Реалізація зображення точок та кіл. TurtleDraw</vt:lpstr>
      <vt:lpstr>Реалізація зображення точок та кіл. TurtleDraw.2</vt:lpstr>
      <vt:lpstr>Реалізація зображення точок та кіл. TurtleDraw.3</vt:lpstr>
      <vt:lpstr>Реалізація зображення точок та кіл. Point та Circle</vt:lpstr>
      <vt:lpstr>Реалізація зображення точок та кіл. Point та Circle.2</vt:lpstr>
      <vt:lpstr>Реалізація зображення точок та кіл. Point та Circle.3</vt:lpstr>
      <vt:lpstr>Реалізація зображення точок та кіл. Point та Circle.4</vt:lpstr>
      <vt:lpstr>Метапрограмування</vt:lpstr>
      <vt:lpstr>Декоратори класів</vt:lpstr>
      <vt:lpstr>Декоратори класів.2</vt:lpstr>
      <vt:lpstr>Приклад: перевірка, чи є граф деревом, та відслідковування дій над графом</vt:lpstr>
      <vt:lpstr>Реалізація перевірки, чи є граф деревом, з використанням декоратора класу</vt:lpstr>
      <vt:lpstr>Реалізація перевірки, чи є граф деревом, з використанням декоратора класу.2</vt:lpstr>
      <vt:lpstr>Реалізація перевірки, чи є граф деревом, з використанням декоратора класу.3</vt:lpstr>
      <vt:lpstr>Реалізація перевірки, чи є граф деревом, з використанням декоратора класу.4</vt:lpstr>
      <vt:lpstr>Класові методи</vt:lpstr>
      <vt:lpstr>Класові методи.2</vt:lpstr>
      <vt:lpstr>Словник атрибутів класу</vt:lpstr>
      <vt:lpstr>Створення класів у динаміці</vt:lpstr>
      <vt:lpstr>Створення класів у динаміці.2</vt:lpstr>
      <vt:lpstr>Створення класів у динаміці.3</vt:lpstr>
      <vt:lpstr>Приклад створення класу у динаміці: іменовані кортежі</vt:lpstr>
      <vt:lpstr>Реалізація створення класу у динаміці: іменовані кортежі</vt:lpstr>
      <vt:lpstr>Реалізація створення класу у динаміці: іменовані кортежі.2</vt:lpstr>
      <vt:lpstr>Реалізація створення класу у динаміці: іменовані кортежі.3</vt:lpstr>
      <vt:lpstr>Реалізація створення класу у динаміці: іменовані кортежі.4</vt:lpstr>
      <vt:lpstr>Написання власних метакласів</vt:lpstr>
      <vt:lpstr>Приклад використання метакласів: класи подібні структурам</vt:lpstr>
      <vt:lpstr>Приклад використання метакласів: класи подібні структурам.2</vt:lpstr>
      <vt:lpstr>Приклад використання метакласів: класи подібні структурам.3</vt:lpstr>
      <vt:lpstr>Приклад використання метакласів: класи подібні структурам.4</vt:lpstr>
      <vt:lpstr>Резюме</vt:lpstr>
      <vt:lpstr>Де прочитати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obv</cp:lastModifiedBy>
  <cp:revision>280</cp:revision>
  <dcterms:created xsi:type="dcterms:W3CDTF">2015-08-16T10:20:57Z</dcterms:created>
  <dcterms:modified xsi:type="dcterms:W3CDTF">2016-04-27T22:40:24Z</dcterms:modified>
</cp:coreProperties>
</file>