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92"/>
  </p:notesMasterIdLst>
  <p:handoutMasterIdLst>
    <p:handoutMasterId r:id="rId93"/>
  </p:handoutMasterIdLst>
  <p:sldIdLst>
    <p:sldId id="256" r:id="rId2"/>
    <p:sldId id="278" r:id="rId3"/>
    <p:sldId id="323" r:id="rId4"/>
    <p:sldId id="319" r:id="rId5"/>
    <p:sldId id="324" r:id="rId6"/>
    <p:sldId id="298" r:id="rId7"/>
    <p:sldId id="320" r:id="rId8"/>
    <p:sldId id="325" r:id="rId9"/>
    <p:sldId id="326" r:id="rId10"/>
    <p:sldId id="299" r:id="rId11"/>
    <p:sldId id="327" r:id="rId12"/>
    <p:sldId id="300" r:id="rId13"/>
    <p:sldId id="301" r:id="rId14"/>
    <p:sldId id="303" r:id="rId15"/>
    <p:sldId id="302" r:id="rId16"/>
    <p:sldId id="304" r:id="rId17"/>
    <p:sldId id="305" r:id="rId18"/>
    <p:sldId id="307" r:id="rId19"/>
    <p:sldId id="306" r:id="rId20"/>
    <p:sldId id="308" r:id="rId21"/>
    <p:sldId id="309" r:id="rId22"/>
    <p:sldId id="328" r:id="rId23"/>
    <p:sldId id="329" r:id="rId24"/>
    <p:sldId id="330" r:id="rId25"/>
    <p:sldId id="310" r:id="rId26"/>
    <p:sldId id="311" r:id="rId27"/>
    <p:sldId id="322" r:id="rId28"/>
    <p:sldId id="313" r:id="rId29"/>
    <p:sldId id="331" r:id="rId30"/>
    <p:sldId id="314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5" r:id="rId55"/>
    <p:sldId id="356" r:id="rId56"/>
    <p:sldId id="357" r:id="rId57"/>
    <p:sldId id="354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276" r:id="rId90"/>
    <p:sldId id="277" r:id="rId9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6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14.02.2016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14.02.2016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14.02.2016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14.02.2016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14.02.2016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s.wpi.edu/~cs1004/a14/Resources/Windows/SettingUpPython_Windows.doc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s.wpi.edu/~cs1004/a14/Resources/Macintosh/SettingUpPython_Macintosh-Linux.pdf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://cs231n.github.io/python-numpy-tutorial/#numpy-arrays" TargetMode="External"/><Relationship Id="rId13" Type="http://schemas.openxmlformats.org/officeDocument/2006/relationships/hyperlink" Target="https://en.wikipedia.org/wiki/Jacobi_method" TargetMode="External"/><Relationship Id="rId3" Type="http://schemas.openxmlformats.org/officeDocument/2006/relationships/hyperlink" Target="https://docs.scipy.org/doc/numpy/user/index.html" TargetMode="External"/><Relationship Id="rId7" Type="http://schemas.openxmlformats.org/officeDocument/2006/relationships/hyperlink" Target="http://www.labri.fr/perso/nrougier/teaching/numpy/numpy.html" TargetMode="External"/><Relationship Id="rId12" Type="http://schemas.openxmlformats.org/officeDocument/2006/relationships/hyperlink" Target="http://pythonworld.ru/numpy" TargetMode="External"/><Relationship Id="rId2" Type="http://schemas.openxmlformats.org/officeDocument/2006/relationships/hyperlink" Target="http://matplotlib.org/cont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-course.eu/numerical_programming.php" TargetMode="External"/><Relationship Id="rId11" Type="http://schemas.openxmlformats.org/officeDocument/2006/relationships/hyperlink" Target="http://scipy.github.io/old-wiki/pages/Tentative_NumPy_Tutorial.html#Universal_Functions" TargetMode="External"/><Relationship Id="rId5" Type="http://schemas.openxmlformats.org/officeDocument/2006/relationships/hyperlink" Target="http://web.cs.wpi.edu/~cs1004/a14/Resources/Macintosh/SettingUpPython_Macintosh-Linux.pdf" TargetMode="External"/><Relationship Id="rId10" Type="http://schemas.openxmlformats.org/officeDocument/2006/relationships/hyperlink" Target="https://www.youtube.com/watch?v=Aw98jGqjSMQ" TargetMode="External"/><Relationship Id="rId4" Type="http://schemas.openxmlformats.org/officeDocument/2006/relationships/hyperlink" Target="http://web.cs.wpi.edu/~cs1004/a14/Resources/Windows/SettingUpPython_Windows.docx" TargetMode="External"/><Relationship Id="rId9" Type="http://schemas.openxmlformats.org/officeDocument/2006/relationships/hyperlink" Target="http://www.engr.ucsb.edu/~shell/che210d/nump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20</a:t>
            </a:r>
            <a:r>
              <a:rPr lang="uk-UA" sz="3600" dirty="0"/>
              <a:t>. Наукові обчислення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14.02.2016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Тип елементів масиву у </a:t>
            </a:r>
            <a:r>
              <a:rPr lang="uk-UA" dirty="0" err="1"/>
              <a:t>numpy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Усі елементи масиву у </a:t>
            </a:r>
            <a:r>
              <a:rPr lang="uk-UA" dirty="0" err="1"/>
              <a:t>numpy</a:t>
            </a:r>
            <a:r>
              <a:rPr lang="uk-UA" dirty="0"/>
              <a:t> є однотипними. </a:t>
            </a:r>
            <a:endParaRPr lang="en-US" dirty="0"/>
          </a:p>
          <a:p>
            <a:r>
              <a:rPr lang="uk-UA" dirty="0" smtClean="0"/>
              <a:t>Типи </a:t>
            </a:r>
            <a:r>
              <a:rPr lang="uk-UA" dirty="0"/>
              <a:t>елементів масивів у </a:t>
            </a:r>
            <a:r>
              <a:rPr lang="uk-UA" dirty="0" err="1"/>
              <a:t>numpy</a:t>
            </a:r>
            <a:r>
              <a:rPr lang="uk-UA" dirty="0"/>
              <a:t> можуть бути:</a:t>
            </a:r>
            <a:endParaRPr lang="en-US" dirty="0"/>
          </a:p>
          <a:p>
            <a:pPr lvl="1"/>
            <a:r>
              <a:rPr lang="uk-UA" dirty="0"/>
              <a:t>дійсними (</a:t>
            </a:r>
            <a:r>
              <a:rPr lang="en-US" dirty="0"/>
              <a:t>float, float32, float64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ru-RU" dirty="0"/>
              <a:t>ц</a:t>
            </a:r>
            <a:r>
              <a:rPr lang="uk-UA" dirty="0" err="1"/>
              <a:t>ілими</a:t>
            </a:r>
            <a:r>
              <a:rPr lang="uk-UA" dirty="0"/>
              <a:t>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32, </a:t>
            </a:r>
            <a:r>
              <a:rPr lang="en-US" dirty="0" err="1"/>
              <a:t>int</a:t>
            </a:r>
            <a:r>
              <a:rPr lang="en-US" dirty="0"/>
              <a:t> 64, int128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uk-UA" dirty="0"/>
              <a:t>комплексними (</a:t>
            </a:r>
            <a:r>
              <a:rPr lang="en-US" dirty="0"/>
              <a:t>complex, complex64, complex 128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ru-RU" dirty="0" err="1"/>
              <a:t>бульов</a:t>
            </a:r>
            <a:r>
              <a:rPr lang="uk-UA" dirty="0" err="1"/>
              <a:t>ими</a:t>
            </a:r>
            <a:r>
              <a:rPr lang="uk-UA" dirty="0"/>
              <a:t> (</a:t>
            </a:r>
            <a:r>
              <a:rPr lang="en-US" dirty="0" err="1"/>
              <a:t>bool</a:t>
            </a:r>
            <a:r>
              <a:rPr lang="en-US" dirty="0"/>
              <a:t>, bool8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uk-UA" dirty="0"/>
              <a:t>іншими</a:t>
            </a:r>
            <a:endParaRPr lang="en-US" dirty="0"/>
          </a:p>
          <a:p>
            <a:r>
              <a:rPr lang="uk-UA" dirty="0"/>
              <a:t>Для певного типу можна вказувати кількість біт, що виділяються для даних цього типу (8, 32, 64, 128). </a:t>
            </a:r>
            <a:endParaRPr lang="en-US" dirty="0" smtClean="0"/>
          </a:p>
          <a:p>
            <a:r>
              <a:rPr lang="uk-UA" dirty="0" smtClean="0"/>
              <a:t>Дані </a:t>
            </a:r>
            <a:r>
              <a:rPr lang="uk-UA" dirty="0"/>
              <a:t>цілого типу, на відміну від стандартних цілих у </a:t>
            </a:r>
            <a:r>
              <a:rPr lang="en-US" dirty="0"/>
              <a:t>Python</a:t>
            </a:r>
            <a:r>
              <a:rPr lang="uk-UA" dirty="0"/>
              <a:t>, обмежені. Обмеження залежить від кількості біт, що виділяються. </a:t>
            </a:r>
            <a:endParaRPr lang="en-US" dirty="0"/>
          </a:p>
          <a:p>
            <a:r>
              <a:rPr lang="uk-UA" dirty="0"/>
              <a:t>Для того, щоб визначити тип елементів масиву, використовують атрибут </a:t>
            </a:r>
            <a:r>
              <a:rPr lang="en-US" dirty="0" err="1"/>
              <a:t>dtype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Наприклад,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повертає </a:t>
            </a:r>
            <a:r>
              <a:rPr lang="uk-UA" dirty="0"/>
              <a:t>поточний тип елементів масиву a.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Тип елементів масиву у </a:t>
            </a:r>
            <a:r>
              <a:rPr lang="uk-UA" dirty="0" err="1" smtClean="0"/>
              <a:t>numpy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Тип елементів встановлюється при створенні масиву. Якщо вказано елементи масиву, то тип визначається цими елементами. </a:t>
            </a:r>
            <a:endParaRPr lang="en-US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якщо всі елементи цілі, то тип також буде цілим. 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Якщо </a:t>
            </a:r>
            <a:r>
              <a:rPr lang="uk-UA" dirty="0"/>
              <a:t>є хоча б одне дійсне число, то тип буде дійсним.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Тип </a:t>
            </a:r>
            <a:r>
              <a:rPr lang="uk-UA" dirty="0"/>
              <a:t>елементів можна явно вказати при створенні масиву, застосувавши ключовий параметр </a:t>
            </a:r>
            <a:r>
              <a:rPr lang="en-US" dirty="0" err="1"/>
              <a:t>dtype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Наприклад,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створює </a:t>
            </a:r>
            <a:r>
              <a:rPr lang="uk-UA" dirty="0"/>
              <a:t>масив з елементами дійсного типу. </a:t>
            </a:r>
            <a:endParaRPr lang="en-US" dirty="0" smtClean="0"/>
          </a:p>
          <a:p>
            <a:r>
              <a:rPr lang="uk-UA" dirty="0" smtClean="0"/>
              <a:t>Значеннями </a:t>
            </a:r>
            <a:r>
              <a:rPr lang="uk-UA" dirty="0"/>
              <a:t>параметру </a:t>
            </a:r>
            <a:r>
              <a:rPr lang="en-US" dirty="0" err="1"/>
              <a:t>dtype</a:t>
            </a:r>
            <a:r>
              <a:rPr lang="uk-UA" dirty="0"/>
              <a:t> можуть бути стандартні константи </a:t>
            </a:r>
            <a:r>
              <a:rPr lang="en-US" dirty="0" err="1"/>
              <a:t>numpy</a:t>
            </a:r>
            <a:r>
              <a:rPr lang="uk-UA" dirty="0"/>
              <a:t> (</a:t>
            </a:r>
            <a:r>
              <a:rPr lang="en-US" dirty="0"/>
              <a:t>np</a:t>
            </a:r>
            <a:r>
              <a:rPr lang="uk-UA" dirty="0"/>
              <a:t>.</a:t>
            </a:r>
            <a:r>
              <a:rPr lang="en-US" dirty="0"/>
              <a:t>float</a:t>
            </a:r>
            <a:r>
              <a:rPr lang="uk-UA" dirty="0"/>
              <a:t>, </a:t>
            </a:r>
            <a:r>
              <a:rPr lang="en-US" dirty="0"/>
              <a:t>np</a:t>
            </a:r>
            <a:r>
              <a:rPr lang="uk-UA" dirty="0"/>
              <a:t>.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uk-UA" dirty="0"/>
              <a:t>тощо) або рядки (‘</a:t>
            </a:r>
            <a:r>
              <a:rPr lang="en-US" dirty="0"/>
              <a:t>float</a:t>
            </a:r>
            <a:r>
              <a:rPr lang="uk-UA" dirty="0"/>
              <a:t>’, ‘</a:t>
            </a:r>
            <a:r>
              <a:rPr lang="en-US" dirty="0" err="1"/>
              <a:t>int</a:t>
            </a:r>
            <a:r>
              <a:rPr lang="uk-UA" dirty="0"/>
              <a:t>’ тощо).</a:t>
            </a:r>
            <a:endParaRPr lang="en-US" dirty="0"/>
          </a:p>
          <a:p>
            <a:r>
              <a:rPr lang="uk-UA" dirty="0"/>
              <a:t>Типом елементів масиву за угодою є дійсний тип (</a:t>
            </a:r>
            <a:r>
              <a:rPr lang="en-US" dirty="0"/>
              <a:t>float</a:t>
            </a:r>
            <a:r>
              <a:rPr lang="ru-RU" dirty="0"/>
              <a:t>64</a:t>
            </a:r>
            <a:r>
              <a:rPr lang="uk-UA" dirty="0"/>
              <a:t>)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1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Обчислення інтервалу значень вектору для списків та масивів </a:t>
            </a:r>
            <a:r>
              <a:rPr lang="uk-UA" dirty="0" err="1"/>
              <a:t>numpy</a:t>
            </a:r>
            <a:r>
              <a:rPr lang="ru-RU" dirty="0"/>
              <a:t>.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dirty="0" smtClean="0"/>
              <a:t>Інтервал </a:t>
            </a:r>
            <a:r>
              <a:rPr lang="uk-UA" dirty="0"/>
              <a:t>– це різниця між максимальним та мінімальним значенням. </a:t>
            </a:r>
            <a:endParaRPr lang="en-US" dirty="0" smtClean="0"/>
          </a:p>
          <a:p>
            <a:r>
              <a:rPr lang="uk-UA" dirty="0" smtClean="0"/>
              <a:t>Порівняємо </a:t>
            </a:r>
            <a:r>
              <a:rPr lang="uk-UA" dirty="0"/>
              <a:t>час обчислення інтервалу для списку та масиву </a:t>
            </a:r>
            <a:r>
              <a:rPr lang="uk-UA" dirty="0" err="1"/>
              <a:t>numpy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Створимо масив у вигляді списку з випадкових величин між 0 та 1.</a:t>
            </a:r>
            <a:endParaRPr lang="en-US" dirty="0"/>
          </a:p>
          <a:p>
            <a:r>
              <a:rPr lang="uk-UA" dirty="0"/>
              <a:t>Створимо масив </a:t>
            </a:r>
            <a:r>
              <a:rPr lang="uk-UA" dirty="0" err="1"/>
              <a:t>numpy</a:t>
            </a:r>
            <a:r>
              <a:rPr lang="uk-UA" dirty="0"/>
              <a:t> на базі цього списку та обчислимо інтервал значень для списку та масиву.</a:t>
            </a:r>
            <a:endParaRPr lang="en-US" dirty="0"/>
          </a:p>
          <a:p>
            <a:r>
              <a:rPr lang="uk-UA" dirty="0"/>
              <a:t>У першій версії ми порівнюємо час виконання за суб’єктивними відчуттями.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другій версії для порівняння використаємо декоратор </a:t>
            </a:r>
            <a:r>
              <a:rPr lang="ru-RU" dirty="0"/>
              <a:t>@</a:t>
            </a:r>
            <a:r>
              <a:rPr lang="en-US" dirty="0"/>
              <a:t>benchmark</a:t>
            </a:r>
            <a:r>
              <a:rPr lang="ru-RU" dirty="0"/>
              <a:t>, </a:t>
            </a:r>
            <a:r>
              <a:rPr lang="uk-UA" dirty="0"/>
              <a:t>який був побудований у темі «Декоратори».</a:t>
            </a:r>
            <a:endParaRPr lang="en-US" dirty="0"/>
          </a:p>
          <a:p>
            <a:r>
              <a:rPr lang="uk-UA" dirty="0"/>
              <a:t>Порівняння швидкодії показує, що інтервал для масиву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обчислюється у 15-20 разів швидше, ніж інтервал для списку.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Створення масивів нулів та одиниць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Часто виникає ситуація, коли розмір майбутнього масиву відомий, а сам масив заповнюється пізніше.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таких випадках використовують функції для створення масиву нулів або одиниць.</a:t>
            </a:r>
            <a:endParaRPr lang="en-US" dirty="0"/>
          </a:p>
          <a:p>
            <a:r>
              <a:rPr lang="uk-UA" dirty="0"/>
              <a:t>Для створення масиву з </a:t>
            </a:r>
            <a:r>
              <a:rPr lang="en-US" dirty="0"/>
              <a:t>n </a:t>
            </a:r>
            <a:r>
              <a:rPr lang="uk-UA" dirty="0"/>
              <a:t>нулів: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Для </a:t>
            </a:r>
            <a:r>
              <a:rPr lang="uk-UA" dirty="0"/>
              <a:t>створення масиву з </a:t>
            </a:r>
            <a:r>
              <a:rPr lang="en-US" dirty="0"/>
              <a:t>n </a:t>
            </a:r>
            <a:r>
              <a:rPr lang="uk-UA" dirty="0"/>
              <a:t>одиниць: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Типом </a:t>
            </a:r>
            <a:r>
              <a:rPr lang="uk-UA" dirty="0"/>
              <a:t>елементів у такому масиві буде дійсний тип. </a:t>
            </a:r>
            <a:endParaRPr lang="en-US" dirty="0" smtClean="0"/>
          </a:p>
          <a:p>
            <a:r>
              <a:rPr lang="uk-UA" dirty="0" smtClean="0"/>
              <a:t>Можна </a:t>
            </a:r>
            <a:r>
              <a:rPr lang="uk-UA" dirty="0"/>
              <a:t>змінити тип даних за угодою, використавши ключовий параметр </a:t>
            </a:r>
            <a:r>
              <a:rPr lang="en-US" dirty="0" err="1"/>
              <a:t>dtype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Кількість елементів масиву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можна повернути за допомогою поля </a:t>
            </a:r>
            <a:r>
              <a:rPr lang="en-US" dirty="0"/>
              <a:t>size</a:t>
            </a:r>
            <a:r>
              <a:rPr lang="ru-RU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Доступ до елементів масивів </a:t>
            </a:r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доступу до елемента масиву </a:t>
            </a:r>
            <a:r>
              <a:rPr lang="en-US" dirty="0" err="1"/>
              <a:t>numpy</a:t>
            </a:r>
            <a:r>
              <a:rPr lang="uk-UA" dirty="0"/>
              <a:t>, як і для списків, використовують квадратні дужки, у яких вказують індекс елемента. </a:t>
            </a:r>
            <a:endParaRPr lang="en-US" dirty="0" smtClean="0"/>
          </a:p>
          <a:p>
            <a:r>
              <a:rPr lang="uk-UA" dirty="0" smtClean="0"/>
              <a:t>Індекси </a:t>
            </a:r>
            <a:r>
              <a:rPr lang="uk-UA" dirty="0"/>
              <a:t>починаються з 0.</a:t>
            </a:r>
            <a:endParaRPr lang="en-US" dirty="0"/>
          </a:p>
          <a:p>
            <a:r>
              <a:rPr lang="uk-UA" dirty="0"/>
              <a:t>Тобто, </a:t>
            </a:r>
            <a:r>
              <a:rPr lang="en-US" dirty="0"/>
              <a:t>a</a:t>
            </a:r>
            <a:r>
              <a:rPr lang="ru-RU" dirty="0"/>
              <a:t>[1] </a:t>
            </a:r>
            <a:r>
              <a:rPr lang="uk-UA" dirty="0"/>
              <a:t>повертає другий елемент масиву </a:t>
            </a:r>
            <a:r>
              <a:rPr lang="en-US" dirty="0"/>
              <a:t>a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табулювання функції (версія 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Отримати масив значень функції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) </a:t>
            </a:r>
            <a:r>
              <a:rPr lang="uk-UA" dirty="0"/>
              <a:t>на відрізку </a:t>
            </a:r>
            <a:r>
              <a:rPr lang="ru-RU" dirty="0"/>
              <a:t>[</a:t>
            </a:r>
            <a:r>
              <a:rPr lang="en-US" dirty="0"/>
              <a:t>a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/>
              <a:t>] </a:t>
            </a:r>
            <a:r>
              <a:rPr lang="uk-UA" dirty="0"/>
              <a:t>у </a:t>
            </a:r>
            <a:r>
              <a:rPr lang="en-US" dirty="0"/>
              <a:t>n </a:t>
            </a:r>
            <a:r>
              <a:rPr lang="uk-UA" dirty="0"/>
              <a:t>точках.</a:t>
            </a:r>
            <a:endParaRPr lang="en-US" dirty="0"/>
          </a:p>
          <a:p>
            <a:r>
              <a:rPr lang="uk-UA" dirty="0"/>
              <a:t>Розв’язує цю задачу функція </a:t>
            </a:r>
            <a:r>
              <a:rPr lang="uk-UA" dirty="0" err="1"/>
              <a:t>tabulate</a:t>
            </a:r>
            <a:r>
              <a:rPr lang="uk-UA" dirty="0"/>
              <a:t>(f, a, b, n), яка використовує допоміжну функцію </a:t>
            </a:r>
            <a:r>
              <a:rPr lang="uk-UA" dirty="0" err="1"/>
              <a:t>gety</a:t>
            </a:r>
            <a:r>
              <a:rPr lang="uk-UA" dirty="0"/>
              <a:t>(f, x) для отримання масиву значень функції </a:t>
            </a:r>
            <a:r>
              <a:rPr lang="en-US" dirty="0"/>
              <a:t>f</a:t>
            </a:r>
            <a:r>
              <a:rPr lang="uk-UA" dirty="0"/>
              <a:t> для заданого масиву точок </a:t>
            </a:r>
            <a:r>
              <a:rPr lang="en-US" dirty="0"/>
              <a:t>x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Програма будує масив значень функції для власної функції </a:t>
            </a:r>
            <a:r>
              <a:rPr lang="en-US" dirty="0"/>
              <a:t>fun </a:t>
            </a:r>
            <a:r>
              <a:rPr lang="uk-UA" dirty="0"/>
              <a:t>та для стандартної функції </a:t>
            </a:r>
            <a:r>
              <a:rPr lang="en-US" dirty="0"/>
              <a:t>sin </a:t>
            </a:r>
            <a:r>
              <a:rPr lang="uk-UA" dirty="0"/>
              <a:t>з модуля </a:t>
            </a:r>
            <a:r>
              <a:rPr lang="en-US" dirty="0"/>
              <a:t>math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великої кількості точок (</a:t>
            </a:r>
            <a:r>
              <a:rPr lang="ru-RU" dirty="0"/>
              <a:t>&gt; 100</a:t>
            </a:r>
            <a:r>
              <a:rPr lang="en-US" dirty="0"/>
              <a:t> </a:t>
            </a:r>
            <a:r>
              <a:rPr lang="ru-RU" dirty="0"/>
              <a:t>000) </a:t>
            </a:r>
            <a:r>
              <a:rPr lang="uk-UA" dirty="0"/>
              <a:t>помітно, що побудова масиву відбувається із затримкою, і ця затримка більша для власної функції </a:t>
            </a:r>
            <a:r>
              <a:rPr lang="en-US" dirty="0"/>
              <a:t>fun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4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Виконання операцій над масивами </a:t>
            </a:r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600" dirty="0"/>
              <a:t>Дії над масивами </a:t>
            </a:r>
            <a:r>
              <a:rPr lang="en-US" sz="2600" dirty="0" err="1"/>
              <a:t>numpy</a:t>
            </a:r>
            <a:r>
              <a:rPr lang="uk-UA" sz="2600" dirty="0"/>
              <a:t> можна виконувати </a:t>
            </a:r>
            <a:r>
              <a:rPr lang="uk-UA" sz="2600" dirty="0" err="1"/>
              <a:t>поелементно</a:t>
            </a:r>
            <a:r>
              <a:rPr lang="uk-UA" sz="2600" dirty="0"/>
              <a:t>. Але у </a:t>
            </a:r>
            <a:r>
              <a:rPr lang="en-US" sz="2600" dirty="0" err="1"/>
              <a:t>numpy</a:t>
            </a:r>
            <a:r>
              <a:rPr lang="uk-UA" sz="2600" dirty="0"/>
              <a:t> є й можливість виконати операцію над усім масивом.</a:t>
            </a:r>
            <a:endParaRPr lang="en-US" sz="2600" dirty="0"/>
          </a:p>
          <a:p>
            <a:r>
              <a:rPr lang="uk-UA" sz="2600" dirty="0"/>
              <a:t>Наприклад, для масивів </a:t>
            </a:r>
            <a:r>
              <a:rPr lang="en-US" sz="2600" dirty="0"/>
              <a:t>x</a:t>
            </a:r>
            <a:r>
              <a:rPr lang="ru-RU" sz="2600" dirty="0"/>
              <a:t>, </a:t>
            </a:r>
            <a:r>
              <a:rPr lang="en-US" sz="2600" dirty="0"/>
              <a:t>x</a:t>
            </a:r>
            <a:r>
              <a:rPr lang="ru-RU" sz="2600" dirty="0"/>
              <a:t>1, </a:t>
            </a:r>
            <a:r>
              <a:rPr lang="en-US" sz="2600" dirty="0"/>
              <a:t>x</a:t>
            </a:r>
            <a:r>
              <a:rPr lang="ru-RU" sz="2600" dirty="0"/>
              <a:t>2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600" dirty="0" smtClean="0"/>
              <a:t>множить </a:t>
            </a:r>
            <a:r>
              <a:rPr lang="uk-UA" sz="2600" dirty="0"/>
              <a:t>кожен елемент </a:t>
            </a:r>
            <a:r>
              <a:rPr lang="en-US" sz="2600" dirty="0"/>
              <a:t>x </a:t>
            </a:r>
            <a:r>
              <a:rPr lang="uk-UA" sz="2600" dirty="0"/>
              <a:t>на 2, а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600" dirty="0" smtClean="0"/>
              <a:t>обчислює </a:t>
            </a:r>
            <a:r>
              <a:rPr lang="uk-UA" sz="2600" dirty="0"/>
              <a:t>масив, елементами якого будуть суми відповідних елементів</a:t>
            </a:r>
            <a:r>
              <a:rPr lang="ru-RU" sz="2600" dirty="0"/>
              <a:t> (</a:t>
            </a:r>
            <a:r>
              <a:rPr lang="uk-UA" sz="2600" dirty="0"/>
              <a:t>звичайно, при цьому </a:t>
            </a:r>
            <a:r>
              <a:rPr lang="en-US" sz="2600" dirty="0"/>
              <a:t>x</a:t>
            </a:r>
            <a:r>
              <a:rPr lang="ru-RU" sz="2600" dirty="0"/>
              <a:t>1, </a:t>
            </a:r>
            <a:r>
              <a:rPr lang="en-US" sz="2600" dirty="0"/>
              <a:t>x</a:t>
            </a:r>
            <a:r>
              <a:rPr lang="ru-RU" sz="2600" dirty="0"/>
              <a:t>2</a:t>
            </a:r>
            <a:r>
              <a:rPr lang="uk-UA" sz="2600" dirty="0"/>
              <a:t> повинні мати однаковий розмір</a:t>
            </a:r>
            <a:r>
              <a:rPr lang="ru-RU" sz="2600" dirty="0"/>
              <a:t>)</a:t>
            </a:r>
            <a:r>
              <a:rPr lang="uk-UA" sz="2600" dirty="0"/>
              <a:t>.</a:t>
            </a:r>
            <a:endParaRPr lang="en-US" sz="2600" dirty="0"/>
          </a:p>
          <a:p>
            <a:r>
              <a:rPr lang="uk-UA" sz="2600" dirty="0"/>
              <a:t>Тобто,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x1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x2      ≡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600" dirty="0" smtClean="0"/>
              <a:t>Те </a:t>
            </a:r>
            <a:r>
              <a:rPr lang="uk-UA" sz="2600" dirty="0"/>
              <a:t>ж саме справедливо для всіх арифметичних операцій +, -, *, /, **, //, %.</a:t>
            </a:r>
            <a:endParaRPr lang="en-US" sz="2600" dirty="0"/>
          </a:p>
          <a:p>
            <a:r>
              <a:rPr lang="en-US" sz="2600" dirty="0" err="1"/>
              <a:t>numpy</a:t>
            </a:r>
            <a:r>
              <a:rPr lang="uk-UA" sz="2600" dirty="0"/>
              <a:t> містить також ряд математичних функцій, відомих нам за модулем </a:t>
            </a:r>
            <a:r>
              <a:rPr lang="en-US" sz="2600" dirty="0"/>
              <a:t>math</a:t>
            </a:r>
            <a:r>
              <a:rPr lang="uk-UA" sz="2600" dirty="0"/>
              <a:t>, які можуть виконувати відповідну дію для всіх елементів масиву. </a:t>
            </a:r>
            <a:endParaRPr lang="en-US" sz="2600" dirty="0" smtClean="0"/>
          </a:p>
          <a:p>
            <a:r>
              <a:rPr lang="uk-UA" sz="2600" dirty="0" smtClean="0"/>
              <a:t>Наприклад</a:t>
            </a:r>
            <a:r>
              <a:rPr lang="uk-UA" sz="2600" dirty="0"/>
              <a:t>, </a:t>
            </a:r>
            <a:r>
              <a:rPr lang="en-US" sz="2600" dirty="0"/>
              <a:t>np</a:t>
            </a:r>
            <a:r>
              <a:rPr lang="uk-UA" sz="2600" dirty="0"/>
              <a:t>.</a:t>
            </a:r>
            <a:r>
              <a:rPr lang="en-US" sz="2600" dirty="0"/>
              <a:t>sin</a:t>
            </a:r>
            <a:r>
              <a:rPr lang="uk-UA" sz="2600" dirty="0"/>
              <a:t>(</a:t>
            </a:r>
            <a:r>
              <a:rPr lang="en-US" sz="2600" dirty="0"/>
              <a:t>x</a:t>
            </a:r>
            <a:r>
              <a:rPr lang="uk-UA" sz="2600" dirty="0"/>
              <a:t>) за масивом </a:t>
            </a:r>
            <a:r>
              <a:rPr lang="en-US" sz="2600" dirty="0"/>
              <a:t>x </a:t>
            </a:r>
            <a:r>
              <a:rPr lang="uk-UA" sz="2600" dirty="0"/>
              <a:t>обчислює масив, що складається із значень функції </a:t>
            </a:r>
            <a:r>
              <a:rPr lang="en-US" sz="2600" dirty="0"/>
              <a:t>sin </a:t>
            </a:r>
            <a:r>
              <a:rPr lang="uk-UA" sz="2600" dirty="0"/>
              <a:t>відповідних елементів </a:t>
            </a:r>
            <a:r>
              <a:rPr lang="en-US" sz="2600" dirty="0"/>
              <a:t>x</a:t>
            </a:r>
            <a:r>
              <a:rPr lang="uk-UA" sz="2600" dirty="0" smtClean="0"/>
              <a:t>.</a:t>
            </a:r>
            <a:endParaRPr lang="en-US" sz="2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Векторизація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err="1"/>
              <a:t>Векторизація</a:t>
            </a:r>
            <a:r>
              <a:rPr lang="uk-UA" dirty="0"/>
              <a:t> – це побудова програмного коду, який працює над цілими масивами </a:t>
            </a:r>
            <a:r>
              <a:rPr lang="en-US" dirty="0" err="1"/>
              <a:t>numpy</a:t>
            </a:r>
            <a:r>
              <a:rPr lang="uk-UA" dirty="0"/>
              <a:t>, замість обробки окремих елементів. </a:t>
            </a:r>
            <a:endParaRPr lang="en-US" dirty="0" smtClean="0"/>
          </a:p>
          <a:p>
            <a:r>
              <a:rPr lang="uk-UA" dirty="0" err="1" smtClean="0"/>
              <a:t>Векторизація</a:t>
            </a:r>
            <a:r>
              <a:rPr lang="uk-UA" dirty="0" smtClean="0"/>
              <a:t> </a:t>
            </a:r>
            <a:r>
              <a:rPr lang="uk-UA" dirty="0"/>
              <a:t>базується на використанні арифметичних операцій та функцій, що можуть сприймати в якості параметрів як прості змінні, так і масиви.</a:t>
            </a:r>
            <a:endParaRPr lang="en-US" dirty="0"/>
          </a:p>
          <a:p>
            <a:r>
              <a:rPr lang="uk-UA" dirty="0" err="1"/>
              <a:t>Векторизація</a:t>
            </a:r>
            <a:r>
              <a:rPr lang="uk-UA" dirty="0"/>
              <a:t> дозволяє суттєво пришвидшити виконання програм, що працюють з великими обсягами даних.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табулювання функції (версія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Отримати масив значень функції </a:t>
            </a:r>
            <a:r>
              <a:rPr lang="en-US" dirty="0"/>
              <a:t>f</a:t>
            </a:r>
            <a:r>
              <a:rPr lang="uk-UA" dirty="0"/>
              <a:t>(</a:t>
            </a:r>
            <a:r>
              <a:rPr lang="en-US" dirty="0"/>
              <a:t>x</a:t>
            </a:r>
            <a:r>
              <a:rPr lang="uk-UA" dirty="0"/>
              <a:t>) на відрізку [</a:t>
            </a:r>
            <a:r>
              <a:rPr lang="en-US" dirty="0"/>
              <a:t>a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] у </a:t>
            </a:r>
            <a:r>
              <a:rPr lang="en-US" dirty="0"/>
              <a:t>n </a:t>
            </a:r>
            <a:r>
              <a:rPr lang="uk-UA" dirty="0"/>
              <a:t>точках з використанням </a:t>
            </a:r>
            <a:r>
              <a:rPr lang="uk-UA" dirty="0" err="1"/>
              <a:t>векторизації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Розв’язує цю задачу функція </a:t>
            </a:r>
            <a:r>
              <a:rPr lang="uk-UA" dirty="0" err="1"/>
              <a:t>tabulate</a:t>
            </a:r>
            <a:r>
              <a:rPr lang="uk-UA" dirty="0"/>
              <a:t>(f, a, b, n), яка використовує допоміжну функцію </a:t>
            </a:r>
            <a:r>
              <a:rPr lang="uk-UA" dirty="0" err="1"/>
              <a:t>gety</a:t>
            </a:r>
            <a:r>
              <a:rPr lang="uk-UA" dirty="0"/>
              <a:t>(f, x) для отримання масиву значень функції </a:t>
            </a:r>
            <a:r>
              <a:rPr lang="en-US" dirty="0"/>
              <a:t>f</a:t>
            </a:r>
            <a:r>
              <a:rPr lang="uk-UA" dirty="0"/>
              <a:t> для заданого масиву точок </a:t>
            </a:r>
            <a:r>
              <a:rPr lang="en-US" dirty="0"/>
              <a:t>x</a:t>
            </a:r>
            <a:r>
              <a:rPr lang="uk-UA" dirty="0"/>
              <a:t>. </a:t>
            </a:r>
            <a:endParaRPr lang="en-US" dirty="0"/>
          </a:p>
          <a:p>
            <a:r>
              <a:rPr lang="uk-UA" dirty="0"/>
              <a:t>При цьому, функція </a:t>
            </a:r>
            <a:r>
              <a:rPr lang="uk-UA" dirty="0" err="1"/>
              <a:t>gety</a:t>
            </a:r>
            <a:r>
              <a:rPr lang="uk-UA" dirty="0"/>
              <a:t> стає тривіальною. </a:t>
            </a:r>
            <a:endParaRPr lang="en-US" dirty="0" smtClean="0"/>
          </a:p>
          <a:p>
            <a:r>
              <a:rPr lang="uk-UA" dirty="0" smtClean="0"/>
              <a:t>Але </a:t>
            </a:r>
            <a:r>
              <a:rPr lang="en-US" dirty="0" err="1"/>
              <a:t>gety</a:t>
            </a:r>
            <a:r>
              <a:rPr lang="uk-UA" dirty="0"/>
              <a:t> розрахована на те, що функцію </a:t>
            </a:r>
            <a:r>
              <a:rPr lang="en-US" dirty="0"/>
              <a:t>f </a:t>
            </a:r>
            <a:r>
              <a:rPr lang="uk-UA" dirty="0"/>
              <a:t>вже </a:t>
            </a:r>
            <a:r>
              <a:rPr lang="uk-UA" dirty="0" err="1"/>
              <a:t>векторизовано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на вхід потрапить функція, що не підтримує </a:t>
            </a:r>
            <a:r>
              <a:rPr lang="uk-UA" dirty="0" err="1"/>
              <a:t>векторизацію</a:t>
            </a:r>
            <a:r>
              <a:rPr lang="uk-UA" dirty="0"/>
              <a:t>, станеться помилка.</a:t>
            </a:r>
            <a:endParaRPr lang="en-US" dirty="0"/>
          </a:p>
          <a:p>
            <a:r>
              <a:rPr lang="uk-UA" dirty="0"/>
              <a:t>Для </a:t>
            </a:r>
            <a:r>
              <a:rPr lang="uk-UA" dirty="0" err="1"/>
              <a:t>векторизованих</a:t>
            </a:r>
            <a:r>
              <a:rPr lang="uk-UA" dirty="0"/>
              <a:t> функцій їх табулювання здійснюється більш, ніж на порядок швидше у порівнянні з версією 1 програми.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Примусова </a:t>
            </a:r>
            <a:r>
              <a:rPr lang="uk-UA" dirty="0" err="1"/>
              <a:t>веторизація</a:t>
            </a:r>
            <a:r>
              <a:rPr lang="uk-UA" dirty="0"/>
              <a:t> функцій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Якщо функція не є </a:t>
            </a:r>
            <a:r>
              <a:rPr lang="uk-UA" dirty="0" err="1"/>
              <a:t>векторизованою</a:t>
            </a:r>
            <a:r>
              <a:rPr lang="uk-UA" dirty="0"/>
              <a:t>, у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можна її </a:t>
            </a:r>
            <a:r>
              <a:rPr lang="uk-UA" dirty="0" err="1"/>
              <a:t>векторизувати</a:t>
            </a:r>
            <a:r>
              <a:rPr lang="uk-UA" dirty="0"/>
              <a:t> примусово. Для цього застосовують функцію </a:t>
            </a:r>
            <a:r>
              <a:rPr lang="en-US" dirty="0" err="1"/>
              <a:t>vectorize</a:t>
            </a:r>
            <a:r>
              <a:rPr lang="uk-UA" dirty="0"/>
              <a:t>.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vectorize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модифікує </a:t>
            </a:r>
            <a:r>
              <a:rPr lang="uk-UA" dirty="0"/>
              <a:t>функцію </a:t>
            </a:r>
            <a:r>
              <a:rPr lang="en-US" dirty="0"/>
              <a:t>f </a:t>
            </a:r>
            <a:r>
              <a:rPr lang="uk-UA" dirty="0"/>
              <a:t>так, щоб вона приймала в якості параметрів звичайні змінні та масиви </a:t>
            </a:r>
            <a:r>
              <a:rPr lang="en-US" dirty="0" err="1"/>
              <a:t>numpy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У подальших прикладах у цій темі ми будемо </a:t>
            </a:r>
            <a:r>
              <a:rPr lang="uk-UA" dirty="0" err="1"/>
              <a:t>векторизувати</a:t>
            </a:r>
            <a:r>
              <a:rPr lang="uk-UA" dirty="0"/>
              <a:t> наші програми для суттєвого підвищення їх швидкодії.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Наукові обчислення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Науковими обчисленнями </a:t>
            </a:r>
            <a:r>
              <a:rPr lang="uk-UA" dirty="0"/>
              <a:t>будемо називати застосування програмування до розв’язання наукових задач. </a:t>
            </a:r>
            <a:endParaRPr lang="en-US" dirty="0" smtClean="0"/>
          </a:p>
          <a:p>
            <a:r>
              <a:rPr lang="uk-UA" dirty="0" smtClean="0"/>
              <a:t>Наукові </a:t>
            </a:r>
            <a:r>
              <a:rPr lang="uk-UA" dirty="0"/>
              <a:t>обчислення мають свою специфіку. </a:t>
            </a:r>
            <a:endParaRPr lang="en-US" dirty="0" smtClean="0"/>
          </a:p>
          <a:p>
            <a:r>
              <a:rPr lang="uk-UA" dirty="0" smtClean="0"/>
              <a:t>Зокрема</a:t>
            </a:r>
            <a:r>
              <a:rPr lang="uk-UA" dirty="0"/>
              <a:t>, це наявність великих обсягів числових даних, які треба обробляти з достатньою швидкістю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Звичайно</a:t>
            </a:r>
            <a:r>
              <a:rPr lang="uk-UA" dirty="0"/>
              <a:t>, наукові обчислення передбачають також програмування введення/виведення, обробку рядків та даних інших типів. </a:t>
            </a:r>
            <a:endParaRPr lang="en-US" dirty="0" smtClean="0"/>
          </a:p>
          <a:p>
            <a:r>
              <a:rPr lang="uk-UA" dirty="0" smtClean="0"/>
              <a:t>Але </a:t>
            </a:r>
            <a:r>
              <a:rPr lang="uk-UA" dirty="0"/>
              <a:t>ці задачі є, як правило, допоміжними. 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табулювання функції (версія 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Отримати масив значень функції </a:t>
            </a:r>
            <a:r>
              <a:rPr lang="en-US" dirty="0"/>
              <a:t>f</a:t>
            </a:r>
            <a:r>
              <a:rPr lang="uk-UA" dirty="0"/>
              <a:t>(</a:t>
            </a:r>
            <a:r>
              <a:rPr lang="en-US" dirty="0"/>
              <a:t>x</a:t>
            </a:r>
            <a:r>
              <a:rPr lang="uk-UA" dirty="0"/>
              <a:t>) на відрізку [</a:t>
            </a:r>
            <a:r>
              <a:rPr lang="en-US" dirty="0"/>
              <a:t>a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] у </a:t>
            </a:r>
            <a:r>
              <a:rPr lang="en-US" dirty="0"/>
              <a:t>n </a:t>
            </a:r>
            <a:r>
              <a:rPr lang="uk-UA" dirty="0"/>
              <a:t>точках з використанням </a:t>
            </a:r>
            <a:r>
              <a:rPr lang="uk-UA" dirty="0" err="1"/>
              <a:t>векторизації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Забезпечити </a:t>
            </a:r>
            <a:r>
              <a:rPr lang="uk-UA" dirty="0"/>
              <a:t>також табулювання для </a:t>
            </a:r>
            <a:r>
              <a:rPr lang="uk-UA" dirty="0" err="1"/>
              <a:t>невекторизованих</a:t>
            </a:r>
            <a:r>
              <a:rPr lang="uk-UA" dirty="0"/>
              <a:t> функцій.</a:t>
            </a:r>
            <a:endParaRPr lang="en-US" dirty="0"/>
          </a:p>
          <a:p>
            <a:r>
              <a:rPr lang="uk-UA" dirty="0"/>
              <a:t>У порівнянні з попередніми версіями змінюється лише функція </a:t>
            </a:r>
            <a:r>
              <a:rPr lang="uk-UA" dirty="0" err="1"/>
              <a:t>gety</a:t>
            </a:r>
            <a:r>
              <a:rPr lang="uk-UA" dirty="0"/>
              <a:t>(f, x) для отримання масиву значень функції </a:t>
            </a:r>
            <a:r>
              <a:rPr lang="en-US" dirty="0"/>
              <a:t>f</a:t>
            </a:r>
            <a:r>
              <a:rPr lang="uk-UA" dirty="0"/>
              <a:t> для заданого масиву точок </a:t>
            </a:r>
            <a:r>
              <a:rPr lang="en-US" dirty="0"/>
              <a:t>x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цій функції ми додаємо блок обробки виключень </a:t>
            </a:r>
            <a:r>
              <a:rPr lang="en-US" dirty="0"/>
              <a:t>try</a:t>
            </a:r>
            <a:r>
              <a:rPr lang="uk-UA" dirty="0"/>
              <a:t>-</a:t>
            </a:r>
            <a:r>
              <a:rPr lang="en-US" dirty="0"/>
              <a:t>except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при спробі обчислити </a:t>
            </a:r>
            <a:r>
              <a:rPr lang="uk-UA" dirty="0" err="1"/>
              <a:t>векторизований</a:t>
            </a:r>
            <a:r>
              <a:rPr lang="uk-UA" dirty="0"/>
              <a:t> варіант виникає помилка, ми у блоці обробки виконуємо </a:t>
            </a:r>
            <a:r>
              <a:rPr lang="uk-UA" dirty="0" err="1"/>
              <a:t>невекторизований</a:t>
            </a:r>
            <a:r>
              <a:rPr lang="uk-UA" dirty="0"/>
              <a:t> варіант коду, аналогічний версії 1 цього прикладу.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Зображення результатів обчислень у графічному вигляді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Для зображення результатів наукових обчислень у графічному вигляді застосовують пакет </a:t>
            </a:r>
            <a:r>
              <a:rPr lang="en-US" dirty="0" err="1"/>
              <a:t>matplotlib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пакет має потужні засоби для зображення графіків функцій, діаграм, малюнків. </a:t>
            </a:r>
            <a:endParaRPr lang="en-US" dirty="0" smtClean="0"/>
          </a:p>
          <a:p>
            <a:r>
              <a:rPr lang="uk-UA" dirty="0" smtClean="0"/>
              <a:t>Девізом </a:t>
            </a:r>
            <a:r>
              <a:rPr lang="uk-UA" dirty="0"/>
              <a:t>розробників </a:t>
            </a:r>
            <a:r>
              <a:rPr lang="en-US" dirty="0" err="1"/>
              <a:t>matplotlib</a:t>
            </a:r>
            <a:r>
              <a:rPr lang="uk-UA" dirty="0"/>
              <a:t> є «намагатися робити прості речі легкими, а складні, - можливими». </a:t>
            </a:r>
            <a:endParaRPr lang="en-US" dirty="0" smtClean="0"/>
          </a:p>
          <a:p>
            <a:r>
              <a:rPr lang="uk-UA" dirty="0" smtClean="0"/>
              <a:t>І </a:t>
            </a:r>
            <a:r>
              <a:rPr lang="uk-UA" dirty="0"/>
              <a:t>дійсно, побудувати графік у </a:t>
            </a:r>
            <a:r>
              <a:rPr lang="en-US" dirty="0" err="1"/>
              <a:t>matplotlib</a:t>
            </a:r>
            <a:r>
              <a:rPr lang="uk-UA" dirty="0"/>
              <a:t> нескладно.</a:t>
            </a:r>
            <a:endParaRPr lang="en-US" dirty="0"/>
          </a:p>
          <a:p>
            <a:r>
              <a:rPr lang="en-US" dirty="0" err="1"/>
              <a:t>matplotlib</a:t>
            </a:r>
            <a:r>
              <a:rPr lang="uk-UA" dirty="0"/>
              <a:t> базується на </a:t>
            </a:r>
            <a:r>
              <a:rPr lang="en-US" dirty="0" err="1"/>
              <a:t>numpy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Масиви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є джерелом даних для побудови графіків </a:t>
            </a:r>
            <a:r>
              <a:rPr lang="en-US" dirty="0" err="1"/>
              <a:t>matplotlib</a:t>
            </a:r>
            <a:r>
              <a:rPr lang="uk-UA" dirty="0"/>
              <a:t>. </a:t>
            </a:r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uk-UA" dirty="0" smtClean="0"/>
              <a:t> </a:t>
            </a:r>
            <a:r>
              <a:rPr lang="uk-UA" dirty="0"/>
              <a:t>надає функціональний та об’єктно орієнтований інтерфейс. </a:t>
            </a:r>
            <a:endParaRPr lang="en-US" dirty="0" smtClean="0"/>
          </a:p>
          <a:p>
            <a:r>
              <a:rPr lang="uk-UA" dirty="0" smtClean="0"/>
              <a:t>Тобто</a:t>
            </a:r>
            <a:r>
              <a:rPr lang="uk-UA" dirty="0"/>
              <a:t>, можна використовувати функції </a:t>
            </a:r>
            <a:r>
              <a:rPr lang="en-US" dirty="0" err="1"/>
              <a:t>matplotlib</a:t>
            </a:r>
            <a:r>
              <a:rPr lang="uk-UA" dirty="0"/>
              <a:t>, не звертаючи уваги на ієрархію класів, хоча для більш складних графічних зображень треба мати уявлення щодо основних класів </a:t>
            </a:r>
            <a:r>
              <a:rPr lang="en-US" dirty="0" err="1"/>
              <a:t>matplotlib</a:t>
            </a:r>
            <a:r>
              <a:rPr lang="uk-UA" dirty="0"/>
              <a:t>.</a:t>
            </a:r>
            <a:endParaRPr lang="en-US" dirty="0"/>
          </a:p>
          <a:p>
            <a:r>
              <a:rPr lang="en-US" dirty="0" err="1"/>
              <a:t>matplotlib</a:t>
            </a:r>
            <a:r>
              <a:rPr lang="uk-UA" dirty="0"/>
              <a:t> містить декілька модулів, з яких частіше використовують модуль </a:t>
            </a:r>
            <a:r>
              <a:rPr lang="en-US" dirty="0" err="1"/>
              <a:t>pyplot</a:t>
            </a:r>
            <a:r>
              <a:rPr lang="uk-UA" dirty="0"/>
              <a:t>. 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Зображення результатів обчислень у графічному </a:t>
            </a:r>
            <a:r>
              <a:rPr lang="uk-UA" dirty="0" smtClean="0"/>
              <a:t>вигляді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600" dirty="0"/>
              <a:t>Як було вже зазначено, </a:t>
            </a:r>
            <a:r>
              <a:rPr lang="en-US" sz="2600" dirty="0" err="1"/>
              <a:t>pyplot</a:t>
            </a:r>
            <a:r>
              <a:rPr lang="uk-UA" sz="2600" dirty="0"/>
              <a:t>, як правило, імпортують командою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600" dirty="0" smtClean="0"/>
              <a:t>Після </a:t>
            </a:r>
            <a:r>
              <a:rPr lang="uk-UA" sz="2600" dirty="0"/>
              <a:t>імпорту, маючи точки у масиві </a:t>
            </a:r>
            <a:r>
              <a:rPr lang="en-US" sz="2600" dirty="0"/>
              <a:t>x</a:t>
            </a:r>
            <a:r>
              <a:rPr lang="uk-UA" sz="2600" dirty="0"/>
              <a:t>, а значення функції у точках у масиві </a:t>
            </a:r>
            <a:r>
              <a:rPr lang="en-US" sz="2600" dirty="0"/>
              <a:t>y</a:t>
            </a:r>
            <a:r>
              <a:rPr lang="uk-UA" sz="2600" dirty="0"/>
              <a:t>, побудувати графік можна буквально двома командами: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600" dirty="0" smtClean="0"/>
              <a:t>Команда </a:t>
            </a:r>
            <a:r>
              <a:rPr lang="en-US" sz="2600" dirty="0"/>
              <a:t>plot </a:t>
            </a:r>
            <a:r>
              <a:rPr lang="uk-UA" sz="2600" dirty="0"/>
              <a:t>готує графік для зображення, а </a:t>
            </a:r>
            <a:r>
              <a:rPr lang="en-US" sz="2600" dirty="0"/>
              <a:t>show</a:t>
            </a:r>
            <a:r>
              <a:rPr lang="uk-UA" sz="2600" dirty="0"/>
              <a:t>, - показує інтерактивне вікно з графіком та кнопками для керування.</a:t>
            </a:r>
            <a:endParaRPr lang="en-US" sz="2600" dirty="0"/>
          </a:p>
          <a:p>
            <a:r>
              <a:rPr lang="uk-UA" sz="2600" dirty="0"/>
              <a:t>Наприклад, послідовність команд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600" dirty="0" smtClean="0"/>
              <a:t>показує </a:t>
            </a:r>
            <a:r>
              <a:rPr lang="uk-UA" sz="2600" dirty="0"/>
              <a:t>вікно з графіком функції </a:t>
            </a:r>
            <a:r>
              <a:rPr lang="en-US" sz="2600" dirty="0"/>
              <a:t>y = x</a:t>
            </a:r>
            <a:r>
              <a:rPr lang="en-US" sz="2600" baseline="30000" dirty="0"/>
              <a:t>2</a:t>
            </a:r>
            <a:r>
              <a:rPr lang="uk-UA" sz="2600" dirty="0"/>
              <a:t> у 4 точках: 0, 1, 2, 3</a:t>
            </a:r>
            <a:r>
              <a:rPr lang="en-US" sz="2600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Зображення результатів обчислень у графічному </a:t>
            </a:r>
            <a:r>
              <a:rPr lang="uk-UA" dirty="0" smtClean="0"/>
              <a:t>вигляді</a:t>
            </a:r>
            <a:r>
              <a:rPr lang="en-US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Головну частину вікна займає сам графік. При цьому, </a:t>
            </a:r>
            <a:r>
              <a:rPr lang="en-US" sz="2000" dirty="0" err="1"/>
              <a:t>matplotlib</a:t>
            </a:r>
            <a:r>
              <a:rPr lang="uk-UA" sz="2000" dirty="0"/>
              <a:t> самостійно підбирає масштаб осей так, щоб увесь графік розмістився у вікні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35896" y="2420888"/>
            <a:ext cx="482453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0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Зображення результатів обчислень у графічному </a:t>
            </a:r>
            <a:r>
              <a:rPr lang="uk-UA" dirty="0" smtClean="0"/>
              <a:t>вигляді</a:t>
            </a:r>
            <a:r>
              <a:rPr lang="en-US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dirty="0" smtClean="0"/>
          </a:p>
          <a:p>
            <a:r>
              <a:rPr lang="uk-UA" dirty="0" smtClean="0"/>
              <a:t>Призначення </a:t>
            </a:r>
            <a:r>
              <a:rPr lang="uk-UA" dirty="0"/>
              <a:t>кнопок керування (зліва направо):</a:t>
            </a:r>
            <a:endParaRPr lang="en-US" dirty="0"/>
          </a:p>
          <a:p>
            <a:pPr lvl="1"/>
            <a:r>
              <a:rPr lang="uk-UA" dirty="0"/>
              <a:t>перехід до початкового зображення (при зміні зображень у вікні)</a:t>
            </a:r>
            <a:endParaRPr lang="en-US" dirty="0"/>
          </a:p>
          <a:p>
            <a:pPr lvl="1"/>
            <a:r>
              <a:rPr lang="uk-UA" dirty="0"/>
              <a:t>попереднє зображення (при зміні зображень у вікні)</a:t>
            </a:r>
            <a:endParaRPr lang="en-US" dirty="0"/>
          </a:p>
          <a:p>
            <a:pPr lvl="1"/>
            <a:r>
              <a:rPr lang="uk-UA" dirty="0"/>
              <a:t>наступне зображення (при зміні зображень у вікні)</a:t>
            </a:r>
            <a:endParaRPr lang="en-US" dirty="0"/>
          </a:p>
          <a:p>
            <a:pPr lvl="1"/>
            <a:r>
              <a:rPr lang="uk-UA" dirty="0"/>
              <a:t>пересування та масштабування осей за допомогою «миші»</a:t>
            </a:r>
            <a:endParaRPr lang="en-US" dirty="0"/>
          </a:p>
          <a:p>
            <a:pPr lvl="1"/>
            <a:r>
              <a:rPr lang="uk-UA" dirty="0"/>
              <a:t>укрупнення зображення до вибраного прямокутника</a:t>
            </a:r>
            <a:endParaRPr lang="en-US" dirty="0"/>
          </a:p>
          <a:p>
            <a:pPr lvl="1"/>
            <a:r>
              <a:rPr lang="uk-UA" dirty="0"/>
              <a:t>налаштування </a:t>
            </a:r>
            <a:r>
              <a:rPr lang="uk-UA" dirty="0" err="1"/>
              <a:t>підмалюнків</a:t>
            </a:r>
            <a:endParaRPr lang="en-US" dirty="0"/>
          </a:p>
          <a:p>
            <a:pPr lvl="1"/>
            <a:r>
              <a:rPr lang="uk-UA" dirty="0"/>
              <a:t>збереження зображення у файл</a:t>
            </a:r>
            <a:endParaRPr lang="en-US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9928"/>
            <a:ext cx="3816424" cy="782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96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Зображення графіків функцій (версія 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Зобразити графік функції f(x), для якої є дані у n точках на відрізку [a, b].</a:t>
            </a:r>
            <a:endParaRPr lang="en-US" dirty="0"/>
          </a:p>
          <a:p>
            <a:r>
              <a:rPr lang="uk-UA" dirty="0"/>
              <a:t>Для зображення графіку використаємо раніше створені підпрограми табулювання функції.</a:t>
            </a:r>
            <a:endParaRPr lang="en-US" dirty="0"/>
          </a:p>
          <a:p>
            <a:r>
              <a:rPr lang="uk-UA" dirty="0"/>
              <a:t>Побудуємо графікі для функції </a:t>
            </a:r>
            <a:r>
              <a:rPr lang="en-US" dirty="0"/>
              <a:t>fun </a:t>
            </a:r>
            <a:r>
              <a:rPr lang="uk-UA" dirty="0"/>
              <a:t>та стандартної функції </a:t>
            </a:r>
            <a:r>
              <a:rPr lang="en-US" dirty="0"/>
              <a:t>sin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Побудову здійснює функція plotfunc1. </a:t>
            </a:r>
            <a:endParaRPr lang="en-US" dirty="0" smtClean="0"/>
          </a:p>
          <a:p>
            <a:r>
              <a:rPr lang="uk-UA" dirty="0" smtClean="0"/>
              <a:t>Кожний </a:t>
            </a:r>
            <a:r>
              <a:rPr lang="uk-UA" dirty="0"/>
              <a:t>графік з’являється у окремому вікні, причому поки ми не </a:t>
            </a:r>
            <a:r>
              <a:rPr lang="uk-UA" dirty="0" err="1"/>
              <a:t>закриємо</a:t>
            </a:r>
            <a:r>
              <a:rPr lang="uk-UA" dirty="0"/>
              <a:t> перше вікно, друге не з’явиться. </a:t>
            </a:r>
            <a:endParaRPr lang="en-US" dirty="0" smtClean="0"/>
          </a:p>
          <a:p>
            <a:r>
              <a:rPr lang="uk-UA" dirty="0" smtClean="0"/>
              <a:t>Така </a:t>
            </a:r>
            <a:r>
              <a:rPr lang="uk-UA" dirty="0"/>
              <a:t>поведінка не завжди бажана, оскільки у випадку декількох графіків, для їх аналізу треба переглядати ці графіки одночасно.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Зображення графіків функцій (версія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Зобразити графіки декількох функцій, для яких є дані у n точках на відрізку [a, b].</a:t>
            </a:r>
            <a:endParaRPr lang="en-US" dirty="0"/>
          </a:p>
          <a:p>
            <a:r>
              <a:rPr lang="uk-UA" dirty="0"/>
              <a:t>Побудову здійснює функція plotfunc2(a, b, n, *f), яка приймає в якості параметрів границі відрізку та кількість точок, а також змінну кількість функцій. </a:t>
            </a:r>
            <a:endParaRPr lang="en-US" dirty="0" smtClean="0"/>
          </a:p>
          <a:p>
            <a:r>
              <a:rPr lang="uk-UA" dirty="0" smtClean="0"/>
              <a:t>plotfunc2 </a:t>
            </a:r>
            <a:r>
              <a:rPr lang="uk-UA" dirty="0" err="1"/>
              <a:t>табулює</a:t>
            </a:r>
            <a:r>
              <a:rPr lang="uk-UA" dirty="0"/>
              <a:t> першу функцію зі списку параметрів, а для інших отримує їх значення по вже готовому масиву </a:t>
            </a:r>
            <a:r>
              <a:rPr lang="en-US" dirty="0"/>
              <a:t>x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Програма використовує plotfunc2 для зображення графіків функцій </a:t>
            </a:r>
            <a:r>
              <a:rPr lang="en-US" dirty="0"/>
              <a:t>fun </a:t>
            </a:r>
            <a:r>
              <a:rPr lang="ru-RU" dirty="0"/>
              <a:t>та </a:t>
            </a:r>
            <a:r>
              <a:rPr lang="en-US" dirty="0"/>
              <a:t>sin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)/</a:t>
            </a:r>
            <a:r>
              <a:rPr lang="en-US" dirty="0"/>
              <a:t>x</a:t>
            </a:r>
            <a:r>
              <a:rPr lang="ru-RU" dirty="0"/>
              <a:t>, </a:t>
            </a:r>
            <a:r>
              <a:rPr lang="uk-UA" dirty="0"/>
              <a:t>яку </a:t>
            </a:r>
            <a:r>
              <a:rPr lang="uk-UA" dirty="0" err="1"/>
              <a:t>довизначено</a:t>
            </a:r>
            <a:r>
              <a:rPr lang="uk-UA" dirty="0"/>
              <a:t> у точці 0.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Зображення заголовку, легенди, міток осей та фіксація осей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На графіках часто потрібно зобразити додаткову інформацію: заголовок, легенду, мітки осей. </a:t>
            </a:r>
            <a:endParaRPr lang="en-US" dirty="0"/>
          </a:p>
          <a:p>
            <a:r>
              <a:rPr lang="uk-UA" dirty="0"/>
              <a:t>Часом треба також зафіксувати проміжки, на яких будуть зображені графіки, щоб уникнути автоматичного масштабування, яке робить </a:t>
            </a:r>
            <a:r>
              <a:rPr lang="en-US" dirty="0" err="1"/>
              <a:t>matplotlib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Функції, які дозволяють це виконати, зібрані у таблиці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69902"/>
              </p:ext>
            </p:extLst>
          </p:nvPr>
        </p:nvGraphicFramePr>
        <p:xfrm>
          <a:off x="481856" y="4077072"/>
          <a:ext cx="7978576" cy="2399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7896"/>
                <a:gridCol w="6120680"/>
              </a:tblGrid>
              <a:tr h="294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plt.title(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uk-UA" sz="1600">
                          <a:effectLst/>
                        </a:rPr>
                        <a:t>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Зображує заголовок рисунку 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ru-RU" sz="1600">
                          <a:effectLst/>
                        </a:rPr>
                        <a:t>. 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ru-RU" sz="1600">
                          <a:effectLst/>
                        </a:rPr>
                        <a:t> - рядок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0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plt</a:t>
                      </a:r>
                      <a:r>
                        <a:rPr lang="ru-RU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axis</a:t>
                      </a:r>
                      <a:r>
                        <a:rPr lang="ru-RU" sz="1600">
                          <a:effectLst/>
                        </a:rPr>
                        <a:t>([</a:t>
                      </a:r>
                      <a:r>
                        <a:rPr lang="en-US" sz="1600">
                          <a:effectLst/>
                        </a:rPr>
                        <a:t>xmin</a:t>
                      </a:r>
                      <a:r>
                        <a:rPr lang="ru-RU" sz="1600"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xmax</a:t>
                      </a:r>
                      <a:r>
                        <a:rPr lang="ru-RU" sz="1600"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ymin</a:t>
                      </a:r>
                      <a:r>
                        <a:rPr lang="ru-RU" sz="1600"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ymax</a:t>
                      </a:r>
                      <a:r>
                        <a:rPr lang="ru-RU" sz="1600">
                          <a:effectLst/>
                        </a:rPr>
                        <a:t>])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Фіксує осі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ru-RU" sz="1600" dirty="0">
                          <a:effectLst/>
                        </a:rPr>
                        <a:t>та </a:t>
                      </a:r>
                      <a:r>
                        <a:rPr lang="en-US" sz="1600" dirty="0">
                          <a:effectLst/>
                        </a:rPr>
                        <a:t>y </a:t>
                      </a:r>
                      <a:r>
                        <a:rPr lang="uk-UA" sz="1600" dirty="0">
                          <a:effectLst/>
                        </a:rPr>
                        <a:t>на відрізках від </a:t>
                      </a:r>
                      <a:r>
                        <a:rPr lang="en-US" sz="1600" dirty="0" err="1">
                          <a:effectLst/>
                        </a:rPr>
                        <a:t>xmin</a:t>
                      </a:r>
                      <a:r>
                        <a:rPr lang="uk-UA" sz="1600" dirty="0">
                          <a:effectLst/>
                        </a:rPr>
                        <a:t> до </a:t>
                      </a:r>
                      <a:r>
                        <a:rPr lang="en-US" sz="1600" dirty="0" err="1">
                          <a:effectLst/>
                        </a:rPr>
                        <a:t>xmax</a:t>
                      </a:r>
                      <a:r>
                        <a:rPr lang="uk-UA" sz="1600" dirty="0">
                          <a:effectLst/>
                        </a:rPr>
                        <a:t> та від </a:t>
                      </a:r>
                      <a:r>
                        <a:rPr lang="en-US" sz="1600" dirty="0" err="1">
                          <a:effectLst/>
                        </a:rPr>
                        <a:t>ymin</a:t>
                      </a:r>
                      <a:r>
                        <a:rPr lang="uk-UA" sz="1600" dirty="0">
                          <a:effectLst/>
                        </a:rPr>
                        <a:t> до </a:t>
                      </a:r>
                      <a:r>
                        <a:rPr lang="en-US" sz="1600" dirty="0" err="1">
                          <a:effectLst/>
                        </a:rPr>
                        <a:t>ymax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plt.xlabel(</a:t>
                      </a:r>
                      <a:r>
                        <a:rPr lang="en-US" sz="1600">
                          <a:effectLst/>
                        </a:rPr>
                        <a:t>sx</a:t>
                      </a:r>
                      <a:r>
                        <a:rPr lang="uk-UA" sz="1600">
                          <a:effectLst/>
                        </a:rPr>
                        <a:t>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Зображує мітку </a:t>
                      </a:r>
                      <a:r>
                        <a:rPr lang="en-US" sz="1600">
                          <a:effectLst/>
                        </a:rPr>
                        <a:t>sx</a:t>
                      </a:r>
                      <a:r>
                        <a:rPr lang="uk-UA" sz="1600">
                          <a:effectLst/>
                        </a:rPr>
                        <a:t> осі 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. </a:t>
                      </a:r>
                      <a:r>
                        <a:rPr lang="en-US" sz="1600">
                          <a:effectLst/>
                        </a:rPr>
                        <a:t>sx</a:t>
                      </a:r>
                      <a:r>
                        <a:rPr lang="uk-UA" sz="1600">
                          <a:effectLst/>
                        </a:rPr>
                        <a:t> - рядок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plt.ylabel(</a:t>
                      </a:r>
                      <a:r>
                        <a:rPr lang="en-US" sz="1600">
                          <a:effectLst/>
                        </a:rPr>
                        <a:t>sy</a:t>
                      </a:r>
                      <a:r>
                        <a:rPr lang="uk-UA" sz="1600">
                          <a:effectLst/>
                        </a:rPr>
                        <a:t>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Зображує мітку </a:t>
                      </a:r>
                      <a:r>
                        <a:rPr lang="en-US" sz="1600">
                          <a:effectLst/>
                        </a:rPr>
                        <a:t>sy</a:t>
                      </a:r>
                      <a:r>
                        <a:rPr lang="uk-UA" sz="1600">
                          <a:effectLst/>
                        </a:rPr>
                        <a:t> осі </a:t>
                      </a:r>
                      <a:r>
                        <a:rPr lang="en-US" sz="1600">
                          <a:effectLst/>
                        </a:rPr>
                        <a:t>y</a:t>
                      </a:r>
                      <a:r>
                        <a:rPr lang="uk-UA" sz="1600">
                          <a:effectLst/>
                        </a:rPr>
                        <a:t>. </a:t>
                      </a:r>
                      <a:r>
                        <a:rPr lang="en-US" sz="1600">
                          <a:effectLst/>
                        </a:rPr>
                        <a:t>sy</a:t>
                      </a:r>
                      <a:r>
                        <a:rPr lang="uk-UA" sz="1600">
                          <a:effectLst/>
                        </a:rPr>
                        <a:t> - рядок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0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plt.legend(l</a:t>
                      </a:r>
                      <a:r>
                        <a:rPr lang="en-US" sz="1600">
                          <a:effectLst/>
                        </a:rPr>
                        <a:t>glist</a:t>
                      </a:r>
                      <a:r>
                        <a:rPr lang="uk-UA" sz="1600">
                          <a:effectLst/>
                        </a:rPr>
                        <a:t>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Зображу</a:t>
                      </a:r>
                      <a:r>
                        <a:rPr lang="uk-UA" sz="1600" dirty="0">
                          <a:effectLst/>
                        </a:rPr>
                        <a:t>є легенду по кожному графіку на рисунку. </a:t>
                      </a:r>
                      <a:r>
                        <a:rPr lang="en-US" sz="1600" dirty="0" err="1">
                          <a:effectLst/>
                        </a:rPr>
                        <a:t>lglist</a:t>
                      </a:r>
                      <a:r>
                        <a:rPr lang="uk-UA" sz="1600" dirty="0">
                          <a:effectLst/>
                        </a:rPr>
                        <a:t> – список, що містить рядки для виведення у якості легенди.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Вибір кольору та стилю ліній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Колір та стиль лінії можуть бути задані, як параметри </a:t>
            </a:r>
            <a:r>
              <a:rPr lang="en-US" dirty="0"/>
              <a:t>plot</a:t>
            </a:r>
            <a:r>
              <a:rPr lang="uk-UA" dirty="0"/>
              <a:t>, безпосередньо після даних у рядку, який містить символи для стилю та кольору. </a:t>
            </a:r>
            <a:endParaRPr lang="en-US" dirty="0"/>
          </a:p>
          <a:p>
            <a:r>
              <a:rPr lang="uk-UA" dirty="0"/>
              <a:t>Деякі символи для стилю та кольору ліній наведені у таблицях нижче</a:t>
            </a:r>
            <a:endParaRPr lang="en-US" dirty="0"/>
          </a:p>
          <a:p>
            <a:endParaRPr lang="en-US" b="1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07901"/>
              </p:ext>
            </p:extLst>
          </p:nvPr>
        </p:nvGraphicFramePr>
        <p:xfrm>
          <a:off x="755576" y="3668524"/>
          <a:ext cx="7416824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3940"/>
                <a:gridCol w="511288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Символ(и) стилю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'-'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суцільна лінія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'--'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пунктир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'-.'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пунктир з точками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':'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лінія точками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'o'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маркер кола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'v'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маркер трикутника вершиною донизу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's'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маркер квадрата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'p'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маркер п’ятикутника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'*'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маркер зірочки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Вибір кольору та стилю </a:t>
            </a:r>
            <a:r>
              <a:rPr lang="uk-UA" dirty="0" smtClean="0"/>
              <a:t>ліній.2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щоб задати зображення графіку пурпурними точками, треба вказати рядок </a:t>
            </a:r>
            <a:r>
              <a:rPr lang="ru-RU" dirty="0"/>
              <a:t>‘:</a:t>
            </a:r>
            <a:r>
              <a:rPr lang="en-US" dirty="0"/>
              <a:t>m</a:t>
            </a:r>
            <a:r>
              <a:rPr lang="ru-RU" dirty="0"/>
              <a:t>’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':m'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36278"/>
              </p:ext>
            </p:extLst>
          </p:nvPr>
        </p:nvGraphicFramePr>
        <p:xfrm>
          <a:off x="1691680" y="1709928"/>
          <a:ext cx="4752528" cy="2839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3866"/>
                <a:gridCol w="237866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Символ кольору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Колір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‘b’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синій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‘g’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зелений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‘r’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червоний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‘c’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блакитний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‘m’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пурпурний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‘y’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жовтий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‘k’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чорний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‘w’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білий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6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Наукові </a:t>
            </a:r>
            <a:r>
              <a:rPr lang="uk-UA" dirty="0" smtClean="0"/>
              <a:t>обчислення</a:t>
            </a:r>
            <a:r>
              <a:rPr lang="en-US" dirty="0" smtClean="0"/>
              <a:t>.2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У </a:t>
            </a:r>
            <a:r>
              <a:rPr lang="en-US" dirty="0"/>
              <a:t>Python </a:t>
            </a:r>
            <a:r>
              <a:rPr lang="uk-UA" dirty="0"/>
              <a:t>для наукових обчислень використовують пакет </a:t>
            </a:r>
            <a:r>
              <a:rPr lang="en-US" dirty="0" err="1"/>
              <a:t>NumPy</a:t>
            </a:r>
            <a:r>
              <a:rPr lang="ru-RU" dirty="0"/>
              <a:t> (</a:t>
            </a:r>
            <a:r>
              <a:rPr lang="en-US" dirty="0" err="1"/>
              <a:t>numpy</a:t>
            </a:r>
            <a:r>
              <a:rPr lang="ru-RU" dirty="0"/>
              <a:t>). 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uk-UA" dirty="0"/>
              <a:t>є скороченням від </a:t>
            </a:r>
            <a:r>
              <a:rPr lang="en-US" dirty="0"/>
              <a:t>Numerical Python</a:t>
            </a:r>
            <a:r>
              <a:rPr lang="uk-UA" dirty="0"/>
              <a:t>, тобто, «Числовий </a:t>
            </a:r>
            <a:r>
              <a:rPr lang="en-US" dirty="0"/>
              <a:t>Python</a:t>
            </a:r>
            <a:r>
              <a:rPr lang="uk-UA" dirty="0"/>
              <a:t>»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Окрім </a:t>
            </a:r>
            <a:r>
              <a:rPr lang="uk-UA" dirty="0"/>
              <a:t>цього, разом з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використовують також пакет для графічної візуалізації наукових даних </a:t>
            </a:r>
            <a:r>
              <a:rPr lang="en-US" dirty="0" err="1"/>
              <a:t>Matplotlib</a:t>
            </a:r>
            <a:r>
              <a:rPr lang="ru-RU" dirty="0"/>
              <a:t> (</a:t>
            </a:r>
            <a:r>
              <a:rPr lang="en-US" dirty="0" err="1"/>
              <a:t>matplotlib</a:t>
            </a:r>
            <a:r>
              <a:rPr lang="ru-RU" dirty="0"/>
              <a:t>). </a:t>
            </a:r>
            <a:endParaRPr lang="en-US" dirty="0" smtClean="0"/>
          </a:p>
          <a:p>
            <a:r>
              <a:rPr lang="uk-UA" dirty="0" smtClean="0"/>
              <a:t>Нарешті</a:t>
            </a:r>
            <a:r>
              <a:rPr lang="uk-UA" dirty="0"/>
              <a:t>, для специфічних наукових задач застосовують оснований на </a:t>
            </a:r>
            <a:r>
              <a:rPr lang="en-US" dirty="0" err="1"/>
              <a:t>NumPy</a:t>
            </a:r>
            <a:r>
              <a:rPr lang="uk-UA" dirty="0"/>
              <a:t> пакет </a:t>
            </a:r>
            <a:r>
              <a:rPr lang="en-US" dirty="0" err="1"/>
              <a:t>SciPy</a:t>
            </a:r>
            <a:r>
              <a:rPr lang="ru-RU" dirty="0"/>
              <a:t>, </a:t>
            </a:r>
            <a:r>
              <a:rPr lang="uk-UA" dirty="0"/>
              <a:t>або </a:t>
            </a:r>
            <a:r>
              <a:rPr lang="en-US" dirty="0"/>
              <a:t>Scientific Python</a:t>
            </a:r>
            <a:r>
              <a:rPr lang="ru-RU" dirty="0"/>
              <a:t>, </a:t>
            </a:r>
            <a:r>
              <a:rPr lang="uk-UA" dirty="0"/>
              <a:t>тобто «Науковий </a:t>
            </a:r>
            <a:r>
              <a:rPr lang="en-US" dirty="0"/>
              <a:t>Python</a:t>
            </a:r>
            <a:r>
              <a:rPr lang="uk-UA" dirty="0"/>
              <a:t>». </a:t>
            </a:r>
            <a:endParaRPr lang="en-US" dirty="0"/>
          </a:p>
          <a:p>
            <a:r>
              <a:rPr lang="uk-UA" dirty="0"/>
              <a:t>У даній темі ми обмежимось розглядом основних можливостей пакетів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err="1"/>
              <a:t>matplotlib</a:t>
            </a:r>
            <a:r>
              <a:rPr lang="uk-UA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Зображення графіків функцій (версія 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Зобразити графіки декількох функцій, для яких є дані у n точках на відрізку [a, b]. </a:t>
            </a:r>
            <a:endParaRPr lang="uk-UA" dirty="0" smtClean="0"/>
          </a:p>
          <a:p>
            <a:r>
              <a:rPr lang="uk-UA" dirty="0" smtClean="0"/>
              <a:t>Зобразити </a:t>
            </a:r>
            <a:r>
              <a:rPr lang="uk-UA" dirty="0"/>
              <a:t>заголовок, легенду, мітки осей. Вибрати різні стилі ліній та кольори. </a:t>
            </a:r>
            <a:endParaRPr lang="uk-UA" dirty="0" smtClean="0"/>
          </a:p>
          <a:p>
            <a:r>
              <a:rPr lang="uk-UA" dirty="0" smtClean="0"/>
              <a:t>Закріпити </a:t>
            </a:r>
            <a:r>
              <a:rPr lang="uk-UA" dirty="0"/>
              <a:t>вісь </a:t>
            </a:r>
            <a:r>
              <a:rPr lang="en-US" dirty="0"/>
              <a:t>x </a:t>
            </a:r>
            <a:r>
              <a:rPr lang="uk-UA" dirty="0"/>
              <a:t>на відрізку </a:t>
            </a:r>
            <a:r>
              <a:rPr lang="ru-RU" dirty="0"/>
              <a:t>[0, 7] </a:t>
            </a:r>
            <a:r>
              <a:rPr lang="uk-UA" dirty="0"/>
              <a:t>та вісь </a:t>
            </a:r>
            <a:r>
              <a:rPr lang="en-US" dirty="0"/>
              <a:t>y </a:t>
            </a:r>
            <a:r>
              <a:rPr lang="uk-UA" dirty="0"/>
              <a:t>на відрізку </a:t>
            </a:r>
            <a:r>
              <a:rPr lang="ru-RU" dirty="0"/>
              <a:t>[0, 2].</a:t>
            </a:r>
            <a:endParaRPr lang="en-US" dirty="0"/>
          </a:p>
          <a:p>
            <a:r>
              <a:rPr lang="uk-UA" dirty="0"/>
              <a:t>Побудову здійснює функція </a:t>
            </a:r>
            <a:r>
              <a:rPr lang="uk-UA" dirty="0" err="1"/>
              <a:t>plotfunc</a:t>
            </a:r>
            <a:r>
              <a:rPr lang="ru-RU" dirty="0"/>
              <a:t>3</a:t>
            </a:r>
            <a:r>
              <a:rPr lang="uk-UA" dirty="0"/>
              <a:t>(a, b, n, *f) та основна програма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Зображення декількох </a:t>
            </a:r>
            <a:r>
              <a:rPr lang="uk-UA" sz="3200" dirty="0" err="1"/>
              <a:t>підграфіків</a:t>
            </a:r>
            <a:r>
              <a:rPr lang="uk-UA" sz="3200" dirty="0"/>
              <a:t> на одному рисунку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Замість того, щоб зображувати декілька функцій на одному графіку, інколи виникає необхідність зобразити поруч декілька графіків, але кожен у своїй координатній системі. </a:t>
            </a:r>
            <a:endParaRPr lang="uk-UA" dirty="0" smtClean="0"/>
          </a:p>
          <a:p>
            <a:r>
              <a:rPr lang="uk-UA" dirty="0" smtClean="0"/>
              <a:t>Будемо </a:t>
            </a:r>
            <a:r>
              <a:rPr lang="uk-UA" dirty="0"/>
              <a:t>називати такі графікі </a:t>
            </a:r>
            <a:r>
              <a:rPr lang="uk-UA" b="1" dirty="0" err="1"/>
              <a:t>підграфіками</a:t>
            </a:r>
            <a:r>
              <a:rPr lang="uk-UA" dirty="0"/>
              <a:t>. У термінах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uk-UA" dirty="0" err="1"/>
              <a:t>підграфіки</a:t>
            </a:r>
            <a:r>
              <a:rPr lang="uk-UA" dirty="0"/>
              <a:t> називаються </a:t>
            </a:r>
            <a:r>
              <a:rPr lang="en-US" dirty="0"/>
              <a:t>subplots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Кожен </a:t>
            </a:r>
            <a:r>
              <a:rPr lang="uk-UA" dirty="0" err="1"/>
              <a:t>підграфік</a:t>
            </a:r>
            <a:r>
              <a:rPr lang="uk-UA" dirty="0"/>
              <a:t> може зображується так само як і окремий графік зі своїми даними, легендою, осями тощо. </a:t>
            </a:r>
            <a:endParaRPr lang="uk-UA" dirty="0" smtClean="0"/>
          </a:p>
          <a:p>
            <a:r>
              <a:rPr lang="uk-UA" dirty="0" smtClean="0"/>
              <a:t>Усі </a:t>
            </a:r>
            <a:r>
              <a:rPr lang="uk-UA" dirty="0" err="1"/>
              <a:t>підграфіки</a:t>
            </a:r>
            <a:r>
              <a:rPr lang="uk-UA" dirty="0"/>
              <a:t> на одному рисунку утворюють сітку.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простому випадку це матриця </a:t>
            </a:r>
            <a:r>
              <a:rPr lang="en-US" dirty="0" err="1"/>
              <a:t>mxn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Для </a:t>
            </a:r>
            <a:r>
              <a:rPr lang="uk-UA" dirty="0"/>
              <a:t>того, щоб почати працювати з </a:t>
            </a:r>
            <a:r>
              <a:rPr lang="en-US" dirty="0"/>
              <a:t>k</a:t>
            </a:r>
            <a:r>
              <a:rPr lang="ru-RU" dirty="0"/>
              <a:t>-</a:t>
            </a:r>
            <a:r>
              <a:rPr lang="uk-UA" dirty="0"/>
              <a:t>м </a:t>
            </a:r>
            <a:r>
              <a:rPr lang="uk-UA" dirty="0" err="1"/>
              <a:t>підграфіком</a:t>
            </a:r>
            <a:r>
              <a:rPr lang="uk-UA" dirty="0"/>
              <a:t>, треба виконати команду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/>
              <a:t>m – </a:t>
            </a:r>
            <a:r>
              <a:rPr lang="uk-UA" dirty="0"/>
              <a:t>кількість </a:t>
            </a:r>
            <a:r>
              <a:rPr lang="uk-UA" dirty="0" err="1"/>
              <a:t>підграфіків</a:t>
            </a:r>
            <a:r>
              <a:rPr lang="uk-UA" dirty="0"/>
              <a:t> по вертикалі</a:t>
            </a:r>
            <a:r>
              <a:rPr lang="en-US" dirty="0"/>
              <a:t>, n</a:t>
            </a:r>
            <a:r>
              <a:rPr lang="uk-UA" dirty="0"/>
              <a:t> – кількість </a:t>
            </a:r>
            <a:r>
              <a:rPr lang="uk-UA" dirty="0" err="1"/>
              <a:t>підграфіків</a:t>
            </a:r>
            <a:r>
              <a:rPr lang="uk-UA" dirty="0"/>
              <a:t> по горизонталі</a:t>
            </a:r>
            <a:r>
              <a:rPr lang="en-US" dirty="0"/>
              <a:t>, k</a:t>
            </a:r>
            <a:r>
              <a:rPr lang="uk-UA" dirty="0"/>
              <a:t> – загальний порядковий номер </a:t>
            </a:r>
            <a:r>
              <a:rPr lang="uk-UA" dirty="0" err="1"/>
              <a:t>підграфіку</a:t>
            </a:r>
            <a:r>
              <a:rPr lang="uk-UA" dirty="0"/>
              <a:t> від 1 до </a:t>
            </a:r>
            <a:r>
              <a:rPr lang="en-US" dirty="0" err="1"/>
              <a:t>mxn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Зображення декількох </a:t>
            </a:r>
            <a:r>
              <a:rPr lang="uk-UA" sz="3200" dirty="0" err="1"/>
              <a:t>підграфіків</a:t>
            </a:r>
            <a:r>
              <a:rPr lang="uk-UA" sz="3200" dirty="0"/>
              <a:t> на одному </a:t>
            </a:r>
            <a:r>
              <a:rPr lang="uk-UA" sz="3200" dirty="0" smtClean="0"/>
              <a:t>рисунку.2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Наприклад, якщо </a:t>
            </a:r>
            <a:r>
              <a:rPr lang="en-US" dirty="0"/>
              <a:t>m</a:t>
            </a:r>
            <a:r>
              <a:rPr lang="ru-RU" dirty="0"/>
              <a:t> = 3, </a:t>
            </a:r>
            <a:r>
              <a:rPr lang="en-US" dirty="0"/>
              <a:t>n</a:t>
            </a:r>
            <a:r>
              <a:rPr lang="ru-RU" dirty="0"/>
              <a:t> = 2, </a:t>
            </a:r>
            <a:r>
              <a:rPr lang="uk-UA" dirty="0"/>
              <a:t>то </a:t>
            </a:r>
            <a:r>
              <a:rPr lang="uk-UA" dirty="0" err="1"/>
              <a:t>підграфікі</a:t>
            </a:r>
            <a:r>
              <a:rPr lang="uk-UA" dirty="0"/>
              <a:t> будуть розташовані на рисунку так:</a:t>
            </a:r>
            <a:endParaRPr lang="en-US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Тоді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означає </a:t>
            </a:r>
            <a:r>
              <a:rPr lang="uk-UA" dirty="0" err="1"/>
              <a:t>підграфік</a:t>
            </a:r>
            <a:r>
              <a:rPr lang="uk-UA" dirty="0"/>
              <a:t> у 3 рядку та 1 стовпчику.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85" y="2769870"/>
            <a:ext cx="6862441" cy="26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Перенесення осей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matplotlib</a:t>
            </a:r>
            <a:r>
              <a:rPr lang="uk-UA" dirty="0"/>
              <a:t> за угодою зображує осі координат та </a:t>
            </a:r>
            <a:r>
              <a:rPr lang="uk-UA" dirty="0" err="1"/>
              <a:t>засічки</a:t>
            </a:r>
            <a:r>
              <a:rPr lang="uk-UA" dirty="0"/>
              <a:t> на осях зліва, справа, знизу та згори графіку.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 позначки на осях зображуються зліва та знизу.</a:t>
            </a:r>
            <a:endParaRPr lang="en-US" dirty="0"/>
          </a:p>
          <a:p>
            <a:r>
              <a:rPr lang="uk-UA" dirty="0"/>
              <a:t>У деяких випадках осі доцільно розташувати у початку координат, щоб графік набув звичного вигляду.</a:t>
            </a:r>
            <a:endParaRPr lang="en-US" dirty="0"/>
          </a:p>
          <a:p>
            <a:r>
              <a:rPr lang="uk-UA" dirty="0"/>
              <a:t>Для того, щоб зрозуміти, як цього досягти, нам потрібно коротко розглянути частину об’єктної моделі </a:t>
            </a:r>
            <a:r>
              <a:rPr lang="en-US" dirty="0" err="1"/>
              <a:t>matplotlib</a:t>
            </a:r>
            <a:r>
              <a:rPr lang="uk-UA" dirty="0"/>
              <a:t>. </a:t>
            </a:r>
            <a:endParaRPr lang="uk-UA" dirty="0" smtClean="0"/>
          </a:p>
          <a:p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uk-UA" dirty="0"/>
              <a:t>для кожного рисунку має головний об’єкт класу </a:t>
            </a:r>
            <a:r>
              <a:rPr lang="en-US" dirty="0"/>
              <a:t>figure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об’єкт містить декілька об’єктів-осей, класу </a:t>
            </a:r>
            <a:r>
              <a:rPr lang="en-US" dirty="0"/>
              <a:t>axes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Кожний </a:t>
            </a:r>
            <a:r>
              <a:rPr lang="uk-UA" dirty="0"/>
              <a:t>об’єкт класу </a:t>
            </a:r>
            <a:r>
              <a:rPr lang="en-US" dirty="0"/>
              <a:t>axes</a:t>
            </a:r>
            <a:r>
              <a:rPr lang="uk-UA" dirty="0"/>
              <a:t>, у свою чергу містить самі осі а також дані функцій, графік яких побудований у цих осях.</a:t>
            </a:r>
            <a:endParaRPr lang="en-US" dirty="0"/>
          </a:p>
          <a:p>
            <a:r>
              <a:rPr lang="uk-UA" dirty="0"/>
              <a:t>Щоб повернути поточний (активний) об’єкт класу </a:t>
            </a:r>
            <a:r>
              <a:rPr lang="en-US" dirty="0"/>
              <a:t>axes</a:t>
            </a:r>
            <a:r>
              <a:rPr lang="uk-UA" dirty="0"/>
              <a:t>, треба використати функцію </a:t>
            </a:r>
            <a:r>
              <a:rPr lang="en-US" dirty="0" err="1"/>
              <a:t>gca</a:t>
            </a:r>
            <a:r>
              <a:rPr lang="ru-RU" dirty="0"/>
              <a:t>():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gca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Самі </a:t>
            </a:r>
            <a:r>
              <a:rPr lang="uk-UA" dirty="0"/>
              <a:t>лінії, що зображують осі, називаються </a:t>
            </a:r>
            <a:r>
              <a:rPr lang="en-US" dirty="0"/>
              <a:t>spines</a:t>
            </a:r>
            <a:r>
              <a:rPr lang="ru-RU" dirty="0"/>
              <a:t>, а </a:t>
            </a:r>
            <a:r>
              <a:rPr lang="ru-RU" dirty="0" err="1"/>
              <a:t>засічки</a:t>
            </a:r>
            <a:r>
              <a:rPr lang="uk-UA" dirty="0"/>
              <a:t>, - </a:t>
            </a:r>
            <a:r>
              <a:rPr lang="uk-UA" dirty="0" err="1"/>
              <a:t>ticks</a:t>
            </a:r>
            <a:r>
              <a:rPr lang="uk-UA" dirty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85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Перенесення </a:t>
            </a:r>
            <a:r>
              <a:rPr lang="uk-UA" dirty="0" smtClean="0"/>
              <a:t>осей.2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Загалом </a:t>
            </a:r>
            <a:r>
              <a:rPr lang="uk-UA" dirty="0"/>
              <a:t>переміщення осей у початок координат можна виконати за допомогою такої функції</a:t>
            </a:r>
            <a:r>
              <a:rPr lang="uk-UA" dirty="0" smtClean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movespinesticks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'''Перемістити осі у нульову </a:t>
            </a:r>
            <a:r>
              <a:rPr lang="uk-UA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позицію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ax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gca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поточний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axes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праву та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верхню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осі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невидимими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'top'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set_color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'none'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'right'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set_color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'none'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перенести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нижню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вісь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xaxis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set_ticks_position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'bottom'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'bottom'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set_position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'data'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перенести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ліву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вісь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yaxis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set_ticks_position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'left'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'left'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set_position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'data'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0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Зображення графіків функцій (версія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Зобразити графіки декількох функцій, для яких є дані у n точках на відрізку [a, b], на окремих </a:t>
            </a:r>
            <a:r>
              <a:rPr lang="uk-UA" dirty="0" err="1"/>
              <a:t>підграфіках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Зобразити </a:t>
            </a:r>
            <a:r>
              <a:rPr lang="uk-UA" dirty="0"/>
              <a:t>заголовок, легенду, мітки осей. </a:t>
            </a:r>
            <a:endParaRPr lang="uk-UA" dirty="0" smtClean="0"/>
          </a:p>
          <a:p>
            <a:r>
              <a:rPr lang="uk-UA" dirty="0" smtClean="0"/>
              <a:t>Вибрати </a:t>
            </a:r>
            <a:r>
              <a:rPr lang="uk-UA" dirty="0"/>
              <a:t>різні стилі ліній та кольори. </a:t>
            </a:r>
            <a:endParaRPr lang="uk-UA" dirty="0" smtClean="0"/>
          </a:p>
          <a:p>
            <a:r>
              <a:rPr lang="uk-UA" dirty="0" smtClean="0"/>
              <a:t>Перенести </a:t>
            </a:r>
            <a:r>
              <a:rPr lang="uk-UA" dirty="0"/>
              <a:t>осі у нульову позицію для кожного </a:t>
            </a:r>
            <a:r>
              <a:rPr lang="uk-UA" dirty="0" err="1"/>
              <a:t>підграфіку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Побудову здійснює функція plotfunc4(a, b, n, *f) та основна програма</a:t>
            </a:r>
            <a:r>
              <a:rPr lang="ru-RU" dirty="0"/>
              <a:t>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err="1" smtClean="0"/>
              <a:t>Підграфіки</a:t>
            </a:r>
            <a:r>
              <a:rPr lang="uk-UA" dirty="0" smtClean="0"/>
              <a:t> </a:t>
            </a:r>
            <a:r>
              <a:rPr lang="uk-UA" dirty="0"/>
              <a:t>розміщуються вертикально у один стовпчик. </a:t>
            </a:r>
            <a:endParaRPr lang="uk-UA" dirty="0" smtClean="0"/>
          </a:p>
          <a:p>
            <a:r>
              <a:rPr lang="uk-UA" dirty="0" smtClean="0"/>
              <a:t>Перенесення </a:t>
            </a:r>
            <a:r>
              <a:rPr lang="uk-UA" dirty="0"/>
              <a:t>осей здійснюється функцією </a:t>
            </a:r>
            <a:r>
              <a:rPr lang="uk-UA" dirty="0" err="1"/>
              <a:t>movespinesticks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3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Зображення графіків функцій (версія 4</a:t>
            </a:r>
            <a:r>
              <a:rPr lang="uk-UA" dirty="0" smtClean="0"/>
              <a:t>).2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У </a:t>
            </a:r>
            <a:r>
              <a:rPr lang="uk-UA" dirty="0"/>
              <a:t>функції plotfunc4 трохи по-іншому встановлюється легенда. </a:t>
            </a:r>
            <a:endParaRPr lang="uk-UA" dirty="0" smtClean="0"/>
          </a:p>
          <a:p>
            <a:r>
              <a:rPr lang="uk-UA" dirty="0" smtClean="0"/>
              <a:t>Надписи </a:t>
            </a:r>
            <a:r>
              <a:rPr lang="uk-UA" dirty="0"/>
              <a:t>легенди передаються у кожний </a:t>
            </a:r>
            <a:r>
              <a:rPr lang="uk-UA" dirty="0" err="1"/>
              <a:t>підграфік</a:t>
            </a:r>
            <a:r>
              <a:rPr lang="uk-UA" dirty="0"/>
              <a:t> у функції </a:t>
            </a:r>
            <a:r>
              <a:rPr lang="en-US" dirty="0"/>
              <a:t>plot </a:t>
            </a:r>
            <a:r>
              <a:rPr lang="uk-UA" dirty="0"/>
              <a:t>за допомогою ключового параметру </a:t>
            </a:r>
            <a:r>
              <a:rPr lang="en-US" dirty="0"/>
              <a:t>label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Сама </a:t>
            </a:r>
            <a:r>
              <a:rPr lang="uk-UA" dirty="0"/>
              <a:t>ж легенда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графік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легендою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ru-RU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встановити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легенду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Багатовимірні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До цього часу ми розглядали тільки одновимірні масиви. Але у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є і багатовимірні масиви.</a:t>
            </a:r>
            <a:endParaRPr lang="en-US" dirty="0"/>
          </a:p>
          <a:p>
            <a:r>
              <a:rPr lang="uk-UA" dirty="0"/>
              <a:t>Створити багатовимірний масив можна з відповідного масиву на базі списку або перетворивши одновимірний масив у багатовимірний.</a:t>
            </a:r>
            <a:endParaRPr lang="en-US" dirty="0"/>
          </a:p>
          <a:p>
            <a:r>
              <a:rPr lang="uk-UA" dirty="0"/>
              <a:t>Наприклад,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],[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створює </a:t>
            </a:r>
            <a:r>
              <a:rPr lang="uk-UA" dirty="0"/>
              <a:t>двовимірний масив розміром 2</a:t>
            </a:r>
            <a:r>
              <a:rPr lang="en-US" dirty="0"/>
              <a:t>x</a:t>
            </a:r>
            <a:r>
              <a:rPr lang="uk-UA" dirty="0"/>
              <a:t>3.</a:t>
            </a:r>
            <a:endParaRPr lang="en-US" dirty="0"/>
          </a:p>
          <a:p>
            <a:r>
              <a:rPr lang="uk-UA" dirty="0"/>
              <a:t>Як і раніше, </a:t>
            </a:r>
            <a:r>
              <a:rPr lang="en-US" dirty="0" err="1"/>
              <a:t>a.size</a:t>
            </a:r>
            <a:r>
              <a:rPr lang="en-US" dirty="0"/>
              <a:t> </a:t>
            </a:r>
            <a:r>
              <a:rPr lang="uk-UA" dirty="0"/>
              <a:t>повертає кількість елементів всього масиву. </a:t>
            </a:r>
            <a:endParaRPr lang="uk-UA" dirty="0" smtClean="0"/>
          </a:p>
          <a:p>
            <a:r>
              <a:rPr lang="uk-UA" dirty="0" smtClean="0"/>
              <a:t>В </a:t>
            </a:r>
            <a:r>
              <a:rPr lang="uk-UA" dirty="0"/>
              <a:t>той же час, для багатовимірних масивів </a:t>
            </a:r>
            <a:r>
              <a:rPr lang="en-US" dirty="0" err="1"/>
              <a:t>len</a:t>
            </a:r>
            <a:r>
              <a:rPr lang="en-US" dirty="0"/>
              <a:t>(a) </a:t>
            </a:r>
            <a:r>
              <a:rPr lang="uk-UA" dirty="0"/>
              <a:t>повертає тільки кількість елементів по першому індексу.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Багатовимірні </a:t>
            </a:r>
            <a:r>
              <a:rPr lang="uk-UA" dirty="0" smtClean="0"/>
              <a:t>масиви.2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Для роботи з багатовимірними масивами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надає ряд додаткових засобів.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повертає </a:t>
            </a:r>
            <a:r>
              <a:rPr lang="uk-UA" dirty="0"/>
              <a:t>кількість вимірів масиву (для нашого прикладу - 2)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повертає/змінює </a:t>
            </a:r>
            <a:r>
              <a:rPr lang="uk-UA" dirty="0"/>
              <a:t>розмір масиву для кожного виміру і водночас показує кількість вимірів (для нашого прикладу повертає кортеж (2, 3)).</a:t>
            </a:r>
            <a:endParaRPr lang="en-US" dirty="0"/>
          </a:p>
          <a:p>
            <a:r>
              <a:rPr lang="uk-UA" dirty="0"/>
              <a:t>За допомогою </a:t>
            </a:r>
            <a:r>
              <a:rPr lang="en-US" dirty="0"/>
              <a:t>shape </a:t>
            </a:r>
            <a:r>
              <a:rPr lang="uk-UA" dirty="0"/>
              <a:t>можна перетворити одновимірний масив на багатовимірний.</a:t>
            </a:r>
            <a:endParaRPr lang="en-US" dirty="0"/>
          </a:p>
          <a:p>
            <a:r>
              <a:rPr lang="uk-UA" dirty="0"/>
              <a:t>Наприклад, послідовність команд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створює </a:t>
            </a:r>
            <a:r>
              <a:rPr lang="uk-UA" dirty="0"/>
              <a:t>такий же масив 2</a:t>
            </a:r>
            <a:r>
              <a:rPr lang="en-US" dirty="0"/>
              <a:t>x</a:t>
            </a:r>
            <a:r>
              <a:rPr lang="uk-UA" dirty="0"/>
              <a:t>3 та з тими ж елементами, що й раніше створений масив </a:t>
            </a:r>
            <a:r>
              <a:rPr lang="en-US" dirty="0"/>
              <a:t>a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Для багатовимірних масивів визначені ті ж арифметичні операції та функції, що й для одновимірних.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Індексація багатовимірних масивів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Для індексації багатовимірних масивів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можна використовувати той же синтаксис, що й для багатовимірних масивів на базі списків.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/>
              <a:t>[1][2] </a:t>
            </a:r>
            <a:r>
              <a:rPr lang="uk-UA" dirty="0"/>
              <a:t>для раніше створеного масиву </a:t>
            </a:r>
            <a:r>
              <a:rPr lang="en-US" dirty="0"/>
              <a:t>b </a:t>
            </a:r>
            <a:r>
              <a:rPr lang="uk-UA" dirty="0"/>
              <a:t>повертає третій елемент другого рядка (індексація починається з 0).</a:t>
            </a:r>
            <a:endParaRPr lang="en-US" dirty="0"/>
          </a:p>
          <a:p>
            <a:r>
              <a:rPr lang="uk-UA" dirty="0"/>
              <a:t>Але для масивів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визначений також інший синтаксис індексації елементів, через кому: </a:t>
            </a:r>
            <a:r>
              <a:rPr lang="en-US" dirty="0"/>
              <a:t>b</a:t>
            </a:r>
            <a:r>
              <a:rPr lang="ru-RU" dirty="0"/>
              <a:t>[1,</a:t>
            </a:r>
            <a:r>
              <a:rPr lang="en-US" dirty="0"/>
              <a:t> </a:t>
            </a:r>
            <a:r>
              <a:rPr lang="ru-RU" dirty="0"/>
              <a:t>2]. </a:t>
            </a:r>
            <a:endParaRPr lang="ru-RU" dirty="0" smtClean="0"/>
          </a:p>
          <a:p>
            <a:r>
              <a:rPr lang="uk-UA" dirty="0" smtClean="0"/>
              <a:t>Останній </a:t>
            </a:r>
            <a:r>
              <a:rPr lang="uk-UA" dirty="0"/>
              <a:t>спосіб є більш ефективним, оскільки </a:t>
            </a:r>
            <a:r>
              <a:rPr lang="en-US" dirty="0"/>
              <a:t>b</a:t>
            </a:r>
            <a:r>
              <a:rPr lang="ru-RU" dirty="0"/>
              <a:t>[1][2]</a:t>
            </a:r>
            <a:r>
              <a:rPr lang="uk-UA" dirty="0"/>
              <a:t> спочатку створює тимчасовий масив для </a:t>
            </a:r>
            <a:r>
              <a:rPr lang="en-US" dirty="0"/>
              <a:t>b</a:t>
            </a:r>
            <a:r>
              <a:rPr lang="ru-RU" dirty="0"/>
              <a:t>[1], </a:t>
            </a:r>
            <a:r>
              <a:rPr lang="uk-UA" dirty="0"/>
              <a:t>а потім бере з нього третій елемент. </a:t>
            </a:r>
            <a:endParaRPr lang="uk-UA" dirty="0" smtClean="0"/>
          </a:p>
          <a:p>
            <a:r>
              <a:rPr lang="uk-UA" dirty="0" smtClean="0"/>
              <a:t>Аналогічно </a:t>
            </a:r>
            <a:r>
              <a:rPr lang="uk-UA" dirty="0"/>
              <a:t>можемо присвоїти довільному елементу масиву нове значення. Наприклад, </a:t>
            </a:r>
            <a:r>
              <a:rPr lang="en-US" dirty="0"/>
              <a:t>b</a:t>
            </a:r>
            <a:r>
              <a:rPr lang="ru-RU" dirty="0"/>
              <a:t>[1,</a:t>
            </a:r>
            <a:r>
              <a:rPr lang="en-US" dirty="0"/>
              <a:t> </a:t>
            </a:r>
            <a:r>
              <a:rPr lang="ru-RU" dirty="0"/>
              <a:t>2]</a:t>
            </a:r>
            <a:r>
              <a:rPr lang="uk-UA" dirty="0"/>
              <a:t> = 10.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9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Встановлення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err="1"/>
              <a:t>matplotlib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Пакети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err="1"/>
              <a:t>matplotlib</a:t>
            </a:r>
            <a:r>
              <a:rPr lang="uk-UA" dirty="0"/>
              <a:t> не входять до стандартної поставки </a:t>
            </a:r>
            <a:r>
              <a:rPr lang="en-US" dirty="0"/>
              <a:t>Python</a:t>
            </a:r>
            <a:r>
              <a:rPr lang="uk-UA" dirty="0"/>
              <a:t>, їх треба встановлювати окремо.</a:t>
            </a:r>
            <a:endParaRPr lang="en-US" dirty="0"/>
          </a:p>
          <a:p>
            <a:r>
              <a:rPr lang="uk-UA" dirty="0"/>
              <a:t>На жаль, процес встановлення не є тривіальним, відрізняється для різних операційних систем та може забрати певний час.</a:t>
            </a:r>
            <a:endParaRPr lang="en-US" dirty="0"/>
          </a:p>
          <a:p>
            <a:r>
              <a:rPr lang="uk-UA" dirty="0"/>
              <a:t>Для встановлення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err="1"/>
              <a:t>matplotlib</a:t>
            </a:r>
            <a:r>
              <a:rPr lang="uk-UA" dirty="0"/>
              <a:t> у системах сімейства </a:t>
            </a:r>
            <a:r>
              <a:rPr lang="en-US" dirty="0"/>
              <a:t>Microsoft Windows</a:t>
            </a:r>
            <a:r>
              <a:rPr lang="uk-UA" dirty="0"/>
              <a:t> (</a:t>
            </a:r>
            <a:r>
              <a:rPr lang="en-US" dirty="0"/>
              <a:t>Windows</a:t>
            </a:r>
            <a:r>
              <a:rPr lang="uk-UA" dirty="0"/>
              <a:t> 7, </a:t>
            </a:r>
            <a:r>
              <a:rPr lang="en-US" dirty="0"/>
              <a:t>Windows</a:t>
            </a:r>
            <a:r>
              <a:rPr lang="uk-UA" dirty="0"/>
              <a:t> 8, </a:t>
            </a:r>
            <a:r>
              <a:rPr lang="en-US" dirty="0"/>
              <a:t>Windows</a:t>
            </a:r>
            <a:r>
              <a:rPr lang="uk-UA" dirty="0"/>
              <a:t> 10) простіше використати готові «бінарні» інсталяції. </a:t>
            </a:r>
            <a:endParaRPr lang="en-US" dirty="0" smtClean="0"/>
          </a:p>
          <a:p>
            <a:r>
              <a:rPr lang="uk-UA" dirty="0" smtClean="0"/>
              <a:t>Вони </a:t>
            </a:r>
            <a:r>
              <a:rPr lang="uk-UA" dirty="0"/>
              <a:t>розраховані на роботу у середовищі </a:t>
            </a:r>
            <a:r>
              <a:rPr lang="en-US" dirty="0"/>
              <a:t>Python</a:t>
            </a:r>
            <a:r>
              <a:rPr lang="ru-RU" dirty="0"/>
              <a:t> 3.4</a:t>
            </a:r>
            <a:r>
              <a:rPr lang="uk-UA" dirty="0"/>
              <a:t>. Посилання на відповідні пакети зібрані у файлі</a:t>
            </a:r>
            <a:endParaRPr lang="en-US" dirty="0"/>
          </a:p>
          <a:p>
            <a:pPr lvl="1"/>
            <a:r>
              <a:rPr lang="uk-UA" u="sng" dirty="0">
                <a:hlinkClick r:id="rId2"/>
              </a:rPr>
              <a:t>http://web.cs.wpi.edu/~cs1004/a14/Resources/Windows/SettingUpPython_Windows.docx</a:t>
            </a:r>
            <a:endParaRPr lang="en-US" dirty="0"/>
          </a:p>
          <a:p>
            <a:r>
              <a:rPr lang="uk-UA" dirty="0"/>
              <a:t>Встановлення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err="1"/>
              <a:t>matplotlib</a:t>
            </a:r>
            <a:r>
              <a:rPr lang="uk-UA" dirty="0"/>
              <a:t> вимагає дотримання певних угод при встановленні </a:t>
            </a:r>
            <a:r>
              <a:rPr lang="en-US" dirty="0"/>
              <a:t>Python</a:t>
            </a:r>
            <a:r>
              <a:rPr lang="ru-RU" dirty="0"/>
              <a:t> 3.4</a:t>
            </a:r>
            <a:r>
              <a:rPr lang="uk-UA" dirty="0"/>
              <a:t>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Треба встановлювати 32-розрядну версію </a:t>
            </a:r>
            <a:r>
              <a:rPr lang="en-US" dirty="0"/>
              <a:t>Python</a:t>
            </a:r>
            <a:r>
              <a:rPr lang="ru-RU" dirty="0"/>
              <a:t> 3.4</a:t>
            </a:r>
            <a:r>
              <a:rPr lang="uk-UA" dirty="0"/>
              <a:t> (а не 64-розрядну).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Python</a:t>
            </a:r>
            <a:r>
              <a:rPr lang="ru-RU" dirty="0"/>
              <a:t> 3.4 </a:t>
            </a:r>
            <a:r>
              <a:rPr lang="uk-UA" dirty="0"/>
              <a:t>треба встановлювати тільки для поточного користувача (для себе), а не для всіх користувачів.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Вирізки індексів та вибір </a:t>
            </a:r>
            <a:r>
              <a:rPr lang="uk-UA" dirty="0" err="1"/>
              <a:t>підмасивів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У масивах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є можливість задавати вирізки аналогічно тому, як це робиться для рядків або списків. </a:t>
            </a:r>
            <a:endParaRPr lang="uk-UA" dirty="0" smtClean="0"/>
          </a:p>
          <a:p>
            <a:r>
              <a:rPr lang="uk-UA" dirty="0" smtClean="0"/>
              <a:t>Вирізка </a:t>
            </a:r>
            <a:r>
              <a:rPr lang="uk-UA" dirty="0"/>
              <a:t>вибирає частину масиву (</a:t>
            </a:r>
            <a:r>
              <a:rPr lang="uk-UA" dirty="0" err="1"/>
              <a:t>підмасив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для масиву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],[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a</a:t>
            </a:r>
            <a:r>
              <a:rPr lang="uk-UA" dirty="0"/>
              <a:t>[1, 1:3] повертає масив, що складається з елементів 5, 6.</a:t>
            </a:r>
            <a:endParaRPr lang="en-US" dirty="0"/>
          </a:p>
          <a:p>
            <a:r>
              <a:rPr lang="en-US" dirty="0"/>
              <a:t>a</a:t>
            </a:r>
            <a:r>
              <a:rPr lang="ru-RU" dirty="0"/>
              <a:t>[ :, 1] </a:t>
            </a:r>
            <a:r>
              <a:rPr lang="uk-UA" dirty="0"/>
              <a:t>повертає другий стовпчик матриці (масив з елементів 2, 5).</a:t>
            </a:r>
            <a:endParaRPr lang="en-US" dirty="0"/>
          </a:p>
          <a:p>
            <a:r>
              <a:rPr lang="en-US" dirty="0"/>
              <a:t>a</a:t>
            </a:r>
            <a:r>
              <a:rPr lang="ru-RU" dirty="0"/>
              <a:t>[-1, : ] </a:t>
            </a:r>
            <a:r>
              <a:rPr lang="uk-UA" dirty="0"/>
              <a:t>повертає останній рядок матриці (4, 5, 6).</a:t>
            </a:r>
            <a:endParaRPr lang="en-US" dirty="0"/>
          </a:p>
          <a:p>
            <a:r>
              <a:rPr lang="uk-UA" dirty="0"/>
              <a:t>Вирізки дозволяють не тільки повертати, але й змінювати частину масиву однією командою.</a:t>
            </a:r>
            <a:endParaRPr lang="en-US" dirty="0"/>
          </a:p>
          <a:p>
            <a:r>
              <a:rPr lang="uk-UA" dirty="0"/>
              <a:t>Наприклад,</a:t>
            </a:r>
            <a:endParaRPr lang="en-US" dirty="0"/>
          </a:p>
          <a:p>
            <a:r>
              <a:rPr lang="en-US" dirty="0"/>
              <a:t>a</a:t>
            </a:r>
            <a:r>
              <a:rPr lang="ru-RU" dirty="0"/>
              <a:t>[ :, 1]</a:t>
            </a:r>
            <a:r>
              <a:rPr lang="uk-UA" dirty="0"/>
              <a:t> = 10 присвоює всім елементам другого стовпчика значення 10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Індексні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Для «точкової» вибірки декількох елементів масиву застосовують індексні масиви.</a:t>
            </a:r>
            <a:endParaRPr lang="en-US" dirty="0"/>
          </a:p>
          <a:p>
            <a:r>
              <a:rPr lang="uk-UA" dirty="0"/>
              <a:t>Індексний масив – це одновимірний масив </a:t>
            </a:r>
            <a:r>
              <a:rPr lang="en-US" dirty="0" err="1"/>
              <a:t>numpy</a:t>
            </a:r>
            <a:r>
              <a:rPr lang="uk-UA" dirty="0"/>
              <a:t>, який складається з цілих чисел. </a:t>
            </a:r>
            <a:endParaRPr lang="uk-UA" dirty="0" smtClean="0"/>
          </a:p>
          <a:p>
            <a:r>
              <a:rPr lang="uk-UA" dirty="0" smtClean="0"/>
              <a:t>Далі </a:t>
            </a:r>
            <a:r>
              <a:rPr lang="uk-UA" dirty="0"/>
              <a:t>цей індексний масив (масиви) можна вказати у квадратних дужках замість індексу, після чого будуть відібрані елементи масиву з відповідними індексами.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після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застосування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поверне </a:t>
            </a:r>
            <a:r>
              <a:rPr lang="uk-UA" dirty="0"/>
              <a:t>масив [ 1,  5,  5, 17,  6]</a:t>
            </a:r>
            <a:endParaRPr lang="en-US" dirty="0"/>
          </a:p>
          <a:p>
            <a:r>
              <a:rPr lang="uk-UA" dirty="0"/>
              <a:t>Індекси у індексному масиві можуть йти у довільному порядку та входити декілька разів.</a:t>
            </a:r>
            <a:endParaRPr lang="en-US" dirty="0"/>
          </a:p>
          <a:p>
            <a:r>
              <a:rPr lang="uk-UA" dirty="0"/>
              <a:t>Для багатовимірних масивів індексні масиви можна комбінувати з вирізками для різних індексів.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Відношення та </a:t>
            </a:r>
            <a:r>
              <a:rPr lang="uk-UA" dirty="0" err="1"/>
              <a:t>бульові</a:t>
            </a:r>
            <a:r>
              <a:rPr lang="uk-UA" dirty="0"/>
              <a:t> операції для масивів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Над масивами </a:t>
            </a:r>
            <a:r>
              <a:rPr lang="uk-UA" dirty="0" err="1"/>
              <a:t>numpy</a:t>
            </a:r>
            <a:r>
              <a:rPr lang="uk-UA" dirty="0"/>
              <a:t> можна виконувати не тільки арифметичні, але й </a:t>
            </a:r>
            <a:r>
              <a:rPr lang="uk-UA" dirty="0" err="1"/>
              <a:t>бульові</a:t>
            </a:r>
            <a:r>
              <a:rPr lang="uk-UA" dirty="0"/>
              <a:t> операції, а також обчислювати відношення. </a:t>
            </a:r>
            <a:endParaRPr lang="en-US" dirty="0"/>
          </a:p>
          <a:p>
            <a:r>
              <a:rPr lang="uk-UA" dirty="0"/>
              <a:t>Відношення позначаються стандартним чином.</a:t>
            </a:r>
            <a:endParaRPr lang="en-US" dirty="0"/>
          </a:p>
          <a:p>
            <a:r>
              <a:rPr lang="uk-UA" dirty="0"/>
              <a:t>Наприклад, для визначеного вище масиву </a:t>
            </a:r>
            <a:r>
              <a:rPr lang="en-US" dirty="0"/>
              <a:t>c </a:t>
            </a:r>
            <a:r>
              <a:rPr lang="uk-UA" dirty="0"/>
              <a:t>відношення </a:t>
            </a:r>
            <a:r>
              <a:rPr lang="en-US" dirty="0"/>
              <a:t>c</a:t>
            </a:r>
            <a:r>
              <a:rPr lang="uk-UA" dirty="0"/>
              <a:t> &gt;= 20 повертає масив </a:t>
            </a:r>
            <a:r>
              <a:rPr lang="uk-UA" dirty="0" err="1"/>
              <a:t>бульових</a:t>
            </a:r>
            <a:r>
              <a:rPr lang="uk-UA" dirty="0"/>
              <a:t> величин такого ж розміру, що й </a:t>
            </a:r>
            <a:r>
              <a:rPr lang="en-US" dirty="0"/>
              <a:t>c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місцях елементів масиву </a:t>
            </a:r>
            <a:r>
              <a:rPr lang="en-US" dirty="0"/>
              <a:t>c</a:t>
            </a:r>
            <a:r>
              <a:rPr lang="uk-UA" dirty="0"/>
              <a:t> більших 20, у новому масиві будуть стояти величини </a:t>
            </a:r>
            <a:r>
              <a:rPr lang="en-US" dirty="0"/>
              <a:t>True</a:t>
            </a:r>
            <a:r>
              <a:rPr lang="uk-UA" dirty="0"/>
              <a:t>, а на інших місцях, - </a:t>
            </a:r>
            <a:r>
              <a:rPr lang="en-US" dirty="0"/>
              <a:t>False</a:t>
            </a:r>
            <a:r>
              <a:rPr lang="uk-UA" dirty="0"/>
              <a:t> ([</a:t>
            </a:r>
            <a:r>
              <a:rPr lang="uk-UA" dirty="0" err="1"/>
              <a:t>False</a:t>
            </a:r>
            <a:r>
              <a:rPr lang="uk-UA" dirty="0"/>
              <a:t>, </a:t>
            </a:r>
            <a:r>
              <a:rPr lang="uk-UA" dirty="0" err="1"/>
              <a:t>False</a:t>
            </a:r>
            <a:r>
              <a:rPr lang="uk-UA" dirty="0"/>
              <a:t>, </a:t>
            </a:r>
            <a:r>
              <a:rPr lang="uk-UA" dirty="0" err="1"/>
              <a:t>False</a:t>
            </a:r>
            <a:r>
              <a:rPr lang="uk-UA" dirty="0"/>
              <a:t>,  </a:t>
            </a:r>
            <a:r>
              <a:rPr lang="uk-UA" dirty="0" err="1"/>
              <a:t>True</a:t>
            </a:r>
            <a:r>
              <a:rPr lang="uk-UA" dirty="0"/>
              <a:t>, </a:t>
            </a:r>
            <a:r>
              <a:rPr lang="uk-UA" dirty="0" err="1"/>
              <a:t>False</a:t>
            </a:r>
            <a:r>
              <a:rPr lang="uk-UA" dirty="0"/>
              <a:t>,  </a:t>
            </a:r>
            <a:r>
              <a:rPr lang="uk-UA" dirty="0" err="1"/>
              <a:t>True</a:t>
            </a:r>
            <a:r>
              <a:rPr lang="uk-UA" dirty="0"/>
              <a:t>]).</a:t>
            </a:r>
            <a:endParaRPr lang="en-US" dirty="0"/>
          </a:p>
          <a:p>
            <a:r>
              <a:rPr lang="uk-UA" dirty="0"/>
              <a:t>Так само </a:t>
            </a:r>
            <a:r>
              <a:rPr lang="uk-UA" dirty="0" err="1"/>
              <a:t>поелементно</a:t>
            </a:r>
            <a:r>
              <a:rPr lang="uk-UA" dirty="0"/>
              <a:t> обчислюються відношення між двома масивами.</a:t>
            </a:r>
            <a:endParaRPr lang="en-US" dirty="0"/>
          </a:p>
          <a:p>
            <a:r>
              <a:rPr lang="uk-UA" dirty="0" err="1"/>
              <a:t>Бульові</a:t>
            </a:r>
            <a:r>
              <a:rPr lang="uk-UA" dirty="0"/>
              <a:t> операції, що допускають </a:t>
            </a:r>
            <a:r>
              <a:rPr lang="uk-UA" dirty="0" err="1"/>
              <a:t>векторизацію</a:t>
            </a:r>
            <a:r>
              <a:rPr lang="uk-UA" dirty="0"/>
              <a:t>, тобто, можуть використовуватись для масивів, позначаються спеціальним чином:.</a:t>
            </a:r>
            <a:endParaRPr lang="en-US" dirty="0"/>
          </a:p>
          <a:p>
            <a:r>
              <a:rPr lang="en-US" dirty="0"/>
              <a:t>np</a:t>
            </a:r>
            <a:r>
              <a:rPr lang="uk-UA" dirty="0"/>
              <a:t>.</a:t>
            </a:r>
            <a:r>
              <a:rPr lang="en-US" dirty="0"/>
              <a:t>logical</a:t>
            </a:r>
            <a:r>
              <a:rPr lang="uk-UA" dirty="0"/>
              <a:t>_</a:t>
            </a:r>
            <a:r>
              <a:rPr lang="en-US" dirty="0"/>
              <a:t>and</a:t>
            </a:r>
            <a:r>
              <a:rPr lang="uk-UA" dirty="0"/>
              <a:t>(</a:t>
            </a:r>
            <a:r>
              <a:rPr lang="en-US" dirty="0"/>
              <a:t>g</a:t>
            </a:r>
            <a:r>
              <a:rPr lang="uk-UA" dirty="0"/>
              <a:t>1, </a:t>
            </a:r>
            <a:r>
              <a:rPr lang="en-US" dirty="0"/>
              <a:t>g</a:t>
            </a:r>
            <a:r>
              <a:rPr lang="uk-UA" dirty="0"/>
              <a:t>2) – кон’юнкція умов </a:t>
            </a:r>
            <a:r>
              <a:rPr lang="en-US" dirty="0"/>
              <a:t>g</a:t>
            </a:r>
            <a:r>
              <a:rPr lang="uk-UA" dirty="0"/>
              <a:t>1, </a:t>
            </a:r>
            <a:r>
              <a:rPr lang="en-US" dirty="0"/>
              <a:t>g</a:t>
            </a:r>
            <a:r>
              <a:rPr lang="uk-UA" dirty="0"/>
              <a:t>2, які можуть містити масиви;</a:t>
            </a:r>
            <a:endParaRPr lang="en-US" dirty="0"/>
          </a:p>
          <a:p>
            <a:r>
              <a:rPr lang="en-US" dirty="0"/>
              <a:t>np</a:t>
            </a:r>
            <a:r>
              <a:rPr lang="uk-UA" dirty="0"/>
              <a:t>.</a:t>
            </a:r>
            <a:r>
              <a:rPr lang="en-US" dirty="0"/>
              <a:t>logical</a:t>
            </a:r>
            <a:r>
              <a:rPr lang="uk-UA" dirty="0"/>
              <a:t>_</a:t>
            </a:r>
            <a:r>
              <a:rPr lang="en-US" dirty="0"/>
              <a:t>or</a:t>
            </a:r>
            <a:r>
              <a:rPr lang="uk-UA" dirty="0"/>
              <a:t>(</a:t>
            </a:r>
            <a:r>
              <a:rPr lang="en-US" dirty="0"/>
              <a:t>g</a:t>
            </a:r>
            <a:r>
              <a:rPr lang="uk-UA" dirty="0"/>
              <a:t>1, </a:t>
            </a:r>
            <a:r>
              <a:rPr lang="en-US" dirty="0"/>
              <a:t>g</a:t>
            </a:r>
            <a:r>
              <a:rPr lang="uk-UA" dirty="0"/>
              <a:t>2) – диз’юнкція умов </a:t>
            </a:r>
            <a:r>
              <a:rPr lang="en-US" dirty="0"/>
              <a:t>g</a:t>
            </a:r>
            <a:r>
              <a:rPr lang="uk-UA" dirty="0"/>
              <a:t>1, </a:t>
            </a:r>
            <a:r>
              <a:rPr lang="en-US" dirty="0"/>
              <a:t>g</a:t>
            </a:r>
            <a:r>
              <a:rPr lang="uk-UA" dirty="0"/>
              <a:t>2, які можуть містити масиви.</a:t>
            </a:r>
            <a:endParaRPr lang="en-US" dirty="0"/>
          </a:p>
          <a:p>
            <a:r>
              <a:rPr lang="en-US" dirty="0"/>
              <a:t>np</a:t>
            </a:r>
            <a:r>
              <a:rPr lang="uk-UA" dirty="0"/>
              <a:t>.</a:t>
            </a:r>
            <a:r>
              <a:rPr lang="en-US" dirty="0"/>
              <a:t>logical</a:t>
            </a:r>
            <a:r>
              <a:rPr lang="uk-UA" dirty="0"/>
              <a:t>_</a:t>
            </a:r>
            <a:r>
              <a:rPr lang="en-US" dirty="0"/>
              <a:t>not</a:t>
            </a:r>
            <a:r>
              <a:rPr lang="uk-UA" dirty="0"/>
              <a:t>(</a:t>
            </a:r>
            <a:r>
              <a:rPr lang="en-US" dirty="0"/>
              <a:t>g</a:t>
            </a:r>
            <a:r>
              <a:rPr lang="uk-UA" dirty="0"/>
              <a:t>1) – заперечення умови </a:t>
            </a:r>
            <a:r>
              <a:rPr lang="en-US" dirty="0"/>
              <a:t>g</a:t>
            </a:r>
            <a:r>
              <a:rPr lang="uk-UA" dirty="0"/>
              <a:t>1, яка може містити масиви.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Бульова</a:t>
            </a:r>
            <a:r>
              <a:rPr lang="uk-UA" dirty="0"/>
              <a:t> індексація для масивів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Бульові</a:t>
            </a:r>
            <a:r>
              <a:rPr lang="uk-UA" dirty="0"/>
              <a:t> вирази у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слугують також для індексації масивів. </a:t>
            </a:r>
            <a:endParaRPr lang="en-US" dirty="0"/>
          </a:p>
          <a:p>
            <a:r>
              <a:rPr lang="uk-UA" dirty="0"/>
              <a:t>Якщо замість індексу вказати </a:t>
            </a:r>
            <a:r>
              <a:rPr lang="uk-UA" dirty="0" err="1" smtClean="0"/>
              <a:t>бульовий</a:t>
            </a:r>
            <a:r>
              <a:rPr lang="uk-UA" dirty="0" smtClean="0"/>
              <a:t> </a:t>
            </a:r>
            <a:r>
              <a:rPr lang="uk-UA" dirty="0"/>
              <a:t>вираз, то будуть відібрані ті елементи масиву, для яких значення цього виразу є істинними.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після створення масиву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вираз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поверне </a:t>
            </a:r>
            <a:r>
              <a:rPr lang="uk-UA" dirty="0"/>
              <a:t>масив тих елементів </a:t>
            </a:r>
            <a:r>
              <a:rPr lang="en-US" dirty="0"/>
              <a:t>c</a:t>
            </a:r>
            <a:r>
              <a:rPr lang="uk-UA" dirty="0"/>
              <a:t>, які більші або рівні 20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11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  <a:r>
              <a:rPr lang="en-US" dirty="0"/>
              <a:t> all</a:t>
            </a:r>
            <a:r>
              <a:rPr lang="uk-UA" dirty="0"/>
              <a:t>, </a:t>
            </a:r>
            <a:r>
              <a:rPr lang="en-US" dirty="0"/>
              <a:t>any </a:t>
            </a:r>
            <a:r>
              <a:rPr lang="uk-UA" dirty="0"/>
              <a:t>та </a:t>
            </a:r>
            <a:r>
              <a:rPr lang="en-US" dirty="0"/>
              <a:t>sum </a:t>
            </a:r>
            <a:r>
              <a:rPr lang="uk-UA" dirty="0"/>
              <a:t>у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У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uk-UA" dirty="0"/>
              <a:t>як і у стандартному </a:t>
            </a:r>
            <a:r>
              <a:rPr lang="en-US" dirty="0"/>
              <a:t>Python, </a:t>
            </a:r>
            <a:r>
              <a:rPr lang="uk-UA" dirty="0"/>
              <a:t>є функції </a:t>
            </a:r>
            <a:r>
              <a:rPr lang="en-US" dirty="0"/>
              <a:t>all, any </a:t>
            </a:r>
            <a:r>
              <a:rPr lang="uk-UA" dirty="0"/>
              <a:t>та </a:t>
            </a:r>
            <a:r>
              <a:rPr lang="en-US" dirty="0"/>
              <a:t>sum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функції можуть приймати в якості параметрів масиви.</a:t>
            </a:r>
            <a:endParaRPr lang="en-US" dirty="0"/>
          </a:p>
          <a:p>
            <a:r>
              <a:rPr lang="uk-UA" dirty="0"/>
              <a:t>Функція </a:t>
            </a:r>
            <a:r>
              <a:rPr lang="en-US" dirty="0"/>
              <a:t>np</a:t>
            </a:r>
            <a:r>
              <a:rPr lang="uk-UA" dirty="0"/>
              <a:t>.</a:t>
            </a:r>
            <a:r>
              <a:rPr lang="en-US" dirty="0"/>
              <a:t>all</a:t>
            </a:r>
            <a:r>
              <a:rPr lang="uk-UA" dirty="0"/>
              <a:t>(</a:t>
            </a:r>
            <a:r>
              <a:rPr lang="en-US" dirty="0"/>
              <a:t>x</a:t>
            </a:r>
            <a:r>
              <a:rPr lang="uk-UA" dirty="0"/>
              <a:t>) є істинною (</a:t>
            </a:r>
            <a:r>
              <a:rPr lang="en-US" dirty="0"/>
              <a:t>True</a:t>
            </a:r>
            <a:r>
              <a:rPr lang="uk-UA" dirty="0"/>
              <a:t>) тоді, коли усі елементи </a:t>
            </a:r>
            <a:r>
              <a:rPr lang="en-US" dirty="0"/>
              <a:t>x </a:t>
            </a:r>
            <a:r>
              <a:rPr lang="uk-UA" dirty="0"/>
              <a:t>є істинними (як розуміють істинність у </a:t>
            </a:r>
            <a:r>
              <a:rPr lang="en-US" dirty="0"/>
              <a:t>Python</a:t>
            </a:r>
            <a:r>
              <a:rPr lang="uk-UA" dirty="0"/>
              <a:t>).</a:t>
            </a:r>
            <a:endParaRPr lang="en-US" dirty="0"/>
          </a:p>
          <a:p>
            <a:r>
              <a:rPr lang="uk-UA" dirty="0"/>
              <a:t>Функція </a:t>
            </a:r>
            <a:r>
              <a:rPr lang="en-US" dirty="0"/>
              <a:t>np</a:t>
            </a:r>
            <a:r>
              <a:rPr lang="uk-UA" dirty="0"/>
              <a:t>.</a:t>
            </a:r>
            <a:r>
              <a:rPr lang="en-US" dirty="0"/>
              <a:t>any</a:t>
            </a:r>
            <a:r>
              <a:rPr lang="uk-UA" dirty="0"/>
              <a:t>(</a:t>
            </a:r>
            <a:r>
              <a:rPr lang="en-US" dirty="0"/>
              <a:t>x</a:t>
            </a:r>
            <a:r>
              <a:rPr lang="uk-UA" dirty="0"/>
              <a:t>) є істинною (</a:t>
            </a:r>
            <a:r>
              <a:rPr lang="en-US" dirty="0"/>
              <a:t>True</a:t>
            </a:r>
            <a:r>
              <a:rPr lang="uk-UA" dirty="0"/>
              <a:t>) тоді, коли хоча б один елемент </a:t>
            </a:r>
            <a:r>
              <a:rPr lang="en-US" dirty="0"/>
              <a:t>x </a:t>
            </a:r>
            <a:r>
              <a:rPr lang="uk-UA" dirty="0"/>
              <a:t>є істинним.</a:t>
            </a:r>
            <a:endParaRPr lang="en-US" dirty="0"/>
          </a:p>
          <a:p>
            <a:r>
              <a:rPr lang="uk-UA" dirty="0"/>
              <a:t>Функція </a:t>
            </a:r>
            <a:r>
              <a:rPr lang="en-US" dirty="0"/>
              <a:t>np</a:t>
            </a:r>
            <a:r>
              <a:rPr lang="uk-UA" dirty="0"/>
              <a:t>.</a:t>
            </a:r>
            <a:r>
              <a:rPr lang="en-US" dirty="0"/>
              <a:t>sum</a:t>
            </a:r>
            <a:r>
              <a:rPr lang="uk-UA" dirty="0"/>
              <a:t>(</a:t>
            </a:r>
            <a:r>
              <a:rPr lang="en-US" dirty="0"/>
              <a:t>x</a:t>
            </a:r>
            <a:r>
              <a:rPr lang="uk-UA" dirty="0"/>
              <a:t>) повертає суму всіх елементів </a:t>
            </a:r>
            <a:r>
              <a:rPr lang="en-US" dirty="0"/>
              <a:t>x</a:t>
            </a:r>
            <a:r>
              <a:rPr lang="uk-UA" dirty="0"/>
              <a:t>. </a:t>
            </a:r>
            <a:endParaRPr lang="en-US" dirty="0"/>
          </a:p>
          <a:p>
            <a:r>
              <a:rPr lang="uk-UA" dirty="0"/>
              <a:t>Для багатовимірних масивів можна вибрати один вимір, по якому застосовуються ці функції.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вони повертають не один результат, а масив результатів. </a:t>
            </a:r>
            <a:endParaRPr lang="uk-UA" dirty="0" smtClean="0"/>
          </a:p>
          <a:p>
            <a:r>
              <a:rPr lang="uk-UA" dirty="0" smtClean="0"/>
              <a:t>Вибір </a:t>
            </a:r>
            <a:r>
              <a:rPr lang="uk-UA" dirty="0"/>
              <a:t>виміру здійснюється ключовим параметром </a:t>
            </a:r>
            <a:r>
              <a:rPr lang="en-US" dirty="0"/>
              <a:t>axis</a:t>
            </a:r>
            <a:r>
              <a:rPr lang="uk-UA" dirty="0"/>
              <a:t> (вісь)</a:t>
            </a:r>
            <a:r>
              <a:rPr lang="ru-RU" dirty="0"/>
              <a:t>, </a:t>
            </a:r>
            <a:r>
              <a:rPr lang="uk-UA" dirty="0"/>
              <a:t>який може набувати значень від 0 до </a:t>
            </a:r>
            <a:r>
              <a:rPr lang="ru-RU" dirty="0"/>
              <a:t>(</a:t>
            </a:r>
            <a:r>
              <a:rPr lang="en-US" dirty="0"/>
              <a:t>m</a:t>
            </a:r>
            <a:r>
              <a:rPr lang="ru-RU" dirty="0"/>
              <a:t>-1), </a:t>
            </a:r>
            <a:r>
              <a:rPr lang="uk-UA" dirty="0"/>
              <a:t>де </a:t>
            </a:r>
            <a:r>
              <a:rPr lang="en-US" dirty="0"/>
              <a:t>m</a:t>
            </a:r>
            <a:r>
              <a:rPr lang="ru-RU" dirty="0"/>
              <a:t> – </a:t>
            </a:r>
            <a:r>
              <a:rPr lang="uk-UA" dirty="0"/>
              <a:t>кількість вимірів масиву.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8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  <a:r>
              <a:rPr lang="en-US" dirty="0"/>
              <a:t> all</a:t>
            </a:r>
            <a:r>
              <a:rPr lang="uk-UA" dirty="0"/>
              <a:t>, </a:t>
            </a:r>
            <a:r>
              <a:rPr lang="en-US" dirty="0"/>
              <a:t>any </a:t>
            </a:r>
            <a:r>
              <a:rPr lang="uk-UA" dirty="0"/>
              <a:t>та </a:t>
            </a:r>
            <a:r>
              <a:rPr lang="en-US" dirty="0"/>
              <a:t>sum </a:t>
            </a:r>
            <a:r>
              <a:rPr lang="uk-UA" dirty="0"/>
              <a:t>у </a:t>
            </a:r>
            <a:r>
              <a:rPr lang="en-US" dirty="0" err="1" smtClean="0"/>
              <a:t>numpy</a:t>
            </a:r>
            <a:r>
              <a:rPr lang="ru-RU" dirty="0" smtClean="0"/>
              <a:t>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Якщо </a:t>
            </a:r>
            <a:r>
              <a:rPr lang="en-US" dirty="0"/>
              <a:t>axis</a:t>
            </a:r>
            <a:r>
              <a:rPr lang="ru-RU" dirty="0"/>
              <a:t> = 0</a:t>
            </a:r>
            <a:r>
              <a:rPr lang="uk-UA" dirty="0"/>
              <a:t>, це означає перебір усіх значень першого індексу масиву.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en-US" dirty="0"/>
              <a:t>axis</a:t>
            </a:r>
            <a:r>
              <a:rPr lang="ru-RU" dirty="0"/>
              <a:t> = </a:t>
            </a:r>
            <a:r>
              <a:rPr lang="uk-UA" dirty="0"/>
              <a:t>1, це означає перебір усіх значень другого індексу, тощо. </a:t>
            </a:r>
            <a:endParaRPr lang="uk-UA" dirty="0" smtClean="0"/>
          </a:p>
          <a:p>
            <a:r>
              <a:rPr lang="uk-UA" dirty="0" smtClean="0"/>
              <a:t>Тобто</a:t>
            </a:r>
            <a:r>
              <a:rPr lang="uk-UA" dirty="0"/>
              <a:t>, для двовимірного масиву </a:t>
            </a:r>
            <a:r>
              <a:rPr lang="en-US" dirty="0"/>
              <a:t>axis</a:t>
            </a:r>
            <a:r>
              <a:rPr lang="uk-UA" dirty="0"/>
              <a:t> = 0 – це застосування відповідної функції для всіх стовпчиків матриці.</a:t>
            </a:r>
            <a:endParaRPr lang="en-US" dirty="0"/>
          </a:p>
          <a:p>
            <a:r>
              <a:rPr lang="uk-UA" dirty="0"/>
              <a:t>Наприклад, після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],[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застосування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повертає </a:t>
            </a:r>
            <a:r>
              <a:rPr lang="uk-UA" dirty="0"/>
              <a:t>масив сум елементів стовпчиків матриці </a:t>
            </a:r>
            <a:r>
              <a:rPr lang="en-US" dirty="0"/>
              <a:t>a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Функцію </a:t>
            </a:r>
            <a:r>
              <a:rPr lang="uk-UA" dirty="0" err="1"/>
              <a:t>np.sum</a:t>
            </a:r>
            <a:r>
              <a:rPr lang="uk-UA" dirty="0"/>
              <a:t> також часто використовують для підрахунку кількісті істинних елементів у масиві. </a:t>
            </a:r>
            <a:endParaRPr lang="uk-UA" dirty="0" smtClean="0"/>
          </a:p>
          <a:p>
            <a:r>
              <a:rPr lang="uk-UA" dirty="0" smtClean="0"/>
              <a:t>Справа </a:t>
            </a:r>
            <a:r>
              <a:rPr lang="uk-UA" dirty="0"/>
              <a:t>в тому, що </a:t>
            </a:r>
            <a:r>
              <a:rPr lang="uk-UA" dirty="0" err="1"/>
              <a:t>np.sum</a:t>
            </a:r>
            <a:r>
              <a:rPr lang="uk-UA" dirty="0"/>
              <a:t> трактує кожний істинний елемент як 1, а хибний, - як 0.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13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Векторно</a:t>
            </a:r>
            <a:r>
              <a:rPr lang="uk-UA" dirty="0"/>
              <a:t>-матричні операції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визначено ряд </a:t>
            </a:r>
            <a:r>
              <a:rPr lang="uk-UA" dirty="0" err="1"/>
              <a:t>векторно</a:t>
            </a:r>
            <a:r>
              <a:rPr lang="uk-UA" dirty="0"/>
              <a:t>-матричних операцій. Основні з них наведені у таблиці нижче.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46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39138"/>
              </p:ext>
            </p:extLst>
          </p:nvPr>
        </p:nvGraphicFramePr>
        <p:xfrm>
          <a:off x="755576" y="2492896"/>
          <a:ext cx="7704856" cy="3409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264"/>
                <a:gridCol w="532859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Дія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Опис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np.dot(a, b)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добуток матриць 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uk-UA" sz="1800" dirty="0">
                          <a:effectLst/>
                        </a:rPr>
                        <a:t> або добуток вектору на матрицю, або добуток матриці на вектор, або добуток двох </a:t>
                      </a:r>
                      <a:r>
                        <a:rPr lang="uk-UA" sz="1800" dirty="0" smtClean="0">
                          <a:effectLst/>
                        </a:rPr>
                        <a:t>векторів</a:t>
                      </a:r>
                      <a:r>
                        <a:rPr lang="uk-UA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np.transpose(a)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Повертає транспоновану матрицю по відношенню до матриці </a:t>
                      </a: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np.eye(n)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Повертає одиничну матрицю </a:t>
                      </a:r>
                      <a:r>
                        <a:rPr lang="en-US" sz="1800">
                          <a:effectLst/>
                        </a:rPr>
                        <a:t>nxn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np.diag(a)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одновимірний масив діагональних елементів матриці 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np.fill_diagonal(a, x)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Заповнює діагональні елементи матриці </a:t>
                      </a:r>
                      <a:r>
                        <a:rPr lang="en-US" sz="1800" dirty="0">
                          <a:effectLst/>
                        </a:rPr>
                        <a:t>a </a:t>
                      </a:r>
                      <a:r>
                        <a:rPr lang="uk-UA" sz="1800" dirty="0">
                          <a:effectLst/>
                        </a:rPr>
                        <a:t>значенням 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7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Поширення масивів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600" dirty="0"/>
              <a:t>Поширення масивів – ще одна потужна функціональність </a:t>
            </a:r>
            <a:r>
              <a:rPr lang="en-US" sz="2600" dirty="0" err="1"/>
              <a:t>numpy</a:t>
            </a:r>
            <a:r>
              <a:rPr lang="ru-RU" sz="2600" dirty="0"/>
              <a:t>. </a:t>
            </a:r>
            <a:endParaRPr lang="ru-RU" sz="2600" dirty="0" smtClean="0"/>
          </a:p>
          <a:p>
            <a:r>
              <a:rPr lang="uk-UA" sz="2600" dirty="0" smtClean="0"/>
              <a:t>Поширення </a:t>
            </a:r>
            <a:r>
              <a:rPr lang="uk-UA" sz="2600" dirty="0"/>
              <a:t>(</a:t>
            </a:r>
            <a:r>
              <a:rPr lang="en-US" sz="2600" dirty="0"/>
              <a:t>broadcasting</a:t>
            </a:r>
            <a:r>
              <a:rPr lang="uk-UA" sz="2600" dirty="0"/>
              <a:t>) означає </a:t>
            </a:r>
            <a:r>
              <a:rPr lang="uk-UA" sz="2600" dirty="0" err="1"/>
              <a:t>підлаштування</a:t>
            </a:r>
            <a:r>
              <a:rPr lang="uk-UA" sz="2600" dirty="0"/>
              <a:t> одного масиву під інший при виконанні операцій над масивами. </a:t>
            </a:r>
            <a:endParaRPr lang="uk-UA" sz="2600" dirty="0" smtClean="0"/>
          </a:p>
          <a:p>
            <a:r>
              <a:rPr lang="uk-UA" sz="2600" dirty="0" smtClean="0"/>
              <a:t>Саме </a:t>
            </a:r>
            <a:r>
              <a:rPr lang="uk-UA" sz="2600" dirty="0"/>
              <a:t>завдяки поширенню є можливість виконувати арифметичні операції, наприклад, над масивом та скаляром.</a:t>
            </a:r>
            <a:endParaRPr lang="en-US" sz="2600" dirty="0"/>
          </a:p>
          <a:p>
            <a:r>
              <a:rPr lang="uk-UA" sz="2600" dirty="0"/>
              <a:t>Якщо розмір одного масиву по деякому індексу дорівнює 1, то цей масив поширюється (віртуально дублюється) так, щоб його розмір по цьому індексу відповідав розміру іншого </a:t>
            </a:r>
            <a:r>
              <a:rPr lang="uk-UA" sz="2600" dirty="0" smtClean="0"/>
              <a:t>масиву</a:t>
            </a:r>
            <a:r>
              <a:rPr lang="uk-UA" sz="2600" dirty="0"/>
              <a:t>.</a:t>
            </a:r>
            <a:endParaRPr lang="en-US" sz="2600" dirty="0"/>
          </a:p>
          <a:p>
            <a:r>
              <a:rPr lang="uk-UA" sz="2600" dirty="0"/>
              <a:t>Наприклад, для масивів </a:t>
            </a:r>
            <a:r>
              <a:rPr lang="en-US" sz="2600" dirty="0"/>
              <a:t>a </a:t>
            </a:r>
            <a:r>
              <a:rPr lang="uk-UA" sz="2600" dirty="0"/>
              <a:t>та </a:t>
            </a:r>
            <a:r>
              <a:rPr lang="en-US" sz="2600" dirty="0"/>
              <a:t>b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600" dirty="0" smtClean="0"/>
              <a:t>їх </a:t>
            </a:r>
            <a:r>
              <a:rPr lang="uk-UA" sz="2600" dirty="0"/>
              <a:t>добуток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600" dirty="0" smtClean="0"/>
              <a:t>повертає </a:t>
            </a:r>
            <a:r>
              <a:rPr lang="uk-UA" sz="2600" dirty="0"/>
              <a:t>масив</a:t>
            </a:r>
            <a:endParaRPr lang="en-US" sz="2600" dirty="0"/>
          </a:p>
          <a:p>
            <a:pPr marL="0" indent="0">
              <a:buNone/>
            </a:pPr>
            <a:r>
              <a:rPr lang="uk-UA" sz="2600" dirty="0"/>
              <a:t>[[ 5, 20, 45],</a:t>
            </a:r>
            <a:endParaRPr lang="en-US" sz="2600" dirty="0"/>
          </a:p>
          <a:p>
            <a:pPr marL="0" indent="0">
              <a:buNone/>
            </a:pPr>
            <a:r>
              <a:rPr lang="uk-UA" sz="2600" dirty="0"/>
              <a:t> [20, 50, 90]]</a:t>
            </a:r>
            <a:endParaRPr lang="en-US" sz="2600" dirty="0"/>
          </a:p>
          <a:p>
            <a:r>
              <a:rPr lang="uk-UA" sz="2600" dirty="0"/>
              <a:t>Тобто, через поширення кожний рядок матриці </a:t>
            </a:r>
            <a:r>
              <a:rPr lang="en-US" sz="2600" dirty="0"/>
              <a:t>a </a:t>
            </a:r>
            <a:r>
              <a:rPr lang="uk-UA" sz="2600" dirty="0" err="1"/>
              <a:t>поелементно</a:t>
            </a:r>
            <a:r>
              <a:rPr lang="uk-UA" sz="2600" dirty="0"/>
              <a:t> множиться на елементи </a:t>
            </a:r>
            <a:r>
              <a:rPr lang="uk-UA" sz="2600" dirty="0" err="1"/>
              <a:t>вектора</a:t>
            </a:r>
            <a:r>
              <a:rPr lang="uk-UA" sz="2600" dirty="0"/>
              <a:t> </a:t>
            </a:r>
            <a:r>
              <a:rPr lang="en-US" sz="2600" dirty="0"/>
              <a:t>b</a:t>
            </a:r>
            <a:r>
              <a:rPr lang="ru-RU" sz="2600" dirty="0"/>
              <a:t>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7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Зміна розмірності та/або розміру масивів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Раніше було розглянуто зміну розмірності масиву за допомогою поля </a:t>
            </a:r>
            <a:r>
              <a:rPr lang="en-US" dirty="0"/>
              <a:t>shape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Змінити розмірність також можна за допомогою </a:t>
            </a:r>
            <a:r>
              <a:rPr lang="en-US" dirty="0"/>
              <a:t>np</a:t>
            </a:r>
            <a:r>
              <a:rPr lang="ru-RU" dirty="0"/>
              <a:t>.</a:t>
            </a:r>
            <a:r>
              <a:rPr lang="en-US" dirty="0" err="1"/>
              <a:t>newaxis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Наприклад,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newaxis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повертає </a:t>
            </a:r>
            <a:r>
              <a:rPr lang="uk-UA" dirty="0"/>
              <a:t>вектор-стовпчик або матрицю </a:t>
            </a:r>
            <a:r>
              <a:rPr lang="ru-RU" dirty="0"/>
              <a:t>3</a:t>
            </a:r>
            <a:r>
              <a:rPr lang="en-US" dirty="0"/>
              <a:t>x</a:t>
            </a:r>
            <a:r>
              <a:rPr lang="ru-RU" dirty="0"/>
              <a:t>1.</a:t>
            </a:r>
            <a:endParaRPr lang="en-US" dirty="0"/>
          </a:p>
          <a:p>
            <a:r>
              <a:rPr lang="uk-UA" dirty="0"/>
              <a:t>Такі перетворення розмірності часто використовують для подальшого поширення масиву у потрібному напрямку.</a:t>
            </a:r>
            <a:endParaRPr lang="en-US" dirty="0"/>
          </a:p>
          <a:p>
            <a:r>
              <a:rPr lang="uk-UA" dirty="0"/>
              <a:t>Декілька масивів можна об’єднати в один</a:t>
            </a:r>
            <a:r>
              <a:rPr lang="en-US" dirty="0"/>
              <a:t>.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vstack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об’єднує </a:t>
            </a:r>
            <a:r>
              <a:rPr lang="uk-UA" dirty="0"/>
              <a:t>2 масиви, приписуючи масив </a:t>
            </a:r>
            <a:r>
              <a:rPr lang="en-US" dirty="0"/>
              <a:t>b </a:t>
            </a:r>
            <a:r>
              <a:rPr lang="ru-RU" dirty="0"/>
              <a:t>«</a:t>
            </a:r>
            <a:r>
              <a:rPr lang="uk-UA" dirty="0"/>
              <a:t>під</a:t>
            </a:r>
            <a:r>
              <a:rPr lang="ru-RU" dirty="0"/>
              <a:t>»</a:t>
            </a:r>
            <a:r>
              <a:rPr lang="uk-UA" dirty="0"/>
              <a:t> масивом</a:t>
            </a:r>
            <a:r>
              <a:rPr lang="en-US" dirty="0"/>
              <a:t> a</a:t>
            </a:r>
            <a:r>
              <a:rPr lang="uk-UA" dirty="0"/>
              <a:t>.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hstack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об’єднує </a:t>
            </a:r>
            <a:r>
              <a:rPr lang="uk-UA" dirty="0"/>
              <a:t>2 масиви, приписуючи масив </a:t>
            </a:r>
            <a:r>
              <a:rPr lang="en-US" dirty="0"/>
              <a:t>b </a:t>
            </a:r>
            <a:r>
              <a:rPr lang="ru-RU" dirty="0"/>
              <a:t>«</a:t>
            </a:r>
            <a:r>
              <a:rPr lang="uk-UA" dirty="0"/>
              <a:t>праворуч</a:t>
            </a:r>
            <a:r>
              <a:rPr lang="ru-RU" dirty="0"/>
              <a:t>»</a:t>
            </a:r>
            <a:r>
              <a:rPr lang="uk-UA" dirty="0"/>
              <a:t> від масиву</a:t>
            </a:r>
            <a:r>
              <a:rPr lang="en-US" dirty="0"/>
              <a:t> a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Для об’єднання масиви повинні мати рівні розміри за відповідним індексом.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2700" dirty="0"/>
              <a:t>Приклад: Розв’язування системи лінійних алгебраїчних рівнянь методом Якобі (методом простої ітерації) (версія 1)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Розв’язати систему лінійних алгебраїчних рівнянь методом Якобі (методом простої ітерації).</a:t>
            </a:r>
            <a:endParaRPr lang="en-US" dirty="0"/>
          </a:p>
          <a:p>
            <a:r>
              <a:rPr lang="uk-UA" dirty="0"/>
              <a:t>Система лінійних алгебраїчних рівнянь має вигляд:</a:t>
            </a:r>
            <a:endParaRPr lang="en-US" dirty="0"/>
          </a:p>
          <a:p>
            <a:pPr marL="0" indent="0">
              <a:buNone/>
            </a:pPr>
            <a:r>
              <a:rPr lang="uk-UA" i="1" dirty="0"/>
              <a:t>	</a:t>
            </a:r>
            <a:r>
              <a:rPr lang="en-US" i="1" dirty="0"/>
              <a:t>Ax</a:t>
            </a:r>
            <a:r>
              <a:rPr lang="uk-UA" i="1" dirty="0"/>
              <a:t> = </a:t>
            </a:r>
            <a:r>
              <a:rPr lang="en-US" i="1" dirty="0"/>
              <a:t>b</a:t>
            </a:r>
            <a:endParaRPr lang="en-US" dirty="0"/>
          </a:p>
          <a:p>
            <a:r>
              <a:rPr lang="uk-UA" dirty="0"/>
              <a:t>де </a:t>
            </a:r>
            <a:r>
              <a:rPr lang="en-US" i="1" dirty="0"/>
              <a:t>A</a:t>
            </a:r>
            <a:r>
              <a:rPr lang="uk-UA" dirty="0"/>
              <a:t> – матриця коефіцієнтів, </a:t>
            </a:r>
            <a:r>
              <a:rPr lang="en-US" i="1" dirty="0"/>
              <a:t>x</a:t>
            </a:r>
            <a:r>
              <a:rPr lang="uk-UA" dirty="0"/>
              <a:t> – вектор невідомих,</a:t>
            </a:r>
            <a:r>
              <a:rPr lang="uk-UA" i="1" dirty="0"/>
              <a:t> </a:t>
            </a:r>
            <a:r>
              <a:rPr lang="en-US" i="1" dirty="0"/>
              <a:t>b</a:t>
            </a:r>
            <a:r>
              <a:rPr lang="uk-UA" dirty="0"/>
              <a:t> – вектор-стовпчик вільних членів.</a:t>
            </a:r>
            <a:endParaRPr lang="en-US" dirty="0"/>
          </a:p>
          <a:p>
            <a:r>
              <a:rPr lang="uk-UA" dirty="0"/>
              <a:t>Для розв’язування таких систем існує багато методів. Ми розглянемо один з ітераційних методів. А саме, - метод простої ітерації (метод Якобі).</a:t>
            </a:r>
            <a:endParaRPr lang="en-US" dirty="0"/>
          </a:p>
          <a:p>
            <a:r>
              <a:rPr lang="uk-UA" dirty="0"/>
              <a:t>Ідея цього методу полягає у перетворенні системи та обчисленні наближеного значення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uk-UA" dirty="0"/>
              <a:t>за допомогою рекурентного співвідношення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x</a:t>
            </a:r>
            <a:r>
              <a:rPr lang="ru-RU" i="1" baseline="30000" dirty="0"/>
              <a:t>(</a:t>
            </a:r>
            <a:r>
              <a:rPr lang="en-US" i="1" baseline="30000" dirty="0"/>
              <a:t>k</a:t>
            </a:r>
            <a:r>
              <a:rPr lang="ru-RU" i="1" baseline="30000" dirty="0"/>
              <a:t>+1)</a:t>
            </a:r>
            <a:r>
              <a:rPr lang="ru-RU" i="1" dirty="0"/>
              <a:t> = </a:t>
            </a:r>
            <a:r>
              <a:rPr lang="en-US" i="1" dirty="0"/>
              <a:t>g</a:t>
            </a:r>
            <a:r>
              <a:rPr lang="uk-UA" i="1" dirty="0"/>
              <a:t> - </a:t>
            </a:r>
            <a:r>
              <a:rPr lang="en-US" i="1" dirty="0" err="1"/>
              <a:t>Cx</a:t>
            </a:r>
            <a:r>
              <a:rPr lang="ru-RU" i="1" baseline="30000" dirty="0"/>
              <a:t>(</a:t>
            </a:r>
            <a:r>
              <a:rPr lang="en-US" i="1" baseline="30000" dirty="0"/>
              <a:t>k</a:t>
            </a:r>
            <a:r>
              <a:rPr lang="ru-RU" i="1" baseline="30000" dirty="0"/>
              <a:t>)</a:t>
            </a:r>
            <a:endParaRPr lang="en-US" dirty="0"/>
          </a:p>
          <a:p>
            <a:pPr lvl="1"/>
            <a:r>
              <a:rPr lang="uk-UA" dirty="0"/>
              <a:t>де </a:t>
            </a:r>
            <a:r>
              <a:rPr lang="en-US" i="1" dirty="0"/>
              <a:t>x</a:t>
            </a:r>
            <a:r>
              <a:rPr lang="ru-RU" i="1" baseline="30000" dirty="0"/>
              <a:t>(</a:t>
            </a:r>
            <a:r>
              <a:rPr lang="en-US" i="1" baseline="30000" dirty="0"/>
              <a:t>k</a:t>
            </a:r>
            <a:r>
              <a:rPr lang="ru-RU" i="1" baseline="30000" dirty="0"/>
              <a:t>+1)</a:t>
            </a:r>
            <a:r>
              <a:rPr lang="ru-RU" dirty="0"/>
              <a:t>,</a:t>
            </a:r>
            <a:r>
              <a:rPr lang="ru-RU" i="1" dirty="0"/>
              <a:t> </a:t>
            </a:r>
            <a:r>
              <a:rPr lang="en-US" i="1" dirty="0"/>
              <a:t>x</a:t>
            </a:r>
            <a:r>
              <a:rPr lang="ru-RU" i="1" baseline="30000" dirty="0"/>
              <a:t>(</a:t>
            </a:r>
            <a:r>
              <a:rPr lang="en-US" i="1" baseline="30000" dirty="0"/>
              <a:t>k</a:t>
            </a:r>
            <a:r>
              <a:rPr lang="ru-RU" i="1" baseline="30000" dirty="0"/>
              <a:t>)</a:t>
            </a:r>
            <a:r>
              <a:rPr lang="ru-RU" i="1" dirty="0"/>
              <a:t> </a:t>
            </a:r>
            <a:r>
              <a:rPr lang="uk-UA" dirty="0"/>
              <a:t> - значення </a:t>
            </a:r>
            <a:r>
              <a:rPr lang="en-US" dirty="0"/>
              <a:t>x</a:t>
            </a:r>
            <a:r>
              <a:rPr lang="uk-UA" dirty="0"/>
              <a:t> на</a:t>
            </a:r>
            <a:r>
              <a:rPr lang="ru-RU" dirty="0"/>
              <a:t> (</a:t>
            </a:r>
            <a:r>
              <a:rPr lang="en-US" dirty="0"/>
              <a:t>k</a:t>
            </a:r>
            <a:r>
              <a:rPr lang="ru-RU" dirty="0"/>
              <a:t>+1)</a:t>
            </a:r>
            <a:r>
              <a:rPr lang="uk-UA" dirty="0"/>
              <a:t> та (</a:t>
            </a:r>
            <a:r>
              <a:rPr lang="en-US" dirty="0"/>
              <a:t>k</a:t>
            </a:r>
            <a:r>
              <a:rPr lang="uk-UA" dirty="0"/>
              <a:t>) кроці</a:t>
            </a:r>
            <a:r>
              <a:rPr lang="ru-RU" dirty="0"/>
              <a:t>, </a:t>
            </a:r>
            <a:r>
              <a:rPr lang="ru-RU" i="1" dirty="0"/>
              <a:t> </a:t>
            </a:r>
            <a:r>
              <a:rPr lang="en-US" i="1" dirty="0"/>
              <a:t>C</a:t>
            </a:r>
            <a:r>
              <a:rPr lang="ru-RU" dirty="0"/>
              <a:t> – </a:t>
            </a:r>
            <a:r>
              <a:rPr lang="uk-UA" dirty="0"/>
              <a:t>перетворена матриця </a:t>
            </a:r>
            <a:r>
              <a:rPr lang="en-US" i="1" dirty="0"/>
              <a:t>A</a:t>
            </a:r>
            <a:r>
              <a:rPr lang="uk-UA" dirty="0"/>
              <a:t>,</a:t>
            </a:r>
            <a:r>
              <a:rPr lang="uk-UA" i="1" dirty="0"/>
              <a:t> </a:t>
            </a:r>
            <a:r>
              <a:rPr lang="en-US" i="1" dirty="0"/>
              <a:t>g</a:t>
            </a:r>
            <a:r>
              <a:rPr lang="uk-UA" dirty="0"/>
              <a:t> – перетворений вектор </a:t>
            </a:r>
            <a:r>
              <a:rPr lang="en-US" i="1" dirty="0"/>
              <a:t>b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1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Встановлення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smtClean="0"/>
              <a:t>matplotlib.2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smtClean="0"/>
              <a:t>За </a:t>
            </a:r>
            <a:r>
              <a:rPr lang="uk-UA" dirty="0"/>
              <a:t>умови дотримання зазначених вище угод, встановлення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err="1"/>
              <a:t>matplotlib</a:t>
            </a:r>
            <a:r>
              <a:rPr lang="uk-UA" dirty="0"/>
              <a:t> полягає у запуску відповідних завантажених .</a:t>
            </a:r>
            <a:r>
              <a:rPr lang="en-US" dirty="0"/>
              <a:t>exe </a:t>
            </a:r>
            <a:r>
              <a:rPr lang="uk-UA" dirty="0"/>
              <a:t>файлів та слідуванні інтерактивним підказкам.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en-US" dirty="0"/>
              <a:t>Python</a:t>
            </a:r>
            <a:r>
              <a:rPr lang="uk-UA" dirty="0"/>
              <a:t> 3.4 був встановлений без дотримання зазначених вище угод, його потрібно перевстановити. </a:t>
            </a:r>
            <a:endParaRPr lang="en-US" dirty="0" smtClean="0"/>
          </a:p>
          <a:p>
            <a:r>
              <a:rPr lang="uk-UA" dirty="0" smtClean="0"/>
              <a:t>Треба </a:t>
            </a:r>
            <a:r>
              <a:rPr lang="uk-UA" dirty="0"/>
              <a:t>зазначити, що пакет </a:t>
            </a:r>
            <a:r>
              <a:rPr lang="en-US" dirty="0" err="1"/>
              <a:t>matplotlib</a:t>
            </a:r>
            <a:r>
              <a:rPr lang="uk-UA" dirty="0"/>
              <a:t> залежить від декількох додаткових пакетів (перелік цих пакетів є у файлі за посиланням вище), які встановлюють аналогічно.</a:t>
            </a:r>
            <a:endParaRPr lang="en-US" dirty="0"/>
          </a:p>
          <a:p>
            <a:r>
              <a:rPr lang="uk-UA" dirty="0"/>
              <a:t>Інсталяцію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uk-UA" dirty="0"/>
              <a:t>для операційних систем </a:t>
            </a:r>
            <a:r>
              <a:rPr lang="en-US" dirty="0"/>
              <a:t>Mac OS X </a:t>
            </a:r>
            <a:r>
              <a:rPr lang="uk-UA" dirty="0"/>
              <a:t>та </a:t>
            </a:r>
            <a:r>
              <a:rPr lang="en-US" dirty="0"/>
              <a:t>Linux </a:t>
            </a:r>
            <a:r>
              <a:rPr lang="uk-UA" dirty="0"/>
              <a:t>описано у файлі</a:t>
            </a:r>
            <a:endParaRPr lang="en-US" dirty="0"/>
          </a:p>
          <a:p>
            <a:pPr lvl="1"/>
            <a:r>
              <a:rPr lang="uk-UA" u="sng" dirty="0">
                <a:hlinkClick r:id="rId2"/>
              </a:rPr>
              <a:t>http://web.cs.wpi.edu/~cs1004/a14/Resources/Macintosh/SettingUpPython_Macintosh-Linux.pdf</a:t>
            </a:r>
            <a:endParaRPr lang="en-US" dirty="0"/>
          </a:p>
          <a:p>
            <a:r>
              <a:rPr lang="uk-UA" dirty="0"/>
              <a:t>Для цієї інсталяції застосовують пакет з </a:t>
            </a:r>
            <a:r>
              <a:rPr lang="en-US" dirty="0"/>
              <a:t>Python </a:t>
            </a:r>
            <a:r>
              <a:rPr lang="uk-UA" dirty="0"/>
              <a:t>з назвою </a:t>
            </a:r>
            <a:r>
              <a:rPr lang="en-US" dirty="0"/>
              <a:t>pip</a:t>
            </a:r>
            <a:r>
              <a:rPr lang="uk-UA" dirty="0"/>
              <a:t> (</a:t>
            </a:r>
            <a:r>
              <a:rPr lang="en-US" dirty="0"/>
              <a:t>pip</a:t>
            </a:r>
            <a:r>
              <a:rPr lang="uk-UA" dirty="0"/>
              <a:t>3 для </a:t>
            </a:r>
            <a:r>
              <a:rPr lang="en-US" dirty="0"/>
              <a:t>Python</a:t>
            </a:r>
            <a:r>
              <a:rPr lang="uk-UA" dirty="0"/>
              <a:t> 3.4). </a:t>
            </a:r>
            <a:endParaRPr lang="en-US" dirty="0" smtClean="0"/>
          </a:p>
          <a:p>
            <a:r>
              <a:rPr lang="en-US" dirty="0" smtClean="0"/>
              <a:t>pip </a:t>
            </a:r>
            <a:r>
              <a:rPr lang="uk-UA" dirty="0"/>
              <a:t>– це скорочення від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Installation</a:t>
            </a:r>
            <a:r>
              <a:rPr lang="uk-UA" dirty="0"/>
              <a:t> </a:t>
            </a:r>
            <a:r>
              <a:rPr lang="uk-UA" dirty="0" err="1"/>
              <a:t>Program</a:t>
            </a:r>
            <a:r>
              <a:rPr lang="uk-UA" dirty="0"/>
              <a:t> – Програма встановлення </a:t>
            </a:r>
            <a:r>
              <a:rPr lang="uk-UA" dirty="0" err="1"/>
              <a:t>Python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1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2700" dirty="0"/>
              <a:t>Приклад: Розв’язування системи лінійних алгебраїчних рівнянь методом Якобі (методом простої ітерації) (версія 1</a:t>
            </a:r>
            <a:r>
              <a:rPr lang="uk-UA" sz="2700" dirty="0" smtClean="0"/>
              <a:t>).2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1800" dirty="0"/>
              <a:t>Для перетворення кожен рядок матриці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uk-UA" sz="1800" dirty="0"/>
              <a:t>та відповідний елемент вектору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uk-UA" sz="1800" dirty="0"/>
              <a:t>ділимо на діагональний елемент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ii</a:t>
            </a:r>
            <a:r>
              <a:rPr lang="ru-RU" sz="1800" dirty="0"/>
              <a:t>. </a:t>
            </a:r>
            <a:endParaRPr lang="ru-RU" sz="1800" dirty="0" smtClean="0"/>
          </a:p>
          <a:p>
            <a:r>
              <a:rPr lang="uk-UA" sz="1800" dirty="0" smtClean="0"/>
              <a:t>Після </a:t>
            </a:r>
            <a:r>
              <a:rPr lang="uk-UA" sz="1800" dirty="0"/>
              <a:t>цього у трансформованій матриці діагональні елементи (одиниці) замінюємо нулями. </a:t>
            </a:r>
            <a:endParaRPr lang="uk-UA" sz="1800" dirty="0" smtClean="0"/>
          </a:p>
          <a:p>
            <a:r>
              <a:rPr lang="uk-UA" sz="1800" dirty="0" smtClean="0"/>
              <a:t>Таким </a:t>
            </a:r>
            <a:r>
              <a:rPr lang="uk-UA" sz="1800" dirty="0"/>
              <a:t>чином отримуємо матрицю </a:t>
            </a:r>
            <a:r>
              <a:rPr lang="en-US" sz="1800" i="1" dirty="0"/>
              <a:t>C</a:t>
            </a:r>
            <a:r>
              <a:rPr lang="uk-UA" sz="1800" dirty="0"/>
              <a:t> та вектор </a:t>
            </a:r>
            <a:r>
              <a:rPr lang="en-US" sz="1800" i="1" dirty="0"/>
              <a:t>g</a:t>
            </a:r>
            <a:r>
              <a:rPr lang="uk-UA" sz="1800" dirty="0"/>
              <a:t>.</a:t>
            </a:r>
            <a:endParaRPr lang="en-US" sz="1800" dirty="0"/>
          </a:p>
          <a:p>
            <a:r>
              <a:rPr lang="uk-UA" sz="1800" dirty="0"/>
              <a:t>В якості </a:t>
            </a:r>
            <a:r>
              <a:rPr lang="en-US" sz="1800" i="1" dirty="0"/>
              <a:t>x</a:t>
            </a:r>
            <a:r>
              <a:rPr lang="ru-RU" sz="1800" i="1" baseline="30000" dirty="0"/>
              <a:t>(</a:t>
            </a:r>
            <a:r>
              <a:rPr lang="uk-UA" sz="1800" i="1" baseline="30000" dirty="0"/>
              <a:t>0</a:t>
            </a:r>
            <a:r>
              <a:rPr lang="ru-RU" sz="1800" i="1" baseline="30000" dirty="0"/>
              <a:t>)</a:t>
            </a:r>
            <a:r>
              <a:rPr lang="uk-UA" sz="1800" dirty="0"/>
              <a:t> беруть або нульовий вектор, або стовпчик вільних членів </a:t>
            </a:r>
            <a:r>
              <a:rPr lang="en-US" sz="1800" i="1" dirty="0"/>
              <a:t>g</a:t>
            </a:r>
            <a:r>
              <a:rPr lang="uk-UA" sz="1800" i="1" dirty="0"/>
              <a:t>.</a:t>
            </a:r>
            <a:r>
              <a:rPr lang="uk-UA" sz="1800" dirty="0"/>
              <a:t> </a:t>
            </a:r>
            <a:endParaRPr lang="uk-UA" sz="1800" dirty="0" smtClean="0"/>
          </a:p>
          <a:p>
            <a:r>
              <a:rPr lang="uk-UA" sz="1800" dirty="0" smtClean="0"/>
              <a:t>Умова </a:t>
            </a:r>
            <a:r>
              <a:rPr lang="uk-UA" sz="1800" dirty="0"/>
              <a:t>завершення обчислень – достатня близькість двох послідовних наближень.</a:t>
            </a:r>
            <a:endParaRPr lang="en-US" sz="1800" dirty="0"/>
          </a:p>
          <a:p>
            <a:r>
              <a:rPr lang="uk-UA" sz="1800" dirty="0"/>
              <a:t>Треба відмітити, що цей метод працює та збігається (ітераційний процес завершується), коли матриця є діагонально-переважаючою. </a:t>
            </a:r>
            <a:endParaRPr lang="uk-UA" sz="1800" dirty="0" smtClean="0"/>
          </a:p>
          <a:p>
            <a:r>
              <a:rPr lang="uk-UA" sz="1800" dirty="0" smtClean="0"/>
              <a:t>Тобто</a:t>
            </a:r>
            <a:r>
              <a:rPr lang="uk-UA" sz="1800" dirty="0"/>
              <a:t>, модулі діагональних елементів набагато більші за інші елементи матриці.</a:t>
            </a:r>
            <a:endParaRPr lang="en-US" sz="1800" dirty="0"/>
          </a:p>
          <a:p>
            <a:r>
              <a:rPr lang="uk-UA" sz="1800" dirty="0"/>
              <a:t>Більш точно, достатньою умовою збіжності є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50</a:t>
            </a:fld>
            <a:endParaRPr lang="ru-RU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160482"/>
              </p:ext>
            </p:extLst>
          </p:nvPr>
        </p:nvGraphicFramePr>
        <p:xfrm>
          <a:off x="1691680" y="5661248"/>
          <a:ext cx="3914442" cy="743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904238" imgH="361579" progId="Equation.3">
                  <p:embed/>
                </p:oleObj>
              </mc:Choice>
              <mc:Fallback>
                <p:oleObj name="Equation" r:id="rId3" imgW="1904238" imgH="361579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5661248"/>
                        <a:ext cx="3914442" cy="743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5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2700" dirty="0"/>
              <a:t>Приклад: Розв’язування системи лінійних алгебраїчних рівнянь методом Якобі (методом простої ітерації) (версія 1</a:t>
            </a:r>
            <a:r>
              <a:rPr lang="uk-UA" sz="2700" dirty="0" smtClean="0"/>
              <a:t>).3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Програма </a:t>
            </a:r>
            <a:r>
              <a:rPr lang="uk-UA" dirty="0" err="1"/>
              <a:t>ініціалізує</a:t>
            </a:r>
            <a:r>
              <a:rPr lang="uk-UA" dirty="0"/>
              <a:t> матрицю </a:t>
            </a:r>
            <a:r>
              <a:rPr lang="en-US" dirty="0"/>
              <a:t>A </a:t>
            </a:r>
            <a:r>
              <a:rPr lang="ru-RU" dirty="0"/>
              <a:t>та </a:t>
            </a:r>
            <a:r>
              <a:rPr lang="uk-UA" dirty="0"/>
              <a:t>вектор </a:t>
            </a:r>
            <a:r>
              <a:rPr lang="en-US" dirty="0"/>
              <a:t>b</a:t>
            </a:r>
            <a:r>
              <a:rPr lang="ru-RU" dirty="0"/>
              <a:t>, </a:t>
            </a:r>
            <a:r>
              <a:rPr lang="uk-UA" dirty="0"/>
              <a:t>друкує систему </a:t>
            </a:r>
            <a:r>
              <a:rPr lang="ru-RU" dirty="0"/>
              <a:t>та </a:t>
            </a:r>
            <a:r>
              <a:rPr lang="uk-UA" dirty="0"/>
              <a:t>виконує обчислення </a:t>
            </a:r>
            <a:r>
              <a:rPr lang="en-US" dirty="0"/>
              <a:t>x </a:t>
            </a:r>
            <a:r>
              <a:rPr lang="uk-UA" dirty="0"/>
              <a:t>за наведеним вище рекурентним співвідношенням.</a:t>
            </a:r>
            <a:endParaRPr lang="en-US" dirty="0"/>
          </a:p>
          <a:p>
            <a:r>
              <a:rPr lang="uk-UA" dirty="0"/>
              <a:t>Для перевірки умови завершення обчислень використовується функція </a:t>
            </a:r>
            <a:r>
              <a:rPr lang="en-US" dirty="0"/>
              <a:t>np</a:t>
            </a:r>
            <a:r>
              <a:rPr lang="uk-UA" dirty="0"/>
              <a:t>.</a:t>
            </a:r>
            <a:r>
              <a:rPr lang="en-US" dirty="0" err="1"/>
              <a:t>allclose</a:t>
            </a:r>
            <a:r>
              <a:rPr lang="uk-UA" dirty="0"/>
              <a:t>, яка перевіряє, чи всі модулі різниць відповідних елементів двох послідовних наближень не перевищують значення </a:t>
            </a:r>
            <a:r>
              <a:rPr lang="en-US" dirty="0" err="1"/>
              <a:t>atol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 smtClean="0"/>
              <a:t>Відразу намітимо напрями покращання цієї програми: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Коефіцієнти матриці та вектор вільних членів бажано вводити ззовні.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Не перевіряється умова збіжності.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Бажано здійснити </a:t>
            </a:r>
            <a:r>
              <a:rPr lang="uk-UA" dirty="0" err="1" smtClean="0"/>
              <a:t>векторизацію</a:t>
            </a:r>
            <a:r>
              <a:rPr lang="uk-UA" dirty="0" smtClean="0"/>
              <a:t> коду, позбавившись циклу у обчисленні чергового наближення.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2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Введення та виведення масивів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у текстовий файл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Масиви </a:t>
            </a:r>
            <a:r>
              <a:rPr lang="en-US" dirty="0" err="1"/>
              <a:t>numpy</a:t>
            </a:r>
            <a:r>
              <a:rPr lang="uk-UA" dirty="0"/>
              <a:t> доволі просто зберігати у текстовий файл та читати з текстового файлу.</a:t>
            </a:r>
            <a:endParaRPr lang="en-US" dirty="0"/>
          </a:p>
          <a:p>
            <a:r>
              <a:rPr lang="uk-UA" dirty="0"/>
              <a:t>Для збереження у текстовий файл використовується функція </a:t>
            </a:r>
            <a:r>
              <a:rPr lang="en-US" dirty="0"/>
              <a:t>np</a:t>
            </a:r>
            <a:r>
              <a:rPr lang="ru-RU" dirty="0"/>
              <a:t>.</a:t>
            </a:r>
            <a:r>
              <a:rPr lang="en-US" dirty="0" err="1"/>
              <a:t>savetxt</a:t>
            </a:r>
            <a:r>
              <a:rPr lang="ru-RU" dirty="0"/>
              <a:t>. </a:t>
            </a:r>
            <a:r>
              <a:rPr lang="uk-UA" dirty="0"/>
              <a:t>У простому випадку ця функція виглядає так: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savetxt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filename</a:t>
            </a:r>
            <a:r>
              <a:rPr lang="uk-UA" dirty="0"/>
              <a:t> – ім’я файлу, x – масив для збереження. </a:t>
            </a:r>
            <a:endParaRPr lang="uk-UA" dirty="0" smtClean="0"/>
          </a:p>
          <a:p>
            <a:r>
              <a:rPr lang="uk-UA" dirty="0" smtClean="0"/>
              <a:t>Двовимірні </a:t>
            </a:r>
            <a:r>
              <a:rPr lang="uk-UA" dirty="0"/>
              <a:t>масиви зберігаються наступним чином: кожен рядок масиву – у окремому рядку файлу; окремі елементи відділяються одним або декількома пропусками (</a:t>
            </a:r>
            <a:r>
              <a:rPr lang="ru-RU" dirty="0"/>
              <a:t>‘ ’</a:t>
            </a:r>
            <a:r>
              <a:rPr lang="uk-UA" dirty="0"/>
              <a:t>)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Для читання масиву з текстового файлу треба виконати команду: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loadtxt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uk-UA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4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400" dirty="0">
                <a:solidFill>
                  <a:srgbClr val="D2533C"/>
                </a:solidFill>
              </a:rPr>
              <a:t>Приклад: Розв’язування системи лінійних алгебраїчних рівнянь методом Якобі (методом простої ітерації) (версія </a:t>
            </a:r>
            <a:r>
              <a:rPr lang="uk-UA" sz="2400" dirty="0" smtClean="0">
                <a:solidFill>
                  <a:srgbClr val="D2533C"/>
                </a:solidFill>
              </a:rPr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Розв’язати систему лінійних алгебраїчних рівнянь методом Якобі (методом простої ітерації).</a:t>
            </a:r>
            <a:endParaRPr lang="en-US" dirty="0"/>
          </a:p>
          <a:p>
            <a:r>
              <a:rPr lang="uk-UA" dirty="0"/>
              <a:t>Виконати читання системи з текстового файлу. </a:t>
            </a:r>
            <a:endParaRPr lang="uk-UA" dirty="0" smtClean="0"/>
          </a:p>
          <a:p>
            <a:r>
              <a:rPr lang="uk-UA" dirty="0" smtClean="0"/>
              <a:t>Здійснити </a:t>
            </a:r>
            <a:r>
              <a:rPr lang="uk-UA" dirty="0"/>
              <a:t>також перевірку збіжності метода для заданої системи.</a:t>
            </a:r>
            <a:endParaRPr lang="en-US" dirty="0"/>
          </a:p>
          <a:p>
            <a:r>
              <a:rPr lang="uk-UA" dirty="0"/>
              <a:t>У програмі виділено 3 функції:</a:t>
            </a:r>
            <a:endParaRPr lang="en-US" dirty="0"/>
          </a:p>
          <a:p>
            <a:pPr lvl="1"/>
            <a:r>
              <a:rPr lang="uk-UA" dirty="0" err="1"/>
              <a:t>print_system</a:t>
            </a:r>
            <a:r>
              <a:rPr lang="uk-UA" dirty="0"/>
              <a:t> – показує систему на екрані;</a:t>
            </a:r>
            <a:endParaRPr lang="en-US" dirty="0"/>
          </a:p>
          <a:p>
            <a:pPr lvl="1"/>
            <a:r>
              <a:rPr lang="uk-UA" dirty="0" err="1"/>
              <a:t>check_convergence</a:t>
            </a:r>
            <a:r>
              <a:rPr lang="uk-UA" dirty="0"/>
              <a:t> – перевіряє достатню умову збіжності;</a:t>
            </a:r>
            <a:endParaRPr lang="en-US" dirty="0"/>
          </a:p>
          <a:p>
            <a:pPr lvl="1"/>
            <a:r>
              <a:rPr lang="uk-UA" dirty="0" err="1"/>
              <a:t>jacobi</a:t>
            </a:r>
            <a:r>
              <a:rPr lang="uk-UA" dirty="0"/>
              <a:t> – виконує пошук розв’язку.</a:t>
            </a:r>
            <a:endParaRPr lang="en-US" dirty="0"/>
          </a:p>
          <a:p>
            <a:r>
              <a:rPr lang="uk-UA" dirty="0"/>
              <a:t>Основна програма читає систему з файлу та знаходить розв’язок. </a:t>
            </a:r>
            <a:endParaRPr lang="uk-UA" dirty="0" smtClean="0"/>
          </a:p>
          <a:p>
            <a:r>
              <a:rPr lang="uk-UA" dirty="0" smtClean="0"/>
              <a:t>Передбачається</a:t>
            </a:r>
            <a:r>
              <a:rPr lang="uk-UA" dirty="0"/>
              <a:t>, що у текстовому файлі один рядок системи записаний у одному рядку файлу. </a:t>
            </a:r>
            <a:endParaRPr lang="uk-UA" dirty="0" smtClean="0"/>
          </a:p>
          <a:p>
            <a:r>
              <a:rPr lang="uk-UA" dirty="0" smtClean="0"/>
              <a:t>Спочатку </a:t>
            </a:r>
            <a:r>
              <a:rPr lang="uk-UA" dirty="0"/>
              <a:t>– коефіцієнти 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uk-UA" dirty="0"/>
              <a:t>, потім -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Тому </a:t>
            </a:r>
            <a:r>
              <a:rPr lang="uk-UA" dirty="0"/>
              <a:t>після читання програма за допомогою вирізок ділить масив </a:t>
            </a:r>
            <a:r>
              <a:rPr lang="en-US" dirty="0"/>
              <a:t>ab </a:t>
            </a:r>
            <a:r>
              <a:rPr lang="uk-UA" dirty="0"/>
              <a:t>на матрицю </a:t>
            </a:r>
            <a:r>
              <a:rPr lang="en-US" dirty="0"/>
              <a:t>a</a:t>
            </a:r>
            <a:r>
              <a:rPr lang="uk-UA" dirty="0"/>
              <a:t> та вектор </a:t>
            </a:r>
            <a:r>
              <a:rPr lang="en-US" dirty="0"/>
              <a:t>b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5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400" dirty="0">
                <a:solidFill>
                  <a:srgbClr val="D2533C"/>
                </a:solidFill>
              </a:rPr>
              <a:t>Приклад: Розв’язування системи лінійних алгебраїчних рівнянь методом Якобі (методом простої ітерації) (версія 3</a:t>
            </a:r>
            <a:r>
              <a:rPr lang="uk-UA" sz="2400" dirty="0" smtClean="0">
                <a:solidFill>
                  <a:srgbClr val="D2533C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Розв’язати систему лінійних алгебраїчних рівнянь методом Якобі (методом простої ітерації).</a:t>
            </a:r>
            <a:endParaRPr lang="en-US" dirty="0"/>
          </a:p>
          <a:p>
            <a:r>
              <a:rPr lang="uk-UA" dirty="0"/>
              <a:t>Виконати читання системи з текстового файлу. </a:t>
            </a:r>
            <a:endParaRPr lang="uk-UA" dirty="0" smtClean="0"/>
          </a:p>
          <a:p>
            <a:r>
              <a:rPr lang="uk-UA" dirty="0" smtClean="0"/>
              <a:t>Здійснити </a:t>
            </a:r>
            <a:r>
              <a:rPr lang="uk-UA" dirty="0"/>
              <a:t>також перевірку збіжності метода для заданої системи. </a:t>
            </a:r>
            <a:endParaRPr lang="uk-UA" dirty="0" smtClean="0"/>
          </a:p>
          <a:p>
            <a:r>
              <a:rPr lang="uk-UA" dirty="0" err="1" smtClean="0"/>
              <a:t>Векторизувати</a:t>
            </a:r>
            <a:r>
              <a:rPr lang="uk-UA" dirty="0" smtClean="0"/>
              <a:t> </a:t>
            </a:r>
            <a:r>
              <a:rPr lang="uk-UA" dirty="0"/>
              <a:t>програмний код.</a:t>
            </a:r>
            <a:endParaRPr lang="en-US" dirty="0"/>
          </a:p>
          <a:p>
            <a:r>
              <a:rPr lang="uk-UA" dirty="0"/>
              <a:t>У порівнянні з версією 2 у версії 3 виконано </a:t>
            </a:r>
            <a:r>
              <a:rPr lang="uk-UA" dirty="0" err="1"/>
              <a:t>векторизацію</a:t>
            </a:r>
            <a:r>
              <a:rPr lang="uk-UA" dirty="0"/>
              <a:t> функцій </a:t>
            </a:r>
            <a:r>
              <a:rPr lang="uk-UA" dirty="0" err="1"/>
              <a:t>check_convergence</a:t>
            </a:r>
            <a:r>
              <a:rPr lang="uk-UA" dirty="0"/>
              <a:t> та </a:t>
            </a:r>
            <a:r>
              <a:rPr lang="uk-UA" dirty="0" err="1"/>
              <a:t>jacobi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 err="1"/>
              <a:t>векторизації</a:t>
            </a:r>
            <a:r>
              <a:rPr lang="uk-UA" dirty="0"/>
              <a:t> використано розглянуті вище можливості обробки масивів </a:t>
            </a:r>
            <a:r>
              <a:rPr lang="en-US" dirty="0" err="1"/>
              <a:t>numpy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Застосовано більш надійний критерій завершення обчислень (розрахунок суми модулів різниці двох послідовних наближень).</a:t>
            </a:r>
            <a:endParaRPr lang="en-US" dirty="0"/>
          </a:p>
          <a:p>
            <a:r>
              <a:rPr lang="uk-UA" dirty="0"/>
              <a:t>Розв’язок порівнюється з </a:t>
            </a:r>
            <a:r>
              <a:rPr lang="uk-UA" dirty="0" err="1"/>
              <a:t>розв’язком</a:t>
            </a:r>
            <a:r>
              <a:rPr lang="uk-UA" dirty="0"/>
              <a:t> цієї ж системи за допомогою стандартної функції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для розв’язування систем лінійних алгебраїчних рівнянь: </a:t>
            </a:r>
            <a:r>
              <a:rPr lang="uk-UA" dirty="0" err="1"/>
              <a:t>np.linalg.solve</a:t>
            </a:r>
            <a:r>
              <a:rPr lang="uk-UA" dirty="0"/>
              <a:t>(</a:t>
            </a:r>
            <a:r>
              <a:rPr lang="uk-UA" dirty="0" err="1"/>
              <a:t>a,b</a:t>
            </a:r>
            <a:r>
              <a:rPr lang="uk-UA" dirty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5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Генерація випадкових чисел та їх використання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Ми вже знайомились з генерацією випадкових чисел у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uk-UA" dirty="0"/>
              <a:t>яка реалізована у модулі </a:t>
            </a:r>
            <a:r>
              <a:rPr lang="en-US" dirty="0"/>
              <a:t>random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У наукових обчисленнях випадкові числа використовують у низці застосувань для розв’язання різноманітних задач. </a:t>
            </a:r>
            <a:endParaRPr lang="uk-UA" dirty="0" smtClean="0"/>
          </a:p>
          <a:p>
            <a:r>
              <a:rPr lang="uk-UA" dirty="0" smtClean="0"/>
              <a:t>Оскільки </a:t>
            </a:r>
            <a:r>
              <a:rPr lang="uk-UA" dirty="0"/>
              <a:t>у більшості цих задач потрібна генерація великих масивів випадкових чисел, у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є свій модуль, який також називається </a:t>
            </a:r>
            <a:r>
              <a:rPr lang="en-US" dirty="0"/>
              <a:t>random </a:t>
            </a:r>
            <a:r>
              <a:rPr lang="uk-UA" dirty="0"/>
              <a:t>і багато в чому повторює функціональність </a:t>
            </a:r>
            <a:r>
              <a:rPr lang="en-US" dirty="0"/>
              <a:t>random </a:t>
            </a:r>
            <a:r>
              <a:rPr lang="uk-UA" dirty="0"/>
              <a:t>із стандартного </a:t>
            </a:r>
            <a:r>
              <a:rPr lang="en-US" dirty="0"/>
              <a:t>Python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02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Генерація випадкових чисел та їх </a:t>
            </a:r>
            <a:r>
              <a:rPr lang="uk-UA" dirty="0" smtClean="0"/>
              <a:t>використання.2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 </a:t>
            </a:r>
            <a:r>
              <a:rPr lang="uk-UA" dirty="0"/>
              <a:t>таблиці нижче зібрано декілька функцій </a:t>
            </a:r>
            <a:r>
              <a:rPr lang="en-US" dirty="0"/>
              <a:t>np</a:t>
            </a:r>
            <a:r>
              <a:rPr lang="uk-UA" dirty="0"/>
              <a:t>.</a:t>
            </a:r>
            <a:r>
              <a:rPr lang="en-US" dirty="0"/>
              <a:t>random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56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24226"/>
              </p:ext>
            </p:extLst>
          </p:nvPr>
        </p:nvGraphicFramePr>
        <p:xfrm>
          <a:off x="611560" y="2132856"/>
          <a:ext cx="7776864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280"/>
                <a:gridCol w="525658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Дія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np.random.uniform(low, high, size)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масив з </a:t>
                      </a:r>
                      <a:r>
                        <a:rPr lang="en-US" sz="1600">
                          <a:effectLst/>
                        </a:rPr>
                        <a:t>size </a:t>
                      </a:r>
                      <a:r>
                        <a:rPr lang="uk-UA" sz="1600">
                          <a:effectLst/>
                        </a:rPr>
                        <a:t>рівномірно розподілених випадкових чисел у напівінтервалі </a:t>
                      </a:r>
                      <a:r>
                        <a:rPr lang="en-US" sz="1600">
                          <a:effectLst/>
                        </a:rPr>
                        <a:t>[low, high)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np.random.rand</a:t>
                      </a:r>
                      <a:r>
                        <a:rPr lang="en-US" sz="1600" dirty="0">
                          <a:effectLst/>
                        </a:rPr>
                        <a:t>(d0</a:t>
                      </a:r>
                      <a:r>
                        <a:rPr lang="en-US" sz="1600" dirty="0" smtClean="0">
                          <a:effectLst/>
                        </a:rPr>
                        <a:t>,…, </a:t>
                      </a:r>
                      <a:r>
                        <a:rPr lang="en-US" sz="1600" dirty="0" err="1" smtClean="0">
                          <a:effectLst/>
                        </a:rPr>
                        <a:t>dk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</a:t>
                      </a:r>
                      <a:r>
                        <a:rPr lang="ru-RU" sz="1600">
                          <a:effectLst/>
                        </a:rPr>
                        <a:t>(</a:t>
                      </a:r>
                      <a:r>
                        <a:rPr lang="uk-UA" sz="1600">
                          <a:effectLst/>
                        </a:rPr>
                        <a:t>багатовимірний</a:t>
                      </a:r>
                      <a:r>
                        <a:rPr lang="ru-RU" sz="1600">
                          <a:effectLst/>
                        </a:rPr>
                        <a:t>)</a:t>
                      </a:r>
                      <a:r>
                        <a:rPr lang="uk-UA" sz="1600">
                          <a:effectLst/>
                        </a:rPr>
                        <a:t> масив, заповнений випадковими числами з напівінтервалу </a:t>
                      </a:r>
                      <a:r>
                        <a:rPr lang="ru-RU" sz="1600">
                          <a:effectLst/>
                        </a:rPr>
                        <a:t>[0, 1). </a:t>
                      </a:r>
                      <a:r>
                        <a:rPr lang="en-US" sz="1600">
                          <a:effectLst/>
                        </a:rPr>
                        <a:t>d</a:t>
                      </a:r>
                      <a:r>
                        <a:rPr lang="ru-RU" sz="1600">
                          <a:effectLst/>
                        </a:rPr>
                        <a:t>0,…,</a:t>
                      </a:r>
                      <a:r>
                        <a:rPr lang="en-US" sz="1600">
                          <a:effectLst/>
                        </a:rPr>
                        <a:t>dk</a:t>
                      </a:r>
                      <a:r>
                        <a:rPr lang="ru-RU" sz="1600">
                          <a:effectLst/>
                        </a:rPr>
                        <a:t> – </a:t>
                      </a:r>
                      <a:r>
                        <a:rPr lang="uk-UA" sz="1600">
                          <a:effectLst/>
                        </a:rPr>
                        <a:t>кількість елементів по кожному з вимірів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np.random.random_integers(low, high, size)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масив з </a:t>
                      </a:r>
                      <a:r>
                        <a:rPr lang="en-US" sz="1600">
                          <a:effectLst/>
                        </a:rPr>
                        <a:t>size </a:t>
                      </a:r>
                      <a:r>
                        <a:rPr lang="uk-UA" sz="1600">
                          <a:effectLst/>
                        </a:rPr>
                        <a:t>рівномірно розподілених випадкових цілих чисел у інтервалі </a:t>
                      </a:r>
                      <a:r>
                        <a:rPr lang="en-US" sz="1600">
                          <a:effectLst/>
                        </a:rPr>
                        <a:t>[low, high]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np.random.shuffle(a)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Випадковим чином перемішує масив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ru-RU" sz="1600">
                          <a:effectLst/>
                        </a:rPr>
                        <a:t>. </a:t>
                      </a:r>
                      <a:r>
                        <a:rPr lang="uk-UA" sz="1600">
                          <a:effectLst/>
                        </a:rPr>
                        <a:t>Якщо масив багатовимірний, то перемішує тільки за першим індексом.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np.random.choice(a, size, replace=True)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Випадковим чином вибирає з одновимірного масиву </a:t>
                      </a:r>
                      <a:r>
                        <a:rPr lang="en-US" sz="1600" dirty="0">
                          <a:effectLst/>
                        </a:rPr>
                        <a:t>a size</a:t>
                      </a:r>
                      <a:r>
                        <a:rPr lang="uk-UA" sz="1600" dirty="0">
                          <a:effectLst/>
                        </a:rPr>
                        <a:t> елементів та повертає масив розміру </a:t>
                      </a:r>
                      <a:r>
                        <a:rPr lang="en-US" sz="1600" dirty="0">
                          <a:effectLst/>
                        </a:rPr>
                        <a:t>size</a:t>
                      </a:r>
                      <a:r>
                        <a:rPr lang="uk-UA" sz="1600" dirty="0">
                          <a:effectLst/>
                        </a:rPr>
                        <a:t>. Параметр </a:t>
                      </a:r>
                      <a:r>
                        <a:rPr lang="en-US" sz="1600" dirty="0">
                          <a:effectLst/>
                        </a:rPr>
                        <a:t>replace</a:t>
                      </a:r>
                      <a:r>
                        <a:rPr lang="uk-UA" sz="1600" dirty="0">
                          <a:effectLst/>
                        </a:rPr>
                        <a:t> вказує, чи допускається повторний вибір одного й того ж елементу.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Приклад:</a:t>
            </a:r>
            <a:r>
              <a:rPr lang="uk-UA" dirty="0"/>
              <a:t> Кидання монети (версія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Промоделювати кидання монети та прослідкувати, як змінюється із збільшенням числа випробувань різниця між кількістю «орлів» та «решок» а також співвідношення між орлами та решками. </a:t>
            </a:r>
            <a:endParaRPr lang="uk-UA" dirty="0" smtClean="0"/>
          </a:p>
          <a:p>
            <a:r>
              <a:rPr lang="uk-UA" dirty="0" smtClean="0"/>
              <a:t>Зобразити </a:t>
            </a:r>
            <a:r>
              <a:rPr lang="uk-UA" dirty="0"/>
              <a:t>результати на графіку.</a:t>
            </a:r>
            <a:endParaRPr lang="en-US" dirty="0"/>
          </a:p>
          <a:p>
            <a:r>
              <a:rPr lang="uk-UA" dirty="0"/>
              <a:t>Для моделювання будемо вважати, що результатом 1 кидання монети може бути число 1 (орел) або 0 (решка). </a:t>
            </a:r>
            <a:endParaRPr lang="uk-UA" dirty="0" smtClean="0"/>
          </a:p>
          <a:p>
            <a:r>
              <a:rPr lang="uk-UA" dirty="0" smtClean="0"/>
              <a:t>Проведемо </a:t>
            </a:r>
            <a:r>
              <a:rPr lang="uk-UA" dirty="0"/>
              <a:t>n серій випробувань, у </a:t>
            </a:r>
            <a:r>
              <a:rPr lang="en-US" dirty="0"/>
              <a:t>k</a:t>
            </a:r>
            <a:r>
              <a:rPr lang="ru-RU" dirty="0"/>
              <a:t>-</a:t>
            </a:r>
            <a:r>
              <a:rPr lang="uk-UA" dirty="0" err="1"/>
              <a:t>ій</a:t>
            </a:r>
            <a:r>
              <a:rPr lang="uk-UA" dirty="0"/>
              <a:t> з яких буде 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uk-UA" dirty="0"/>
              <a:t>кидань монети. </a:t>
            </a:r>
            <a:endParaRPr lang="uk-UA" dirty="0" smtClean="0"/>
          </a:p>
          <a:p>
            <a:r>
              <a:rPr lang="uk-UA" dirty="0" smtClean="0"/>
              <a:t>Усі </a:t>
            </a:r>
            <a:r>
              <a:rPr lang="uk-UA" dirty="0"/>
              <a:t>результати випробувань одразу збережемо у масиві </a:t>
            </a:r>
            <a:r>
              <a:rPr lang="en-US" dirty="0"/>
              <a:t>flips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На </a:t>
            </a:r>
            <a:r>
              <a:rPr lang="uk-UA" dirty="0"/>
              <a:t>базі масиву </a:t>
            </a:r>
            <a:r>
              <a:rPr lang="en-US" dirty="0"/>
              <a:t>flips </a:t>
            </a:r>
            <a:r>
              <a:rPr lang="uk-UA" dirty="0"/>
              <a:t>побудуємо масиви</a:t>
            </a:r>
            <a:endParaRPr lang="en-US" dirty="0"/>
          </a:p>
          <a:p>
            <a:pPr lvl="1"/>
            <a:r>
              <a:rPr lang="uk-UA" dirty="0" err="1"/>
              <a:t>numheads</a:t>
            </a:r>
            <a:r>
              <a:rPr lang="uk-UA" dirty="0"/>
              <a:t>   #кількість орлів</a:t>
            </a:r>
            <a:endParaRPr lang="en-US" dirty="0"/>
          </a:p>
          <a:p>
            <a:pPr lvl="1"/>
            <a:r>
              <a:rPr lang="uk-UA" dirty="0" err="1"/>
              <a:t>numtails</a:t>
            </a:r>
            <a:r>
              <a:rPr lang="uk-UA" dirty="0"/>
              <a:t>      #кількість решок</a:t>
            </a:r>
            <a:endParaRPr lang="en-US" dirty="0"/>
          </a:p>
          <a:p>
            <a:pPr lvl="1"/>
            <a:r>
              <a:rPr lang="uk-UA" dirty="0" err="1"/>
              <a:t>diffs</a:t>
            </a:r>
            <a:r>
              <a:rPr lang="uk-UA" dirty="0"/>
              <a:t>             #різниці між орлами та решками</a:t>
            </a:r>
            <a:endParaRPr lang="en-US" dirty="0"/>
          </a:p>
          <a:p>
            <a:pPr lvl="1"/>
            <a:r>
              <a:rPr lang="uk-UA" dirty="0" err="1"/>
              <a:t>ratios</a:t>
            </a:r>
            <a:r>
              <a:rPr lang="uk-UA" dirty="0"/>
              <a:t>          #відношення кількості орлів до кількості решок</a:t>
            </a:r>
            <a:endParaRPr lang="en-US" dirty="0"/>
          </a:p>
          <a:p>
            <a:r>
              <a:rPr lang="uk-UA" dirty="0"/>
              <a:t>Зобразимо графіки різниці та відношення між орлами та решками у вигляді ліній на 2 </a:t>
            </a:r>
            <a:r>
              <a:rPr lang="uk-UA" dirty="0" err="1"/>
              <a:t>підграфіках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Таке зображення неінформативне.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8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Приклад:</a:t>
            </a:r>
            <a:r>
              <a:rPr lang="uk-UA" dirty="0"/>
              <a:t> Кидання монети (версія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Промоделювати кидання монети та прослідкувати, як змінюється із збільшенням числа випробувань різниця між кількістю «орлів» та «решок» а також співвідношення між орлами та решками. </a:t>
            </a:r>
            <a:endParaRPr lang="uk-UA" dirty="0" smtClean="0"/>
          </a:p>
          <a:p>
            <a:r>
              <a:rPr lang="uk-UA" dirty="0" smtClean="0"/>
              <a:t>Зобразити </a:t>
            </a:r>
            <a:r>
              <a:rPr lang="uk-UA" dirty="0"/>
              <a:t>результати точками на графіку.</a:t>
            </a:r>
            <a:endParaRPr lang="en-US" dirty="0"/>
          </a:p>
          <a:p>
            <a:r>
              <a:rPr lang="uk-UA" dirty="0"/>
              <a:t>У порівнянні з версією 1, змінено тільки відображення </a:t>
            </a:r>
            <a:r>
              <a:rPr lang="uk-UA" dirty="0" err="1"/>
              <a:t>підграфіків</a:t>
            </a:r>
            <a:r>
              <a:rPr lang="uk-UA" dirty="0"/>
              <a:t>: вони зображені окремими точками.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Кидання монети (версія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Промоделювати кидання монети та прослідкувати, як змінюється із збільшенням числа випробувань різниця між кількістю «орлів» та «решок» а також ймовірність випадання орлів. </a:t>
            </a:r>
            <a:endParaRPr lang="uk-UA" dirty="0" smtClean="0"/>
          </a:p>
          <a:p>
            <a:r>
              <a:rPr lang="uk-UA" dirty="0" smtClean="0"/>
              <a:t>Зобразити </a:t>
            </a:r>
            <a:r>
              <a:rPr lang="uk-UA" dirty="0"/>
              <a:t>результати точками на графіку. </a:t>
            </a:r>
            <a:endParaRPr lang="uk-UA" dirty="0" smtClean="0"/>
          </a:p>
          <a:p>
            <a:r>
              <a:rPr lang="uk-UA" dirty="0" smtClean="0"/>
              <a:t>Використати </a:t>
            </a:r>
            <a:r>
              <a:rPr lang="uk-UA" dirty="0"/>
              <a:t>логарифмічну шкалу по осі </a:t>
            </a:r>
            <a:r>
              <a:rPr lang="en-US" dirty="0"/>
              <a:t>x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У порівнянні з версією 2, змінено відображення </a:t>
            </a:r>
            <a:r>
              <a:rPr lang="uk-UA" dirty="0" err="1"/>
              <a:t>підграфіків</a:t>
            </a:r>
            <a:r>
              <a:rPr lang="uk-UA" dirty="0"/>
              <a:t>, а також масив відношень (</a:t>
            </a:r>
            <a:r>
              <a:rPr lang="en-US" dirty="0"/>
              <a:t>ratios</a:t>
            </a:r>
            <a:r>
              <a:rPr lang="uk-UA" dirty="0"/>
              <a:t>) замінено масивом приблизних значень ймовірності (</a:t>
            </a:r>
            <a:r>
              <a:rPr lang="en-US" dirty="0" err="1"/>
              <a:t>probs</a:t>
            </a:r>
            <a:r>
              <a:rPr lang="uk-UA" dirty="0"/>
              <a:t>).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09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Імпорт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Для використання у програмі пакети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err="1"/>
              <a:t>matplotlib</a:t>
            </a:r>
            <a:r>
              <a:rPr lang="uk-UA" dirty="0"/>
              <a:t> імпортують командами: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uk-UA" dirty="0"/>
              <a:t>Скорочені імена </a:t>
            </a:r>
            <a:r>
              <a:rPr lang="en-US" dirty="0"/>
              <a:t>np </a:t>
            </a:r>
            <a:r>
              <a:rPr lang="uk-UA" dirty="0"/>
              <a:t>та </a:t>
            </a:r>
            <a:r>
              <a:rPr lang="en-US" dirty="0" err="1"/>
              <a:t>plt</a:t>
            </a:r>
            <a:r>
              <a:rPr lang="uk-UA" dirty="0"/>
              <a:t> не є обов’язковими, але ці назви традиційно використовують у більшості програм, що працюють з </a:t>
            </a:r>
            <a:r>
              <a:rPr lang="en-US" dirty="0" err="1"/>
              <a:t>numpy</a:t>
            </a:r>
            <a:r>
              <a:rPr lang="uk-UA" dirty="0"/>
              <a:t> та </a:t>
            </a:r>
            <a:r>
              <a:rPr lang="en-US" dirty="0" err="1"/>
              <a:t>matplotlib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Звичайно </a:t>
            </a:r>
            <a:r>
              <a:rPr lang="en-US" dirty="0" err="1"/>
              <a:t>matplotlib</a:t>
            </a:r>
            <a:r>
              <a:rPr lang="uk-UA" dirty="0"/>
              <a:t> імпортують тільки тоді, коли потрібне графічне відображення результатів. </a:t>
            </a:r>
            <a:endParaRPr lang="en-US" dirty="0"/>
          </a:p>
          <a:p>
            <a:r>
              <a:rPr lang="uk-UA" dirty="0"/>
              <a:t>Також з </a:t>
            </a:r>
            <a:r>
              <a:rPr lang="en-US" dirty="0" err="1"/>
              <a:t>matplotlib</a:t>
            </a:r>
            <a:r>
              <a:rPr lang="uk-UA" dirty="0"/>
              <a:t>, як випливає з команди імпорту, частіше імпортують тільки модуль </a:t>
            </a:r>
            <a:r>
              <a:rPr lang="uk-UA" dirty="0" err="1"/>
              <a:t>pyplot</a:t>
            </a:r>
            <a:r>
              <a:rPr lang="uk-UA" dirty="0"/>
              <a:t>, хоча у цьому пакеті є і інші модулі.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Монте-Карло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Приклад з киданням монети є ілюстрацією метода Монте-Карло. </a:t>
            </a:r>
            <a:endParaRPr lang="uk-UA" dirty="0" smtClean="0"/>
          </a:p>
          <a:p>
            <a:r>
              <a:rPr lang="uk-UA" b="1" dirty="0" smtClean="0"/>
              <a:t>Метод </a:t>
            </a:r>
            <a:r>
              <a:rPr lang="uk-UA" b="1" dirty="0"/>
              <a:t>Монте-Карло </a:t>
            </a:r>
            <a:r>
              <a:rPr lang="uk-UA" dirty="0"/>
              <a:t>полягає у проведенні великої кількості випробувань з генерацією випадкових величин. На підставі результатів випробувань робиться висновок щодо певної гіпотези: обчислення ймовірності події, обчислення площі тощо.</a:t>
            </a:r>
            <a:endParaRPr lang="en-US" dirty="0"/>
          </a:p>
          <a:p>
            <a:r>
              <a:rPr lang="uk-UA" dirty="0"/>
              <a:t>Точніше, нехай є деяка непевна подія, яка може бути результатом випробування з деякою ймовірністю. </a:t>
            </a:r>
            <a:endParaRPr lang="uk-UA" dirty="0" smtClean="0"/>
          </a:p>
          <a:p>
            <a:r>
              <a:rPr lang="uk-UA" dirty="0" smtClean="0"/>
              <a:t>Тоді</a:t>
            </a:r>
            <a:r>
              <a:rPr lang="uk-UA" dirty="0"/>
              <a:t>, якщо після проведення </a:t>
            </a:r>
            <a:r>
              <a:rPr lang="en-US" dirty="0"/>
              <a:t>N </a:t>
            </a:r>
            <a:r>
              <a:rPr lang="uk-UA" dirty="0"/>
              <a:t>випробувань така подія виникає </a:t>
            </a:r>
            <a:r>
              <a:rPr lang="en-US" dirty="0"/>
              <a:t>M </a:t>
            </a:r>
            <a:r>
              <a:rPr lang="uk-UA" dirty="0"/>
              <a:t>раз, то наближено ймовірність даної події складає </a:t>
            </a:r>
            <a:r>
              <a:rPr lang="en-US" dirty="0"/>
              <a:t>M</a:t>
            </a:r>
            <a:r>
              <a:rPr lang="uk-UA" dirty="0"/>
              <a:t>/</a:t>
            </a:r>
            <a:r>
              <a:rPr lang="en-US" dirty="0"/>
              <a:t>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Із </a:t>
            </a:r>
            <a:r>
              <a:rPr lang="uk-UA" dirty="0"/>
              <a:t>збільшенням </a:t>
            </a:r>
            <a:r>
              <a:rPr lang="en-US" dirty="0"/>
              <a:t>N</a:t>
            </a:r>
            <a:r>
              <a:rPr lang="uk-UA" dirty="0"/>
              <a:t> точність наближення також зростає.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Ймовірність випадання «шісток»: задача Шевальє де Мера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Один відомий французький гравець сімнадцятого століття, Шевальє де Мер, звернувся до свого друга </a:t>
            </a:r>
            <a:r>
              <a:rPr lang="uk-UA" sz="2000" dirty="0" err="1"/>
              <a:t>Блеза</a:t>
            </a:r>
            <a:r>
              <a:rPr lang="uk-UA" sz="2000" dirty="0"/>
              <a:t> Паскаля з таким запитанням щодо ставок на певний результат кидання костей. </a:t>
            </a:r>
            <a:endParaRPr lang="uk-UA" sz="2000" dirty="0" smtClean="0"/>
          </a:p>
          <a:p>
            <a:r>
              <a:rPr lang="uk-UA" sz="2000" dirty="0" smtClean="0"/>
              <a:t>Він </a:t>
            </a:r>
            <a:r>
              <a:rPr lang="uk-UA" sz="2000" dirty="0"/>
              <a:t>довгий час ставив на </a:t>
            </a:r>
            <a:r>
              <a:rPr lang="uk-UA" sz="2000" dirty="0" smtClean="0"/>
              <a:t>те, </a:t>
            </a:r>
            <a:r>
              <a:rPr lang="uk-UA" sz="2000" dirty="0"/>
              <a:t>що при киданні однієї кості</a:t>
            </a:r>
            <a:r>
              <a:rPr lang="ru-RU" sz="2000" dirty="0"/>
              <a:t> 4 </a:t>
            </a:r>
            <a:r>
              <a:rPr lang="uk-UA" sz="2000" dirty="0"/>
              <a:t>рази хоча б один раз випаде «шістка», тобто, на горі буде поверхня з шістьма крапками. </a:t>
            </a:r>
            <a:endParaRPr lang="uk-UA" sz="2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61</a:t>
            </a:fld>
            <a:endParaRPr lang="ru-RU"/>
          </a:p>
        </p:txBody>
      </p:sp>
      <p:pic>
        <p:nvPicPr>
          <p:cNvPr id="7" name="Picture 6" descr="C:\obv\Lect_Python2\T20\dice_0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01008"/>
            <a:ext cx="3456384" cy="2975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5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Ймовірність випадання «шісток»: задача Шевальє де </a:t>
            </a:r>
            <a:r>
              <a:rPr lang="uk-UA" dirty="0" smtClean="0"/>
              <a:t>Мера.2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 </a:t>
            </a:r>
            <a:r>
              <a:rPr lang="uk-UA" dirty="0"/>
              <a:t>цьому Шевальє де Мер залишався у виграші. </a:t>
            </a:r>
            <a:endParaRPr lang="uk-UA" dirty="0" smtClean="0"/>
          </a:p>
          <a:p>
            <a:r>
              <a:rPr lang="uk-UA" dirty="0" smtClean="0"/>
              <a:t>Він вирішив, що так само буде у виграші, якщо буде ставити на те, що при киданні двох костей 24 рази хоча б один раз випадуть дві шістки, але почав програвати гроші. </a:t>
            </a:r>
          </a:p>
          <a:p>
            <a:r>
              <a:rPr lang="uk-UA" dirty="0" smtClean="0"/>
              <a:t>Питання було в тому, яка мінімальна кількість кидань 2 костей зі ставкою на одночасне випадання двох шісток буде приносити виграш?</a:t>
            </a:r>
            <a:endParaRPr lang="en-US" dirty="0" smtClean="0"/>
          </a:p>
          <a:p>
            <a:r>
              <a:rPr lang="uk-UA" dirty="0" smtClean="0"/>
              <a:t>Паскаль разом з Ферма розв’язали цю задачу, що, як визнається нині, поклало початок теорії ймовірності.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7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Приклад: кидання костей (версія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 допомогою методу Монте-Карло визначити ймовірність одночасного випадання </a:t>
            </a:r>
            <a:r>
              <a:rPr lang="en-US" dirty="0" err="1"/>
              <a:t>ndice</a:t>
            </a:r>
            <a:r>
              <a:rPr lang="en-US" dirty="0"/>
              <a:t> </a:t>
            </a:r>
            <a:r>
              <a:rPr lang="uk-UA" dirty="0"/>
              <a:t>шісток при одночасному киданні </a:t>
            </a:r>
            <a:r>
              <a:rPr lang="en-US" dirty="0" err="1"/>
              <a:t>ndice</a:t>
            </a:r>
            <a:r>
              <a:rPr lang="uk-UA" dirty="0"/>
              <a:t> костей </a:t>
            </a:r>
            <a:r>
              <a:rPr lang="en-US" dirty="0" err="1"/>
              <a:t>nroll</a:t>
            </a:r>
            <a:r>
              <a:rPr lang="en-US" dirty="0"/>
              <a:t> </a:t>
            </a:r>
            <a:r>
              <a:rPr lang="ru-RU" dirty="0"/>
              <a:t>раз.</a:t>
            </a:r>
            <a:endParaRPr lang="en-US" dirty="0"/>
          </a:p>
          <a:p>
            <a:r>
              <a:rPr lang="uk-UA" dirty="0"/>
              <a:t>Перша версія програми використовує масиви на базі списків та генерацію випадкових чисел з модуля </a:t>
            </a:r>
            <a:r>
              <a:rPr lang="en-US" dirty="0"/>
              <a:t>random</a:t>
            </a:r>
            <a:r>
              <a:rPr lang="ru-RU" dirty="0"/>
              <a:t>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Програма </a:t>
            </a:r>
            <a:r>
              <a:rPr lang="uk-UA" dirty="0"/>
              <a:t>показує наближену ймовірність випадання шісток на підставі </a:t>
            </a:r>
            <a:r>
              <a:rPr lang="en-US" dirty="0"/>
              <a:t>TEST</a:t>
            </a:r>
            <a:r>
              <a:rPr lang="uk-UA" dirty="0"/>
              <a:t>_</a:t>
            </a:r>
            <a:r>
              <a:rPr lang="en-US" dirty="0"/>
              <a:t>NUM </a:t>
            </a:r>
            <a:r>
              <a:rPr lang="uk-UA" dirty="0"/>
              <a:t>випробувань для кількості кидань від 1 до </a:t>
            </a:r>
            <a:r>
              <a:rPr lang="en-US" dirty="0" err="1"/>
              <a:t>nroll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4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Приклад: кидання костей (версія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 допомогою методу Монте-Карло визначити ймовірність одночасного випадання </a:t>
            </a:r>
            <a:r>
              <a:rPr lang="en-US" dirty="0" err="1"/>
              <a:t>ndice</a:t>
            </a:r>
            <a:r>
              <a:rPr lang="en-US" dirty="0"/>
              <a:t> </a:t>
            </a:r>
            <a:r>
              <a:rPr lang="uk-UA" dirty="0"/>
              <a:t>шісток при одночасному киданні </a:t>
            </a:r>
            <a:r>
              <a:rPr lang="en-US" dirty="0" err="1"/>
              <a:t>ndice</a:t>
            </a:r>
            <a:r>
              <a:rPr lang="uk-UA" dirty="0"/>
              <a:t> костей </a:t>
            </a:r>
            <a:r>
              <a:rPr lang="en-US" dirty="0" err="1"/>
              <a:t>nroll</a:t>
            </a:r>
            <a:r>
              <a:rPr lang="en-US" dirty="0"/>
              <a:t> </a:t>
            </a:r>
            <a:r>
              <a:rPr lang="ru-RU" dirty="0"/>
              <a:t>раз.</a:t>
            </a:r>
            <a:endParaRPr lang="en-US" dirty="0"/>
          </a:p>
          <a:p>
            <a:r>
              <a:rPr lang="uk-UA" dirty="0"/>
              <a:t>Друга версія програми використовує масиви </a:t>
            </a:r>
            <a:r>
              <a:rPr lang="en-US" dirty="0" err="1"/>
              <a:t>numpy</a:t>
            </a:r>
            <a:r>
              <a:rPr lang="uk-UA" dirty="0"/>
              <a:t> та генерацію випадкових чисел з модуля </a:t>
            </a:r>
            <a:r>
              <a:rPr lang="en-US" dirty="0"/>
              <a:t>np</a:t>
            </a:r>
            <a:r>
              <a:rPr lang="ru-RU" dirty="0"/>
              <a:t>.</a:t>
            </a:r>
            <a:r>
              <a:rPr lang="en-US" dirty="0"/>
              <a:t>random</a:t>
            </a:r>
            <a:r>
              <a:rPr lang="ru-RU" dirty="0"/>
              <a:t>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Програма </a:t>
            </a:r>
            <a:r>
              <a:rPr lang="uk-UA" dirty="0"/>
              <a:t>показує наближену ймовірність випадання шісток на підставі </a:t>
            </a:r>
            <a:r>
              <a:rPr lang="en-US" dirty="0"/>
              <a:t>TEST</a:t>
            </a:r>
            <a:r>
              <a:rPr lang="uk-UA" dirty="0"/>
              <a:t>_</a:t>
            </a:r>
            <a:r>
              <a:rPr lang="en-US" dirty="0"/>
              <a:t>NUM </a:t>
            </a:r>
            <a:r>
              <a:rPr lang="uk-UA" dirty="0"/>
              <a:t>випробувань для кількості кидань від 1 до </a:t>
            </a:r>
            <a:r>
              <a:rPr lang="en-US" dirty="0" err="1"/>
              <a:t>nroll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Зображення гістограм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uk-UA" dirty="0"/>
              <a:t>має функціональність для зображення гістограм даних. </a:t>
            </a:r>
            <a:endParaRPr lang="uk-UA" dirty="0" smtClean="0"/>
          </a:p>
          <a:p>
            <a:r>
              <a:rPr lang="uk-UA" dirty="0" smtClean="0"/>
              <a:t>Ця </a:t>
            </a:r>
            <a:r>
              <a:rPr lang="uk-UA" dirty="0"/>
              <a:t>функціональність використовується у задачах статистики та економічних розрахунках.</a:t>
            </a:r>
            <a:endParaRPr lang="en-US" dirty="0"/>
          </a:p>
          <a:p>
            <a:r>
              <a:rPr lang="uk-UA" dirty="0"/>
              <a:t>Зображення гістограми здійснюється за допомогою функції </a:t>
            </a:r>
            <a:r>
              <a:rPr lang="en-US" dirty="0" err="1"/>
              <a:t>hist</a:t>
            </a:r>
            <a:r>
              <a:rPr lang="ru-RU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n_bins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/>
              <a:t>a</a:t>
            </a:r>
            <a:r>
              <a:rPr lang="uk-UA" dirty="0"/>
              <a:t> – це одновимірний масив даних, </a:t>
            </a:r>
            <a:r>
              <a:rPr lang="en-US" dirty="0"/>
              <a:t>bins</a:t>
            </a:r>
            <a:r>
              <a:rPr lang="uk-UA" dirty="0"/>
              <a:t> – ключовий параметр, що вказує кількість діапазонів, </a:t>
            </a:r>
            <a:r>
              <a:rPr lang="en-US" dirty="0"/>
              <a:t>color</a:t>
            </a:r>
            <a:r>
              <a:rPr lang="uk-UA" dirty="0"/>
              <a:t> – ключовий параметр, що вказує колір гістограми.</a:t>
            </a:r>
            <a:endParaRPr lang="en-US" dirty="0"/>
          </a:p>
          <a:p>
            <a:r>
              <a:rPr lang="en-US" dirty="0" err="1"/>
              <a:t>matplotlib</a:t>
            </a:r>
            <a:r>
              <a:rPr lang="uk-UA" dirty="0"/>
              <a:t> ділить всі дані з </a:t>
            </a:r>
            <a:r>
              <a:rPr lang="en-US" dirty="0"/>
              <a:t>a</a:t>
            </a:r>
            <a:r>
              <a:rPr lang="uk-UA" dirty="0"/>
              <a:t> по </a:t>
            </a:r>
            <a:r>
              <a:rPr lang="en-US" dirty="0"/>
              <a:t>bins</a:t>
            </a:r>
            <a:r>
              <a:rPr lang="uk-UA" dirty="0"/>
              <a:t> діапазонах, рахує кількість результатів, що потрапили до і-го діапазону та зображує ці кількості у вигляді гістограми.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Приклад: кидання костей (версія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 допомогою методу Монте-Карло визначити ймовірність одночасного випадання </a:t>
            </a:r>
            <a:r>
              <a:rPr lang="en-US" dirty="0" err="1"/>
              <a:t>ndice</a:t>
            </a:r>
            <a:r>
              <a:rPr lang="en-US" dirty="0"/>
              <a:t> </a:t>
            </a:r>
            <a:r>
              <a:rPr lang="uk-UA" dirty="0"/>
              <a:t>шісток при одночасному киданні </a:t>
            </a:r>
            <a:r>
              <a:rPr lang="en-US" dirty="0" err="1"/>
              <a:t>ndice</a:t>
            </a:r>
            <a:r>
              <a:rPr lang="uk-UA" dirty="0"/>
              <a:t> костей </a:t>
            </a:r>
            <a:r>
              <a:rPr lang="en-US" dirty="0" err="1"/>
              <a:t>nroll</a:t>
            </a:r>
            <a:r>
              <a:rPr lang="en-US" dirty="0"/>
              <a:t> </a:t>
            </a:r>
            <a:r>
              <a:rPr lang="ru-RU" dirty="0"/>
              <a:t>раз.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Зобразити </a:t>
            </a:r>
            <a:r>
              <a:rPr lang="uk-UA" dirty="0"/>
              <a:t>гістограму розподілу сум з </a:t>
            </a:r>
            <a:r>
              <a:rPr lang="en-US" dirty="0" err="1"/>
              <a:t>ndice</a:t>
            </a:r>
            <a:r>
              <a:rPr lang="uk-UA" dirty="0"/>
              <a:t> костей у випробуваннях та гістограму кількостей одночасного випадання </a:t>
            </a:r>
            <a:r>
              <a:rPr lang="en-US" dirty="0" err="1"/>
              <a:t>ndice</a:t>
            </a:r>
            <a:r>
              <a:rPr lang="uk-UA" dirty="0"/>
              <a:t> костей у </a:t>
            </a:r>
            <a:r>
              <a:rPr lang="en-US" dirty="0" err="1"/>
              <a:t>nroll</a:t>
            </a:r>
            <a:r>
              <a:rPr lang="uk-UA" dirty="0"/>
              <a:t> киданнях.</a:t>
            </a:r>
            <a:endParaRPr lang="en-US" dirty="0"/>
          </a:p>
          <a:p>
            <a:r>
              <a:rPr lang="uk-UA" dirty="0"/>
              <a:t>Третя версія програми відрізняється від другої тільки тим, що зображує гістограми при максимальній кількості кидань </a:t>
            </a:r>
            <a:r>
              <a:rPr lang="en-US" dirty="0" err="1"/>
              <a:t>nroll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зображення використовується функція </a:t>
            </a:r>
            <a:r>
              <a:rPr lang="uk-UA" dirty="0" err="1"/>
              <a:t>draw_histogram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48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Інтегрування методом Монте-Карло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Метод Монте-Карло використовується не тільки для обчислення ймовірності непевної події, але й для обчислення детермінованих величин шляхом проведення великої кількості випробувань.</a:t>
            </a:r>
            <a:endParaRPr lang="en-US" dirty="0"/>
          </a:p>
          <a:p>
            <a:r>
              <a:rPr lang="uk-UA" dirty="0"/>
              <a:t>Одне з таких застосувань – обчислення визначеного інтегралу функції на відрізку.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того, щоб обчислити визначений інтеграл функції </a:t>
            </a:r>
            <a:r>
              <a:rPr lang="en-US" i="1" dirty="0"/>
              <a:t>f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 на відрізку [</a:t>
            </a:r>
            <a:r>
              <a:rPr lang="en-US" i="1" dirty="0"/>
              <a:t>a</a:t>
            </a:r>
            <a:r>
              <a:rPr lang="uk-UA" dirty="0"/>
              <a:t>, </a:t>
            </a:r>
            <a:r>
              <a:rPr lang="en-US" i="1" dirty="0"/>
              <a:t>b</a:t>
            </a:r>
            <a:r>
              <a:rPr lang="uk-UA" dirty="0"/>
              <a:t>] методом Монте-Карло, проводять </a:t>
            </a:r>
            <a:r>
              <a:rPr lang="en-US" dirty="0"/>
              <a:t>n </a:t>
            </a:r>
            <a:r>
              <a:rPr lang="uk-UA" dirty="0"/>
              <a:t>випробувань, у яких отримують випадкові точки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uk-UA" dirty="0"/>
              <a:t>, рівномірно розподілені на відрізку [</a:t>
            </a:r>
            <a:r>
              <a:rPr lang="en-US" i="1" dirty="0"/>
              <a:t>a</a:t>
            </a:r>
            <a:r>
              <a:rPr lang="uk-UA" dirty="0"/>
              <a:t>, </a:t>
            </a:r>
            <a:r>
              <a:rPr lang="en-US" i="1" dirty="0"/>
              <a:t>b</a:t>
            </a:r>
            <a:r>
              <a:rPr lang="uk-UA" dirty="0"/>
              <a:t>]. </a:t>
            </a:r>
            <a:endParaRPr lang="uk-UA" dirty="0" smtClean="0"/>
          </a:p>
          <a:p>
            <a:r>
              <a:rPr lang="uk-UA" dirty="0" smtClean="0"/>
              <a:t>Після </a:t>
            </a:r>
            <a:r>
              <a:rPr lang="uk-UA" dirty="0"/>
              <a:t>цього обчислюють суму</a:t>
            </a:r>
            <a:endParaRPr lang="en-US" dirty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/>
              <a:t>яка і є наближенням інтегралу.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67</a:t>
            </a:fld>
            <a:endParaRPr lang="ru-RU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48679"/>
              </p:ext>
            </p:extLst>
          </p:nvPr>
        </p:nvGraphicFramePr>
        <p:xfrm>
          <a:off x="971599" y="4869160"/>
          <a:ext cx="350282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1523174" imgH="437853" progId="Equation.3">
                  <p:embed/>
                </p:oleObj>
              </mc:Choice>
              <mc:Fallback>
                <p:oleObj name="Equation" r:id="rId3" imgW="1523174" imgH="437853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99" y="4869160"/>
                        <a:ext cx="3502825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2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обчислення визначеного інтегралу методом Монте-Карло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Виконати обчислення визначеного інтегралу функції на відрізку методом Монте-Карло та порівняти з інтегруванням методом трапецій.</a:t>
            </a:r>
            <a:endParaRPr lang="en-US" dirty="0"/>
          </a:p>
          <a:p>
            <a:r>
              <a:rPr lang="uk-UA" dirty="0"/>
              <a:t>Програма містить функції </a:t>
            </a:r>
            <a:r>
              <a:rPr lang="uk-UA" dirty="0" err="1"/>
              <a:t>trap_integral</a:t>
            </a:r>
            <a:r>
              <a:rPr lang="uk-UA" dirty="0"/>
              <a:t> та </a:t>
            </a:r>
            <a:r>
              <a:rPr lang="en-US" dirty="0"/>
              <a:t>mc</a:t>
            </a:r>
            <a:r>
              <a:rPr lang="uk-UA" dirty="0"/>
              <a:t>_</a:t>
            </a:r>
            <a:r>
              <a:rPr lang="en-US" dirty="0"/>
              <a:t>integral</a:t>
            </a:r>
            <a:r>
              <a:rPr lang="uk-UA" dirty="0"/>
              <a:t>, які здійснюють інтегрування заданої функції відповідно методом трапецій та методом Монте-Карло на відрізку [</a:t>
            </a:r>
            <a:r>
              <a:rPr lang="en-US" i="1" dirty="0"/>
              <a:t>a</a:t>
            </a:r>
            <a:r>
              <a:rPr lang="uk-UA" dirty="0"/>
              <a:t>, </a:t>
            </a:r>
            <a:r>
              <a:rPr lang="en-US" i="1" dirty="0"/>
              <a:t>b</a:t>
            </a:r>
            <a:r>
              <a:rPr lang="uk-UA" dirty="0"/>
              <a:t>] у </a:t>
            </a:r>
            <a:r>
              <a:rPr lang="en-US" dirty="0"/>
              <a:t>n </a:t>
            </a:r>
            <a:r>
              <a:rPr lang="uk-UA" dirty="0"/>
              <a:t>точках.</a:t>
            </a:r>
            <a:endParaRPr lang="en-US" dirty="0"/>
          </a:p>
          <a:p>
            <a:r>
              <a:rPr lang="uk-UA" dirty="0"/>
              <a:t>В обох функціях використовуються масиви </a:t>
            </a:r>
            <a:r>
              <a:rPr lang="en-US" dirty="0" err="1"/>
              <a:t>numpy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У </a:t>
            </a:r>
            <a:r>
              <a:rPr lang="uk-UA" dirty="0"/>
              <a:t>функції </a:t>
            </a:r>
            <a:r>
              <a:rPr lang="en-US" dirty="0"/>
              <a:t>mc</a:t>
            </a:r>
            <a:r>
              <a:rPr lang="uk-UA" dirty="0"/>
              <a:t>_</a:t>
            </a:r>
            <a:r>
              <a:rPr lang="en-US" dirty="0"/>
              <a:t>integral</a:t>
            </a:r>
            <a:r>
              <a:rPr lang="uk-UA" dirty="0"/>
              <a:t> також використовується модуль </a:t>
            </a:r>
            <a:r>
              <a:rPr lang="en-US" dirty="0"/>
              <a:t>np</a:t>
            </a:r>
            <a:r>
              <a:rPr lang="ru-RU" dirty="0"/>
              <a:t>.</a:t>
            </a:r>
            <a:r>
              <a:rPr lang="en-US" dirty="0"/>
              <a:t>random </a:t>
            </a:r>
            <a:r>
              <a:rPr lang="uk-UA" dirty="0"/>
              <a:t>для генерації точок.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Обчислення площ фігур методом Монте-Карло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Як розвиток обчислення інтегралу, метод Монте-Карло використовується також для обчислення площ складних фігур.</a:t>
            </a:r>
            <a:endParaRPr lang="en-US" dirty="0"/>
          </a:p>
          <a:p>
            <a:r>
              <a:rPr lang="uk-UA" dirty="0"/>
              <a:t>Нехай ми маємо деяку фігуру, обмежену графіками 2 відомих функцій, що мають точки перетину. </a:t>
            </a:r>
            <a:endParaRPr lang="uk-UA" dirty="0" smtClean="0"/>
          </a:p>
          <a:p>
            <a:r>
              <a:rPr lang="uk-UA" dirty="0" smtClean="0"/>
              <a:t>Нехай </a:t>
            </a:r>
            <a:r>
              <a:rPr lang="uk-UA" dirty="0"/>
              <a:t>ми також можемо побудувати прямокутник, що повністю містить нашу фігуру.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використання методу Монте-Карло для обчислення площі фігури полягає у наступному. </a:t>
            </a:r>
            <a:endParaRPr lang="uk-UA" dirty="0" smtClean="0"/>
          </a:p>
          <a:p>
            <a:pPr lvl="1"/>
            <a:r>
              <a:rPr lang="uk-UA" dirty="0" smtClean="0"/>
              <a:t>Генеруємо </a:t>
            </a:r>
            <a:r>
              <a:rPr lang="en-US" dirty="0"/>
              <a:t>n </a:t>
            </a:r>
            <a:r>
              <a:rPr lang="uk-UA" dirty="0"/>
              <a:t>випадкових точок, які рівномірно розподілені у нашому прямокутнику. </a:t>
            </a:r>
            <a:endParaRPr lang="uk-UA" dirty="0" smtClean="0"/>
          </a:p>
          <a:p>
            <a:pPr lvl="1"/>
            <a:r>
              <a:rPr lang="uk-UA" dirty="0" smtClean="0"/>
              <a:t>Для </a:t>
            </a:r>
            <a:r>
              <a:rPr lang="uk-UA" dirty="0"/>
              <a:t>кожної точки перевіряємо, чи належить вона нашій фігурі. </a:t>
            </a:r>
            <a:endParaRPr lang="uk-UA" dirty="0" smtClean="0"/>
          </a:p>
          <a:p>
            <a:pPr lvl="1"/>
            <a:r>
              <a:rPr lang="uk-UA" dirty="0" smtClean="0"/>
              <a:t>Отримуємо </a:t>
            </a:r>
            <a:r>
              <a:rPr lang="uk-UA" dirty="0"/>
              <a:t>кількість таких точок </a:t>
            </a:r>
            <a:r>
              <a:rPr lang="en-US" dirty="0"/>
              <a:t>m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uk-UA" dirty="0" smtClean="0"/>
              <a:t>Обчислюємо </a:t>
            </a:r>
            <a:r>
              <a:rPr lang="uk-UA" dirty="0"/>
              <a:t>площу прямокутника </a:t>
            </a:r>
            <a:r>
              <a:rPr lang="en-US" dirty="0"/>
              <a:t>S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uk-UA" dirty="0"/>
              <a:t>Обчислюємо наближено площу фігури за формулою: </a:t>
            </a:r>
            <a:r>
              <a:rPr lang="en-US" dirty="0" smtClean="0"/>
              <a:t>S</a:t>
            </a:r>
            <a:r>
              <a:rPr lang="ru-RU" dirty="0"/>
              <a:t>*</a:t>
            </a:r>
            <a:r>
              <a:rPr lang="en-US" dirty="0"/>
              <a:t>m</a:t>
            </a:r>
            <a:r>
              <a:rPr lang="ru-RU" dirty="0"/>
              <a:t>/</a:t>
            </a:r>
            <a:r>
              <a:rPr lang="en-US" dirty="0"/>
              <a:t>n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Масиви у </a:t>
            </a:r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Для збереження даних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використовує масиви. </a:t>
            </a:r>
            <a:endParaRPr lang="en-US" dirty="0" smtClean="0"/>
          </a:p>
          <a:p>
            <a:r>
              <a:rPr lang="uk-UA" dirty="0" smtClean="0"/>
              <a:t>Ми </a:t>
            </a:r>
            <a:r>
              <a:rPr lang="uk-UA" dirty="0"/>
              <a:t>вже розглядали реалізацію масивів на базі списків </a:t>
            </a:r>
            <a:r>
              <a:rPr lang="en-US" dirty="0"/>
              <a:t>Python </a:t>
            </a:r>
            <a:r>
              <a:rPr lang="uk-UA" dirty="0"/>
              <a:t>у темі «Списки». </a:t>
            </a:r>
            <a:endParaRPr lang="en-US" dirty="0" smtClean="0"/>
          </a:p>
          <a:p>
            <a:r>
              <a:rPr lang="uk-UA" dirty="0" smtClean="0"/>
              <a:t>Практично </a:t>
            </a:r>
            <a:r>
              <a:rPr lang="uk-UA" dirty="0"/>
              <a:t>всі задачі наукових обчислень можна розв’язувати із застосуванням таких масивів. </a:t>
            </a:r>
            <a:endParaRPr lang="en-US" dirty="0" smtClean="0"/>
          </a:p>
          <a:p>
            <a:r>
              <a:rPr lang="uk-UA" dirty="0" smtClean="0"/>
              <a:t>На </a:t>
            </a:r>
            <a:r>
              <a:rPr lang="uk-UA" dirty="0"/>
              <a:t>жаль, у масивів на базі списків є один «мінус»: програмний код, створений з використанням списків, виконується доволі повільно. </a:t>
            </a:r>
            <a:endParaRPr lang="en-US" dirty="0" smtClean="0"/>
          </a:p>
          <a:p>
            <a:r>
              <a:rPr lang="uk-UA" dirty="0" smtClean="0"/>
              <a:t>Це </a:t>
            </a:r>
            <a:r>
              <a:rPr lang="uk-UA" dirty="0"/>
              <a:t>не дається взнаки при відносно невеликих обсягах даних. </a:t>
            </a:r>
            <a:r>
              <a:rPr lang="uk-UA" dirty="0" smtClean="0"/>
              <a:t>Але </a:t>
            </a:r>
            <a:r>
              <a:rPr lang="uk-UA" dirty="0"/>
              <a:t>коли ці дані складаються з сотень тисяч або мільйонів одиниць, уповільнення може стати критичним. </a:t>
            </a:r>
            <a:endParaRPr lang="en-US" dirty="0" smtClean="0"/>
          </a:p>
          <a:p>
            <a:r>
              <a:rPr lang="uk-UA" dirty="0" smtClean="0"/>
              <a:t>Інший </a:t>
            </a:r>
            <a:r>
              <a:rPr lang="uk-UA" dirty="0"/>
              <a:t>мінус – великий обсяг пам’яті, який займають елементи масиву на базі списку.</a:t>
            </a:r>
            <a:endParaRPr lang="en-US" dirty="0"/>
          </a:p>
          <a:p>
            <a:r>
              <a:rPr lang="uk-UA" dirty="0"/>
              <a:t>Ідея створення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полягала у тому, щоб запропонувати більш прості однорідні масиви, які можна швидко обробляти завдяки програмним бібліотекам, складеним у мовах програмування </a:t>
            </a:r>
            <a:r>
              <a:rPr lang="en-US" dirty="0"/>
              <a:t>C </a:t>
            </a:r>
            <a:r>
              <a:rPr lang="uk-UA" dirty="0"/>
              <a:t>та </a:t>
            </a:r>
            <a:r>
              <a:rPr lang="en-US" dirty="0"/>
              <a:t>Fortran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Також </a:t>
            </a:r>
            <a:r>
              <a:rPr lang="uk-UA" dirty="0"/>
              <a:t>ці масиви потребують суттєво меншого об’єму пам’яті комп’ютера.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обчислення площі фігури між двома кривими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Обчислити методом Монте-Карло площу фігури між кривими </a:t>
            </a:r>
            <a:r>
              <a:rPr lang="en-US" dirty="0"/>
              <a:t>e</a:t>
            </a:r>
            <a:r>
              <a:rPr lang="uk-UA" dirty="0"/>
              <a:t>**(1/</a:t>
            </a:r>
            <a:r>
              <a:rPr lang="en-US" dirty="0"/>
              <a:t>x</a:t>
            </a:r>
            <a:r>
              <a:rPr lang="uk-UA" dirty="0"/>
              <a:t>) та </a:t>
            </a:r>
            <a:r>
              <a:rPr lang="en-US" dirty="0"/>
              <a:t>a</a:t>
            </a:r>
            <a:r>
              <a:rPr lang="uk-UA" dirty="0"/>
              <a:t>*</a:t>
            </a:r>
            <a:r>
              <a:rPr lang="en-US" dirty="0"/>
              <a:t>x</a:t>
            </a:r>
            <a:r>
              <a:rPr lang="uk-UA" dirty="0"/>
              <a:t>**2+</a:t>
            </a:r>
            <a:r>
              <a:rPr lang="en-US" dirty="0"/>
              <a:t>b</a:t>
            </a:r>
            <a:r>
              <a:rPr lang="uk-UA" dirty="0"/>
              <a:t>*</a:t>
            </a:r>
            <a:r>
              <a:rPr lang="en-US" dirty="0"/>
              <a:t>x</a:t>
            </a:r>
            <a:r>
              <a:rPr lang="uk-UA" dirty="0"/>
              <a:t>+</a:t>
            </a:r>
            <a:r>
              <a:rPr lang="en-US" dirty="0"/>
              <a:t>c </a:t>
            </a:r>
            <a:r>
              <a:rPr lang="uk-UA" dirty="0"/>
              <a:t>при заданих </a:t>
            </a:r>
            <a:r>
              <a:rPr lang="en-US" dirty="0"/>
              <a:t>a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, </a:t>
            </a:r>
            <a:r>
              <a:rPr lang="en-US" dirty="0"/>
              <a:t>c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Для того, щоб фігура була скінченною, значення параметра </a:t>
            </a:r>
            <a:r>
              <a:rPr lang="en-US" dirty="0"/>
              <a:t>a </a:t>
            </a:r>
            <a:r>
              <a:rPr lang="uk-UA" dirty="0"/>
              <a:t>повинно бути менше 0. </a:t>
            </a:r>
            <a:endParaRPr lang="uk-UA" dirty="0" smtClean="0"/>
          </a:p>
          <a:p>
            <a:r>
              <a:rPr lang="uk-UA" dirty="0" smtClean="0"/>
              <a:t>Окрім </a:t>
            </a:r>
            <a:r>
              <a:rPr lang="uk-UA" dirty="0"/>
              <a:t>цього, рівняння </a:t>
            </a:r>
            <a:r>
              <a:rPr lang="en-US" dirty="0"/>
              <a:t>a</a:t>
            </a:r>
            <a:r>
              <a:rPr lang="uk-UA" dirty="0"/>
              <a:t>*</a:t>
            </a:r>
            <a:r>
              <a:rPr lang="en-US" dirty="0"/>
              <a:t>x</a:t>
            </a:r>
            <a:r>
              <a:rPr lang="uk-UA" dirty="0"/>
              <a:t>**2+</a:t>
            </a:r>
            <a:r>
              <a:rPr lang="en-US" dirty="0"/>
              <a:t>b</a:t>
            </a:r>
            <a:r>
              <a:rPr lang="uk-UA" dirty="0"/>
              <a:t>*</a:t>
            </a:r>
            <a:r>
              <a:rPr lang="en-US" dirty="0"/>
              <a:t>x</a:t>
            </a:r>
            <a:r>
              <a:rPr lang="uk-UA" dirty="0"/>
              <a:t>+</a:t>
            </a:r>
            <a:r>
              <a:rPr lang="en-US" dirty="0"/>
              <a:t>c</a:t>
            </a:r>
            <a:r>
              <a:rPr lang="uk-UA" dirty="0"/>
              <a:t> = 0 повинно мати дійсні корені.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 err="1"/>
              <a:t>охоплюючий</a:t>
            </a:r>
            <a:r>
              <a:rPr lang="uk-UA" dirty="0"/>
              <a:t> прямокутник можна побудувати, взявши за </a:t>
            </a:r>
            <a:r>
              <a:rPr lang="en-US" dirty="0" err="1"/>
              <a:t>xmin</a:t>
            </a:r>
            <a:r>
              <a:rPr lang="uk-UA" dirty="0"/>
              <a:t> </a:t>
            </a:r>
            <a:r>
              <a:rPr lang="uk-UA" dirty="0" smtClean="0"/>
              <a:t>близьке </a:t>
            </a:r>
            <a:r>
              <a:rPr lang="uk-UA" dirty="0"/>
              <a:t>до 0 число</a:t>
            </a:r>
            <a:r>
              <a:rPr lang="ru-RU" dirty="0"/>
              <a:t>,</a:t>
            </a:r>
            <a:r>
              <a:rPr lang="uk-UA" dirty="0"/>
              <a:t> а за </a:t>
            </a:r>
            <a:r>
              <a:rPr lang="en-US" dirty="0" err="1"/>
              <a:t>xmax</a:t>
            </a:r>
            <a:r>
              <a:rPr lang="en-US" dirty="0"/>
              <a:t> </a:t>
            </a:r>
            <a:r>
              <a:rPr lang="uk-UA" dirty="0"/>
              <a:t>значення більшого кореня рівняння.</a:t>
            </a:r>
            <a:endParaRPr lang="en-US" dirty="0"/>
          </a:p>
          <a:p>
            <a:r>
              <a:rPr lang="uk-UA" dirty="0"/>
              <a:t>За </a:t>
            </a:r>
            <a:r>
              <a:rPr lang="uk-UA" dirty="0" err="1"/>
              <a:t>ymin</a:t>
            </a:r>
            <a:r>
              <a:rPr lang="uk-UA" dirty="0"/>
              <a:t> можемо взяти 0, а за </a:t>
            </a:r>
            <a:r>
              <a:rPr lang="en-US" dirty="0" err="1"/>
              <a:t>ymax</a:t>
            </a:r>
            <a:r>
              <a:rPr lang="ru-RU" dirty="0"/>
              <a:t>, - </a:t>
            </a:r>
            <a:r>
              <a:rPr lang="uk-UA" dirty="0"/>
              <a:t>максимум </a:t>
            </a:r>
            <a:r>
              <a:rPr lang="en-US" dirty="0"/>
              <a:t>a</a:t>
            </a:r>
            <a:r>
              <a:rPr lang="uk-UA" dirty="0"/>
              <a:t>*</a:t>
            </a:r>
            <a:r>
              <a:rPr lang="en-US" dirty="0"/>
              <a:t>x</a:t>
            </a:r>
            <a:r>
              <a:rPr lang="uk-UA" dirty="0"/>
              <a:t>**2+</a:t>
            </a:r>
            <a:r>
              <a:rPr lang="en-US" dirty="0"/>
              <a:t>b</a:t>
            </a:r>
            <a:r>
              <a:rPr lang="uk-UA" dirty="0"/>
              <a:t>*</a:t>
            </a:r>
            <a:r>
              <a:rPr lang="en-US" dirty="0"/>
              <a:t>x</a:t>
            </a:r>
            <a:r>
              <a:rPr lang="uk-UA" dirty="0"/>
              <a:t>+</a:t>
            </a:r>
            <a:r>
              <a:rPr lang="en-US" dirty="0"/>
              <a:t>c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отримуємо </a:t>
            </a:r>
            <a:r>
              <a:rPr lang="uk-UA" dirty="0" err="1"/>
              <a:t>охоплюючий</a:t>
            </a:r>
            <a:r>
              <a:rPr lang="uk-UA" dirty="0"/>
              <a:t> прямокутник. Його будує функція </a:t>
            </a:r>
            <a:r>
              <a:rPr lang="en-US" dirty="0"/>
              <a:t>get</a:t>
            </a:r>
            <a:r>
              <a:rPr lang="uk-UA" dirty="0"/>
              <a:t>_</a:t>
            </a:r>
            <a:r>
              <a:rPr lang="en-US" dirty="0"/>
              <a:t>box</a:t>
            </a:r>
            <a:r>
              <a:rPr lang="uk-UA" dirty="0"/>
              <a:t>_</a:t>
            </a:r>
            <a:r>
              <a:rPr lang="en-US" dirty="0"/>
              <a:t>bounds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0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обчислення площі фігури між двома </a:t>
            </a:r>
            <a:r>
              <a:rPr lang="uk-UA" dirty="0" smtClean="0"/>
              <a:t>кривими.2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Функція </a:t>
            </a:r>
            <a:r>
              <a:rPr lang="uk-UA" dirty="0" err="1"/>
              <a:t>mc_square</a:t>
            </a:r>
            <a:r>
              <a:rPr lang="uk-UA" dirty="0"/>
              <a:t> безпосередньо обчислює площу фігури між </a:t>
            </a:r>
            <a:r>
              <a:rPr lang="en-US" dirty="0"/>
              <a:t>f</a:t>
            </a:r>
            <a:r>
              <a:rPr lang="uk-UA" dirty="0"/>
              <a:t>1 та </a:t>
            </a:r>
            <a:r>
              <a:rPr lang="en-US" dirty="0"/>
              <a:t>f</a:t>
            </a:r>
            <a:r>
              <a:rPr lang="uk-UA" dirty="0"/>
              <a:t>2 методом Моне-Карло. </a:t>
            </a:r>
            <a:endParaRPr lang="uk-UA" dirty="0" smtClean="0"/>
          </a:p>
          <a:p>
            <a:r>
              <a:rPr lang="uk-UA" dirty="0" smtClean="0"/>
              <a:t>Кількість </a:t>
            </a:r>
            <a:r>
              <a:rPr lang="uk-UA" dirty="0"/>
              <a:t>точок, що потрапляють у фігуру обчислюється за допомогою </a:t>
            </a:r>
            <a:r>
              <a:rPr lang="uk-UA" dirty="0" err="1"/>
              <a:t>бульової</a:t>
            </a:r>
            <a:r>
              <a:rPr lang="uk-UA" dirty="0"/>
              <a:t> індексації.</a:t>
            </a:r>
            <a:endParaRPr lang="en-US" dirty="0"/>
          </a:p>
          <a:p>
            <a:r>
              <a:rPr lang="uk-UA" dirty="0"/>
              <a:t>Функція </a:t>
            </a:r>
            <a:r>
              <a:rPr lang="en-US" dirty="0"/>
              <a:t>trinomial </a:t>
            </a:r>
            <a:r>
              <a:rPr lang="uk-UA" dirty="0"/>
              <a:t>повертає функцію, що обчислює значення квадратного тричлена при заданих </a:t>
            </a:r>
            <a:r>
              <a:rPr lang="en-US" dirty="0"/>
              <a:t>a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, </a:t>
            </a:r>
            <a:r>
              <a:rPr lang="en-US" dirty="0"/>
              <a:t>c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Функція exp1x обчислює </a:t>
            </a:r>
            <a:r>
              <a:rPr lang="en-US" dirty="0"/>
              <a:t>e</a:t>
            </a:r>
            <a:r>
              <a:rPr lang="uk-UA" dirty="0"/>
              <a:t>**(1/</a:t>
            </a:r>
            <a:r>
              <a:rPr lang="en-US" dirty="0"/>
              <a:t>x</a:t>
            </a:r>
            <a:r>
              <a:rPr lang="uk-UA" dirty="0"/>
              <a:t>).</a:t>
            </a:r>
            <a:endParaRPr lang="en-US" dirty="0"/>
          </a:p>
          <a:p>
            <a:r>
              <a:rPr lang="uk-UA" dirty="0"/>
              <a:t>Функція plotf1f2 зображує графікі двох функцій, що утворюють фігуру, </a:t>
            </a:r>
            <a:r>
              <a:rPr lang="uk-UA" dirty="0" err="1"/>
              <a:t>охоплюючого</a:t>
            </a:r>
            <a:r>
              <a:rPr lang="uk-UA" dirty="0"/>
              <a:t> прямокутника, а також заливає область нашої фігури кольором. </a:t>
            </a:r>
            <a:endParaRPr lang="uk-UA" dirty="0" smtClean="0"/>
          </a:p>
          <a:p>
            <a:r>
              <a:rPr lang="uk-UA" dirty="0" smtClean="0"/>
              <a:t>Заливка </a:t>
            </a:r>
            <a:r>
              <a:rPr lang="uk-UA" dirty="0"/>
              <a:t>виконується функцією </a:t>
            </a:r>
            <a:r>
              <a:rPr lang="uk-UA" dirty="0" err="1"/>
              <a:t>fill_between</a:t>
            </a:r>
            <a:r>
              <a:rPr lang="uk-UA" dirty="0"/>
              <a:t> з </a:t>
            </a:r>
            <a:r>
              <a:rPr lang="en-US" dirty="0" err="1"/>
              <a:t>matplotlib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fill_between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y1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y2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y1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y2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facecolor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cyan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Ключовий </a:t>
            </a:r>
            <a:r>
              <a:rPr lang="uk-UA" dirty="0"/>
              <a:t>параметр </a:t>
            </a:r>
            <a:r>
              <a:rPr lang="uk-UA" dirty="0" err="1"/>
              <a:t>where</a:t>
            </a:r>
            <a:r>
              <a:rPr lang="uk-UA" dirty="0"/>
              <a:t> вказує умову заповнення площі між графіками.</a:t>
            </a:r>
            <a:endParaRPr lang="en-US" dirty="0"/>
          </a:p>
          <a:p>
            <a:r>
              <a:rPr lang="uk-UA" dirty="0"/>
              <a:t>Функція </a:t>
            </a:r>
            <a:r>
              <a:rPr lang="uk-UA" dirty="0" err="1"/>
              <a:t>movespinesticks</a:t>
            </a:r>
            <a:r>
              <a:rPr lang="uk-UA" dirty="0"/>
              <a:t> зсуває осі у нульові позиції, була розглянута раніше.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Випадковий шлях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Нехай є частинка, яка може рухатись вздовж осі </a:t>
            </a:r>
            <a:r>
              <a:rPr lang="en-US" i="1" dirty="0"/>
              <a:t>OX</a:t>
            </a:r>
            <a:r>
              <a:rPr lang="en-US" dirty="0"/>
              <a:t>. </a:t>
            </a:r>
            <a:r>
              <a:rPr lang="uk-UA" dirty="0"/>
              <a:t>У кожен момент часу частинка може рухатись на 1 у додатному або від’ємному напрямку з рівною ймовірністю ½.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у початковий момент часу частинка знаходиться у точці 0, то через </a:t>
            </a:r>
            <a:r>
              <a:rPr lang="en-US" dirty="0"/>
              <a:t>N </a:t>
            </a:r>
            <a:r>
              <a:rPr lang="uk-UA" dirty="0"/>
              <a:t>кроків вона перейде у точку </a:t>
            </a:r>
            <a:r>
              <a:rPr lang="en-US" dirty="0"/>
              <a:t>k. </a:t>
            </a:r>
            <a:endParaRPr lang="uk-UA" dirty="0" smtClean="0"/>
          </a:p>
          <a:p>
            <a:r>
              <a:rPr lang="uk-UA" dirty="0" smtClean="0"/>
              <a:t>Такий </a:t>
            </a:r>
            <a:r>
              <a:rPr lang="uk-UA" dirty="0"/>
              <a:t>процес називається випадковим шляхом, або «ходою п’яниці».</a:t>
            </a:r>
            <a:endParaRPr lang="en-US" dirty="0"/>
          </a:p>
          <a:p>
            <a:r>
              <a:rPr lang="uk-UA" dirty="0"/>
              <a:t>У двовимірному варіанті частинка може </a:t>
            </a:r>
            <a:r>
              <a:rPr lang="uk-UA" dirty="0" err="1"/>
              <a:t>рівноймовірно</a:t>
            </a:r>
            <a:r>
              <a:rPr lang="uk-UA" dirty="0"/>
              <a:t> рухатись на 1 по чотирьох напрямках: по осях </a:t>
            </a:r>
            <a:r>
              <a:rPr lang="en-US" i="1" dirty="0"/>
              <a:t>OX</a:t>
            </a:r>
            <a:r>
              <a:rPr lang="uk-UA" dirty="0"/>
              <a:t> та</a:t>
            </a:r>
            <a:r>
              <a:rPr lang="uk-UA" i="1" dirty="0"/>
              <a:t> </a:t>
            </a:r>
            <a:r>
              <a:rPr lang="en-US" i="1" dirty="0"/>
              <a:t>OY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3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Випадковий </a:t>
            </a:r>
            <a:r>
              <a:rPr lang="uk-UA" dirty="0" smtClean="0"/>
              <a:t>шлях.2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Випадковий шлях використовують для моделювання різноманітних процесів: від фізичних до економічних. </a:t>
            </a:r>
            <a:endParaRPr lang="uk-UA" dirty="0" smtClean="0"/>
          </a:p>
          <a:p>
            <a:r>
              <a:rPr lang="uk-UA" dirty="0" smtClean="0"/>
              <a:t>Як </a:t>
            </a:r>
            <a:r>
              <a:rPr lang="uk-UA" dirty="0"/>
              <a:t>правило, у моделях розглядають не одну, а багато частинок, які можуть бути на початку розташовані у одній позиції або ж у різних, у тому числі, випадкових, позиціях.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73</a:t>
            </a:fld>
            <a:endParaRPr lang="ru-RU"/>
          </a:p>
        </p:txBody>
      </p:sp>
      <p:pic>
        <p:nvPicPr>
          <p:cNvPr id="7" name="Picture 6" descr="C:\obv\Lect_Python2\T20\drunkar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294" y="3696816"/>
            <a:ext cx="3948574" cy="2759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27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Приклад: моделювання поведінки молекул газу у прямокутній області (версія 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Нехай молекули газу представлені частинками, що рухаються у двовимірному просторі згідно правил випадкового шляху. </a:t>
            </a:r>
            <a:endParaRPr lang="uk-UA" dirty="0" smtClean="0"/>
          </a:p>
          <a:p>
            <a:r>
              <a:rPr lang="uk-UA" dirty="0" smtClean="0"/>
              <a:t>Є </a:t>
            </a:r>
            <a:r>
              <a:rPr lang="uk-UA" dirty="0"/>
              <a:t>прямокутна область, поділена спочатку на дві прямокутних частини стінкою. </a:t>
            </a:r>
            <a:endParaRPr lang="uk-UA" dirty="0" smtClean="0"/>
          </a:p>
          <a:p>
            <a:r>
              <a:rPr lang="uk-UA" dirty="0" smtClean="0"/>
              <a:t>Одна </a:t>
            </a:r>
            <a:r>
              <a:rPr lang="uk-UA" dirty="0"/>
              <a:t>частина рівномірно заповнена молекулами, а інша, - порожня. </a:t>
            </a:r>
            <a:endParaRPr lang="uk-UA" dirty="0" smtClean="0"/>
          </a:p>
          <a:p>
            <a:r>
              <a:rPr lang="uk-UA" dirty="0" smtClean="0"/>
              <a:t>Потім </a:t>
            </a:r>
            <a:r>
              <a:rPr lang="uk-UA" dirty="0"/>
              <a:t>стінку знімають і молекули починають вільно рухатись по всій області. </a:t>
            </a:r>
            <a:endParaRPr lang="uk-UA" dirty="0" smtClean="0"/>
          </a:p>
          <a:p>
            <a:r>
              <a:rPr lang="uk-UA" dirty="0" smtClean="0"/>
              <a:t>Змоделювати </a:t>
            </a:r>
            <a:r>
              <a:rPr lang="uk-UA" dirty="0"/>
              <a:t>рух заданої кількості молекул впродовж заданої кількості кроків. </a:t>
            </a:r>
            <a:endParaRPr lang="uk-UA" dirty="0" smtClean="0"/>
          </a:p>
          <a:p>
            <a:r>
              <a:rPr lang="uk-UA" dirty="0" smtClean="0"/>
              <a:t>Показати </a:t>
            </a:r>
            <a:r>
              <a:rPr lang="uk-UA" dirty="0"/>
              <a:t>результат (стан моделі) через кожні </a:t>
            </a:r>
            <a:r>
              <a:rPr lang="en-US" dirty="0"/>
              <a:t>m </a:t>
            </a:r>
            <a:r>
              <a:rPr lang="uk-UA" dirty="0"/>
              <a:t>кроків.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Моделювання поведінки молекул газу. Реалізація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Опишемо клас Drunkard2D, який моделює рух частинок у двовимірному просторі. </a:t>
            </a:r>
            <a:endParaRPr lang="uk-UA" dirty="0" smtClean="0"/>
          </a:p>
          <a:p>
            <a:r>
              <a:rPr lang="uk-UA" dirty="0" smtClean="0"/>
              <a:t>Причому</a:t>
            </a:r>
            <a:r>
              <a:rPr lang="uk-UA" dirty="0"/>
              <a:t>, область може бути обмежена прямокутником або необмежена. </a:t>
            </a:r>
            <a:endParaRPr lang="en-US" dirty="0"/>
          </a:p>
          <a:p>
            <a:r>
              <a:rPr lang="uk-UA" dirty="0"/>
              <a:t>Клас має поля:</a:t>
            </a:r>
            <a:endParaRPr lang="en-US" dirty="0"/>
          </a:p>
          <a:p>
            <a:pPr lvl="1"/>
            <a:r>
              <a:rPr lang="uk-UA" dirty="0"/>
              <a:t>_</a:t>
            </a:r>
            <a:r>
              <a:rPr lang="uk-UA" dirty="0" err="1"/>
              <a:t>n_d</a:t>
            </a:r>
            <a:r>
              <a:rPr lang="uk-UA" dirty="0"/>
              <a:t> - кількість точок (частинок)</a:t>
            </a:r>
            <a:endParaRPr lang="en-US" dirty="0"/>
          </a:p>
          <a:p>
            <a:pPr lvl="1"/>
            <a:r>
              <a:rPr lang="uk-UA" dirty="0"/>
              <a:t>_</a:t>
            </a:r>
            <a:r>
              <a:rPr lang="uk-UA" dirty="0" err="1"/>
              <a:t>is_limited</a:t>
            </a:r>
            <a:r>
              <a:rPr lang="uk-UA" dirty="0"/>
              <a:t> - чи обмежена область</a:t>
            </a:r>
            <a:endParaRPr lang="en-US" dirty="0"/>
          </a:p>
          <a:p>
            <a:pPr lvl="1"/>
            <a:r>
              <a:rPr lang="uk-UA" dirty="0"/>
              <a:t>_</a:t>
            </a:r>
            <a:r>
              <a:rPr lang="uk-UA" dirty="0" err="1"/>
              <a:t>bounds</a:t>
            </a:r>
            <a:r>
              <a:rPr lang="uk-UA" dirty="0"/>
              <a:t> - границі області (прямокутник – кортеж (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ymax</a:t>
            </a:r>
            <a:r>
              <a:rPr lang="uk-UA" dirty="0"/>
              <a:t>) )</a:t>
            </a:r>
            <a:endParaRPr lang="en-US" dirty="0"/>
          </a:p>
          <a:p>
            <a:pPr lvl="1"/>
            <a:r>
              <a:rPr lang="uk-UA" dirty="0"/>
              <a:t>_</a:t>
            </a:r>
            <a:r>
              <a:rPr lang="uk-UA" dirty="0" err="1"/>
              <a:t>pos</a:t>
            </a:r>
            <a:r>
              <a:rPr lang="uk-UA" dirty="0"/>
              <a:t> </a:t>
            </a:r>
            <a:r>
              <a:rPr lang="en-US" dirty="0"/>
              <a:t>– </a:t>
            </a:r>
            <a:r>
              <a:rPr lang="uk-UA" dirty="0"/>
              <a:t>поточні позиції всіх точок (частинок) – двовимірний масив </a:t>
            </a:r>
            <a:r>
              <a:rPr lang="uk-UA" dirty="0" err="1"/>
              <a:t>numpy</a:t>
            </a:r>
            <a:r>
              <a:rPr lang="uk-UA" dirty="0"/>
              <a:t> розміром (</a:t>
            </a:r>
            <a:r>
              <a:rPr lang="en-US" dirty="0"/>
              <a:t>2, _</a:t>
            </a:r>
            <a:r>
              <a:rPr lang="en-US" dirty="0" err="1"/>
              <a:t>n_d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uk-UA" dirty="0"/>
              <a:t>_</a:t>
            </a:r>
            <a:r>
              <a:rPr lang="uk-UA" dirty="0" err="1"/>
              <a:t>dirs</a:t>
            </a:r>
            <a:r>
              <a:rPr lang="uk-UA" dirty="0"/>
              <a:t> </a:t>
            </a:r>
            <a:r>
              <a:rPr lang="en-US" dirty="0"/>
              <a:t>– </a:t>
            </a:r>
            <a:r>
              <a:rPr lang="uk-UA" dirty="0"/>
              <a:t>двовимірний масив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uk-UA" dirty="0"/>
              <a:t>можливих рухів для кожної частинки на деякому кроці</a:t>
            </a:r>
            <a:endParaRPr lang="en-US" dirty="0"/>
          </a:p>
          <a:p>
            <a:pPr lvl="1"/>
            <a:r>
              <a:rPr lang="uk-UA" dirty="0" err="1"/>
              <a:t>fig_count</a:t>
            </a:r>
            <a:r>
              <a:rPr lang="uk-UA" dirty="0"/>
              <a:t> - номер рисунку для збереження у файлі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0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Моделювання поведінки молекул газу. </a:t>
            </a:r>
            <a:r>
              <a:rPr lang="uk-UA" dirty="0" smtClean="0"/>
              <a:t>Реалізація.2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Клас також містить властивості</a:t>
            </a:r>
            <a:endParaRPr lang="en-US" dirty="0"/>
          </a:p>
          <a:p>
            <a:pPr lvl="1"/>
            <a:r>
              <a:rPr lang="uk-UA" dirty="0" err="1"/>
              <a:t>bounds</a:t>
            </a:r>
            <a:r>
              <a:rPr lang="uk-UA" dirty="0"/>
              <a:t> – читати/змінити границі області</a:t>
            </a:r>
            <a:endParaRPr lang="en-US" dirty="0"/>
          </a:p>
          <a:p>
            <a:pPr lvl="1"/>
            <a:r>
              <a:rPr lang="uk-UA" dirty="0" err="1"/>
              <a:t>pos</a:t>
            </a:r>
            <a:r>
              <a:rPr lang="uk-UA" dirty="0"/>
              <a:t> </a:t>
            </a:r>
            <a:r>
              <a:rPr lang="en-US" dirty="0"/>
              <a:t>– </a:t>
            </a:r>
            <a:r>
              <a:rPr lang="uk-UA" dirty="0"/>
              <a:t>читати поточні позиції всіх точок</a:t>
            </a:r>
            <a:endParaRPr lang="en-US" dirty="0"/>
          </a:p>
          <a:p>
            <a:r>
              <a:rPr lang="uk-UA" dirty="0"/>
              <a:t>та методи</a:t>
            </a:r>
            <a:endParaRPr lang="en-US" dirty="0"/>
          </a:p>
          <a:p>
            <a:pPr lvl="1"/>
            <a:r>
              <a:rPr lang="uk-UA" dirty="0"/>
              <a:t>__</a:t>
            </a:r>
            <a:r>
              <a:rPr lang="uk-UA" dirty="0" err="1"/>
              <a:t>init</a:t>
            </a:r>
            <a:r>
              <a:rPr lang="uk-UA" dirty="0"/>
              <a:t>__</a:t>
            </a:r>
            <a:r>
              <a:rPr lang="en-US" dirty="0"/>
              <a:t> - </a:t>
            </a:r>
            <a:r>
              <a:rPr lang="ru-RU" dirty="0"/>
              <a:t>конструктор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uk-UA" dirty="0" err="1"/>
              <a:t>tep</a:t>
            </a:r>
            <a:r>
              <a:rPr lang="uk-UA" dirty="0"/>
              <a:t> - зробити один крок у моделюванні</a:t>
            </a:r>
            <a:endParaRPr lang="en-US" dirty="0"/>
          </a:p>
          <a:p>
            <a:pPr lvl="1"/>
            <a:r>
              <a:rPr lang="uk-UA" dirty="0" err="1"/>
              <a:t>msteps</a:t>
            </a:r>
            <a:r>
              <a:rPr lang="uk-UA" dirty="0"/>
              <a:t> - зробити m кроків у моделюванні</a:t>
            </a:r>
            <a:endParaRPr lang="en-US" dirty="0"/>
          </a:p>
          <a:p>
            <a:pPr lvl="1"/>
            <a:r>
              <a:rPr lang="uk-UA" dirty="0" err="1"/>
              <a:t>plot</a:t>
            </a:r>
            <a:r>
              <a:rPr lang="uk-UA" dirty="0"/>
              <a:t> - побудувати графік стану моделі без його зображення</a:t>
            </a:r>
            <a:endParaRPr lang="en-US" dirty="0"/>
          </a:p>
          <a:p>
            <a:pPr lvl="1"/>
            <a:r>
              <a:rPr lang="uk-UA" dirty="0" err="1"/>
              <a:t>show</a:t>
            </a:r>
            <a:r>
              <a:rPr lang="uk-UA" dirty="0"/>
              <a:t> - побудувати та показати графік стану моделі</a:t>
            </a:r>
            <a:endParaRPr lang="en-US" dirty="0"/>
          </a:p>
          <a:p>
            <a:pPr lvl="1"/>
            <a:r>
              <a:rPr lang="uk-UA" dirty="0" err="1"/>
              <a:t>savefig</a:t>
            </a:r>
            <a:r>
              <a:rPr lang="uk-UA" dirty="0"/>
              <a:t> - побудувати та зберегти графік стану моделі у файлі за допомогою функції </a:t>
            </a:r>
            <a:r>
              <a:rPr lang="uk-UA" dirty="0" err="1"/>
              <a:t>plt.savefig</a:t>
            </a:r>
            <a:r>
              <a:rPr lang="uk-UA" dirty="0"/>
              <a:t> з </a:t>
            </a:r>
            <a:r>
              <a:rPr lang="en-US" dirty="0" err="1"/>
              <a:t>matplotlib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Внутрішній метод _</a:t>
            </a:r>
            <a:r>
              <a:rPr lang="uk-UA" dirty="0" err="1"/>
              <a:t>push_into_bounds</a:t>
            </a:r>
            <a:r>
              <a:rPr lang="uk-UA" dirty="0"/>
              <a:t> гарантує, що після кожного кроку всі точки знаходяться в межах області (якщо область обмежена</a:t>
            </a:r>
            <a:r>
              <a:rPr lang="uk-UA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Моделювання поведінки молекул газу. </a:t>
            </a:r>
            <a:r>
              <a:rPr lang="uk-UA" dirty="0" smtClean="0"/>
              <a:t>Реалізація.3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Drunkard2D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реалізує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випадковий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шлях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двовимірному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просторі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хода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п'яниці</a:t>
            </a:r>
            <a:r>
              <a:rPr lang="en-US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num_drunkards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init_pos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is_limited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bounds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num_drunkards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точок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is_limited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is_limited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uk-UA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обмежена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_bounds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bounds               </a:t>
            </a:r>
            <a:endParaRPr lang="uk-UA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прямокутник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init_pos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точок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Моделювання поведінки молекул газу. </a:t>
            </a:r>
            <a:r>
              <a:rPr lang="uk-UA" dirty="0" smtClean="0"/>
              <a:t>Реалізація.4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is_limited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встановлюємо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середину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_bounds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x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y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([[-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можливі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рухи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зручніше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транспонований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fig_count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рисунку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кожного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буде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малювати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нове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доповнювати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попереднє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Моделювання поведінки молекул газу. </a:t>
            </a:r>
            <a:r>
              <a:rPr lang="uk-UA" dirty="0" smtClean="0"/>
              <a:t>Реалізація.5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Властивість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читання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_bounds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bounds.setter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new_bounds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Властивість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_bounds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new_bounds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Властивість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точок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читання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Масиви у </a:t>
            </a:r>
            <a:r>
              <a:rPr lang="en-US" dirty="0" smtClean="0"/>
              <a:t>NumPy.2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Є багато способів створити масив у </a:t>
            </a:r>
            <a:r>
              <a:rPr lang="uk-UA" dirty="0" err="1"/>
              <a:t>numpy</a:t>
            </a:r>
            <a:r>
              <a:rPr lang="uk-UA" dirty="0"/>
              <a:t>. Перший спосіб - виконати команду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/>
              <a:t>a</a:t>
            </a:r>
            <a:r>
              <a:rPr lang="uk-UA" dirty="0"/>
              <a:t> – ім’я масиву, </a:t>
            </a:r>
            <a:r>
              <a:rPr lang="en-US" dirty="0"/>
              <a:t>t</a:t>
            </a:r>
            <a:r>
              <a:rPr lang="uk-UA" dirty="0"/>
              <a:t> – вираз типу, що </a:t>
            </a:r>
            <a:r>
              <a:rPr lang="uk-UA" dirty="0" err="1"/>
              <a:t>ітерується</a:t>
            </a:r>
            <a:r>
              <a:rPr lang="uk-UA" dirty="0"/>
              <a:t>, частіше за все, - список.</a:t>
            </a:r>
            <a:endParaRPr lang="en-US" dirty="0"/>
          </a:p>
          <a:p>
            <a:r>
              <a:rPr lang="uk-UA" dirty="0"/>
              <a:t>Наприклад,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створює </a:t>
            </a:r>
            <a:r>
              <a:rPr lang="uk-UA" dirty="0"/>
              <a:t>одновимірний масив з 3 цілими елементами: 2, 4, 6.</a:t>
            </a:r>
            <a:endParaRPr lang="en-US" dirty="0"/>
          </a:p>
          <a:p>
            <a:r>
              <a:rPr lang="uk-UA" dirty="0"/>
              <a:t>Інший спосіб створення масиву у </a:t>
            </a:r>
            <a:r>
              <a:rPr lang="uk-UA" dirty="0" err="1"/>
              <a:t>numpy</a:t>
            </a:r>
            <a:r>
              <a:rPr lang="uk-UA" dirty="0"/>
              <a:t> – завдання діапазону аналогічно раніше розглянутому об’єкту </a:t>
            </a:r>
            <a:r>
              <a:rPr lang="en-US" dirty="0"/>
              <a:t>range</a:t>
            </a:r>
            <a:r>
              <a:rPr lang="uk-UA" dirty="0"/>
              <a:t>(</a:t>
            </a:r>
            <a:r>
              <a:rPr lang="en-US" dirty="0" err="1"/>
              <a:t>i</a:t>
            </a:r>
            <a:r>
              <a:rPr lang="uk-UA" dirty="0"/>
              <a:t>, </a:t>
            </a:r>
            <a:r>
              <a:rPr lang="en-US" dirty="0"/>
              <a:t>j</a:t>
            </a:r>
            <a:r>
              <a:rPr lang="uk-UA" dirty="0"/>
              <a:t>, </a:t>
            </a:r>
            <a:r>
              <a:rPr lang="en-US" dirty="0"/>
              <a:t>k</a:t>
            </a:r>
            <a:r>
              <a:rPr lang="uk-UA" dirty="0"/>
              <a:t>).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утворює </a:t>
            </a:r>
            <a:r>
              <a:rPr lang="uk-UA" dirty="0"/>
              <a:t>масив, починаючи з </a:t>
            </a:r>
            <a:r>
              <a:rPr lang="en-US" dirty="0" err="1"/>
              <a:t>i</a:t>
            </a:r>
            <a:r>
              <a:rPr lang="uk-UA" dirty="0"/>
              <a:t>, до</a:t>
            </a:r>
            <a:r>
              <a:rPr lang="en-US" dirty="0"/>
              <a:t> j</a:t>
            </a:r>
            <a:r>
              <a:rPr lang="uk-UA" dirty="0"/>
              <a:t> виключно з кроком</a:t>
            </a:r>
            <a:r>
              <a:rPr lang="en-US" dirty="0"/>
              <a:t> k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Але</a:t>
            </a:r>
            <a:r>
              <a:rPr lang="uk-UA" dirty="0"/>
              <a:t>, на відміну від об’єкту </a:t>
            </a:r>
            <a:r>
              <a:rPr lang="en-US" dirty="0"/>
              <a:t>range</a:t>
            </a:r>
            <a:r>
              <a:rPr lang="uk-UA" dirty="0"/>
              <a:t>, значення </a:t>
            </a:r>
            <a:r>
              <a:rPr lang="en-US" dirty="0"/>
              <a:t>k</a:t>
            </a:r>
            <a:r>
              <a:rPr lang="uk-UA" dirty="0"/>
              <a:t> може бути й дійсним числом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Моделювання поведінки молекул газу. </a:t>
            </a:r>
            <a:r>
              <a:rPr lang="uk-UA" dirty="0" smtClean="0"/>
              <a:t>Реалізація.6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push_into_bounds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Повернути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_bounds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крок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моделюванні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індексів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формування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приростів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ids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random_integers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приростів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кроку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dxy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dxy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is_limited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push_into_bounds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2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Моделювання поведінки молекул газу. </a:t>
            </a:r>
            <a:r>
              <a:rPr lang="uk-UA" dirty="0" smtClean="0"/>
              <a:t>Реалізація.7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msteps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кроків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моделюванні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Побудувати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графік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axes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_bounds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_bounds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6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Моделювання поведінки молекул газу. </a:t>
            </a:r>
            <a:r>
              <a:rPr lang="uk-UA" dirty="0" smtClean="0"/>
              <a:t>Реалізація.8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Побудувати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показати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графік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Побудувати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зберегти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графік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path -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шлях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включаючи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фінальний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символ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поділу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каталогів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('/'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'\').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масці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tmpXXXXX.png,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деXXXXX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рисунку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fig_count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{:0&gt;5}.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fig_count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Моделювання поведінки молекул газу. </a:t>
            </a:r>
            <a:r>
              <a:rPr lang="uk-UA" dirty="0" smtClean="0"/>
              <a:t>Реалізація.9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/>
              <a:t>Основна програма вводить кількість частинок, загальну кількість кроків, границі області та границю стінки. </a:t>
            </a:r>
            <a:endParaRPr lang="uk-UA" dirty="0" smtClean="0"/>
          </a:p>
          <a:p>
            <a:r>
              <a:rPr lang="uk-UA" dirty="0" smtClean="0"/>
              <a:t>Рівномірно </a:t>
            </a:r>
            <a:r>
              <a:rPr lang="uk-UA" dirty="0"/>
              <a:t>розподіляє частинки по області з урахуванням стінки, будує масив з початковими координатами частинок та створює об’єкт класу Drunkard2D. </a:t>
            </a:r>
            <a:endParaRPr lang="uk-UA" dirty="0" smtClean="0"/>
          </a:p>
          <a:p>
            <a:r>
              <a:rPr lang="uk-UA" dirty="0" smtClean="0"/>
              <a:t>Далі </a:t>
            </a:r>
            <a:r>
              <a:rPr lang="uk-UA" dirty="0"/>
              <a:t>здійснює моделювання і через кожних 100 кроків показує результат на графіку та зберігає графік у файл.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/>
              <a:t>Приклад: моделювання поведінки молекул газу у прямокутній області (версія 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Нехай молекули газу представлені частинками, що рухаються у двовимірному просторі згідно правил випадкового шляху. </a:t>
            </a:r>
            <a:endParaRPr lang="uk-UA" dirty="0" smtClean="0"/>
          </a:p>
          <a:p>
            <a:r>
              <a:rPr lang="uk-UA" dirty="0" smtClean="0"/>
              <a:t>Є </a:t>
            </a:r>
            <a:r>
              <a:rPr lang="uk-UA" dirty="0"/>
              <a:t>прямокутна область, поділена спочатку на дві прямокутних частини стінкою. </a:t>
            </a:r>
            <a:endParaRPr lang="uk-UA" dirty="0" smtClean="0"/>
          </a:p>
          <a:p>
            <a:r>
              <a:rPr lang="uk-UA" dirty="0" smtClean="0"/>
              <a:t>Одна </a:t>
            </a:r>
            <a:r>
              <a:rPr lang="uk-UA" dirty="0"/>
              <a:t>частина рівномірно заповнена молекулами, а інша, - порожня. Потім стінку знімають і молекули починають вільно рухатись по всій області. </a:t>
            </a:r>
            <a:endParaRPr lang="uk-UA" dirty="0" smtClean="0"/>
          </a:p>
          <a:p>
            <a:r>
              <a:rPr lang="uk-UA" dirty="0" smtClean="0"/>
              <a:t>Змоделювати </a:t>
            </a:r>
            <a:r>
              <a:rPr lang="uk-UA" dirty="0"/>
              <a:t>рух заданої кількості молекул впродовж заданої кількості кроків. </a:t>
            </a:r>
            <a:endParaRPr lang="uk-UA" dirty="0" smtClean="0"/>
          </a:p>
          <a:p>
            <a:r>
              <a:rPr lang="uk-UA" dirty="0" smtClean="0"/>
              <a:t>Побудувати </a:t>
            </a:r>
            <a:r>
              <a:rPr lang="uk-UA" dirty="0"/>
              <a:t>відео, яке показує результат (стан моделі) через кожні </a:t>
            </a:r>
            <a:r>
              <a:rPr lang="en-US" dirty="0"/>
              <a:t>m </a:t>
            </a:r>
            <a:r>
              <a:rPr lang="uk-UA" dirty="0"/>
              <a:t>кроків.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1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/>
              <a:t>Приклад: моделювання поведінки молекул газу у прямокутній області (версія 2</a:t>
            </a:r>
            <a:r>
              <a:rPr lang="uk-UA" sz="3200" dirty="0" smtClean="0"/>
              <a:t>).2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У </a:t>
            </a:r>
            <a:r>
              <a:rPr lang="uk-UA" dirty="0"/>
              <a:t>версії 2 використовується той самий клас Drunkard2D, що й у версії 1. </a:t>
            </a:r>
            <a:endParaRPr lang="uk-UA" dirty="0" smtClean="0"/>
          </a:p>
          <a:p>
            <a:r>
              <a:rPr lang="uk-UA" dirty="0" smtClean="0"/>
              <a:t>Відео </a:t>
            </a:r>
            <a:r>
              <a:rPr lang="uk-UA" dirty="0"/>
              <a:t>будується зі збережених файлів зображень, які стають кадрами відео.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побудови відео використовується програма </a:t>
            </a:r>
            <a:r>
              <a:rPr lang="en-US" dirty="0" err="1"/>
              <a:t>mencoder</a:t>
            </a:r>
            <a:r>
              <a:rPr lang="uk-UA" dirty="0"/>
              <a:t> – частина пакету </a:t>
            </a:r>
            <a:r>
              <a:rPr lang="en-US" dirty="0" err="1"/>
              <a:t>mplayer</a:t>
            </a:r>
            <a:r>
              <a:rPr lang="en-US" dirty="0"/>
              <a:t>, </a:t>
            </a:r>
            <a:r>
              <a:rPr lang="uk-UA" dirty="0"/>
              <a:t>що вільно розповсюджується. </a:t>
            </a:r>
            <a:endParaRPr lang="uk-UA" dirty="0" smtClean="0"/>
          </a:p>
          <a:p>
            <a:r>
              <a:rPr lang="uk-UA" dirty="0" smtClean="0"/>
              <a:t>Після </a:t>
            </a:r>
            <a:r>
              <a:rPr lang="uk-UA" dirty="0"/>
              <a:t>завантаження з мережі цього пакету та розпакування архіву, треба вказати шлях до каталогу програми у змінній </a:t>
            </a:r>
            <a:r>
              <a:rPr lang="en-US" dirty="0"/>
              <a:t>PATH. </a:t>
            </a:r>
          </a:p>
          <a:p>
            <a:r>
              <a:rPr lang="uk-UA" dirty="0"/>
              <a:t>Запуск </a:t>
            </a:r>
            <a:r>
              <a:rPr lang="en-US" dirty="0" err="1"/>
              <a:t>mencoder</a:t>
            </a:r>
            <a:r>
              <a:rPr lang="uk-UA" dirty="0"/>
              <a:t> з програми у </a:t>
            </a:r>
            <a:r>
              <a:rPr lang="en-US" dirty="0"/>
              <a:t>Python </a:t>
            </a:r>
            <a:r>
              <a:rPr lang="uk-UA" dirty="0"/>
              <a:t>здійснюється за допомогою функції </a:t>
            </a:r>
            <a:r>
              <a:rPr lang="en-US" dirty="0" err="1"/>
              <a:t>os.system</a:t>
            </a:r>
            <a:r>
              <a:rPr lang="en-US" dirty="0"/>
              <a:t> </a:t>
            </a:r>
            <a:r>
              <a:rPr lang="uk-UA" dirty="0"/>
              <a:t>зі стандартного модуля </a:t>
            </a:r>
            <a:r>
              <a:rPr lang="en-US" dirty="0" err="1"/>
              <a:t>os</a:t>
            </a:r>
            <a:r>
              <a:rPr lang="en-US" dirty="0"/>
              <a:t>. </a:t>
            </a:r>
            <a:endParaRPr lang="uk-UA" dirty="0" smtClean="0"/>
          </a:p>
          <a:p>
            <a:r>
              <a:rPr lang="uk-UA" dirty="0" smtClean="0"/>
              <a:t>Ця </a:t>
            </a:r>
            <a:r>
              <a:rPr lang="uk-UA" dirty="0"/>
              <a:t>функція виконує команду операційної системи, що міститься у рядку – параметрі.</a:t>
            </a:r>
            <a:endParaRPr lang="en-US" dirty="0"/>
          </a:p>
          <a:p>
            <a:r>
              <a:rPr lang="uk-UA" dirty="0"/>
              <a:t>Після побудови відео зберігається у файлі </a:t>
            </a:r>
            <a:r>
              <a:rPr lang="en-US" dirty="0"/>
              <a:t>anim.mpg, </a:t>
            </a:r>
            <a:r>
              <a:rPr lang="uk-UA" dirty="0"/>
              <a:t>а всі файли зображень видаляються. </a:t>
            </a:r>
            <a:endParaRPr lang="uk-UA" dirty="0" smtClean="0"/>
          </a:p>
          <a:p>
            <a:r>
              <a:rPr lang="uk-UA" dirty="0" smtClean="0"/>
              <a:t>Файл </a:t>
            </a:r>
            <a:r>
              <a:rPr lang="uk-UA" dirty="0"/>
              <a:t>відео може бути переглянутий стандартним програвачем відео.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Приклад: моделювання поведінки молекул газу у прямокутній області (версія 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Нехай молекули газу представлені частинками, що рухаються у двовимірному просторі згідно правил випадкового шляху. Є прямокутна область, поділена спочатку на дві прямокутних частини стінкою. Одна частина рівномірно заповнена молекулами, а інша, - порожня. Потім стінку знімають і молекули починають вільно рухатись по всій області. Змоделювати рух заданої кількості молекул впродовж заданої кількості кроків. Побудувати відео, яке показує результат (стан моделі) через кожні </a:t>
            </a:r>
            <a:r>
              <a:rPr lang="en-US" dirty="0"/>
              <a:t>m </a:t>
            </a:r>
            <a:r>
              <a:rPr lang="uk-UA" dirty="0"/>
              <a:t>кроків. </a:t>
            </a:r>
            <a:endParaRPr lang="uk-UA" dirty="0" smtClean="0"/>
          </a:p>
          <a:p>
            <a:r>
              <a:rPr lang="uk-UA" dirty="0" smtClean="0"/>
              <a:t>Забезпечити </a:t>
            </a:r>
            <a:r>
              <a:rPr lang="uk-UA" dirty="0"/>
              <a:t>програвання відео у уповільненому режимі.</a:t>
            </a:r>
            <a:endParaRPr lang="en-US" dirty="0"/>
          </a:p>
          <a:p>
            <a:r>
              <a:rPr lang="uk-UA" dirty="0"/>
              <a:t>Версія 3 практично не відрізняється від версії 2.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після побудови відео вводиться коефіцієнт уповільнення, а саме відео програється програмою </a:t>
            </a:r>
            <a:r>
              <a:rPr lang="en-US" dirty="0" err="1"/>
              <a:t>mplayer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Після </a:t>
            </a:r>
            <a:r>
              <a:rPr lang="uk-UA" dirty="0"/>
              <a:t>програвання відео файл </a:t>
            </a:r>
            <a:r>
              <a:rPr lang="en-US" dirty="0"/>
              <a:t>anim.mpg</a:t>
            </a:r>
            <a:r>
              <a:rPr lang="uk-UA" dirty="0"/>
              <a:t> видаляється.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Приклад: моделювання поведінки молекул газу у прямокутній області (версія </a:t>
            </a:r>
            <a:r>
              <a:rPr lang="uk-UA" sz="3200" dirty="0" smtClean="0"/>
              <a:t>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Нехай молекули газу представлені частинками, що рухаються у двовимірному просторі згідно правил випадкового шляху. Є прямокутна область, поділена спочатку на дві прямокутних частини стінкою. Одна частина рівномірно заповнена молекулами, а інша, - порожня. Потім стінку знімають і молекули починають вільно рухатись по всій області. Змоделювати рух заданої кількості молекул впродовж заданої кількості кроків. </a:t>
            </a:r>
            <a:endParaRPr lang="uk-UA" dirty="0" smtClean="0"/>
          </a:p>
          <a:p>
            <a:r>
              <a:rPr lang="uk-UA" dirty="0" smtClean="0"/>
              <a:t>Побудувати </a:t>
            </a:r>
            <a:r>
              <a:rPr lang="uk-UA" dirty="0"/>
              <a:t>анімацію у </a:t>
            </a:r>
            <a:r>
              <a:rPr lang="en-US" dirty="0" err="1"/>
              <a:t>matplotlib</a:t>
            </a:r>
            <a:r>
              <a:rPr lang="uk-UA" dirty="0"/>
              <a:t>, як</a:t>
            </a:r>
            <a:r>
              <a:rPr lang="ru-RU" dirty="0"/>
              <a:t>а</a:t>
            </a:r>
            <a:r>
              <a:rPr lang="uk-UA" dirty="0"/>
              <a:t> показує результат (стан моделі) через кожні </a:t>
            </a:r>
            <a:r>
              <a:rPr lang="en-US" dirty="0"/>
              <a:t>m </a:t>
            </a:r>
            <a:r>
              <a:rPr lang="uk-UA" dirty="0"/>
              <a:t>кроків.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Приклад: моделювання поведінки молекул газу у прямокутній області (версія </a:t>
            </a:r>
            <a:r>
              <a:rPr lang="uk-UA" sz="3200" dirty="0" smtClean="0"/>
              <a:t>4).2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Для побудови анімації використаємо ще один модуль </a:t>
            </a:r>
            <a:r>
              <a:rPr lang="en-US" dirty="0" err="1"/>
              <a:t>matplotlib</a:t>
            </a:r>
            <a:r>
              <a:rPr lang="en-US" dirty="0"/>
              <a:t>: animation.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модуль містить опис декількох класів для анімації.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використаємо клас </a:t>
            </a:r>
            <a:r>
              <a:rPr lang="uk-UA" dirty="0" err="1"/>
              <a:t>FuncAnimation</a:t>
            </a:r>
            <a:r>
              <a:rPr lang="uk-UA" dirty="0"/>
              <a:t>, який реалізує анімацію, виконуючи виклики функції для ініціалізації кадра та функції, яка повертає черговий кадр.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головній програмі це функції </a:t>
            </a:r>
            <a:r>
              <a:rPr lang="uk-UA" dirty="0" err="1"/>
              <a:t>init</a:t>
            </a:r>
            <a:r>
              <a:rPr lang="uk-UA" dirty="0"/>
              <a:t> та </a:t>
            </a:r>
            <a:r>
              <a:rPr lang="uk-UA" dirty="0" err="1"/>
              <a:t>animate</a:t>
            </a:r>
            <a:r>
              <a:rPr lang="uk-UA" dirty="0"/>
              <a:t> відповідно. </a:t>
            </a:r>
            <a:endParaRPr lang="uk-UA" dirty="0" smtClean="0"/>
          </a:p>
          <a:p>
            <a:r>
              <a:rPr lang="uk-UA" dirty="0" smtClean="0"/>
              <a:t>Функція </a:t>
            </a:r>
            <a:r>
              <a:rPr lang="uk-UA" dirty="0" err="1"/>
              <a:t>init</a:t>
            </a:r>
            <a:r>
              <a:rPr lang="uk-UA" dirty="0"/>
              <a:t> викликається 1 раз та повертає </a:t>
            </a:r>
            <a:r>
              <a:rPr lang="uk-UA" dirty="0" err="1"/>
              <a:t>гргафік</a:t>
            </a:r>
            <a:r>
              <a:rPr lang="uk-UA" dirty="0"/>
              <a:t>, що буде використовуватись при кожній зміні кадру. </a:t>
            </a:r>
            <a:endParaRPr lang="uk-UA" dirty="0" smtClean="0"/>
          </a:p>
          <a:p>
            <a:r>
              <a:rPr lang="uk-UA" dirty="0" smtClean="0"/>
              <a:t>Функція </a:t>
            </a:r>
            <a:r>
              <a:rPr lang="uk-UA" dirty="0" err="1"/>
              <a:t>animate</a:t>
            </a:r>
            <a:r>
              <a:rPr lang="uk-UA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uk-UA" dirty="0"/>
              <a:t>викликається перед зображенням чергового кадру та повертає </a:t>
            </a:r>
            <a:r>
              <a:rPr lang="en-US" dirty="0" err="1"/>
              <a:t>i</a:t>
            </a:r>
            <a:r>
              <a:rPr lang="uk-UA" dirty="0"/>
              <a:t>-й кадр. </a:t>
            </a:r>
            <a:endParaRPr lang="en-US" dirty="0"/>
          </a:p>
          <a:p>
            <a:r>
              <a:rPr lang="uk-UA" dirty="0"/>
              <a:t>Параметр </a:t>
            </a:r>
            <a:r>
              <a:rPr lang="en-US" dirty="0"/>
              <a:t>frames </a:t>
            </a:r>
            <a:r>
              <a:rPr lang="uk-UA" dirty="0"/>
              <a:t>встановлює кількість кадрів анімації, параметр </a:t>
            </a:r>
            <a:r>
              <a:rPr lang="en-US" dirty="0"/>
              <a:t>interval </a:t>
            </a:r>
            <a:r>
              <a:rPr lang="uk-UA" dirty="0"/>
              <a:t>визначає інтервал між кадрами у </a:t>
            </a:r>
            <a:r>
              <a:rPr lang="uk-UA" dirty="0" err="1"/>
              <a:t>мілісекундах</a:t>
            </a:r>
            <a:r>
              <a:rPr lang="uk-UA" dirty="0"/>
              <a:t>, параметр </a:t>
            </a:r>
            <a:r>
              <a:rPr lang="en-US" dirty="0"/>
              <a:t>repeat </a:t>
            </a:r>
            <a:r>
              <a:rPr lang="uk-UA" dirty="0"/>
              <a:t>визначає необхідність повторення анімації спочатку після її закінчення.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4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Наукові обчислення. Встановлення та імпорт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r>
              <a:rPr lang="ru-RU" sz="2400" dirty="0"/>
              <a:t>та </a:t>
            </a:r>
            <a:r>
              <a:rPr lang="en-US" sz="2400" dirty="0" err="1"/>
              <a:t>matplotlib</a:t>
            </a:r>
            <a:r>
              <a:rPr lang="uk-UA" sz="2400" dirty="0"/>
              <a:t>.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Масиви </a:t>
            </a:r>
            <a:r>
              <a:rPr lang="en-US" sz="2400" dirty="0" err="1"/>
              <a:t>numpy</a:t>
            </a:r>
            <a:r>
              <a:rPr lang="uk-UA" sz="2400" dirty="0"/>
              <a:t>: створення масивів та типи елементів.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Виконання операцій над масивами </a:t>
            </a:r>
            <a:r>
              <a:rPr lang="uk-UA" sz="2400" dirty="0" err="1"/>
              <a:t>numpy</a:t>
            </a:r>
            <a:r>
              <a:rPr lang="uk-UA" sz="2400" dirty="0"/>
              <a:t>. </a:t>
            </a:r>
            <a:r>
              <a:rPr lang="uk-UA" sz="2400" dirty="0" err="1"/>
              <a:t>Векторизація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Зображення результатів обчислень у графічному вигляді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Вибір кольору та стилю ліній. Зображення декількох </a:t>
            </a:r>
            <a:r>
              <a:rPr lang="uk-UA" sz="2400" dirty="0" err="1"/>
              <a:t>підграфіків</a:t>
            </a:r>
            <a:r>
              <a:rPr lang="uk-UA" sz="2400" dirty="0"/>
              <a:t> на одному рисунку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Багатовимірні масиви. Індексація багатовимірних масивів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Вирізки індексів та вибір </a:t>
            </a:r>
            <a:r>
              <a:rPr lang="uk-UA" sz="2400" dirty="0" err="1"/>
              <a:t>підмасивів</a:t>
            </a:r>
            <a:r>
              <a:rPr lang="uk-UA" sz="2400" dirty="0"/>
              <a:t>. Індексні масиви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Відношення та </a:t>
            </a:r>
            <a:r>
              <a:rPr lang="uk-UA" sz="2400" dirty="0" err="1"/>
              <a:t>бульові</a:t>
            </a:r>
            <a:r>
              <a:rPr lang="uk-UA" sz="2400" dirty="0"/>
              <a:t> операції для масивів </a:t>
            </a:r>
            <a:r>
              <a:rPr lang="uk-UA" sz="2400" dirty="0" err="1"/>
              <a:t>numpy</a:t>
            </a:r>
            <a:r>
              <a:rPr lang="uk-UA" sz="2400" dirty="0"/>
              <a:t>. </a:t>
            </a:r>
            <a:r>
              <a:rPr lang="uk-UA" sz="2400" dirty="0" err="1"/>
              <a:t>Бульова</a:t>
            </a:r>
            <a:r>
              <a:rPr lang="uk-UA" sz="2400" dirty="0"/>
              <a:t> індексація для масивів </a:t>
            </a:r>
            <a:r>
              <a:rPr lang="en-US" sz="2400" dirty="0" err="1"/>
              <a:t>numpy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Функції </a:t>
            </a:r>
            <a:r>
              <a:rPr lang="uk-UA" sz="2400" dirty="0" err="1"/>
              <a:t>all</a:t>
            </a:r>
            <a:r>
              <a:rPr lang="uk-UA" sz="2400" dirty="0"/>
              <a:t>, </a:t>
            </a:r>
            <a:r>
              <a:rPr lang="uk-UA" sz="2400" dirty="0" err="1"/>
              <a:t>any</a:t>
            </a:r>
            <a:r>
              <a:rPr lang="uk-UA" sz="2400" dirty="0"/>
              <a:t> та </a:t>
            </a:r>
            <a:r>
              <a:rPr lang="uk-UA" sz="2400" dirty="0" err="1"/>
              <a:t>sum</a:t>
            </a:r>
            <a:r>
              <a:rPr lang="uk-UA" sz="2400" dirty="0"/>
              <a:t> у </a:t>
            </a:r>
            <a:r>
              <a:rPr lang="uk-UA" sz="2400" dirty="0" err="1"/>
              <a:t>numpy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err="1"/>
              <a:t>Векторно</a:t>
            </a:r>
            <a:r>
              <a:rPr lang="uk-UA" sz="2400" dirty="0"/>
              <a:t>-матричні операції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Поширення масивів. Зміна розмірності та/або розміру масивів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Введення та виведення масивів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r>
              <a:rPr lang="uk-UA" sz="2400" dirty="0"/>
              <a:t>у текстовий файл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Генерація випадкових чисел та їх використання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ru-RU" sz="2400" dirty="0"/>
              <a:t>Метод Монте-Карло</a:t>
            </a:r>
            <a:r>
              <a:rPr lang="uk-UA" sz="2400" dirty="0"/>
              <a:t>. Інтегрування методом Монте-Карло. Обчислювання площ фігур методом Монте-Карло.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Зображення гістограм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Випадковий шлях  у одновимірному та двовимірному просторі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Побудова відео та анімації результатів обчислень</a:t>
            </a:r>
            <a:endParaRPr lang="en-US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Масиви у </a:t>
            </a:r>
            <a:r>
              <a:rPr lang="en-US" dirty="0" smtClean="0"/>
              <a:t>NumPy.3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Наприклад</a:t>
            </a:r>
            <a:r>
              <a:rPr lang="uk-UA" dirty="0"/>
              <a:t>,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створює </a:t>
            </a:r>
            <a:r>
              <a:rPr lang="uk-UA" dirty="0"/>
              <a:t>масив з елементами, починаючи від 0.0 до 1.9 через 0.1. </a:t>
            </a:r>
            <a:endParaRPr lang="en-US" dirty="0" smtClean="0"/>
          </a:p>
          <a:p>
            <a:r>
              <a:rPr lang="uk-UA" dirty="0" smtClean="0"/>
              <a:t>Кількість </a:t>
            </a:r>
            <a:r>
              <a:rPr lang="uk-UA" dirty="0"/>
              <a:t>елементів масиву при використанні дійсного кроку може варіюватись через те, що операції над дійсними числами виконуються наближено.</a:t>
            </a:r>
            <a:endParaRPr lang="en-US" dirty="0"/>
          </a:p>
          <a:p>
            <a:r>
              <a:rPr lang="uk-UA" dirty="0"/>
              <a:t>Для створення масиву дійсних чисел з </a:t>
            </a:r>
            <a:r>
              <a:rPr lang="en-US" dirty="0"/>
              <a:t>n</a:t>
            </a:r>
            <a:r>
              <a:rPr lang="uk-UA" dirty="0"/>
              <a:t> елементів, які рівномірно розподілені на відрізку [</a:t>
            </a:r>
            <a:r>
              <a:rPr lang="en-US" dirty="0"/>
              <a:t>a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] </a:t>
            </a:r>
            <a:r>
              <a:rPr lang="uk-UA" dirty="0" smtClean="0"/>
              <a:t>використовують</a:t>
            </a:r>
            <a:endParaRPr lang="en-US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uk-UA" dirty="0"/>
              <a:t>Масиви у </a:t>
            </a:r>
            <a:r>
              <a:rPr lang="uk-UA" dirty="0" err="1"/>
              <a:t>numpy</a:t>
            </a:r>
            <a:r>
              <a:rPr lang="uk-UA" dirty="0"/>
              <a:t> – це об’єкти класу </a:t>
            </a:r>
            <a:r>
              <a:rPr lang="en-US" dirty="0" err="1"/>
              <a:t>ndarray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Langtangen</a:t>
            </a:r>
            <a:r>
              <a:rPr lang="ru-RU" dirty="0"/>
              <a:t> H.P. - A </a:t>
            </a:r>
            <a:r>
              <a:rPr lang="ru-RU" dirty="0" err="1"/>
              <a:t>Primer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Scientific</a:t>
            </a:r>
            <a:r>
              <a:rPr lang="ru-RU" dirty="0"/>
              <a:t>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Python</a:t>
            </a:r>
            <a:r>
              <a:rPr lang="ru-RU" dirty="0"/>
              <a:t>, 2nd </a:t>
            </a:r>
            <a:r>
              <a:rPr lang="ru-RU" dirty="0" err="1"/>
              <a:t>Edition</a:t>
            </a:r>
            <a:r>
              <a:rPr lang="ru-RU" dirty="0"/>
              <a:t> – 2011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Beginning</a:t>
            </a:r>
            <a:r>
              <a:rPr lang="ru-RU" dirty="0"/>
              <a:t>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Visualization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John</a:t>
            </a:r>
            <a:r>
              <a:rPr lang="ru-RU" dirty="0"/>
              <a:t> V </a:t>
            </a:r>
            <a:r>
              <a:rPr lang="ru-RU" dirty="0" err="1"/>
              <a:t>Guttag</a:t>
            </a:r>
            <a:r>
              <a:rPr lang="ru-RU" dirty="0"/>
              <a:t> - </a:t>
            </a:r>
            <a:r>
              <a:rPr lang="ru-RU" dirty="0" err="1"/>
              <a:t>Introduction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Computation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Python</a:t>
            </a:r>
            <a:r>
              <a:rPr lang="ru-RU" dirty="0"/>
              <a:t> – 2013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Igor</a:t>
            </a:r>
            <a:r>
              <a:rPr lang="ru-RU" dirty="0"/>
              <a:t> </a:t>
            </a:r>
            <a:r>
              <a:rPr lang="ru-RU" dirty="0" err="1"/>
              <a:t>Milovanovic</a:t>
            </a:r>
            <a:r>
              <a:rPr lang="ru-RU" dirty="0"/>
              <a:t> -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Visualization</a:t>
            </a:r>
            <a:r>
              <a:rPr lang="ru-RU" dirty="0"/>
              <a:t> </a:t>
            </a:r>
            <a:r>
              <a:rPr lang="ru-RU" dirty="0" err="1"/>
              <a:t>Cookbook</a:t>
            </a:r>
            <a:r>
              <a:rPr lang="ru-RU" dirty="0"/>
              <a:t> – 2013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2"/>
              </a:rPr>
              <a:t>http://matplotlib.org/contents.html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3"/>
              </a:rPr>
              <a:t>https://docs.scipy.org/doc/numpy/user/index.html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4"/>
              </a:rPr>
              <a:t>http://web.cs.wpi.edu/~cs1004/a14/Resources/Windows/SettingUpPython_Windows.docx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5"/>
              </a:rPr>
              <a:t>http://web.cs.wpi.edu/~cs1004/a14/Resources/Macintosh/SettingUpPython_Macintosh-Linux.pdf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6"/>
              </a:rPr>
              <a:t>http://www.python-course.eu/numerical_programming.php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7"/>
              </a:rPr>
              <a:t>http://www.labri.fr/perso/nrougier/teaching/numpy/numpy.html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8"/>
              </a:rPr>
              <a:t>http://cs231n.github.io/python-numpy-tutorial/#numpy-arrays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9"/>
              </a:rPr>
              <a:t>http://www.engr.ucsb.edu/~shell/che210d/numpy.pdf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10"/>
              </a:rPr>
              <a:t>https://www.youtube.com/watch?v=Aw98jGqjSMQ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11"/>
              </a:rPr>
              <a:t>http://scipy.github.io/old-wiki/pages/Tentative_NumPy_Tutorial.html#Universal_Functions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12"/>
              </a:rPr>
              <a:t>http://pythonworld.ru/numpy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13"/>
              </a:rPr>
              <a:t>https://</a:t>
            </a:r>
            <a:r>
              <a:rPr lang="uk-UA" u="sng" dirty="0" smtClean="0">
                <a:hlinkClick r:id="rId13"/>
              </a:rPr>
              <a:t>en.wikipedia.org/wiki/Jacobi_method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14.02.2016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5424</TotalTime>
  <Words>9767</Words>
  <Application>Microsoft Office PowerPoint</Application>
  <PresentationFormat>On-screen Show (4:3)</PresentationFormat>
  <Paragraphs>1112</Paragraphs>
  <Slides>90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Arial Black</vt:lpstr>
      <vt:lpstr>Calibri</vt:lpstr>
      <vt:lpstr>Courier New</vt:lpstr>
      <vt:lpstr>Times New Roman</vt:lpstr>
      <vt:lpstr>Ясность</vt:lpstr>
      <vt:lpstr>Equation</vt:lpstr>
      <vt:lpstr>Інформатика та програмування</vt:lpstr>
      <vt:lpstr>Наукові обчислення</vt:lpstr>
      <vt:lpstr>Наукові обчислення.2</vt:lpstr>
      <vt:lpstr>Встановлення numpy та matplotlib</vt:lpstr>
      <vt:lpstr>Встановлення numpy та matplotlib.2</vt:lpstr>
      <vt:lpstr>Імпорт numpy та matplotlib</vt:lpstr>
      <vt:lpstr>Масиви у NumPy</vt:lpstr>
      <vt:lpstr>Масиви у NumPy.2</vt:lpstr>
      <vt:lpstr>Масиви у NumPy.3</vt:lpstr>
      <vt:lpstr>Тип елементів масиву у numpy</vt:lpstr>
      <vt:lpstr>Тип елементів масиву у numpy.2</vt:lpstr>
      <vt:lpstr>Приклад</vt:lpstr>
      <vt:lpstr>Створення масивів нулів та одиниць</vt:lpstr>
      <vt:lpstr>Доступ до елементів масивів numpy</vt:lpstr>
      <vt:lpstr>Приклад: табулювання функції (версія 1)</vt:lpstr>
      <vt:lpstr>Виконання операцій над масивами numpy</vt:lpstr>
      <vt:lpstr>Векторизація</vt:lpstr>
      <vt:lpstr>Приклад: табулювання функції (версія 2)</vt:lpstr>
      <vt:lpstr>Примусова веторизація функцій</vt:lpstr>
      <vt:lpstr>Приклад: табулювання функції (версія 3)</vt:lpstr>
      <vt:lpstr>Зображення результатів обчислень у графічному вигляді</vt:lpstr>
      <vt:lpstr>Зображення результатів обчислень у графічному вигляді.2</vt:lpstr>
      <vt:lpstr>Зображення результатів обчислень у графічному вигляді.3</vt:lpstr>
      <vt:lpstr>Зображення результатів обчислень у графічному вигляді.3</vt:lpstr>
      <vt:lpstr>Приклад: Зображення графіків функцій (версія 1)</vt:lpstr>
      <vt:lpstr>Приклад: Зображення графіків функцій (версія 2)</vt:lpstr>
      <vt:lpstr>Зображення заголовку, легенди, міток осей та фіксація осей</vt:lpstr>
      <vt:lpstr>Вибір кольору та стилю ліній</vt:lpstr>
      <vt:lpstr>Вибір кольору та стилю ліній.2</vt:lpstr>
      <vt:lpstr>Приклад: Зображення графіків функцій (версія 3)</vt:lpstr>
      <vt:lpstr>Зображення декількох підграфіків на одному рисунку</vt:lpstr>
      <vt:lpstr>Зображення декількох підграфіків на одному рисунку.2</vt:lpstr>
      <vt:lpstr>Перенесення осей</vt:lpstr>
      <vt:lpstr>Перенесення осей.2</vt:lpstr>
      <vt:lpstr>Приклад: Зображення графіків функцій (версія 4)</vt:lpstr>
      <vt:lpstr>Приклад: Зображення графіків функцій (версія 4).2</vt:lpstr>
      <vt:lpstr>Багатовимірні масиви</vt:lpstr>
      <vt:lpstr>Багатовимірні масиви.2</vt:lpstr>
      <vt:lpstr>Індексація багатовимірних масивів</vt:lpstr>
      <vt:lpstr>Вирізки індексів та вибір підмасивів</vt:lpstr>
      <vt:lpstr>Індексні масиви</vt:lpstr>
      <vt:lpstr>Відношення та бульові операції для масивів numpy</vt:lpstr>
      <vt:lpstr>Бульова індексація для масивів numpy</vt:lpstr>
      <vt:lpstr>Функції all, any та sum у numpy</vt:lpstr>
      <vt:lpstr>Функції all, any та sum у numpy.2</vt:lpstr>
      <vt:lpstr>Векторно-матричні операції</vt:lpstr>
      <vt:lpstr>Поширення масивів</vt:lpstr>
      <vt:lpstr>Зміна розмірності та/або розміру масивів</vt:lpstr>
      <vt:lpstr>Приклад: Розв’язування системи лінійних алгебраїчних рівнянь методом Якобі (методом простої ітерації) (версія 1)</vt:lpstr>
      <vt:lpstr>Приклад: Розв’язування системи лінійних алгебраїчних рівнянь методом Якобі (методом простої ітерації) (версія 1).2</vt:lpstr>
      <vt:lpstr>Приклад: Розв’язування системи лінійних алгебраїчних рівнянь методом Якобі (методом простої ітерації) (версія 1).3</vt:lpstr>
      <vt:lpstr>Введення та виведення масивів numpy у текстовий файл</vt:lpstr>
      <vt:lpstr>Приклад: Розв’язування системи лінійних алгебраїчних рівнянь методом Якобі (методом простої ітерації) (версія 2)</vt:lpstr>
      <vt:lpstr>Приклад: Розв’язування системи лінійних алгебраїчних рівнянь методом Якобі (методом простої ітерації) (версія 3)</vt:lpstr>
      <vt:lpstr>Генерація випадкових чисел та їх використання</vt:lpstr>
      <vt:lpstr>Генерація випадкових чисел та їх використання.2</vt:lpstr>
      <vt:lpstr>Приклад: Кидання монети (версія 1)</vt:lpstr>
      <vt:lpstr>Приклад: Кидання монети (версія 2)</vt:lpstr>
      <vt:lpstr>Приклад: Кидання монети (версія 3)</vt:lpstr>
      <vt:lpstr>Метод Монте-Карло</vt:lpstr>
      <vt:lpstr>Ймовірність випадання «шісток»: задача Шевальє де Мера</vt:lpstr>
      <vt:lpstr>Ймовірність випадання «шісток»: задача Шевальє де Мера.2</vt:lpstr>
      <vt:lpstr>Приклад: кидання костей (версія 1)</vt:lpstr>
      <vt:lpstr>Приклад: кидання костей (версія 2)</vt:lpstr>
      <vt:lpstr>Зображення гістограм</vt:lpstr>
      <vt:lpstr>Приклад: кидання костей (версія 3)</vt:lpstr>
      <vt:lpstr>Інтегрування методом Монте-Карло</vt:lpstr>
      <vt:lpstr>Приклад: обчислення визначеного інтегралу методом Монте-Карло</vt:lpstr>
      <vt:lpstr>Обчислення площ фігур методом Монте-Карло</vt:lpstr>
      <vt:lpstr>Приклад: обчислення площі фігури між двома кривими</vt:lpstr>
      <vt:lpstr>Приклад: обчислення площі фігури між двома кривими.2</vt:lpstr>
      <vt:lpstr>Випадковий шлях</vt:lpstr>
      <vt:lpstr>Випадковий шлях.2</vt:lpstr>
      <vt:lpstr>Приклад: моделювання поведінки молекул газу у прямокутній області (версія 1)</vt:lpstr>
      <vt:lpstr>Моделювання поведінки молекул газу. Реалізація</vt:lpstr>
      <vt:lpstr>Моделювання поведінки молекул газу. Реалізація.2</vt:lpstr>
      <vt:lpstr>Моделювання поведінки молекул газу. Реалізація.3</vt:lpstr>
      <vt:lpstr>Моделювання поведінки молекул газу. Реалізація.4</vt:lpstr>
      <vt:lpstr>Моделювання поведінки молекул газу. Реалізація.5</vt:lpstr>
      <vt:lpstr>Моделювання поведінки молекул газу. Реалізація.6</vt:lpstr>
      <vt:lpstr>Моделювання поведінки молекул газу. Реалізація.7</vt:lpstr>
      <vt:lpstr>Моделювання поведінки молекул газу. Реалізація.8</vt:lpstr>
      <vt:lpstr>Моделювання поведінки молекул газу. Реалізація.9</vt:lpstr>
      <vt:lpstr>Приклад: моделювання поведінки молекул газу у прямокутній області (версія 2)</vt:lpstr>
      <vt:lpstr>Приклад: моделювання поведінки молекул газу у прямокутній області (версія 2).2</vt:lpstr>
      <vt:lpstr>Приклад: моделювання поведінки молекул газу у прямокутній області (версія 3)</vt:lpstr>
      <vt:lpstr>Приклад: моделювання поведінки молекул газу у прямокутній області (версія 4)</vt:lpstr>
      <vt:lpstr>Приклад: моделювання поведінки молекул газу у прямокутній області (версія 4).2</vt:lpstr>
      <vt:lpstr>Резюме</vt:lpstr>
      <vt:lpstr>Де прочитати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nata@natkitten.name</cp:lastModifiedBy>
  <cp:revision>258</cp:revision>
  <dcterms:created xsi:type="dcterms:W3CDTF">2015-08-16T10:20:57Z</dcterms:created>
  <dcterms:modified xsi:type="dcterms:W3CDTF">2016-02-14T01:24:53Z</dcterms:modified>
</cp:coreProperties>
</file>