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2" r:id="rId2"/>
    <p:sldId id="549" r:id="rId3"/>
    <p:sldId id="551" r:id="rId4"/>
    <p:sldId id="550" r:id="rId5"/>
    <p:sldId id="546" r:id="rId6"/>
    <p:sldId id="541" r:id="rId7"/>
    <p:sldId id="553" r:id="rId8"/>
    <p:sldId id="260" r:id="rId9"/>
    <p:sldId id="267" r:id="rId10"/>
    <p:sldId id="268" r:id="rId11"/>
    <p:sldId id="284" r:id="rId12"/>
    <p:sldId id="272" r:id="rId13"/>
    <p:sldId id="287" r:id="rId14"/>
    <p:sldId id="448" r:id="rId15"/>
    <p:sldId id="535" r:id="rId16"/>
    <p:sldId id="545" r:id="rId17"/>
    <p:sldId id="536" r:id="rId18"/>
    <p:sldId id="548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FF"/>
    <a:srgbClr val="FAFAE1"/>
    <a:srgbClr val="00FFFF"/>
    <a:srgbClr val="FFFF00"/>
    <a:srgbClr val="FF9900"/>
    <a:srgbClr val="4F81BD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D54C3-705E-4CC9-BA42-09EC484A925A}" v="166" dt="2023-09-25T05:17:09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1" autoAdjust="0"/>
    <p:restoredTop sz="99283" autoAdjust="0"/>
  </p:normalViewPr>
  <p:slideViewPr>
    <p:cSldViewPr>
      <p:cViewPr>
        <p:scale>
          <a:sx n="66" d="100"/>
          <a:sy n="66" d="100"/>
        </p:scale>
        <p:origin x="89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Rosa Zuccar Parrini" userId="b6d5bdd7-7489-4003-b126-55ed69093dc2" providerId="ADAL" clId="{F20D54C3-705E-4CC9-BA42-09EC484A925A}"/>
    <pc:docChg chg="modSld">
      <pc:chgData name="Irene Rosa Zuccar Parrini" userId="b6d5bdd7-7489-4003-b126-55ed69093dc2" providerId="ADAL" clId="{F20D54C3-705E-4CC9-BA42-09EC484A925A}" dt="2023-09-25T05:19:46.970" v="246" actId="207"/>
      <pc:docMkLst>
        <pc:docMk/>
      </pc:docMkLst>
      <pc:sldChg chg="modSp">
        <pc:chgData name="Irene Rosa Zuccar Parrini" userId="b6d5bdd7-7489-4003-b126-55ed69093dc2" providerId="ADAL" clId="{F20D54C3-705E-4CC9-BA42-09EC484A925A}" dt="2023-09-25T04:48:31.216" v="0" actId="255"/>
        <pc:sldMkLst>
          <pc:docMk/>
          <pc:sldMk cId="419971260" sldId="317"/>
        </pc:sldMkLst>
        <pc:spChg chg="mod">
          <ac:chgData name="Irene Rosa Zuccar Parrini" userId="b6d5bdd7-7489-4003-b126-55ed69093dc2" providerId="ADAL" clId="{F20D54C3-705E-4CC9-BA42-09EC484A925A}" dt="2023-09-25T04:48:31.216" v="0" actId="255"/>
          <ac:spMkLst>
            <pc:docMk/>
            <pc:sldMk cId="419971260" sldId="317"/>
            <ac:spMk id="22" creationId="{758BDBB7-1679-E256-E083-EBEC3713B779}"/>
          </ac:spMkLst>
        </pc:spChg>
      </pc:sldChg>
      <pc:sldChg chg="modSp modAnim">
        <pc:chgData name="Irene Rosa Zuccar Parrini" userId="b6d5bdd7-7489-4003-b126-55ed69093dc2" providerId="ADAL" clId="{F20D54C3-705E-4CC9-BA42-09EC484A925A}" dt="2023-09-25T04:50:45.085" v="19" actId="207"/>
        <pc:sldMkLst>
          <pc:docMk/>
          <pc:sldMk cId="1583843238" sldId="319"/>
        </pc:sldMkLst>
        <pc:spChg chg="mod">
          <ac:chgData name="Irene Rosa Zuccar Parrini" userId="b6d5bdd7-7489-4003-b126-55ed69093dc2" providerId="ADAL" clId="{F20D54C3-705E-4CC9-BA42-09EC484A925A}" dt="2023-09-25T04:50:45.085" v="19" actId="207"/>
          <ac:spMkLst>
            <pc:docMk/>
            <pc:sldMk cId="1583843238" sldId="319"/>
            <ac:spMk id="143" creationId="{00000000-0000-0000-0000-000000000000}"/>
          </ac:spMkLst>
        </pc:spChg>
      </pc:sldChg>
      <pc:sldChg chg="addSp modSp mod modAnim">
        <pc:chgData name="Irene Rosa Zuccar Parrini" userId="b6d5bdd7-7489-4003-b126-55ed69093dc2" providerId="ADAL" clId="{F20D54C3-705E-4CC9-BA42-09EC484A925A}" dt="2023-09-25T05:13:04.115" v="216" actId="948"/>
        <pc:sldMkLst>
          <pc:docMk/>
          <pc:sldMk cId="2560201987" sldId="322"/>
        </pc:sldMkLst>
        <pc:spChg chg="add 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2" creationId="{2C6A94CB-35DD-31CF-F184-86A0453BA33E}"/>
          </ac:spMkLst>
        </pc:spChg>
        <pc:spChg chg="mod">
          <ac:chgData name="Irene Rosa Zuccar Parrini" userId="b6d5bdd7-7489-4003-b126-55ed69093dc2" providerId="ADAL" clId="{F20D54C3-705E-4CC9-BA42-09EC484A925A}" dt="2023-09-25T05:13:04.115" v="216" actId="948"/>
          <ac:spMkLst>
            <pc:docMk/>
            <pc:sldMk cId="2560201987" sldId="322"/>
            <ac:spMk id="4" creationId="{E68B5599-B188-5513-EB65-4523FD8DC5A9}"/>
          </ac:spMkLst>
        </pc:spChg>
        <pc:spChg chg="mod">
          <ac:chgData name="Irene Rosa Zuccar Parrini" userId="b6d5bdd7-7489-4003-b126-55ed69093dc2" providerId="ADAL" clId="{F20D54C3-705E-4CC9-BA42-09EC484A925A}" dt="2023-09-25T05:12:31.889" v="214" actId="948"/>
          <ac:spMkLst>
            <pc:docMk/>
            <pc:sldMk cId="2560201987" sldId="322"/>
            <ac:spMk id="6" creationId="{D242CCA3-F54D-FCF8-1A5D-0449733F532D}"/>
          </ac:spMkLst>
        </pc:spChg>
        <pc:spChg chg="add 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8" creationId="{E47D293F-9C24-7E53-0F15-FF7C805FCA86}"/>
          </ac:spMkLst>
        </pc:spChg>
        <pc:spChg chg="add 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9" creationId="{3EF68F93-BF42-CA01-4193-13A2A22FF2F7}"/>
          </ac:spMkLst>
        </pc:spChg>
        <pc:spChg chg="add 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10" creationId="{F217D2A2-1777-8DE7-F92B-6580A0D6D23B}"/>
          </ac:spMkLst>
        </pc:spChg>
        <pc:spChg chg="add mod">
          <ac:chgData name="Irene Rosa Zuccar Parrini" userId="b6d5bdd7-7489-4003-b126-55ed69093dc2" providerId="ADAL" clId="{F20D54C3-705E-4CC9-BA42-09EC484A925A}" dt="2023-09-25T05:05:47.933" v="182" actId="20577"/>
          <ac:spMkLst>
            <pc:docMk/>
            <pc:sldMk cId="2560201987" sldId="322"/>
            <ac:spMk id="12" creationId="{736944FA-B2BF-F4E5-C112-B8C3E7690EAF}"/>
          </ac:spMkLst>
        </pc:spChg>
        <pc:spChg chg="add mod">
          <ac:chgData name="Irene Rosa Zuccar Parrini" userId="b6d5bdd7-7489-4003-b126-55ed69093dc2" providerId="ADAL" clId="{F20D54C3-705E-4CC9-BA42-09EC484A925A}" dt="2023-09-25T05:11:07.506" v="206" actId="20577"/>
          <ac:spMkLst>
            <pc:docMk/>
            <pc:sldMk cId="2560201987" sldId="322"/>
            <ac:spMk id="13" creationId="{A9604C2D-9C7E-AD17-92F1-1774D9EC2E9E}"/>
          </ac:spMkLst>
        </pc:spChg>
        <pc:spChg chg="add mod">
          <ac:chgData name="Irene Rosa Zuccar Parrini" userId="b6d5bdd7-7489-4003-b126-55ed69093dc2" providerId="ADAL" clId="{F20D54C3-705E-4CC9-BA42-09EC484A925A}" dt="2023-09-25T05:10:17.473" v="201" actId="1038"/>
          <ac:spMkLst>
            <pc:docMk/>
            <pc:sldMk cId="2560201987" sldId="322"/>
            <ac:spMk id="14" creationId="{A04A32B6-2F1A-11D1-7AC8-709121B3DAF6}"/>
          </ac:spMkLst>
        </pc:spChg>
        <pc:spChg chg="add mod">
          <ac:chgData name="Irene Rosa Zuccar Parrini" userId="b6d5bdd7-7489-4003-b126-55ed69093dc2" providerId="ADAL" clId="{F20D54C3-705E-4CC9-BA42-09EC484A925A}" dt="2023-09-25T05:10:17.473" v="201" actId="1038"/>
          <ac:spMkLst>
            <pc:docMk/>
            <pc:sldMk cId="2560201987" sldId="322"/>
            <ac:spMk id="15" creationId="{69F218EF-449C-2CB5-2CBA-99D669C045E4}"/>
          </ac:spMkLst>
        </pc:spChg>
        <pc:spChg chg="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50" creationId="{00000000-0000-0000-0000-000000000000}"/>
          </ac:spMkLst>
        </pc:spChg>
        <pc:spChg chg="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51" creationId="{00000000-0000-0000-0000-000000000000}"/>
          </ac:spMkLst>
        </pc:spChg>
        <pc:spChg chg="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52" creationId="{00000000-0000-0000-0000-000000000000}"/>
          </ac:spMkLst>
        </pc:spChg>
        <pc:spChg chg="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54" creationId="{00000000-0000-0000-0000-000000000000}"/>
          </ac:spMkLst>
        </pc:spChg>
        <pc:spChg chg="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55" creationId="{00000000-0000-0000-0000-000000000000}"/>
          </ac:spMkLst>
        </pc:spChg>
        <pc:spChg chg="mod">
          <ac:chgData name="Irene Rosa Zuccar Parrini" userId="b6d5bdd7-7489-4003-b126-55ed69093dc2" providerId="ADAL" clId="{F20D54C3-705E-4CC9-BA42-09EC484A925A}" dt="2023-09-25T05:04:40.596" v="150" actId="1076"/>
          <ac:spMkLst>
            <pc:docMk/>
            <pc:sldMk cId="2560201987" sldId="322"/>
            <ac:spMk id="56" creationId="{00000000-0000-0000-0000-000000000000}"/>
          </ac:spMkLst>
        </pc:spChg>
        <pc:grpChg chg="mod">
          <ac:chgData name="Irene Rosa Zuccar Parrini" userId="b6d5bdd7-7489-4003-b126-55ed69093dc2" providerId="ADAL" clId="{F20D54C3-705E-4CC9-BA42-09EC484A925A}" dt="2023-09-25T05:04:40.596" v="150" actId="1076"/>
          <ac:grpSpMkLst>
            <pc:docMk/>
            <pc:sldMk cId="2560201987" sldId="322"/>
            <ac:grpSpMk id="85" creationId="{00000000-0000-0000-0000-000000000000}"/>
          </ac:grpSpMkLst>
        </pc:grpChg>
        <pc:graphicFrameChg chg="mod">
          <ac:chgData name="Irene Rosa Zuccar Parrini" userId="b6d5bdd7-7489-4003-b126-55ed69093dc2" providerId="ADAL" clId="{F20D54C3-705E-4CC9-BA42-09EC484A925A}" dt="2023-09-25T05:04:40.596" v="150" actId="1076"/>
          <ac:graphicFrameMkLst>
            <pc:docMk/>
            <pc:sldMk cId="2560201987" sldId="322"/>
            <ac:graphicFrameMk id="49" creationId="{00000000-0000-0000-0000-000000000000}"/>
          </ac:graphicFrameMkLst>
        </pc:graphicFrameChg>
      </pc:sldChg>
      <pc:sldChg chg="modSp">
        <pc:chgData name="Irene Rosa Zuccar Parrini" userId="b6d5bdd7-7489-4003-b126-55ed69093dc2" providerId="ADAL" clId="{F20D54C3-705E-4CC9-BA42-09EC484A925A}" dt="2023-09-25T04:51:24.027" v="21" actId="113"/>
        <pc:sldMkLst>
          <pc:docMk/>
          <pc:sldMk cId="944307926" sldId="384"/>
        </pc:sldMkLst>
        <pc:spChg chg="mod">
          <ac:chgData name="Irene Rosa Zuccar Parrini" userId="b6d5bdd7-7489-4003-b126-55ed69093dc2" providerId="ADAL" clId="{F20D54C3-705E-4CC9-BA42-09EC484A925A}" dt="2023-09-25T04:51:24.027" v="21" actId="113"/>
          <ac:spMkLst>
            <pc:docMk/>
            <pc:sldMk cId="944307926" sldId="384"/>
            <ac:spMk id="58" creationId="{00000000-0000-0000-0000-000000000000}"/>
          </ac:spMkLst>
        </pc:spChg>
      </pc:sldChg>
      <pc:sldChg chg="modSp mod">
        <pc:chgData name="Irene Rosa Zuccar Parrini" userId="b6d5bdd7-7489-4003-b126-55ed69093dc2" providerId="ADAL" clId="{F20D54C3-705E-4CC9-BA42-09EC484A925A}" dt="2023-09-25T05:19:46.970" v="246" actId="207"/>
        <pc:sldMkLst>
          <pc:docMk/>
          <pc:sldMk cId="157412940" sldId="439"/>
        </pc:sldMkLst>
        <pc:spChg chg="mod">
          <ac:chgData name="Irene Rosa Zuccar Parrini" userId="b6d5bdd7-7489-4003-b126-55ed69093dc2" providerId="ADAL" clId="{F20D54C3-705E-4CC9-BA42-09EC484A925A}" dt="2023-09-25T05:19:46.970" v="246" actId="207"/>
          <ac:spMkLst>
            <pc:docMk/>
            <pc:sldMk cId="157412940" sldId="439"/>
            <ac:spMk id="17" creationId="{00000000-0000-0000-0000-000000000000}"/>
          </ac:spMkLst>
        </pc:spChg>
      </pc:sldChg>
      <pc:sldChg chg="modSp">
        <pc:chgData name="Irene Rosa Zuccar Parrini" userId="b6d5bdd7-7489-4003-b126-55ed69093dc2" providerId="ADAL" clId="{F20D54C3-705E-4CC9-BA42-09EC484A925A}" dt="2023-09-25T05:17:09.454" v="239" actId="113"/>
        <pc:sldMkLst>
          <pc:docMk/>
          <pc:sldMk cId="2735906405" sldId="445"/>
        </pc:sldMkLst>
        <pc:spChg chg="mod">
          <ac:chgData name="Irene Rosa Zuccar Parrini" userId="b6d5bdd7-7489-4003-b126-55ed69093dc2" providerId="ADAL" clId="{F20D54C3-705E-4CC9-BA42-09EC484A925A}" dt="2023-09-25T05:17:09.454" v="239" actId="113"/>
          <ac:spMkLst>
            <pc:docMk/>
            <pc:sldMk cId="2735906405" sldId="445"/>
            <ac:spMk id="8" creationId="{00000000-0000-0000-0000-000000000000}"/>
          </ac:spMkLst>
        </pc:spChg>
      </pc:sldChg>
      <pc:sldChg chg="modSp mod">
        <pc:chgData name="Irene Rosa Zuccar Parrini" userId="b6d5bdd7-7489-4003-b126-55ed69093dc2" providerId="ADAL" clId="{F20D54C3-705E-4CC9-BA42-09EC484A925A}" dt="2023-09-25T04:53:58.871" v="25" actId="1037"/>
        <pc:sldMkLst>
          <pc:docMk/>
          <pc:sldMk cId="4147521952" sldId="473"/>
        </pc:sldMkLst>
        <pc:spChg chg="mod">
          <ac:chgData name="Irene Rosa Zuccar Parrini" userId="b6d5bdd7-7489-4003-b126-55ed69093dc2" providerId="ADAL" clId="{F20D54C3-705E-4CC9-BA42-09EC484A925A}" dt="2023-09-25T04:53:58.871" v="25" actId="1037"/>
          <ac:spMkLst>
            <pc:docMk/>
            <pc:sldMk cId="4147521952" sldId="473"/>
            <ac:spMk id="146" creationId="{C3E463B8-990C-5143-4A20-E6CD70108BBC}"/>
          </ac:spMkLst>
        </pc:spChg>
      </pc:sldChg>
      <pc:sldChg chg="modSp mod">
        <pc:chgData name="Irene Rosa Zuccar Parrini" userId="b6d5bdd7-7489-4003-b126-55ed69093dc2" providerId="ADAL" clId="{F20D54C3-705E-4CC9-BA42-09EC484A925A}" dt="2023-09-25T04:52:43.821" v="23" actId="207"/>
        <pc:sldMkLst>
          <pc:docMk/>
          <pc:sldMk cId="4287314640" sldId="542"/>
        </pc:sldMkLst>
        <pc:spChg chg="mod">
          <ac:chgData name="Irene Rosa Zuccar Parrini" userId="b6d5bdd7-7489-4003-b126-55ed69093dc2" providerId="ADAL" clId="{F20D54C3-705E-4CC9-BA42-09EC484A925A}" dt="2023-09-25T04:52:43.821" v="23" actId="207"/>
          <ac:spMkLst>
            <pc:docMk/>
            <pc:sldMk cId="4287314640" sldId="542"/>
            <ac:spMk id="58" creationId="{00000000-0000-0000-0000-000000000000}"/>
          </ac:spMkLst>
        </pc:spChg>
      </pc:sldChg>
      <pc:sldChg chg="modSp">
        <pc:chgData name="Irene Rosa Zuccar Parrini" userId="b6d5bdd7-7489-4003-b126-55ed69093dc2" providerId="ADAL" clId="{F20D54C3-705E-4CC9-BA42-09EC484A925A}" dt="2023-09-25T05:15:12.743" v="227" actId="113"/>
        <pc:sldMkLst>
          <pc:docMk/>
          <pc:sldMk cId="339230414" sldId="553"/>
        </pc:sldMkLst>
        <pc:spChg chg="mod">
          <ac:chgData name="Irene Rosa Zuccar Parrini" userId="b6d5bdd7-7489-4003-b126-55ed69093dc2" providerId="ADAL" clId="{F20D54C3-705E-4CC9-BA42-09EC484A925A}" dt="2023-09-25T05:15:12.743" v="227" actId="113"/>
          <ac:spMkLst>
            <pc:docMk/>
            <pc:sldMk cId="339230414" sldId="553"/>
            <ac:spMk id="8" creationId="{00000000-0000-0000-0000-000000000000}"/>
          </ac:spMkLst>
        </pc:spChg>
      </pc:sldChg>
      <pc:sldChg chg="modSp">
        <pc:chgData name="Irene Rosa Zuccar Parrini" userId="b6d5bdd7-7489-4003-b126-55ed69093dc2" providerId="ADAL" clId="{F20D54C3-705E-4CC9-BA42-09EC484A925A}" dt="2023-09-25T05:15:45.219" v="228" actId="115"/>
        <pc:sldMkLst>
          <pc:docMk/>
          <pc:sldMk cId="2607625256" sldId="556"/>
        </pc:sldMkLst>
        <pc:spChg chg="mod">
          <ac:chgData name="Irene Rosa Zuccar Parrini" userId="b6d5bdd7-7489-4003-b126-55ed69093dc2" providerId="ADAL" clId="{F20D54C3-705E-4CC9-BA42-09EC484A925A}" dt="2023-09-25T05:15:45.219" v="228" actId="115"/>
          <ac:spMkLst>
            <pc:docMk/>
            <pc:sldMk cId="2607625256" sldId="556"/>
            <ac:spMk id="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6243-D3FB-40A2-8D2C-B95E17853360}" type="datetimeFigureOut">
              <a:rPr lang="es-CL" smtClean="0"/>
              <a:pPr/>
              <a:t>02-10-2023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BB907-E215-4746-8577-2D5C1D29A64C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2EE88FE7-7AB0-494D-BE50-96D8100C34F8}" type="datetimeFigureOut">
              <a:rPr lang="es-CL" smtClean="0"/>
              <a:pPr/>
              <a:t>02-10-2023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44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75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99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29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103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82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325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753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239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176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45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65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51-B62E-4315-8FDA-DC8752E0F5EF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E0FD-5DBB-455E-B610-DBB1B37217FF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95-79DC-46E3-83E3-457CA72D1DA2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8D4-B3EE-4AF4-B898-0D13386CA018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B905-0C39-4A00-88DE-AF3CFE87889D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8DA3-F9C0-4462-80D6-5C9E47814F6A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D7-8640-478B-B226-AE342E4530C1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6CB7-8582-4EF0-956F-99EEE4A7890D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72-FF20-441A-A4A8-9EFA00C78B06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0304-CC9B-4C81-BC28-7F9CD270C524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89C-7021-4379-8558-CC284C2F55A7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4BFE-9FC0-497E-A2B8-2E18F4DF3CD3}" type="datetime1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5775"/>
          </a:xfrm>
        </p:spPr>
        <p:txBody>
          <a:bodyPr>
            <a:normAutofit/>
          </a:bodyPr>
          <a:lstStyle/>
          <a:p>
            <a:r>
              <a:rPr lang="es-ES" cap="small" dirty="0"/>
              <a:t>Apunte Nº3 - Taller</a:t>
            </a:r>
            <a:br>
              <a:rPr lang="es-CL" dirty="0"/>
            </a:br>
            <a:r>
              <a:rPr lang="es-CL" b="1" cap="small" dirty="0"/>
              <a:t>Almacenamiento de Grafos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638800"/>
            <a:ext cx="6400800" cy="914400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chemeClr val="tx1"/>
                </a:solidFill>
              </a:rPr>
              <a:t>Irene </a:t>
            </a:r>
            <a:r>
              <a:rPr lang="es-CL" sz="1800" dirty="0" err="1">
                <a:solidFill>
                  <a:schemeClr val="tx1"/>
                </a:solidFill>
              </a:rPr>
              <a:t>Zuccar</a:t>
            </a:r>
            <a:r>
              <a:rPr lang="es-CL" sz="1800" dirty="0">
                <a:solidFill>
                  <a:schemeClr val="tx1"/>
                </a:solidFill>
              </a:rPr>
              <a:t> </a:t>
            </a:r>
            <a:r>
              <a:rPr lang="es-CL" sz="1800" dirty="0" err="1">
                <a:solidFill>
                  <a:schemeClr val="tx1"/>
                </a:solidFill>
              </a:rPr>
              <a:t>Parrini</a:t>
            </a:r>
            <a:endParaRPr lang="es-CL" sz="1800" dirty="0">
              <a:solidFill>
                <a:schemeClr val="tx1"/>
              </a:solidFill>
            </a:endParaRPr>
          </a:p>
          <a:p>
            <a:r>
              <a:rPr lang="es-CL" sz="18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Algoritmos y Estructuras de Datos</a:t>
            </a:r>
            <a:endParaRPr kumimoji="0" lang="es-CL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2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Almacenamiento de valores dentro de una matriz</a:t>
            </a:r>
            <a:r>
              <a:rPr lang="es-CL" b="1" dirty="0"/>
              <a:t>:</a:t>
            </a:r>
            <a:endParaRPr lang="es-CL" b="1" u="sng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1752600"/>
            <a:ext cx="264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Usando el siguiente ejemplo: </a:t>
            </a:r>
            <a:endParaRPr lang="es-CL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803819" y="2323505"/>
            <a:ext cx="258275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‘H’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‘O’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‘L’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3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‘A’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‘C’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‘H’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‘A’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3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‘O’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‘P’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‘E’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‘R’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latin typeface="Consolas" panose="020B0609020204030204" pitchFamily="49" charset="0"/>
                <a:cs typeface="Courier New" pitchFamily="49" charset="0"/>
              </a:rPr>
              <a:t>SopaLetras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itchFamily="49" charset="0"/>
              </a:rPr>
              <a:t>3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‘A’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" name="108 Rectángulo"/>
          <p:cNvSpPr/>
          <p:nvPr/>
        </p:nvSpPr>
        <p:spPr>
          <a:xfrm>
            <a:off x="3346569" y="1766500"/>
            <a:ext cx="3171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6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6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762" y="1078468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600" dirty="0"/>
              <a:t>Para asignar un valor dentro de una matriz se debe indicar la </a:t>
            </a:r>
            <a:r>
              <a:rPr lang="es-ES_tradnl" sz="1600" b="1" dirty="0"/>
              <a:t>posición en la </a:t>
            </a:r>
            <a:r>
              <a:rPr lang="es-ES_tradnl" sz="1600" b="1" u="sng" dirty="0"/>
              <a:t>fila</a:t>
            </a:r>
            <a:r>
              <a:rPr lang="es-ES_tradnl" sz="1600" dirty="0"/>
              <a:t> y la </a:t>
            </a:r>
            <a:r>
              <a:rPr lang="es-ES_tradnl" sz="1600" b="1" dirty="0"/>
              <a:t>posición en la </a:t>
            </a:r>
            <a:r>
              <a:rPr lang="es-ES_tradnl" sz="1600" b="1" u="sng" dirty="0"/>
              <a:t>columna</a:t>
            </a:r>
            <a:r>
              <a:rPr lang="es-ES_tradnl" sz="1600" dirty="0"/>
              <a:t> </a:t>
            </a:r>
            <a:r>
              <a:rPr lang="es-ES_tradnl" sz="1600" b="1" dirty="0"/>
              <a:t>en </a:t>
            </a:r>
            <a:r>
              <a:rPr lang="es-ES_tradnl" sz="1600" b="1" dirty="0">
                <a:solidFill>
                  <a:srgbClr val="C00000"/>
                </a:solidFill>
              </a:rPr>
              <a:t>ESE ORDEN</a:t>
            </a:r>
            <a:r>
              <a:rPr lang="es-ES_tradnl" sz="1600" dirty="0"/>
              <a:t>:</a:t>
            </a:r>
            <a:endParaRPr lang="es-CL" sz="1600" b="1" u="sng" dirty="0"/>
          </a:p>
        </p:txBody>
      </p:sp>
      <p:graphicFrame>
        <p:nvGraphicFramePr>
          <p:cNvPr id="24" name="Table 75"/>
          <p:cNvGraphicFramePr>
            <a:graphicFrameLocks noGrp="1"/>
          </p:cNvGraphicFramePr>
          <p:nvPr/>
        </p:nvGraphicFramePr>
        <p:xfrm>
          <a:off x="5745600" y="2590801"/>
          <a:ext cx="2484000" cy="206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108 Rectángulo"/>
          <p:cNvSpPr/>
          <p:nvPr/>
        </p:nvSpPr>
        <p:spPr>
          <a:xfrm>
            <a:off x="3759636" y="3620022"/>
            <a:ext cx="1813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= </a:t>
            </a:r>
          </a:p>
        </p:txBody>
      </p:sp>
      <p:sp>
        <p:nvSpPr>
          <p:cNvPr id="26" name="Abrir llave 25"/>
          <p:cNvSpPr/>
          <p:nvPr/>
        </p:nvSpPr>
        <p:spPr>
          <a:xfrm>
            <a:off x="5440801" y="2786783"/>
            <a:ext cx="304800" cy="2016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CuadroTexto 33"/>
          <p:cNvSpPr txBox="1"/>
          <p:nvPr/>
        </p:nvSpPr>
        <p:spPr>
          <a:xfrm>
            <a:off x="7732440" y="3032353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732440" y="4176487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732440" y="3617308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125028" y="3048000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6125028" y="4192134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6125028" y="3632955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665640" y="3046868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6665640" y="4191002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665640" y="3631823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7192550" y="3032353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7192550" y="4176487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192550" y="3617308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D77968-D85A-F70A-C4BF-D2F1BEB1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hlinkClick r:id="rId3" action="ppaction://hlinksldjump"/>
            <a:extLst>
              <a:ext uri="{FF2B5EF4-FFF2-40B4-BE49-F238E27FC236}">
                <a16:creationId xmlns:a16="http://schemas.microsoft.com/office/drawing/2014/main" id="{EC9FFFDE-ACD4-2B5C-B2CE-96B1057573F5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4" grpId="0"/>
      <p:bldP spid="25" grpId="0"/>
      <p:bldP spid="26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4851737" y="990600"/>
          <a:ext cx="289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CL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8" name="108 Rectángulo"/>
          <p:cNvSpPr/>
          <p:nvPr/>
        </p:nvSpPr>
        <p:spPr>
          <a:xfrm>
            <a:off x="19050" y="685800"/>
            <a:ext cx="7143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Almacenamiento en la RAM: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0" y="1143000"/>
            <a:ext cx="304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Siguiendo con el ejemplo anterior:</a:t>
            </a:r>
            <a:endParaRPr lang="es-CL" sz="1600" dirty="0"/>
          </a:p>
        </p:txBody>
      </p:sp>
      <p:sp>
        <p:nvSpPr>
          <p:cNvPr id="24" name="Left Brace 27"/>
          <p:cNvSpPr/>
          <p:nvPr/>
        </p:nvSpPr>
        <p:spPr>
          <a:xfrm>
            <a:off x="4576281" y="1996110"/>
            <a:ext cx="504056" cy="345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25" name="TextBox 29"/>
          <p:cNvSpPr txBox="1"/>
          <p:nvPr/>
        </p:nvSpPr>
        <p:spPr>
          <a:xfrm>
            <a:off x="3200400" y="3554975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b="1" dirty="0" err="1">
                <a:latin typeface="Courier New" pitchFamily="49" charset="0"/>
                <a:cs typeface="Courier New" pitchFamily="49" charset="0"/>
              </a:rPr>
              <a:t>SopaLetras</a:t>
            </a:r>
            <a:endParaRPr lang="es-CL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3" name="108 Rectángulo"/>
          <p:cNvSpPr/>
          <p:nvPr/>
        </p:nvSpPr>
        <p:spPr>
          <a:xfrm>
            <a:off x="104776" y="2122694"/>
            <a:ext cx="3171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graphicFrame>
        <p:nvGraphicFramePr>
          <p:cNvPr id="44" name="Table 75"/>
          <p:cNvGraphicFramePr>
            <a:graphicFrameLocks noGrp="1"/>
          </p:cNvGraphicFramePr>
          <p:nvPr/>
        </p:nvGraphicFramePr>
        <p:xfrm>
          <a:off x="107908" y="2511397"/>
          <a:ext cx="2484000" cy="206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079982" y="2887956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7079982" y="2041898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79982" y="2332268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079982" y="2622638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079982" y="396728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7079982" y="315880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7079982" y="344917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7079982" y="3701964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079982" y="5056378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079982" y="4247898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7079982" y="452574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7079982" y="479106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542538" y="2253647"/>
            <a:ext cx="1094160" cy="2971795"/>
            <a:chOff x="7542538" y="2253647"/>
            <a:chExt cx="1094160" cy="2971795"/>
          </a:xfrm>
        </p:grpSpPr>
        <p:sp>
          <p:nvSpPr>
            <p:cNvPr id="77" name="TextBox 9"/>
            <p:cNvSpPr txBox="1"/>
            <p:nvPr/>
          </p:nvSpPr>
          <p:spPr>
            <a:xfrm rot="16200000">
              <a:off x="7859177" y="3302604"/>
              <a:ext cx="118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/>
                <a:t>Caracteres</a:t>
              </a:r>
            </a:p>
          </p:txBody>
        </p:sp>
        <p:cxnSp>
          <p:nvCxnSpPr>
            <p:cNvPr id="78" name="Straight Arrow Connector 11"/>
            <p:cNvCxnSpPr/>
            <p:nvPr/>
          </p:nvCxnSpPr>
          <p:spPr>
            <a:xfrm flipH="1">
              <a:off x="7619290" y="4045452"/>
              <a:ext cx="864096" cy="1179990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5"/>
            <p:cNvCxnSpPr>
              <a:stCxn id="77" idx="1"/>
            </p:cNvCxnSpPr>
            <p:nvPr/>
          </p:nvCxnSpPr>
          <p:spPr>
            <a:xfrm flipH="1">
              <a:off x="7619292" y="4080125"/>
              <a:ext cx="832740" cy="840517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7"/>
            <p:cNvCxnSpPr>
              <a:stCxn id="77" idx="0"/>
            </p:cNvCxnSpPr>
            <p:nvPr/>
          </p:nvCxnSpPr>
          <p:spPr>
            <a:xfrm flipH="1">
              <a:off x="7619292" y="3487270"/>
              <a:ext cx="648074" cy="747572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9"/>
            <p:cNvCxnSpPr>
              <a:stCxn id="77" idx="1"/>
            </p:cNvCxnSpPr>
            <p:nvPr/>
          </p:nvCxnSpPr>
          <p:spPr>
            <a:xfrm flipH="1">
              <a:off x="7619294" y="4080125"/>
              <a:ext cx="832738" cy="61339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21"/>
            <p:cNvCxnSpPr>
              <a:stCxn id="77" idx="0"/>
            </p:cNvCxnSpPr>
            <p:nvPr/>
          </p:nvCxnSpPr>
          <p:spPr>
            <a:xfrm flipH="1">
              <a:off x="7619292" y="3487270"/>
              <a:ext cx="648074" cy="442772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24"/>
            <p:cNvCxnSpPr>
              <a:stCxn id="77" idx="0"/>
            </p:cNvCxnSpPr>
            <p:nvPr/>
          </p:nvCxnSpPr>
          <p:spPr>
            <a:xfrm flipH="1">
              <a:off x="7619294" y="3487270"/>
              <a:ext cx="648072" cy="126134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8"/>
            <p:cNvCxnSpPr>
              <a:stCxn id="77" idx="3"/>
            </p:cNvCxnSpPr>
            <p:nvPr/>
          </p:nvCxnSpPr>
          <p:spPr>
            <a:xfrm flipH="1" flipV="1">
              <a:off x="7619292" y="2253647"/>
              <a:ext cx="832740" cy="64076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1"/>
            <p:cNvCxnSpPr>
              <a:stCxn id="77" idx="0"/>
            </p:cNvCxnSpPr>
            <p:nvPr/>
          </p:nvCxnSpPr>
          <p:spPr>
            <a:xfrm flipH="1" flipV="1">
              <a:off x="7619294" y="3253364"/>
              <a:ext cx="648072" cy="233906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3"/>
            <p:cNvCxnSpPr>
              <a:stCxn id="77" idx="3"/>
            </p:cNvCxnSpPr>
            <p:nvPr/>
          </p:nvCxnSpPr>
          <p:spPr>
            <a:xfrm flipH="1" flipV="1">
              <a:off x="7542538" y="2558447"/>
              <a:ext cx="909494" cy="33596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35"/>
            <p:cNvCxnSpPr>
              <a:stCxn id="77" idx="3"/>
            </p:cNvCxnSpPr>
            <p:nvPr/>
          </p:nvCxnSpPr>
          <p:spPr>
            <a:xfrm flipH="1" flipV="1">
              <a:off x="7542538" y="2794687"/>
              <a:ext cx="909494" cy="9972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5"/>
            <p:cNvCxnSpPr>
              <a:stCxn id="77" idx="3"/>
            </p:cNvCxnSpPr>
            <p:nvPr/>
          </p:nvCxnSpPr>
          <p:spPr>
            <a:xfrm flipH="1">
              <a:off x="7619292" y="2894416"/>
              <a:ext cx="832740" cy="148775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9"/>
            <p:cNvCxnSpPr>
              <a:stCxn id="77" idx="1"/>
            </p:cNvCxnSpPr>
            <p:nvPr/>
          </p:nvCxnSpPr>
          <p:spPr>
            <a:xfrm flipH="1">
              <a:off x="7619292" y="4080125"/>
              <a:ext cx="832740" cy="334845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/>
          <p:cNvSpPr txBox="1"/>
          <p:nvPr/>
        </p:nvSpPr>
        <p:spPr>
          <a:xfrm>
            <a:off x="304800" y="576613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La RAM sigue teniendo una estructura lineal !</a:t>
            </a:r>
            <a:r>
              <a:rPr lang="es-CL" b="1" dirty="0"/>
              <a:t>!!</a:t>
            </a:r>
            <a:endParaRPr lang="es-ES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B5A58A-81A4-0073-EA43-81195E99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hlinkClick r:id="rId3" action="ppaction://hlinksldjump"/>
            <a:extLst>
              <a:ext uri="{FF2B5EF4-FFF2-40B4-BE49-F238E27FC236}">
                <a16:creationId xmlns:a16="http://schemas.microsoft.com/office/drawing/2014/main" id="{470B529B-286E-12D3-6B9C-D17B594D8DC7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43" grpId="0"/>
      <p:bldP spid="45" grpId="0"/>
      <p:bldP spid="50" grpId="0"/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295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Para recorrer una matriz: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" y="1143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Para recorrer cada posición de una matriz que tenga </a:t>
            </a:r>
            <a:r>
              <a:rPr lang="es-ES" sz="1600" b="1" i="1" dirty="0">
                <a:solidFill>
                  <a:srgbClr val="C00000"/>
                </a:solidFill>
              </a:rPr>
              <a:t>M</a:t>
            </a:r>
            <a:r>
              <a:rPr lang="es-ES" sz="1600" dirty="0"/>
              <a:t> FILAS Y </a:t>
            </a:r>
            <a:r>
              <a:rPr lang="es-ES" sz="1600" b="1" i="1" dirty="0">
                <a:solidFill>
                  <a:srgbClr val="C00000"/>
                </a:solidFill>
              </a:rPr>
              <a:t>N</a:t>
            </a:r>
            <a:r>
              <a:rPr lang="es-ES" sz="1600" dirty="0"/>
              <a:t> COLUMNAS, se utiliza un </a:t>
            </a:r>
            <a:r>
              <a:rPr lang="es-ES" sz="1600" b="1" u="sng" dirty="0"/>
              <a:t>ciclo dentro de otro ciclo</a:t>
            </a:r>
            <a:r>
              <a:rPr lang="es-ES" sz="1600" b="1" dirty="0"/>
              <a:t> (“</a:t>
            </a:r>
            <a:r>
              <a:rPr lang="es-ES" sz="1600" b="1" dirty="0">
                <a:solidFill>
                  <a:srgbClr val="C00000"/>
                </a:solidFill>
              </a:rPr>
              <a:t>ciclos anidados</a:t>
            </a:r>
            <a:r>
              <a:rPr lang="es-ES" sz="1600" b="1" dirty="0"/>
              <a:t>”): </a:t>
            </a:r>
            <a:r>
              <a:rPr lang="es-ES" sz="1600" b="1" u="sng" dirty="0"/>
              <a:t>uno para cada dimensión de la matriz. </a:t>
            </a:r>
          </a:p>
          <a:p>
            <a:pPr algn="just"/>
            <a:endParaRPr lang="es-ES" sz="1600" b="1" u="sng" dirty="0"/>
          </a:p>
          <a:p>
            <a:pPr algn="just"/>
            <a:r>
              <a:rPr lang="es-ES" sz="1600" dirty="0"/>
              <a:t>Además, </a:t>
            </a:r>
            <a:r>
              <a:rPr lang="es-ES" sz="1600" b="1" dirty="0">
                <a:solidFill>
                  <a:srgbClr val="C00000"/>
                </a:solidFill>
              </a:rPr>
              <a:t>cada ciclo </a:t>
            </a:r>
            <a:r>
              <a:rPr lang="es-ES" sz="1600" dirty="0"/>
              <a:t>debe tener un </a:t>
            </a:r>
            <a:r>
              <a:rPr lang="es-ES" sz="1600" b="1" u="sng" dirty="0"/>
              <a:t>contador</a:t>
            </a:r>
            <a:r>
              <a:rPr lang="es-ES" sz="1600" b="1" dirty="0"/>
              <a:t> </a:t>
            </a:r>
            <a:r>
              <a:rPr lang="es-ES" sz="1600" dirty="0"/>
              <a:t>o </a:t>
            </a:r>
            <a:r>
              <a:rPr lang="es-ES" sz="1600" b="1" u="sng" dirty="0"/>
              <a:t>índice</a:t>
            </a:r>
            <a:r>
              <a:rPr lang="es-ES" sz="1600" dirty="0"/>
              <a:t> (dos </a:t>
            </a:r>
            <a:r>
              <a:rPr lang="es-ES" sz="1600" b="1" u="sng" dirty="0">
                <a:solidFill>
                  <a:srgbClr val="C00000"/>
                </a:solidFill>
              </a:rPr>
              <a:t>distintos </a:t>
            </a:r>
            <a:r>
              <a:rPr lang="es-ES" sz="1600" u="sng" dirty="0">
                <a:solidFill>
                  <a:srgbClr val="C00000"/>
                </a:solidFill>
              </a:rPr>
              <a:t>!</a:t>
            </a:r>
            <a:r>
              <a:rPr lang="es-ES" sz="1600" dirty="0"/>
              <a:t>):</a:t>
            </a:r>
          </a:p>
          <a:p>
            <a:pPr algn="just"/>
            <a:endParaRPr lang="es-ES" sz="1600" dirty="0"/>
          </a:p>
          <a:p>
            <a:pPr marL="285750" indent="-285750" algn="just">
              <a:buFontTx/>
              <a:buChar char="-"/>
            </a:pPr>
            <a:r>
              <a:rPr lang="es-CL" sz="1600" b="1" dirty="0"/>
              <a:t>Uno de los índices </a:t>
            </a:r>
            <a:r>
              <a:rPr lang="es-CL" sz="1600" dirty="0"/>
              <a:t>debe tomar TODOS los valores posibles de las </a:t>
            </a:r>
            <a:r>
              <a:rPr lang="es-CL" sz="1600" b="1" dirty="0"/>
              <a:t>filas</a:t>
            </a:r>
            <a:r>
              <a:rPr lang="es-CL" sz="1600" dirty="0"/>
              <a:t>: desde </a:t>
            </a:r>
            <a:r>
              <a:rPr lang="es-CL" sz="1600" b="1" dirty="0">
                <a:solidFill>
                  <a:srgbClr val="C00000"/>
                </a:solidFill>
              </a:rPr>
              <a:t>0</a:t>
            </a:r>
            <a:r>
              <a:rPr lang="es-CL" sz="1600" dirty="0"/>
              <a:t> a </a:t>
            </a:r>
            <a:r>
              <a:rPr lang="es-CL" sz="1600" b="1" i="1" dirty="0">
                <a:solidFill>
                  <a:srgbClr val="C00000"/>
                </a:solidFill>
              </a:rPr>
              <a:t>M</a:t>
            </a:r>
            <a:r>
              <a:rPr lang="es-CL" sz="1600" b="1" dirty="0">
                <a:solidFill>
                  <a:srgbClr val="C00000"/>
                </a:solidFill>
              </a:rPr>
              <a:t>-1 </a:t>
            </a:r>
            <a:r>
              <a:rPr lang="es-CL" sz="1600" dirty="0"/>
              <a:t>(llamado </a:t>
            </a:r>
            <a:r>
              <a:rPr lang="es-CL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/>
              <a:t>)</a:t>
            </a:r>
          </a:p>
          <a:p>
            <a:pPr marL="285750" indent="-285750" algn="just">
              <a:buFontTx/>
              <a:buChar char="-"/>
            </a:pPr>
            <a:endParaRPr lang="es-CL" sz="1600" b="1" dirty="0"/>
          </a:p>
          <a:p>
            <a:pPr marL="285750" indent="-285750" algn="just">
              <a:buFontTx/>
              <a:buChar char="-"/>
            </a:pPr>
            <a:r>
              <a:rPr lang="es-CL" sz="1600" b="1" dirty="0"/>
              <a:t>El otro índice </a:t>
            </a:r>
            <a:r>
              <a:rPr lang="es-CL" sz="1600" dirty="0"/>
              <a:t>debe tomar TODOS los valores posibles de las </a:t>
            </a:r>
            <a:r>
              <a:rPr lang="es-CL" sz="1600" b="1" dirty="0"/>
              <a:t>columnas</a:t>
            </a:r>
            <a:r>
              <a:rPr lang="es-CL" sz="1600" dirty="0"/>
              <a:t>: desde </a:t>
            </a:r>
            <a:r>
              <a:rPr lang="es-CL" sz="1600" b="1" dirty="0">
                <a:solidFill>
                  <a:srgbClr val="C00000"/>
                </a:solidFill>
              </a:rPr>
              <a:t>0</a:t>
            </a:r>
            <a:r>
              <a:rPr lang="es-CL" sz="1600" dirty="0"/>
              <a:t> a </a:t>
            </a:r>
            <a:r>
              <a:rPr lang="es-CL" sz="1600" b="1" i="1" dirty="0">
                <a:solidFill>
                  <a:srgbClr val="C00000"/>
                </a:solidFill>
              </a:rPr>
              <a:t>N</a:t>
            </a:r>
            <a:r>
              <a:rPr lang="es-CL" sz="1600" b="1" dirty="0">
                <a:solidFill>
                  <a:srgbClr val="C00000"/>
                </a:solidFill>
              </a:rPr>
              <a:t>-1</a:t>
            </a:r>
            <a:r>
              <a:rPr lang="es-CL" sz="1600" dirty="0"/>
              <a:t> (llamado </a:t>
            </a:r>
            <a:r>
              <a:rPr lang="es-CL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es-CL" sz="1600" dirty="0"/>
              <a:t>)</a:t>
            </a:r>
            <a:endParaRPr lang="es-CL" sz="1600" b="1" dirty="0">
              <a:solidFill>
                <a:srgbClr val="C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8A3DB1-31A4-AD57-25D0-0E1858A6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hlinkClick r:id="rId3" action="ppaction://hlinksldjump"/>
            <a:extLst>
              <a:ext uri="{FF2B5EF4-FFF2-40B4-BE49-F238E27FC236}">
                <a16:creationId xmlns:a16="http://schemas.microsoft.com/office/drawing/2014/main" id="{54F7186F-83B9-9E2E-04E1-3CDE2AD4AA50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533400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sz="1600" b="1" u="sng" dirty="0"/>
              <a:t>Ejemplo de funcionamiento.</a:t>
            </a:r>
            <a:r>
              <a:rPr lang="es-CL" sz="1600" dirty="0"/>
              <a:t> El siguiente código llena una matriz de 2x3 enteros, con los números desde el 101 al 106.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86600" y="65690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AB4152-3119-9DF6-8E26-E109496F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2C9DC1A-9051-7F97-C90A-6D0E5879FCA3}"/>
              </a:ext>
            </a:extLst>
          </p:cNvPr>
          <p:cNvSpPr/>
          <p:nvPr/>
        </p:nvSpPr>
        <p:spPr>
          <a:xfrm>
            <a:off x="457200" y="1295400"/>
            <a:ext cx="3617013" cy="4095550"/>
          </a:xfrm>
          <a:custGeom>
            <a:avLst/>
            <a:gdLst>
              <a:gd name="connsiteX0" fmla="*/ 0 w 3617013"/>
              <a:gd name="connsiteY0" fmla="*/ 0 h 4095550"/>
              <a:gd name="connsiteX1" fmla="*/ 480546 w 3617013"/>
              <a:gd name="connsiteY1" fmla="*/ 0 h 4095550"/>
              <a:gd name="connsiteX2" fmla="*/ 924922 w 3617013"/>
              <a:gd name="connsiteY2" fmla="*/ 0 h 4095550"/>
              <a:gd name="connsiteX3" fmla="*/ 1405468 w 3617013"/>
              <a:gd name="connsiteY3" fmla="*/ 0 h 4095550"/>
              <a:gd name="connsiteX4" fmla="*/ 1958354 w 3617013"/>
              <a:gd name="connsiteY4" fmla="*/ 0 h 4095550"/>
              <a:gd name="connsiteX5" fmla="*/ 2547411 w 3617013"/>
              <a:gd name="connsiteY5" fmla="*/ 0 h 4095550"/>
              <a:gd name="connsiteX6" fmla="*/ 2991786 w 3617013"/>
              <a:gd name="connsiteY6" fmla="*/ 0 h 4095550"/>
              <a:gd name="connsiteX7" fmla="*/ 3617013 w 3617013"/>
              <a:gd name="connsiteY7" fmla="*/ 0 h 4095550"/>
              <a:gd name="connsiteX8" fmla="*/ 3617013 w 3617013"/>
              <a:gd name="connsiteY8" fmla="*/ 585079 h 4095550"/>
              <a:gd name="connsiteX9" fmla="*/ 3617013 w 3617013"/>
              <a:gd name="connsiteY9" fmla="*/ 1170157 h 4095550"/>
              <a:gd name="connsiteX10" fmla="*/ 3617013 w 3617013"/>
              <a:gd name="connsiteY10" fmla="*/ 1837147 h 4095550"/>
              <a:gd name="connsiteX11" fmla="*/ 3617013 w 3617013"/>
              <a:gd name="connsiteY11" fmla="*/ 2340314 h 4095550"/>
              <a:gd name="connsiteX12" fmla="*/ 3617013 w 3617013"/>
              <a:gd name="connsiteY12" fmla="*/ 2925393 h 4095550"/>
              <a:gd name="connsiteX13" fmla="*/ 3617013 w 3617013"/>
              <a:gd name="connsiteY13" fmla="*/ 3510471 h 4095550"/>
              <a:gd name="connsiteX14" fmla="*/ 3617013 w 3617013"/>
              <a:gd name="connsiteY14" fmla="*/ 4095550 h 4095550"/>
              <a:gd name="connsiteX15" fmla="*/ 3027957 w 3617013"/>
              <a:gd name="connsiteY15" fmla="*/ 4095550 h 4095550"/>
              <a:gd name="connsiteX16" fmla="*/ 2438900 w 3617013"/>
              <a:gd name="connsiteY16" fmla="*/ 4095550 h 4095550"/>
              <a:gd name="connsiteX17" fmla="*/ 1886014 w 3617013"/>
              <a:gd name="connsiteY17" fmla="*/ 4095550 h 4095550"/>
              <a:gd name="connsiteX18" fmla="*/ 1405468 w 3617013"/>
              <a:gd name="connsiteY18" fmla="*/ 4095550 h 4095550"/>
              <a:gd name="connsiteX19" fmla="*/ 997262 w 3617013"/>
              <a:gd name="connsiteY19" fmla="*/ 4095550 h 4095550"/>
              <a:gd name="connsiteX20" fmla="*/ 480546 w 3617013"/>
              <a:gd name="connsiteY20" fmla="*/ 4095550 h 4095550"/>
              <a:gd name="connsiteX21" fmla="*/ 0 w 3617013"/>
              <a:gd name="connsiteY21" fmla="*/ 4095550 h 4095550"/>
              <a:gd name="connsiteX22" fmla="*/ 0 w 3617013"/>
              <a:gd name="connsiteY22" fmla="*/ 3510471 h 4095550"/>
              <a:gd name="connsiteX23" fmla="*/ 0 w 3617013"/>
              <a:gd name="connsiteY23" fmla="*/ 3048259 h 4095550"/>
              <a:gd name="connsiteX24" fmla="*/ 0 w 3617013"/>
              <a:gd name="connsiteY24" fmla="*/ 2422225 h 4095550"/>
              <a:gd name="connsiteX25" fmla="*/ 0 w 3617013"/>
              <a:gd name="connsiteY25" fmla="*/ 1878102 h 4095550"/>
              <a:gd name="connsiteX26" fmla="*/ 0 w 3617013"/>
              <a:gd name="connsiteY26" fmla="*/ 1293024 h 4095550"/>
              <a:gd name="connsiteX27" fmla="*/ 0 w 3617013"/>
              <a:gd name="connsiteY27" fmla="*/ 830812 h 4095550"/>
              <a:gd name="connsiteX28" fmla="*/ 0 w 3617013"/>
              <a:gd name="connsiteY28" fmla="*/ 0 h 40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17013" h="4095550" extrusionOk="0">
                <a:moveTo>
                  <a:pt x="0" y="0"/>
                </a:moveTo>
                <a:cubicBezTo>
                  <a:pt x="195013" y="-41624"/>
                  <a:pt x="250648" y="431"/>
                  <a:pt x="480546" y="0"/>
                </a:cubicBezTo>
                <a:cubicBezTo>
                  <a:pt x="710444" y="-431"/>
                  <a:pt x="769294" y="9008"/>
                  <a:pt x="924922" y="0"/>
                </a:cubicBezTo>
                <a:cubicBezTo>
                  <a:pt x="1080550" y="-9008"/>
                  <a:pt x="1205123" y="9697"/>
                  <a:pt x="1405468" y="0"/>
                </a:cubicBezTo>
                <a:cubicBezTo>
                  <a:pt x="1605813" y="-9697"/>
                  <a:pt x="1836232" y="1515"/>
                  <a:pt x="1958354" y="0"/>
                </a:cubicBezTo>
                <a:cubicBezTo>
                  <a:pt x="2080476" y="-1515"/>
                  <a:pt x="2416460" y="56180"/>
                  <a:pt x="2547411" y="0"/>
                </a:cubicBezTo>
                <a:cubicBezTo>
                  <a:pt x="2678362" y="-56180"/>
                  <a:pt x="2826095" y="29567"/>
                  <a:pt x="2991786" y="0"/>
                </a:cubicBezTo>
                <a:cubicBezTo>
                  <a:pt x="3157478" y="-29567"/>
                  <a:pt x="3438700" y="34140"/>
                  <a:pt x="3617013" y="0"/>
                </a:cubicBezTo>
                <a:cubicBezTo>
                  <a:pt x="3670979" y="176795"/>
                  <a:pt x="3593551" y="387427"/>
                  <a:pt x="3617013" y="585079"/>
                </a:cubicBezTo>
                <a:cubicBezTo>
                  <a:pt x="3640475" y="782731"/>
                  <a:pt x="3601153" y="957019"/>
                  <a:pt x="3617013" y="1170157"/>
                </a:cubicBezTo>
                <a:cubicBezTo>
                  <a:pt x="3632873" y="1383295"/>
                  <a:pt x="3555927" y="1701569"/>
                  <a:pt x="3617013" y="1837147"/>
                </a:cubicBezTo>
                <a:cubicBezTo>
                  <a:pt x="3678099" y="1972725"/>
                  <a:pt x="3596810" y="2207157"/>
                  <a:pt x="3617013" y="2340314"/>
                </a:cubicBezTo>
                <a:cubicBezTo>
                  <a:pt x="3637216" y="2473471"/>
                  <a:pt x="3586909" y="2720494"/>
                  <a:pt x="3617013" y="2925393"/>
                </a:cubicBezTo>
                <a:cubicBezTo>
                  <a:pt x="3647117" y="3130292"/>
                  <a:pt x="3596471" y="3218092"/>
                  <a:pt x="3617013" y="3510471"/>
                </a:cubicBezTo>
                <a:cubicBezTo>
                  <a:pt x="3637555" y="3802850"/>
                  <a:pt x="3611333" y="3847172"/>
                  <a:pt x="3617013" y="4095550"/>
                </a:cubicBezTo>
                <a:cubicBezTo>
                  <a:pt x="3418026" y="4106622"/>
                  <a:pt x="3228073" y="4036320"/>
                  <a:pt x="3027957" y="4095550"/>
                </a:cubicBezTo>
                <a:cubicBezTo>
                  <a:pt x="2827841" y="4154780"/>
                  <a:pt x="2602247" y="4089887"/>
                  <a:pt x="2438900" y="4095550"/>
                </a:cubicBezTo>
                <a:cubicBezTo>
                  <a:pt x="2275553" y="4101213"/>
                  <a:pt x="2006108" y="4085929"/>
                  <a:pt x="1886014" y="4095550"/>
                </a:cubicBezTo>
                <a:cubicBezTo>
                  <a:pt x="1765920" y="4105171"/>
                  <a:pt x="1523225" y="4081414"/>
                  <a:pt x="1405468" y="4095550"/>
                </a:cubicBezTo>
                <a:cubicBezTo>
                  <a:pt x="1287711" y="4109686"/>
                  <a:pt x="1122874" y="4065746"/>
                  <a:pt x="997262" y="4095550"/>
                </a:cubicBezTo>
                <a:cubicBezTo>
                  <a:pt x="871650" y="4125354"/>
                  <a:pt x="617203" y="4077040"/>
                  <a:pt x="480546" y="4095550"/>
                </a:cubicBezTo>
                <a:cubicBezTo>
                  <a:pt x="343889" y="4114060"/>
                  <a:pt x="122509" y="4088706"/>
                  <a:pt x="0" y="4095550"/>
                </a:cubicBezTo>
                <a:cubicBezTo>
                  <a:pt x="-53110" y="3857073"/>
                  <a:pt x="40898" y="3702165"/>
                  <a:pt x="0" y="3510471"/>
                </a:cubicBezTo>
                <a:cubicBezTo>
                  <a:pt x="-40898" y="3318777"/>
                  <a:pt x="47332" y="3203663"/>
                  <a:pt x="0" y="3048259"/>
                </a:cubicBezTo>
                <a:cubicBezTo>
                  <a:pt x="-47332" y="2892855"/>
                  <a:pt x="9134" y="2708826"/>
                  <a:pt x="0" y="2422225"/>
                </a:cubicBezTo>
                <a:cubicBezTo>
                  <a:pt x="-9134" y="2135624"/>
                  <a:pt x="46118" y="2094105"/>
                  <a:pt x="0" y="1878102"/>
                </a:cubicBezTo>
                <a:cubicBezTo>
                  <a:pt x="-46118" y="1662099"/>
                  <a:pt x="784" y="1463928"/>
                  <a:pt x="0" y="1293024"/>
                </a:cubicBezTo>
                <a:cubicBezTo>
                  <a:pt x="-784" y="1122120"/>
                  <a:pt x="27301" y="950368"/>
                  <a:pt x="0" y="830812"/>
                </a:cubicBezTo>
                <a:cubicBezTo>
                  <a:pt x="-27301" y="711256"/>
                  <a:pt x="98621" y="410907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619452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8FDB42F-F817-9661-8578-7704F42F6843}"/>
              </a:ext>
            </a:extLst>
          </p:cNvPr>
          <p:cNvSpPr/>
          <p:nvPr/>
        </p:nvSpPr>
        <p:spPr>
          <a:xfrm>
            <a:off x="476250" y="1420632"/>
            <a:ext cx="3546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//recorre FILAS      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//recorre COLUMNAS       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  <a:endParaRPr lang="es-CL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</a:t>
            </a:r>
            <a:endParaRPr lang="es-CL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                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     </a:t>
            </a:r>
          </a:p>
        </p:txBody>
      </p:sp>
      <p:sp>
        <p:nvSpPr>
          <p:cNvPr id="102" name="Right Arrow 9">
            <a:extLst>
              <a:ext uri="{FF2B5EF4-FFF2-40B4-BE49-F238E27FC236}">
                <a16:creationId xmlns:a16="http://schemas.microsoft.com/office/drawing/2014/main" id="{00527300-D11F-00DD-4C7B-6E32D75107C4}"/>
              </a:ext>
            </a:extLst>
          </p:cNvPr>
          <p:cNvSpPr/>
          <p:nvPr/>
        </p:nvSpPr>
        <p:spPr>
          <a:xfrm>
            <a:off x="679350" y="1524000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Right Arrow 9">
            <a:extLst>
              <a:ext uri="{FF2B5EF4-FFF2-40B4-BE49-F238E27FC236}">
                <a16:creationId xmlns:a16="http://schemas.microsoft.com/office/drawing/2014/main" id="{5C96C6E3-297B-C8D4-B65A-7F2A8CC921CA}"/>
              </a:ext>
            </a:extLst>
          </p:cNvPr>
          <p:cNvSpPr/>
          <p:nvPr/>
        </p:nvSpPr>
        <p:spPr>
          <a:xfrm>
            <a:off x="679350" y="1734106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Right Arrow 9">
            <a:extLst>
              <a:ext uri="{FF2B5EF4-FFF2-40B4-BE49-F238E27FC236}">
                <a16:creationId xmlns:a16="http://schemas.microsoft.com/office/drawing/2014/main" id="{07C22A0B-515B-0921-D79F-635E975CFA2F}"/>
              </a:ext>
            </a:extLst>
          </p:cNvPr>
          <p:cNvSpPr/>
          <p:nvPr/>
        </p:nvSpPr>
        <p:spPr>
          <a:xfrm>
            <a:off x="679350" y="1944212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Right Arrow 9">
            <a:extLst>
              <a:ext uri="{FF2B5EF4-FFF2-40B4-BE49-F238E27FC236}">
                <a16:creationId xmlns:a16="http://schemas.microsoft.com/office/drawing/2014/main" id="{C269DB77-3745-7A4F-4217-021BB7DD3583}"/>
              </a:ext>
            </a:extLst>
          </p:cNvPr>
          <p:cNvSpPr/>
          <p:nvPr/>
        </p:nvSpPr>
        <p:spPr>
          <a:xfrm>
            <a:off x="679350" y="2154318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ight Arrow 9">
            <a:extLst>
              <a:ext uri="{FF2B5EF4-FFF2-40B4-BE49-F238E27FC236}">
                <a16:creationId xmlns:a16="http://schemas.microsoft.com/office/drawing/2014/main" id="{C6A1CEA2-B934-1DFB-2DFF-EA45297D98FD}"/>
              </a:ext>
            </a:extLst>
          </p:cNvPr>
          <p:cNvSpPr/>
          <p:nvPr/>
        </p:nvSpPr>
        <p:spPr>
          <a:xfrm>
            <a:off x="679350" y="2601605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Right Arrow 9">
            <a:extLst>
              <a:ext uri="{FF2B5EF4-FFF2-40B4-BE49-F238E27FC236}">
                <a16:creationId xmlns:a16="http://schemas.microsoft.com/office/drawing/2014/main" id="{C0130213-AA11-A405-FDB7-DA10053BC20B}"/>
              </a:ext>
            </a:extLst>
          </p:cNvPr>
          <p:cNvSpPr/>
          <p:nvPr/>
        </p:nvSpPr>
        <p:spPr>
          <a:xfrm>
            <a:off x="679350" y="2811711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Right Arrow 9">
            <a:extLst>
              <a:ext uri="{FF2B5EF4-FFF2-40B4-BE49-F238E27FC236}">
                <a16:creationId xmlns:a16="http://schemas.microsoft.com/office/drawing/2014/main" id="{D875C4B6-7F66-B4CF-8ECB-2D0DDD318055}"/>
              </a:ext>
            </a:extLst>
          </p:cNvPr>
          <p:cNvSpPr/>
          <p:nvPr/>
        </p:nvSpPr>
        <p:spPr>
          <a:xfrm>
            <a:off x="679350" y="3021817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Right Arrow 9">
            <a:extLst>
              <a:ext uri="{FF2B5EF4-FFF2-40B4-BE49-F238E27FC236}">
                <a16:creationId xmlns:a16="http://schemas.microsoft.com/office/drawing/2014/main" id="{EFE6359B-FB81-DBE9-8789-700D61E99FC8}"/>
              </a:ext>
            </a:extLst>
          </p:cNvPr>
          <p:cNvSpPr/>
          <p:nvPr/>
        </p:nvSpPr>
        <p:spPr>
          <a:xfrm>
            <a:off x="1088230" y="3469487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Right Arrow 9">
            <a:extLst>
              <a:ext uri="{FF2B5EF4-FFF2-40B4-BE49-F238E27FC236}">
                <a16:creationId xmlns:a16="http://schemas.microsoft.com/office/drawing/2014/main" id="{21EAC385-D0E3-0D28-48FF-A52911C3769D}"/>
              </a:ext>
            </a:extLst>
          </p:cNvPr>
          <p:cNvSpPr/>
          <p:nvPr/>
        </p:nvSpPr>
        <p:spPr>
          <a:xfrm>
            <a:off x="1088230" y="3679593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Right Arrow 9">
            <a:extLst>
              <a:ext uri="{FF2B5EF4-FFF2-40B4-BE49-F238E27FC236}">
                <a16:creationId xmlns:a16="http://schemas.microsoft.com/office/drawing/2014/main" id="{47197A0A-0ABB-371C-5E2C-045D160CEC7B}"/>
              </a:ext>
            </a:extLst>
          </p:cNvPr>
          <p:cNvSpPr/>
          <p:nvPr/>
        </p:nvSpPr>
        <p:spPr>
          <a:xfrm>
            <a:off x="1407657" y="4096313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Right Arrow 9">
            <a:extLst>
              <a:ext uri="{FF2B5EF4-FFF2-40B4-BE49-F238E27FC236}">
                <a16:creationId xmlns:a16="http://schemas.microsoft.com/office/drawing/2014/main" id="{E1C0891D-B489-FEB4-CCB6-9BA3D7A118E2}"/>
              </a:ext>
            </a:extLst>
          </p:cNvPr>
          <p:cNvSpPr/>
          <p:nvPr/>
        </p:nvSpPr>
        <p:spPr>
          <a:xfrm>
            <a:off x="1407657" y="4291572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Right Arrow 9">
            <a:extLst>
              <a:ext uri="{FF2B5EF4-FFF2-40B4-BE49-F238E27FC236}">
                <a16:creationId xmlns:a16="http://schemas.microsoft.com/office/drawing/2014/main" id="{646BA455-62B8-B83C-FE54-29B8F2F9C6D8}"/>
              </a:ext>
            </a:extLst>
          </p:cNvPr>
          <p:cNvSpPr/>
          <p:nvPr/>
        </p:nvSpPr>
        <p:spPr>
          <a:xfrm>
            <a:off x="1407657" y="4516525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Right Arrow 9">
            <a:extLst>
              <a:ext uri="{FF2B5EF4-FFF2-40B4-BE49-F238E27FC236}">
                <a16:creationId xmlns:a16="http://schemas.microsoft.com/office/drawing/2014/main" id="{712D13CD-38F4-56BC-9C6A-58929D928608}"/>
              </a:ext>
            </a:extLst>
          </p:cNvPr>
          <p:cNvSpPr/>
          <p:nvPr/>
        </p:nvSpPr>
        <p:spPr>
          <a:xfrm>
            <a:off x="1088230" y="4944039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15" name="Table 75">
            <a:extLst>
              <a:ext uri="{FF2B5EF4-FFF2-40B4-BE49-F238E27FC236}">
                <a16:creationId xmlns:a16="http://schemas.microsoft.com/office/drawing/2014/main" id="{3D6BA466-BF17-8E12-1000-8E7A67D09A00}"/>
              </a:ext>
            </a:extLst>
          </p:cNvPr>
          <p:cNvGraphicFramePr>
            <a:graphicFrameLocks noGrp="1"/>
          </p:cNvGraphicFramePr>
          <p:nvPr/>
        </p:nvGraphicFramePr>
        <p:xfrm>
          <a:off x="4664607" y="1596000"/>
          <a:ext cx="2592000" cy="148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CuadroTexto 115">
            <a:extLst>
              <a:ext uri="{FF2B5EF4-FFF2-40B4-BE49-F238E27FC236}">
                <a16:creationId xmlns:a16="http://schemas.microsoft.com/office/drawing/2014/main" id="{EE33A494-23DA-6680-D09B-221A6E96CACE}"/>
              </a:ext>
            </a:extLst>
          </p:cNvPr>
          <p:cNvSpPr txBox="1"/>
          <p:nvPr/>
        </p:nvSpPr>
        <p:spPr>
          <a:xfrm>
            <a:off x="5046817" y="2053747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101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968AD7A-4D59-E30F-8553-44563AA153E7}"/>
              </a:ext>
            </a:extLst>
          </p:cNvPr>
          <p:cNvSpPr txBox="1"/>
          <p:nvPr/>
        </p:nvSpPr>
        <p:spPr>
          <a:xfrm>
            <a:off x="5801829" y="2053747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102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D61021F-2478-EAE4-CD2B-0ADFF4054697}"/>
              </a:ext>
            </a:extLst>
          </p:cNvPr>
          <p:cNvSpPr txBox="1"/>
          <p:nvPr/>
        </p:nvSpPr>
        <p:spPr>
          <a:xfrm>
            <a:off x="6556841" y="2053747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103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03FC15F-8BC3-8FD7-5E63-9B2E0511A36C}"/>
              </a:ext>
            </a:extLst>
          </p:cNvPr>
          <p:cNvSpPr txBox="1"/>
          <p:nvPr/>
        </p:nvSpPr>
        <p:spPr>
          <a:xfrm>
            <a:off x="5046817" y="2636085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104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3CBCEAD5-8E7E-7FCC-AE54-CB24EC0AA942}"/>
              </a:ext>
            </a:extLst>
          </p:cNvPr>
          <p:cNvSpPr txBox="1"/>
          <p:nvPr/>
        </p:nvSpPr>
        <p:spPr>
          <a:xfrm>
            <a:off x="5801829" y="2636085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105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989D5E07-FF24-2AB6-A4BF-CE17F81DCF24}"/>
              </a:ext>
            </a:extLst>
          </p:cNvPr>
          <p:cNvSpPr txBox="1"/>
          <p:nvPr/>
        </p:nvSpPr>
        <p:spPr>
          <a:xfrm>
            <a:off x="6556841" y="2636085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B0F0"/>
                </a:solidFill>
              </a:rPr>
              <a:t>106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CC750970-2F74-1FF9-96BF-1B5D4D06A08B}"/>
              </a:ext>
            </a:extLst>
          </p:cNvPr>
          <p:cNvSpPr txBox="1"/>
          <p:nvPr/>
        </p:nvSpPr>
        <p:spPr>
          <a:xfrm>
            <a:off x="4934563" y="345782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</a:rPr>
              <a:t>i:</a:t>
            </a:r>
            <a:endParaRPr lang="es-CL" sz="1600" dirty="0">
              <a:latin typeface="Consolas" panose="020B0609020204030204" pitchFamily="49" charset="0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4596D4AF-F0B4-4240-E04A-7A8B245696C9}"/>
              </a:ext>
            </a:extLst>
          </p:cNvPr>
          <p:cNvSpPr txBox="1"/>
          <p:nvPr/>
        </p:nvSpPr>
        <p:spPr>
          <a:xfrm>
            <a:off x="4934563" y="385693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</a:rPr>
              <a:t>j:</a:t>
            </a:r>
            <a:endParaRPr lang="es-CL" sz="1600" dirty="0">
              <a:latin typeface="Consolas" panose="020B0609020204030204" pitchFamily="49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F5BC1CCC-1423-D39A-E580-835B5D4E8747}"/>
              </a:ext>
            </a:extLst>
          </p:cNvPr>
          <p:cNvSpPr txBox="1"/>
          <p:nvPr/>
        </p:nvSpPr>
        <p:spPr>
          <a:xfrm>
            <a:off x="4352529" y="431013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Consolas" panose="020B0609020204030204" pitchFamily="49" charset="0"/>
              </a:rPr>
              <a:t>numero:</a:t>
            </a:r>
            <a:endParaRPr lang="es-CL" sz="1600" dirty="0">
              <a:latin typeface="Consolas" panose="020B0609020204030204" pitchFamily="49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45C8726C-7D84-A87E-97DA-E1D607275228}"/>
              </a:ext>
            </a:extLst>
          </p:cNvPr>
          <p:cNvSpPr txBox="1"/>
          <p:nvPr/>
        </p:nvSpPr>
        <p:spPr>
          <a:xfrm>
            <a:off x="5279023" y="3453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00FF"/>
                </a:solidFill>
              </a:rPr>
              <a:t>0</a:t>
            </a:r>
            <a:endParaRPr lang="es-CL" sz="1400" dirty="0">
              <a:solidFill>
                <a:srgbClr val="0000FF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2EF05042-EA12-4757-F99C-3FB18F09A758}"/>
              </a:ext>
            </a:extLst>
          </p:cNvPr>
          <p:cNvSpPr txBox="1"/>
          <p:nvPr/>
        </p:nvSpPr>
        <p:spPr>
          <a:xfrm>
            <a:off x="5619594" y="3453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00FF"/>
                </a:solidFill>
              </a:rPr>
              <a:t>1</a:t>
            </a:r>
            <a:endParaRPr lang="es-CL" sz="1400" dirty="0">
              <a:solidFill>
                <a:srgbClr val="0000FF"/>
              </a:solidFill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0C1F24F1-6AE1-746E-2C7B-D025FC9D8E64}"/>
              </a:ext>
            </a:extLst>
          </p:cNvPr>
          <p:cNvSpPr txBox="1"/>
          <p:nvPr/>
        </p:nvSpPr>
        <p:spPr>
          <a:xfrm>
            <a:off x="5960165" y="3453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00FF"/>
                </a:solidFill>
              </a:rPr>
              <a:t>2</a:t>
            </a:r>
            <a:endParaRPr lang="es-CL" sz="1400" dirty="0">
              <a:solidFill>
                <a:srgbClr val="0000FF"/>
              </a:solidFill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616DBFFD-40DD-8255-56FE-8845A4B3A743}"/>
              </a:ext>
            </a:extLst>
          </p:cNvPr>
          <p:cNvSpPr txBox="1"/>
          <p:nvPr/>
        </p:nvSpPr>
        <p:spPr>
          <a:xfrm>
            <a:off x="5279023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0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AA405542-69FA-5839-903F-05417ACC46B7}"/>
              </a:ext>
            </a:extLst>
          </p:cNvPr>
          <p:cNvSpPr txBox="1"/>
          <p:nvPr/>
        </p:nvSpPr>
        <p:spPr>
          <a:xfrm>
            <a:off x="5603955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2C6E2CF3-5550-A6A6-507F-31E0CB3A07AD}"/>
              </a:ext>
            </a:extLst>
          </p:cNvPr>
          <p:cNvSpPr txBox="1"/>
          <p:nvPr/>
        </p:nvSpPr>
        <p:spPr>
          <a:xfrm>
            <a:off x="5928887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A31142C5-1266-1356-13B8-FCDBAC7E883E}"/>
              </a:ext>
            </a:extLst>
          </p:cNvPr>
          <p:cNvSpPr txBox="1"/>
          <p:nvPr/>
        </p:nvSpPr>
        <p:spPr>
          <a:xfrm>
            <a:off x="6253819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67628146-9B0C-22DB-655C-B6407974D19E}"/>
              </a:ext>
            </a:extLst>
          </p:cNvPr>
          <p:cNvSpPr txBox="1"/>
          <p:nvPr/>
        </p:nvSpPr>
        <p:spPr>
          <a:xfrm>
            <a:off x="6578751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0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D9D770DA-EC00-25EE-118E-19261A28323B}"/>
              </a:ext>
            </a:extLst>
          </p:cNvPr>
          <p:cNvSpPr txBox="1"/>
          <p:nvPr/>
        </p:nvSpPr>
        <p:spPr>
          <a:xfrm>
            <a:off x="6903683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1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4C0C2F31-11DF-E0D8-6C4A-7493D717D87B}"/>
              </a:ext>
            </a:extLst>
          </p:cNvPr>
          <p:cNvSpPr txBox="1"/>
          <p:nvPr/>
        </p:nvSpPr>
        <p:spPr>
          <a:xfrm>
            <a:off x="7228615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2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105946A-2EFA-B3D6-9182-C9C16CCFBD27}"/>
              </a:ext>
            </a:extLst>
          </p:cNvPr>
          <p:cNvSpPr txBox="1"/>
          <p:nvPr/>
        </p:nvSpPr>
        <p:spPr>
          <a:xfrm>
            <a:off x="7553548" y="3856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3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752DF859-C056-B0D3-1411-A5278FD21753}"/>
              </a:ext>
            </a:extLst>
          </p:cNvPr>
          <p:cNvSpPr txBox="1"/>
          <p:nvPr/>
        </p:nvSpPr>
        <p:spPr>
          <a:xfrm>
            <a:off x="5193694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101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DFE45FC1-D5BA-624D-D0E4-B5F057BA07C1}"/>
              </a:ext>
            </a:extLst>
          </p:cNvPr>
          <p:cNvSpPr txBox="1"/>
          <p:nvPr/>
        </p:nvSpPr>
        <p:spPr>
          <a:xfrm>
            <a:off x="5587502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102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EC709BAB-BD95-5D04-6F44-46193119F320}"/>
              </a:ext>
            </a:extLst>
          </p:cNvPr>
          <p:cNvSpPr txBox="1"/>
          <p:nvPr/>
        </p:nvSpPr>
        <p:spPr>
          <a:xfrm>
            <a:off x="5981310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103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CF7D102B-DCBC-1C69-3B6E-2DC6DC2AB626}"/>
              </a:ext>
            </a:extLst>
          </p:cNvPr>
          <p:cNvSpPr txBox="1"/>
          <p:nvPr/>
        </p:nvSpPr>
        <p:spPr>
          <a:xfrm>
            <a:off x="6375118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104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FFEF7963-0C6D-0175-C274-2205CBC1F843}"/>
              </a:ext>
            </a:extLst>
          </p:cNvPr>
          <p:cNvSpPr txBox="1"/>
          <p:nvPr/>
        </p:nvSpPr>
        <p:spPr>
          <a:xfrm>
            <a:off x="6768926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105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7DCC86B-CB80-7805-5C4F-30BD529185CC}"/>
              </a:ext>
            </a:extLst>
          </p:cNvPr>
          <p:cNvSpPr txBox="1"/>
          <p:nvPr/>
        </p:nvSpPr>
        <p:spPr>
          <a:xfrm>
            <a:off x="7162734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106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929D613B-8204-BBEC-AF69-B73DAD171A82}"/>
              </a:ext>
            </a:extLst>
          </p:cNvPr>
          <p:cNvSpPr txBox="1"/>
          <p:nvPr/>
        </p:nvSpPr>
        <p:spPr>
          <a:xfrm>
            <a:off x="7556543" y="43101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107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43" name="Right Arrow 9">
            <a:extLst>
              <a:ext uri="{FF2B5EF4-FFF2-40B4-BE49-F238E27FC236}">
                <a16:creationId xmlns:a16="http://schemas.microsoft.com/office/drawing/2014/main" id="{804A8CB4-44B8-2978-41C0-2030DA3FCA06}"/>
              </a:ext>
            </a:extLst>
          </p:cNvPr>
          <p:cNvSpPr/>
          <p:nvPr/>
        </p:nvSpPr>
        <p:spPr>
          <a:xfrm>
            <a:off x="571350" y="5443932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hlinkClick r:id="rId3" action="ppaction://hlinksldjump"/>
            <a:extLst>
              <a:ext uri="{FF2B5EF4-FFF2-40B4-BE49-F238E27FC236}">
                <a16:creationId xmlns:a16="http://schemas.microsoft.com/office/drawing/2014/main" id="{2E8D7E35-2651-03B3-6BCF-6A21F2557D91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0" grpId="0" animBg="1"/>
      <p:bldP spid="101" grpId="0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  <p:bldP spid="109" grpId="0" animBg="1"/>
      <p:bldP spid="109" grpId="1" animBg="1"/>
      <p:bldP spid="109" grpId="2" animBg="1"/>
      <p:bldP spid="109" grpId="3" animBg="1"/>
      <p:bldP spid="110" grpId="0" animBg="1"/>
      <p:bldP spid="110" grpId="1" animBg="1"/>
      <p:bldP spid="110" grpId="2" animBg="1"/>
      <p:bldP spid="110" grpId="3" animBg="1"/>
      <p:bldP spid="110" grpId="4" animBg="1"/>
      <p:bldP spid="110" grpId="5" animBg="1"/>
      <p:bldP spid="110" grpId="6" animBg="1"/>
      <p:bldP spid="110" grpId="7" animBg="1"/>
      <p:bldP spid="110" grpId="8" animBg="1"/>
      <p:bldP spid="110" grpId="9" animBg="1"/>
      <p:bldP spid="110" grpId="10" animBg="1"/>
      <p:bldP spid="110" grpId="11" animBg="1"/>
      <p:bldP spid="110" grpId="12" animBg="1"/>
      <p:bldP spid="110" grpId="13" animBg="1"/>
      <p:bldP spid="110" grpId="14" animBg="1"/>
      <p:bldP spid="110" grpId="15" animBg="1"/>
      <p:bldP spid="111" grpId="0" animBg="1"/>
      <p:bldP spid="111" grpId="1" animBg="1"/>
      <p:bldP spid="111" grpId="2" animBg="1"/>
      <p:bldP spid="111" grpId="3" animBg="1"/>
      <p:bldP spid="111" grpId="4" animBg="1"/>
      <p:bldP spid="111" grpId="5" animBg="1"/>
      <p:bldP spid="111" grpId="6" animBg="1"/>
      <p:bldP spid="111" grpId="7" animBg="1"/>
      <p:bldP spid="111" grpId="8" animBg="1"/>
      <p:bldP spid="111" grpId="9" animBg="1"/>
      <p:bldP spid="111" grpId="10" animBg="1"/>
      <p:bldP spid="111" grpId="11" animBg="1"/>
      <p:bldP spid="112" grpId="0" animBg="1"/>
      <p:bldP spid="112" grpId="1" animBg="1"/>
      <p:bldP spid="112" grpId="2" animBg="1"/>
      <p:bldP spid="112" grpId="3" animBg="1"/>
      <p:bldP spid="112" grpId="4" animBg="1"/>
      <p:bldP spid="112" grpId="5" animBg="1"/>
      <p:bldP spid="112" grpId="6" animBg="1"/>
      <p:bldP spid="112" grpId="7" animBg="1"/>
      <p:bldP spid="112" grpId="8" animBg="1"/>
      <p:bldP spid="112" grpId="9" animBg="1"/>
      <p:bldP spid="112" grpId="10" animBg="1"/>
      <p:bldP spid="112" grpId="11" animBg="1"/>
      <p:bldP spid="113" grpId="0" animBg="1"/>
      <p:bldP spid="113" grpId="1" animBg="1"/>
      <p:bldP spid="113" grpId="2" animBg="1"/>
      <p:bldP spid="113" grpId="3" animBg="1"/>
      <p:bldP spid="113" grpId="4" animBg="1"/>
      <p:bldP spid="113" grpId="5" animBg="1"/>
      <p:bldP spid="113" grpId="6" animBg="1"/>
      <p:bldP spid="113" grpId="7" animBg="1"/>
      <p:bldP spid="113" grpId="8" animBg="1"/>
      <p:bldP spid="113" grpId="9" animBg="1"/>
      <p:bldP spid="113" grpId="10" animBg="1"/>
      <p:bldP spid="113" grpId="11" animBg="1"/>
      <p:bldP spid="114" grpId="0" animBg="1"/>
      <p:bldP spid="114" grpId="1" animBg="1"/>
      <p:bldP spid="114" grpId="2" animBg="1"/>
      <p:bldP spid="114" grpId="3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 animBg="1"/>
      <p:bldP spid="1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6457"/>
            <a:ext cx="4229100" cy="19812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66800"/>
            <a:ext cx="4191000" cy="27051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918795" y="4095750"/>
            <a:ext cx="7306424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Inicialización</a:t>
            </a:r>
          </a:p>
          <a:p>
            <a:pPr algn="ctr"/>
            <a:r>
              <a:rPr lang="es-CL" dirty="0"/>
              <a:t>del contador del ciclo: Se ejecuta </a:t>
            </a:r>
            <a:r>
              <a:rPr lang="es-CL" b="1" dirty="0"/>
              <a:t>una</a:t>
            </a:r>
            <a:r>
              <a:rPr lang="es-CL" dirty="0"/>
              <a:t> </a:t>
            </a:r>
            <a:r>
              <a:rPr lang="es-CL" b="1" dirty="0"/>
              <a:t>vez </a:t>
            </a:r>
            <a:r>
              <a:rPr lang="es-CL" dirty="0"/>
              <a:t>y se hace </a:t>
            </a:r>
            <a:r>
              <a:rPr lang="es-CL" b="1" dirty="0"/>
              <a:t>ANTES de entrar el ciclo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304800" y="1214664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5852886" y="1610178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de flecha 13"/>
          <p:cNvCxnSpPr>
            <a:stCxn id="7" idx="2"/>
            <a:endCxn id="6" idx="0"/>
          </p:cNvCxnSpPr>
          <p:nvPr/>
        </p:nvCxnSpPr>
        <p:spPr>
          <a:xfrm>
            <a:off x="682800" y="1646664"/>
            <a:ext cx="3889207" cy="2449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3" idx="2"/>
            <a:endCxn id="6" idx="0"/>
          </p:cNvCxnSpPr>
          <p:nvPr/>
        </p:nvCxnSpPr>
        <p:spPr>
          <a:xfrm flipH="1">
            <a:off x="4572007" y="2042178"/>
            <a:ext cx="1658879" cy="2053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FA7D76-E528-F0E1-4492-79642609DFE4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Ciclos en C:</a:t>
            </a:r>
            <a:r>
              <a:rPr lang="es-ES" sz="2400" b="1" dirty="0"/>
              <a:t>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002060"/>
                </a:solidFill>
              </a:rPr>
              <a:t>y</a:t>
            </a:r>
            <a:r>
              <a:rPr lang="es-ES" sz="2400" b="1" dirty="0"/>
              <a:t>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979EB2-AAFA-0D0B-684B-25A80AF79C10}"/>
              </a:ext>
            </a:extLst>
          </p:cNvPr>
          <p:cNvSpPr txBox="1"/>
          <p:nvPr/>
        </p:nvSpPr>
        <p:spPr>
          <a:xfrm>
            <a:off x="76200" y="609600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Son exactamente equivalentes!</a:t>
            </a:r>
          </a:p>
        </p:txBody>
      </p:sp>
      <p:sp>
        <p:nvSpPr>
          <p:cNvPr id="8" name="CuadroTexto 7">
            <a:hlinkClick r:id="rId5" action="ppaction://hlinksldjump"/>
            <a:extLst>
              <a:ext uri="{FF2B5EF4-FFF2-40B4-BE49-F238E27FC236}">
                <a16:creationId xmlns:a16="http://schemas.microsoft.com/office/drawing/2014/main" id="{6575BE54-F20D-B793-680D-A45975F82D08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6457"/>
            <a:ext cx="4229100" cy="1981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66800"/>
            <a:ext cx="4191000" cy="27051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458611" y="4095750"/>
            <a:ext cx="8226804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Condición</a:t>
            </a:r>
          </a:p>
          <a:p>
            <a:pPr algn="ctr"/>
            <a:r>
              <a:rPr lang="es-CL" dirty="0"/>
              <a:t>del ciclo: Se lee igual en ambos ciclos “</a:t>
            </a:r>
            <a:r>
              <a:rPr lang="es-CL" b="1" dirty="0"/>
              <a:t>mientras la condición sea verdadera hacer… </a:t>
            </a:r>
            <a:r>
              <a:rPr lang="es-CL" dirty="0"/>
              <a:t>”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828800" y="1628322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6934200" y="1657350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3" name="Conector recto de flecha 22"/>
          <p:cNvCxnSpPr>
            <a:stCxn id="21" idx="2"/>
            <a:endCxn id="20" idx="0"/>
          </p:cNvCxnSpPr>
          <p:nvPr/>
        </p:nvCxnSpPr>
        <p:spPr>
          <a:xfrm>
            <a:off x="2206800" y="2060322"/>
            <a:ext cx="2365213" cy="2035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2" idx="2"/>
            <a:endCxn id="20" idx="0"/>
          </p:cNvCxnSpPr>
          <p:nvPr/>
        </p:nvCxnSpPr>
        <p:spPr>
          <a:xfrm flipH="1">
            <a:off x="4572013" y="2089350"/>
            <a:ext cx="2740187" cy="20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D0AA4D-4175-7BB9-8FE7-7C8281CC295A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Ciclos en C: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002060"/>
                </a:solidFill>
              </a:rPr>
              <a:t>y</a:t>
            </a:r>
            <a:r>
              <a:rPr lang="es-ES" sz="2400" b="1" dirty="0"/>
              <a:t>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L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98AD0B-4166-2FF5-1835-36AD674D919A}"/>
              </a:ext>
            </a:extLst>
          </p:cNvPr>
          <p:cNvSpPr txBox="1"/>
          <p:nvPr/>
        </p:nvSpPr>
        <p:spPr>
          <a:xfrm>
            <a:off x="76200" y="609600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Son exactamente equivalentes!</a:t>
            </a:r>
          </a:p>
        </p:txBody>
      </p:sp>
      <p:sp>
        <p:nvSpPr>
          <p:cNvPr id="4" name="CuadroTexto 3">
            <a:hlinkClick r:id="rId5" action="ppaction://hlinksldjump"/>
            <a:extLst>
              <a:ext uri="{FF2B5EF4-FFF2-40B4-BE49-F238E27FC236}">
                <a16:creationId xmlns:a16="http://schemas.microsoft.com/office/drawing/2014/main" id="{B6D44211-AE3A-073A-0B13-B208757D3B83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16457"/>
            <a:ext cx="4229100" cy="19812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66800"/>
            <a:ext cx="4191000" cy="270510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24" y="4095750"/>
            <a:ext cx="9143976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Incremento</a:t>
            </a:r>
          </a:p>
          <a:p>
            <a:pPr algn="ctr"/>
            <a:r>
              <a:rPr lang="es-CL" dirty="0"/>
              <a:t>del contador del ciclo: en el </a:t>
            </a:r>
            <a:r>
              <a:rPr lang="es-CL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dirty="0"/>
              <a:t> se escriba arriba, PERO se hace al </a:t>
            </a:r>
            <a:r>
              <a:rPr lang="es-CL" b="1" u="sng" dirty="0"/>
              <a:t>FINAL</a:t>
            </a:r>
            <a:r>
              <a:rPr lang="es-CL" b="1" dirty="0"/>
              <a:t> de todas las instrucciones </a:t>
            </a:r>
            <a:r>
              <a:rPr lang="es-CL" dirty="0"/>
              <a:t>que posee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161472" y="2760096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7882308" y="1600644"/>
            <a:ext cx="756000" cy="432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3" name="Conector recto de flecha 22"/>
          <p:cNvCxnSpPr>
            <a:cxnSpLocks/>
            <a:stCxn id="21" idx="2"/>
            <a:endCxn id="20" idx="0"/>
          </p:cNvCxnSpPr>
          <p:nvPr/>
        </p:nvCxnSpPr>
        <p:spPr>
          <a:xfrm>
            <a:off x="1539472" y="3192096"/>
            <a:ext cx="3032540" cy="903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cxnSpLocks/>
            <a:stCxn id="22" idx="2"/>
            <a:endCxn id="20" idx="0"/>
          </p:cNvCxnSpPr>
          <p:nvPr/>
        </p:nvCxnSpPr>
        <p:spPr>
          <a:xfrm flipH="1">
            <a:off x="4572012" y="2032644"/>
            <a:ext cx="3688296" cy="206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D0AA4D-4175-7BB9-8FE7-7C8281CC295A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Ciclos en C: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002060"/>
                </a:solidFill>
              </a:rPr>
              <a:t>y</a:t>
            </a:r>
            <a:r>
              <a:rPr lang="es-ES" sz="2400" b="1" dirty="0"/>
              <a:t>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CL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882F87-9EEA-073B-1CE7-AEC048914989}"/>
              </a:ext>
            </a:extLst>
          </p:cNvPr>
          <p:cNvSpPr txBox="1"/>
          <p:nvPr/>
        </p:nvSpPr>
        <p:spPr>
          <a:xfrm>
            <a:off x="76200" y="609600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Son exactamente equivalentes!</a:t>
            </a:r>
          </a:p>
        </p:txBody>
      </p:sp>
      <p:sp>
        <p:nvSpPr>
          <p:cNvPr id="4" name="CuadroTexto 3">
            <a:hlinkClick r:id="rId5" action="ppaction://hlinksldjump"/>
            <a:extLst>
              <a:ext uri="{FF2B5EF4-FFF2-40B4-BE49-F238E27FC236}">
                <a16:creationId xmlns:a16="http://schemas.microsoft.com/office/drawing/2014/main" id="{EB7A12C2-7D31-789B-D5E1-1AD49874D95A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66C8499-609A-630A-0814-CD3CEE9A9790}"/>
              </a:ext>
            </a:extLst>
          </p:cNvPr>
          <p:cNvSpPr txBox="1"/>
          <p:nvPr/>
        </p:nvSpPr>
        <p:spPr>
          <a:xfrm>
            <a:off x="3909850" y="1233572"/>
            <a:ext cx="4657044" cy="2031325"/>
          </a:xfrm>
          <a:custGeom>
            <a:avLst/>
            <a:gdLst>
              <a:gd name="connsiteX0" fmla="*/ 0 w 4657044"/>
              <a:gd name="connsiteY0" fmla="*/ 0 h 2031325"/>
              <a:gd name="connsiteX1" fmla="*/ 582131 w 4657044"/>
              <a:gd name="connsiteY1" fmla="*/ 0 h 2031325"/>
              <a:gd name="connsiteX2" fmla="*/ 1257402 w 4657044"/>
              <a:gd name="connsiteY2" fmla="*/ 0 h 2031325"/>
              <a:gd name="connsiteX3" fmla="*/ 1699821 w 4657044"/>
              <a:gd name="connsiteY3" fmla="*/ 0 h 2031325"/>
              <a:gd name="connsiteX4" fmla="*/ 2328522 w 4657044"/>
              <a:gd name="connsiteY4" fmla="*/ 0 h 2031325"/>
              <a:gd name="connsiteX5" fmla="*/ 2957223 w 4657044"/>
              <a:gd name="connsiteY5" fmla="*/ 0 h 2031325"/>
              <a:gd name="connsiteX6" fmla="*/ 3446213 w 4657044"/>
              <a:gd name="connsiteY6" fmla="*/ 0 h 2031325"/>
              <a:gd name="connsiteX7" fmla="*/ 3888632 w 4657044"/>
              <a:gd name="connsiteY7" fmla="*/ 0 h 2031325"/>
              <a:gd name="connsiteX8" fmla="*/ 4657044 w 4657044"/>
              <a:gd name="connsiteY8" fmla="*/ 0 h 2031325"/>
              <a:gd name="connsiteX9" fmla="*/ 4657044 w 4657044"/>
              <a:gd name="connsiteY9" fmla="*/ 487518 h 2031325"/>
              <a:gd name="connsiteX10" fmla="*/ 4657044 w 4657044"/>
              <a:gd name="connsiteY10" fmla="*/ 1035976 h 2031325"/>
              <a:gd name="connsiteX11" fmla="*/ 4657044 w 4657044"/>
              <a:gd name="connsiteY11" fmla="*/ 1584434 h 2031325"/>
              <a:gd name="connsiteX12" fmla="*/ 4657044 w 4657044"/>
              <a:gd name="connsiteY12" fmla="*/ 2031325 h 2031325"/>
              <a:gd name="connsiteX13" fmla="*/ 4168054 w 4657044"/>
              <a:gd name="connsiteY13" fmla="*/ 2031325 h 2031325"/>
              <a:gd name="connsiteX14" fmla="*/ 3725635 w 4657044"/>
              <a:gd name="connsiteY14" fmla="*/ 2031325 h 2031325"/>
              <a:gd name="connsiteX15" fmla="*/ 3236646 w 4657044"/>
              <a:gd name="connsiteY15" fmla="*/ 2031325 h 2031325"/>
              <a:gd name="connsiteX16" fmla="*/ 2794226 w 4657044"/>
              <a:gd name="connsiteY16" fmla="*/ 2031325 h 2031325"/>
              <a:gd name="connsiteX17" fmla="*/ 2212096 w 4657044"/>
              <a:gd name="connsiteY17" fmla="*/ 2031325 h 2031325"/>
              <a:gd name="connsiteX18" fmla="*/ 1536825 w 4657044"/>
              <a:gd name="connsiteY18" fmla="*/ 2031325 h 2031325"/>
              <a:gd name="connsiteX19" fmla="*/ 1094405 w 4657044"/>
              <a:gd name="connsiteY19" fmla="*/ 2031325 h 2031325"/>
              <a:gd name="connsiteX20" fmla="*/ 605416 w 4657044"/>
              <a:gd name="connsiteY20" fmla="*/ 2031325 h 2031325"/>
              <a:gd name="connsiteX21" fmla="*/ 0 w 4657044"/>
              <a:gd name="connsiteY21" fmla="*/ 2031325 h 2031325"/>
              <a:gd name="connsiteX22" fmla="*/ 0 w 4657044"/>
              <a:gd name="connsiteY22" fmla="*/ 1584434 h 2031325"/>
              <a:gd name="connsiteX23" fmla="*/ 0 w 4657044"/>
              <a:gd name="connsiteY23" fmla="*/ 1056289 h 2031325"/>
              <a:gd name="connsiteX24" fmla="*/ 0 w 4657044"/>
              <a:gd name="connsiteY24" fmla="*/ 568771 h 2031325"/>
              <a:gd name="connsiteX25" fmla="*/ 0 w 4657044"/>
              <a:gd name="connsiteY25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57044" h="2031325" extrusionOk="0">
                <a:moveTo>
                  <a:pt x="0" y="0"/>
                </a:moveTo>
                <a:cubicBezTo>
                  <a:pt x="203869" y="-52853"/>
                  <a:pt x="364560" y="20458"/>
                  <a:pt x="582131" y="0"/>
                </a:cubicBezTo>
                <a:cubicBezTo>
                  <a:pt x="799702" y="-20458"/>
                  <a:pt x="1008629" y="4813"/>
                  <a:pt x="1257402" y="0"/>
                </a:cubicBezTo>
                <a:cubicBezTo>
                  <a:pt x="1506175" y="-4813"/>
                  <a:pt x="1602406" y="32555"/>
                  <a:pt x="1699821" y="0"/>
                </a:cubicBezTo>
                <a:cubicBezTo>
                  <a:pt x="1797236" y="-32555"/>
                  <a:pt x="2147642" y="56011"/>
                  <a:pt x="2328522" y="0"/>
                </a:cubicBezTo>
                <a:cubicBezTo>
                  <a:pt x="2509402" y="-56011"/>
                  <a:pt x="2709017" y="61961"/>
                  <a:pt x="2957223" y="0"/>
                </a:cubicBezTo>
                <a:cubicBezTo>
                  <a:pt x="3205429" y="-61961"/>
                  <a:pt x="3213294" y="47176"/>
                  <a:pt x="3446213" y="0"/>
                </a:cubicBezTo>
                <a:cubicBezTo>
                  <a:pt x="3679132" y="-47176"/>
                  <a:pt x="3717940" y="26051"/>
                  <a:pt x="3888632" y="0"/>
                </a:cubicBezTo>
                <a:cubicBezTo>
                  <a:pt x="4059324" y="-26051"/>
                  <a:pt x="4408205" y="40948"/>
                  <a:pt x="4657044" y="0"/>
                </a:cubicBezTo>
                <a:cubicBezTo>
                  <a:pt x="4703946" y="163269"/>
                  <a:pt x="4636249" y="314289"/>
                  <a:pt x="4657044" y="487518"/>
                </a:cubicBezTo>
                <a:cubicBezTo>
                  <a:pt x="4677839" y="660747"/>
                  <a:pt x="4599378" y="763405"/>
                  <a:pt x="4657044" y="1035976"/>
                </a:cubicBezTo>
                <a:cubicBezTo>
                  <a:pt x="4714710" y="1308547"/>
                  <a:pt x="4622345" y="1358620"/>
                  <a:pt x="4657044" y="1584434"/>
                </a:cubicBezTo>
                <a:cubicBezTo>
                  <a:pt x="4691743" y="1810248"/>
                  <a:pt x="4604940" y="1827223"/>
                  <a:pt x="4657044" y="2031325"/>
                </a:cubicBezTo>
                <a:cubicBezTo>
                  <a:pt x="4422159" y="2063769"/>
                  <a:pt x="4400724" y="2025074"/>
                  <a:pt x="4168054" y="2031325"/>
                </a:cubicBezTo>
                <a:cubicBezTo>
                  <a:pt x="3935384" y="2037576"/>
                  <a:pt x="3865567" y="2031052"/>
                  <a:pt x="3725635" y="2031325"/>
                </a:cubicBezTo>
                <a:cubicBezTo>
                  <a:pt x="3585703" y="2031598"/>
                  <a:pt x="3393916" y="2000522"/>
                  <a:pt x="3236646" y="2031325"/>
                </a:cubicBezTo>
                <a:cubicBezTo>
                  <a:pt x="3079376" y="2062128"/>
                  <a:pt x="2913550" y="1990886"/>
                  <a:pt x="2794226" y="2031325"/>
                </a:cubicBezTo>
                <a:cubicBezTo>
                  <a:pt x="2674902" y="2071764"/>
                  <a:pt x="2445077" y="1971305"/>
                  <a:pt x="2212096" y="2031325"/>
                </a:cubicBezTo>
                <a:cubicBezTo>
                  <a:pt x="1979115" y="2091345"/>
                  <a:pt x="1856603" y="2020552"/>
                  <a:pt x="1536825" y="2031325"/>
                </a:cubicBezTo>
                <a:cubicBezTo>
                  <a:pt x="1217047" y="2042098"/>
                  <a:pt x="1246706" y="2017844"/>
                  <a:pt x="1094405" y="2031325"/>
                </a:cubicBezTo>
                <a:cubicBezTo>
                  <a:pt x="942104" y="2044806"/>
                  <a:pt x="839180" y="2015131"/>
                  <a:pt x="605416" y="2031325"/>
                </a:cubicBezTo>
                <a:cubicBezTo>
                  <a:pt x="371652" y="2047519"/>
                  <a:pt x="230626" y="2020629"/>
                  <a:pt x="0" y="2031325"/>
                </a:cubicBezTo>
                <a:cubicBezTo>
                  <a:pt x="-47862" y="1898647"/>
                  <a:pt x="4162" y="1770671"/>
                  <a:pt x="0" y="1584434"/>
                </a:cubicBezTo>
                <a:cubicBezTo>
                  <a:pt x="-4162" y="1398197"/>
                  <a:pt x="30811" y="1183708"/>
                  <a:pt x="0" y="1056289"/>
                </a:cubicBezTo>
                <a:cubicBezTo>
                  <a:pt x="-30811" y="928870"/>
                  <a:pt x="4337" y="726050"/>
                  <a:pt x="0" y="568771"/>
                </a:cubicBezTo>
                <a:cubicBezTo>
                  <a:pt x="-4337" y="411492"/>
                  <a:pt x="32081" y="24697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709079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imprimeLista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s-CL" sz="1400" dirty="0">
                <a:latin typeface="Consolas" panose="020B0609020204030204" pitchFamily="49" charset="0"/>
              </a:rPr>
              <a:t>NULL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sig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printf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onsolas" panose="020B0609020204030204" pitchFamily="49" charset="0"/>
              </a:rPr>
              <a:t>"%i"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info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8F5D07-58C0-1740-0E5E-B2CA1A4F4E1D}"/>
              </a:ext>
            </a:extLst>
          </p:cNvPr>
          <p:cNvSpPr txBox="1"/>
          <p:nvPr/>
        </p:nvSpPr>
        <p:spPr>
          <a:xfrm>
            <a:off x="2194560" y="13761"/>
            <a:ext cx="475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Ciclos en C: </a:t>
            </a:r>
            <a:r>
              <a:rPr lang="es-ES" sz="24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s-ES" sz="2400" b="1" dirty="0">
                <a:solidFill>
                  <a:srgbClr val="002060"/>
                </a:solidFill>
              </a:rPr>
              <a:t> y </a:t>
            </a:r>
            <a:r>
              <a:rPr lang="es-ES" sz="24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endParaRPr lang="es-CL" sz="2400" dirty="0">
              <a:solidFill>
                <a:srgbClr val="0000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0B5DB8-98E4-6C5D-AB3D-7764B6EB2AC3}"/>
              </a:ext>
            </a:extLst>
          </p:cNvPr>
          <p:cNvSpPr txBox="1"/>
          <p:nvPr/>
        </p:nvSpPr>
        <p:spPr>
          <a:xfrm>
            <a:off x="76200" y="609600"/>
            <a:ext cx="768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Por ejemplo, en las listas dinámicas, el ciclo para recorrerlas usando </a:t>
            </a:r>
            <a:r>
              <a:rPr lang="es-CL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/>
              <a:t> hubiera sido así: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4934FF-7FAF-7C7A-9E14-A687253A04A4}"/>
              </a:ext>
            </a:extLst>
          </p:cNvPr>
          <p:cNvSpPr txBox="1"/>
          <p:nvPr/>
        </p:nvSpPr>
        <p:spPr>
          <a:xfrm>
            <a:off x="116056" y="1233572"/>
            <a:ext cx="3166251" cy="2462213"/>
          </a:xfrm>
          <a:custGeom>
            <a:avLst/>
            <a:gdLst>
              <a:gd name="connsiteX0" fmla="*/ 0 w 3166251"/>
              <a:gd name="connsiteY0" fmla="*/ 0 h 2462213"/>
              <a:gd name="connsiteX1" fmla="*/ 569925 w 3166251"/>
              <a:gd name="connsiteY1" fmla="*/ 0 h 2462213"/>
              <a:gd name="connsiteX2" fmla="*/ 1266500 w 3166251"/>
              <a:gd name="connsiteY2" fmla="*/ 0 h 2462213"/>
              <a:gd name="connsiteX3" fmla="*/ 1931413 w 3166251"/>
              <a:gd name="connsiteY3" fmla="*/ 0 h 2462213"/>
              <a:gd name="connsiteX4" fmla="*/ 2469676 w 3166251"/>
              <a:gd name="connsiteY4" fmla="*/ 0 h 2462213"/>
              <a:gd name="connsiteX5" fmla="*/ 3166251 w 3166251"/>
              <a:gd name="connsiteY5" fmla="*/ 0 h 2462213"/>
              <a:gd name="connsiteX6" fmla="*/ 3166251 w 3166251"/>
              <a:gd name="connsiteY6" fmla="*/ 615553 h 2462213"/>
              <a:gd name="connsiteX7" fmla="*/ 3166251 w 3166251"/>
              <a:gd name="connsiteY7" fmla="*/ 1280351 h 2462213"/>
              <a:gd name="connsiteX8" fmla="*/ 3166251 w 3166251"/>
              <a:gd name="connsiteY8" fmla="*/ 1822038 h 2462213"/>
              <a:gd name="connsiteX9" fmla="*/ 3166251 w 3166251"/>
              <a:gd name="connsiteY9" fmla="*/ 2462213 h 2462213"/>
              <a:gd name="connsiteX10" fmla="*/ 2596326 w 3166251"/>
              <a:gd name="connsiteY10" fmla="*/ 2462213 h 2462213"/>
              <a:gd name="connsiteX11" fmla="*/ 1899751 w 3166251"/>
              <a:gd name="connsiteY11" fmla="*/ 2462213 h 2462213"/>
              <a:gd name="connsiteX12" fmla="*/ 1203175 w 3166251"/>
              <a:gd name="connsiteY12" fmla="*/ 2462213 h 2462213"/>
              <a:gd name="connsiteX13" fmla="*/ 601588 w 3166251"/>
              <a:gd name="connsiteY13" fmla="*/ 2462213 h 2462213"/>
              <a:gd name="connsiteX14" fmla="*/ 0 w 3166251"/>
              <a:gd name="connsiteY14" fmla="*/ 2462213 h 2462213"/>
              <a:gd name="connsiteX15" fmla="*/ 0 w 3166251"/>
              <a:gd name="connsiteY15" fmla="*/ 1871282 h 2462213"/>
              <a:gd name="connsiteX16" fmla="*/ 0 w 3166251"/>
              <a:gd name="connsiteY16" fmla="*/ 1329595 h 2462213"/>
              <a:gd name="connsiteX17" fmla="*/ 0 w 3166251"/>
              <a:gd name="connsiteY17" fmla="*/ 738664 h 2462213"/>
              <a:gd name="connsiteX18" fmla="*/ 0 w 3166251"/>
              <a:gd name="connsiteY18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66251" h="2462213" extrusionOk="0">
                <a:moveTo>
                  <a:pt x="0" y="0"/>
                </a:moveTo>
                <a:cubicBezTo>
                  <a:pt x="160759" y="11984"/>
                  <a:pt x="401231" y="12480"/>
                  <a:pt x="569925" y="0"/>
                </a:cubicBezTo>
                <a:cubicBezTo>
                  <a:pt x="738619" y="-12480"/>
                  <a:pt x="1041099" y="33075"/>
                  <a:pt x="1266500" y="0"/>
                </a:cubicBezTo>
                <a:cubicBezTo>
                  <a:pt x="1491901" y="-33075"/>
                  <a:pt x="1721722" y="-4123"/>
                  <a:pt x="1931413" y="0"/>
                </a:cubicBezTo>
                <a:cubicBezTo>
                  <a:pt x="2141104" y="4123"/>
                  <a:pt x="2213396" y="20047"/>
                  <a:pt x="2469676" y="0"/>
                </a:cubicBezTo>
                <a:cubicBezTo>
                  <a:pt x="2725956" y="-20047"/>
                  <a:pt x="2951597" y="-3660"/>
                  <a:pt x="3166251" y="0"/>
                </a:cubicBezTo>
                <a:cubicBezTo>
                  <a:pt x="3165062" y="226168"/>
                  <a:pt x="3196197" y="438514"/>
                  <a:pt x="3166251" y="615553"/>
                </a:cubicBezTo>
                <a:cubicBezTo>
                  <a:pt x="3136305" y="792592"/>
                  <a:pt x="3160539" y="1114251"/>
                  <a:pt x="3166251" y="1280351"/>
                </a:cubicBezTo>
                <a:cubicBezTo>
                  <a:pt x="3171963" y="1446451"/>
                  <a:pt x="3162515" y="1632509"/>
                  <a:pt x="3166251" y="1822038"/>
                </a:cubicBezTo>
                <a:cubicBezTo>
                  <a:pt x="3169987" y="2011567"/>
                  <a:pt x="3148496" y="2251213"/>
                  <a:pt x="3166251" y="2462213"/>
                </a:cubicBezTo>
                <a:cubicBezTo>
                  <a:pt x="2945151" y="2434138"/>
                  <a:pt x="2842629" y="2456555"/>
                  <a:pt x="2596326" y="2462213"/>
                </a:cubicBezTo>
                <a:cubicBezTo>
                  <a:pt x="2350023" y="2467871"/>
                  <a:pt x="2090056" y="2490822"/>
                  <a:pt x="1899751" y="2462213"/>
                </a:cubicBezTo>
                <a:cubicBezTo>
                  <a:pt x="1709446" y="2433604"/>
                  <a:pt x="1382823" y="2462854"/>
                  <a:pt x="1203175" y="2462213"/>
                </a:cubicBezTo>
                <a:cubicBezTo>
                  <a:pt x="1023527" y="2461572"/>
                  <a:pt x="724052" y="2447986"/>
                  <a:pt x="601588" y="2462213"/>
                </a:cubicBezTo>
                <a:cubicBezTo>
                  <a:pt x="479124" y="2476440"/>
                  <a:pt x="159863" y="2437054"/>
                  <a:pt x="0" y="2462213"/>
                </a:cubicBezTo>
                <a:cubicBezTo>
                  <a:pt x="-11290" y="2295126"/>
                  <a:pt x="19960" y="2099121"/>
                  <a:pt x="0" y="1871282"/>
                </a:cubicBezTo>
                <a:cubicBezTo>
                  <a:pt x="-19960" y="1643443"/>
                  <a:pt x="-750" y="1469005"/>
                  <a:pt x="0" y="1329595"/>
                </a:cubicBezTo>
                <a:cubicBezTo>
                  <a:pt x="750" y="1190185"/>
                  <a:pt x="-18197" y="985650"/>
                  <a:pt x="0" y="738664"/>
                </a:cubicBezTo>
                <a:cubicBezTo>
                  <a:pt x="18197" y="491678"/>
                  <a:pt x="-16372" y="14935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36898205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imprimeLista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>
                <a:latin typeface="Consolas" panose="020B0609020204030204" pitchFamily="49" charset="0"/>
              </a:rPr>
              <a:t>Lista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CL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>
                <a:latin typeface="Consolas" panose="020B0609020204030204" pitchFamily="49" charset="0"/>
              </a:rPr>
              <a:t>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s-CL" sz="1400" dirty="0">
                <a:latin typeface="Consolas" panose="020B0609020204030204" pitchFamily="49" charset="0"/>
              </a:rPr>
              <a:t>NULL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printf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CL" sz="1400" dirty="0">
                <a:solidFill>
                  <a:srgbClr val="0070C0"/>
                </a:solidFill>
                <a:latin typeface="Consolas" panose="020B0609020204030204" pitchFamily="49" charset="0"/>
              </a:rPr>
              <a:t>"%i"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info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CL" sz="1400" dirty="0" err="1">
                <a:latin typeface="Consolas" panose="020B0609020204030204" pitchFamily="49" charset="0"/>
              </a:rPr>
              <a:t>aux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s-CL" sz="1400" dirty="0" err="1">
                <a:latin typeface="Consolas" panose="020B0609020204030204" pitchFamily="49" charset="0"/>
              </a:rPr>
              <a:t>sig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760CBA-1283-8F9D-2C85-D412F087C367}"/>
              </a:ext>
            </a:extLst>
          </p:cNvPr>
          <p:cNvSpPr/>
          <p:nvPr/>
        </p:nvSpPr>
        <p:spPr>
          <a:xfrm>
            <a:off x="495300" y="2095500"/>
            <a:ext cx="792000" cy="283558"/>
          </a:xfrm>
          <a:custGeom>
            <a:avLst/>
            <a:gdLst>
              <a:gd name="connsiteX0" fmla="*/ 0 w 792000"/>
              <a:gd name="connsiteY0" fmla="*/ 0 h 283558"/>
              <a:gd name="connsiteX1" fmla="*/ 403920 w 792000"/>
              <a:gd name="connsiteY1" fmla="*/ 0 h 283558"/>
              <a:gd name="connsiteX2" fmla="*/ 792000 w 792000"/>
              <a:gd name="connsiteY2" fmla="*/ 0 h 283558"/>
              <a:gd name="connsiteX3" fmla="*/ 792000 w 792000"/>
              <a:gd name="connsiteY3" fmla="*/ 283558 h 283558"/>
              <a:gd name="connsiteX4" fmla="*/ 380160 w 792000"/>
              <a:gd name="connsiteY4" fmla="*/ 283558 h 283558"/>
              <a:gd name="connsiteX5" fmla="*/ 0 w 792000"/>
              <a:gd name="connsiteY5" fmla="*/ 283558 h 283558"/>
              <a:gd name="connsiteX6" fmla="*/ 0 w 792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00" h="283558" fill="none" extrusionOk="0">
                <a:moveTo>
                  <a:pt x="0" y="0"/>
                </a:moveTo>
                <a:cubicBezTo>
                  <a:pt x="150896" y="-47780"/>
                  <a:pt x="283310" y="21975"/>
                  <a:pt x="403920" y="0"/>
                </a:cubicBezTo>
                <a:cubicBezTo>
                  <a:pt x="524530" y="-21975"/>
                  <a:pt x="698475" y="10914"/>
                  <a:pt x="792000" y="0"/>
                </a:cubicBezTo>
                <a:cubicBezTo>
                  <a:pt x="798070" y="105704"/>
                  <a:pt x="776367" y="177515"/>
                  <a:pt x="792000" y="283558"/>
                </a:cubicBezTo>
                <a:cubicBezTo>
                  <a:pt x="586859" y="284926"/>
                  <a:pt x="544241" y="278682"/>
                  <a:pt x="380160" y="283558"/>
                </a:cubicBezTo>
                <a:cubicBezTo>
                  <a:pt x="216079" y="288434"/>
                  <a:pt x="111882" y="269049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792000" h="283558" stroke="0" extrusionOk="0">
                <a:moveTo>
                  <a:pt x="0" y="0"/>
                </a:moveTo>
                <a:cubicBezTo>
                  <a:pt x="120089" y="-13455"/>
                  <a:pt x="258837" y="36035"/>
                  <a:pt x="380160" y="0"/>
                </a:cubicBezTo>
                <a:cubicBezTo>
                  <a:pt x="501483" y="-36035"/>
                  <a:pt x="622931" y="40958"/>
                  <a:pt x="792000" y="0"/>
                </a:cubicBezTo>
                <a:cubicBezTo>
                  <a:pt x="799967" y="98563"/>
                  <a:pt x="785753" y="169308"/>
                  <a:pt x="792000" y="283558"/>
                </a:cubicBezTo>
                <a:cubicBezTo>
                  <a:pt x="653294" y="284965"/>
                  <a:pt x="497296" y="264752"/>
                  <a:pt x="388080" y="283558"/>
                </a:cubicBezTo>
                <a:cubicBezTo>
                  <a:pt x="278864" y="302364"/>
                  <a:pt x="193865" y="265608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BA7799D-7988-26AF-97CA-A66CB3166C50}"/>
              </a:ext>
            </a:extLst>
          </p:cNvPr>
          <p:cNvSpPr/>
          <p:nvPr/>
        </p:nvSpPr>
        <p:spPr>
          <a:xfrm>
            <a:off x="1166972" y="2328258"/>
            <a:ext cx="1116000" cy="283558"/>
          </a:xfrm>
          <a:custGeom>
            <a:avLst/>
            <a:gdLst>
              <a:gd name="connsiteX0" fmla="*/ 0 w 1116000"/>
              <a:gd name="connsiteY0" fmla="*/ 0 h 283558"/>
              <a:gd name="connsiteX1" fmla="*/ 569160 w 1116000"/>
              <a:gd name="connsiteY1" fmla="*/ 0 h 283558"/>
              <a:gd name="connsiteX2" fmla="*/ 1116000 w 1116000"/>
              <a:gd name="connsiteY2" fmla="*/ 0 h 283558"/>
              <a:gd name="connsiteX3" fmla="*/ 1116000 w 1116000"/>
              <a:gd name="connsiteY3" fmla="*/ 283558 h 283558"/>
              <a:gd name="connsiteX4" fmla="*/ 535680 w 1116000"/>
              <a:gd name="connsiteY4" fmla="*/ 283558 h 283558"/>
              <a:gd name="connsiteX5" fmla="*/ 0 w 1116000"/>
              <a:gd name="connsiteY5" fmla="*/ 283558 h 283558"/>
              <a:gd name="connsiteX6" fmla="*/ 0 w 1116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00" h="283558" fill="none" extrusionOk="0">
                <a:moveTo>
                  <a:pt x="0" y="0"/>
                </a:moveTo>
                <a:cubicBezTo>
                  <a:pt x="141311" y="-25748"/>
                  <a:pt x="325925" y="28584"/>
                  <a:pt x="569160" y="0"/>
                </a:cubicBezTo>
                <a:cubicBezTo>
                  <a:pt x="812395" y="-28584"/>
                  <a:pt x="846356" y="44783"/>
                  <a:pt x="1116000" y="0"/>
                </a:cubicBezTo>
                <a:cubicBezTo>
                  <a:pt x="1122070" y="105704"/>
                  <a:pt x="1100367" y="177515"/>
                  <a:pt x="1116000" y="283558"/>
                </a:cubicBezTo>
                <a:cubicBezTo>
                  <a:pt x="939599" y="298405"/>
                  <a:pt x="733653" y="229262"/>
                  <a:pt x="535680" y="283558"/>
                </a:cubicBezTo>
                <a:cubicBezTo>
                  <a:pt x="337707" y="337854"/>
                  <a:pt x="225464" y="231724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1116000" h="283558" stroke="0" extrusionOk="0">
                <a:moveTo>
                  <a:pt x="0" y="0"/>
                </a:moveTo>
                <a:cubicBezTo>
                  <a:pt x="222303" y="-44559"/>
                  <a:pt x="369806" y="54697"/>
                  <a:pt x="535680" y="0"/>
                </a:cubicBezTo>
                <a:cubicBezTo>
                  <a:pt x="701554" y="-54697"/>
                  <a:pt x="895423" y="38712"/>
                  <a:pt x="1116000" y="0"/>
                </a:cubicBezTo>
                <a:cubicBezTo>
                  <a:pt x="1123967" y="98563"/>
                  <a:pt x="1109753" y="169308"/>
                  <a:pt x="1116000" y="283558"/>
                </a:cubicBezTo>
                <a:cubicBezTo>
                  <a:pt x="896317" y="315809"/>
                  <a:pt x="689948" y="231704"/>
                  <a:pt x="546840" y="283558"/>
                </a:cubicBezTo>
                <a:cubicBezTo>
                  <a:pt x="403732" y="335412"/>
                  <a:pt x="246674" y="227505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F9E6B8F-B2DD-6A84-D9BA-C0986058E995}"/>
              </a:ext>
            </a:extLst>
          </p:cNvPr>
          <p:cNvSpPr/>
          <p:nvPr/>
        </p:nvSpPr>
        <p:spPr>
          <a:xfrm>
            <a:off x="5643400" y="2108200"/>
            <a:ext cx="1116000" cy="283558"/>
          </a:xfrm>
          <a:custGeom>
            <a:avLst/>
            <a:gdLst>
              <a:gd name="connsiteX0" fmla="*/ 0 w 1116000"/>
              <a:gd name="connsiteY0" fmla="*/ 0 h 283558"/>
              <a:gd name="connsiteX1" fmla="*/ 569160 w 1116000"/>
              <a:gd name="connsiteY1" fmla="*/ 0 h 283558"/>
              <a:gd name="connsiteX2" fmla="*/ 1116000 w 1116000"/>
              <a:gd name="connsiteY2" fmla="*/ 0 h 283558"/>
              <a:gd name="connsiteX3" fmla="*/ 1116000 w 1116000"/>
              <a:gd name="connsiteY3" fmla="*/ 283558 h 283558"/>
              <a:gd name="connsiteX4" fmla="*/ 535680 w 1116000"/>
              <a:gd name="connsiteY4" fmla="*/ 283558 h 283558"/>
              <a:gd name="connsiteX5" fmla="*/ 0 w 1116000"/>
              <a:gd name="connsiteY5" fmla="*/ 283558 h 283558"/>
              <a:gd name="connsiteX6" fmla="*/ 0 w 1116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00" h="283558" fill="none" extrusionOk="0">
                <a:moveTo>
                  <a:pt x="0" y="0"/>
                </a:moveTo>
                <a:cubicBezTo>
                  <a:pt x="141311" y="-25748"/>
                  <a:pt x="325925" y="28584"/>
                  <a:pt x="569160" y="0"/>
                </a:cubicBezTo>
                <a:cubicBezTo>
                  <a:pt x="812395" y="-28584"/>
                  <a:pt x="846356" y="44783"/>
                  <a:pt x="1116000" y="0"/>
                </a:cubicBezTo>
                <a:cubicBezTo>
                  <a:pt x="1122070" y="105704"/>
                  <a:pt x="1100367" y="177515"/>
                  <a:pt x="1116000" y="283558"/>
                </a:cubicBezTo>
                <a:cubicBezTo>
                  <a:pt x="939599" y="298405"/>
                  <a:pt x="733653" y="229262"/>
                  <a:pt x="535680" y="283558"/>
                </a:cubicBezTo>
                <a:cubicBezTo>
                  <a:pt x="337707" y="337854"/>
                  <a:pt x="225464" y="231724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1116000" h="283558" stroke="0" extrusionOk="0">
                <a:moveTo>
                  <a:pt x="0" y="0"/>
                </a:moveTo>
                <a:cubicBezTo>
                  <a:pt x="222303" y="-44559"/>
                  <a:pt x="369806" y="54697"/>
                  <a:pt x="535680" y="0"/>
                </a:cubicBezTo>
                <a:cubicBezTo>
                  <a:pt x="701554" y="-54697"/>
                  <a:pt x="895423" y="38712"/>
                  <a:pt x="1116000" y="0"/>
                </a:cubicBezTo>
                <a:cubicBezTo>
                  <a:pt x="1123967" y="98563"/>
                  <a:pt x="1109753" y="169308"/>
                  <a:pt x="1116000" y="283558"/>
                </a:cubicBezTo>
                <a:cubicBezTo>
                  <a:pt x="896317" y="315809"/>
                  <a:pt x="689948" y="231704"/>
                  <a:pt x="546840" y="283558"/>
                </a:cubicBezTo>
                <a:cubicBezTo>
                  <a:pt x="403732" y="335412"/>
                  <a:pt x="246674" y="227505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266EC52-13A7-FF1D-AC50-085A773284B8}"/>
              </a:ext>
            </a:extLst>
          </p:cNvPr>
          <p:cNvSpPr/>
          <p:nvPr/>
        </p:nvSpPr>
        <p:spPr>
          <a:xfrm>
            <a:off x="777000" y="2997607"/>
            <a:ext cx="1404000" cy="283558"/>
          </a:xfrm>
          <a:custGeom>
            <a:avLst/>
            <a:gdLst>
              <a:gd name="connsiteX0" fmla="*/ 0 w 1404000"/>
              <a:gd name="connsiteY0" fmla="*/ 0 h 283558"/>
              <a:gd name="connsiteX1" fmla="*/ 468000 w 1404000"/>
              <a:gd name="connsiteY1" fmla="*/ 0 h 283558"/>
              <a:gd name="connsiteX2" fmla="*/ 936000 w 1404000"/>
              <a:gd name="connsiteY2" fmla="*/ 0 h 283558"/>
              <a:gd name="connsiteX3" fmla="*/ 1404000 w 1404000"/>
              <a:gd name="connsiteY3" fmla="*/ 0 h 283558"/>
              <a:gd name="connsiteX4" fmla="*/ 1404000 w 1404000"/>
              <a:gd name="connsiteY4" fmla="*/ 283558 h 283558"/>
              <a:gd name="connsiteX5" fmla="*/ 978120 w 1404000"/>
              <a:gd name="connsiteY5" fmla="*/ 283558 h 283558"/>
              <a:gd name="connsiteX6" fmla="*/ 538200 w 1404000"/>
              <a:gd name="connsiteY6" fmla="*/ 283558 h 283558"/>
              <a:gd name="connsiteX7" fmla="*/ 0 w 1404000"/>
              <a:gd name="connsiteY7" fmla="*/ 283558 h 283558"/>
              <a:gd name="connsiteX8" fmla="*/ 0 w 1404000"/>
              <a:gd name="connsiteY8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000" h="283558" fill="none" extrusionOk="0">
                <a:moveTo>
                  <a:pt x="0" y="0"/>
                </a:moveTo>
                <a:cubicBezTo>
                  <a:pt x="206404" y="-30389"/>
                  <a:pt x="297158" y="48720"/>
                  <a:pt x="468000" y="0"/>
                </a:cubicBezTo>
                <a:cubicBezTo>
                  <a:pt x="638842" y="-48720"/>
                  <a:pt x="740755" y="22217"/>
                  <a:pt x="936000" y="0"/>
                </a:cubicBezTo>
                <a:cubicBezTo>
                  <a:pt x="1131245" y="-22217"/>
                  <a:pt x="1298108" y="38043"/>
                  <a:pt x="1404000" y="0"/>
                </a:cubicBezTo>
                <a:cubicBezTo>
                  <a:pt x="1418873" y="123652"/>
                  <a:pt x="1377984" y="191803"/>
                  <a:pt x="1404000" y="283558"/>
                </a:cubicBezTo>
                <a:cubicBezTo>
                  <a:pt x="1241052" y="326298"/>
                  <a:pt x="1176872" y="257631"/>
                  <a:pt x="978120" y="283558"/>
                </a:cubicBezTo>
                <a:cubicBezTo>
                  <a:pt x="779368" y="309485"/>
                  <a:pt x="631607" y="254027"/>
                  <a:pt x="538200" y="283558"/>
                </a:cubicBezTo>
                <a:cubicBezTo>
                  <a:pt x="444793" y="313089"/>
                  <a:pt x="137277" y="269694"/>
                  <a:pt x="0" y="283558"/>
                </a:cubicBezTo>
                <a:cubicBezTo>
                  <a:pt x="-13660" y="204148"/>
                  <a:pt x="5287" y="97017"/>
                  <a:pt x="0" y="0"/>
                </a:cubicBezTo>
                <a:close/>
              </a:path>
              <a:path w="1404000" h="283558" stroke="0" extrusionOk="0">
                <a:moveTo>
                  <a:pt x="0" y="0"/>
                </a:moveTo>
                <a:cubicBezTo>
                  <a:pt x="203981" y="-11900"/>
                  <a:pt x="229919" y="697"/>
                  <a:pt x="439920" y="0"/>
                </a:cubicBezTo>
                <a:cubicBezTo>
                  <a:pt x="649921" y="-697"/>
                  <a:pt x="660755" y="23548"/>
                  <a:pt x="865800" y="0"/>
                </a:cubicBezTo>
                <a:cubicBezTo>
                  <a:pt x="1070845" y="-23548"/>
                  <a:pt x="1198986" y="11426"/>
                  <a:pt x="1404000" y="0"/>
                </a:cubicBezTo>
                <a:cubicBezTo>
                  <a:pt x="1426133" y="115581"/>
                  <a:pt x="1395485" y="152390"/>
                  <a:pt x="1404000" y="283558"/>
                </a:cubicBezTo>
                <a:cubicBezTo>
                  <a:pt x="1247855" y="308736"/>
                  <a:pt x="1086396" y="271612"/>
                  <a:pt x="921960" y="283558"/>
                </a:cubicBezTo>
                <a:cubicBezTo>
                  <a:pt x="757524" y="295504"/>
                  <a:pt x="559908" y="239009"/>
                  <a:pt x="439920" y="283558"/>
                </a:cubicBezTo>
                <a:cubicBezTo>
                  <a:pt x="319932" y="328107"/>
                  <a:pt x="187193" y="249772"/>
                  <a:pt x="0" y="283558"/>
                </a:cubicBezTo>
                <a:cubicBezTo>
                  <a:pt x="-21791" y="187653"/>
                  <a:pt x="20726" y="121382"/>
                  <a:pt x="0" y="0"/>
                </a:cubicBezTo>
                <a:close/>
              </a:path>
            </a:pathLst>
          </a:custGeom>
          <a:solidFill>
            <a:srgbClr val="CCFFCC">
              <a:alpha val="49804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C9330C7-CD6C-70B0-8A3C-4B7B0C83A565}"/>
              </a:ext>
            </a:extLst>
          </p:cNvPr>
          <p:cNvSpPr/>
          <p:nvPr/>
        </p:nvSpPr>
        <p:spPr>
          <a:xfrm>
            <a:off x="6934512" y="2108200"/>
            <a:ext cx="1404000" cy="283558"/>
          </a:xfrm>
          <a:custGeom>
            <a:avLst/>
            <a:gdLst>
              <a:gd name="connsiteX0" fmla="*/ 0 w 1404000"/>
              <a:gd name="connsiteY0" fmla="*/ 0 h 283558"/>
              <a:gd name="connsiteX1" fmla="*/ 468000 w 1404000"/>
              <a:gd name="connsiteY1" fmla="*/ 0 h 283558"/>
              <a:gd name="connsiteX2" fmla="*/ 936000 w 1404000"/>
              <a:gd name="connsiteY2" fmla="*/ 0 h 283558"/>
              <a:gd name="connsiteX3" fmla="*/ 1404000 w 1404000"/>
              <a:gd name="connsiteY3" fmla="*/ 0 h 283558"/>
              <a:gd name="connsiteX4" fmla="*/ 1404000 w 1404000"/>
              <a:gd name="connsiteY4" fmla="*/ 283558 h 283558"/>
              <a:gd name="connsiteX5" fmla="*/ 978120 w 1404000"/>
              <a:gd name="connsiteY5" fmla="*/ 283558 h 283558"/>
              <a:gd name="connsiteX6" fmla="*/ 538200 w 1404000"/>
              <a:gd name="connsiteY6" fmla="*/ 283558 h 283558"/>
              <a:gd name="connsiteX7" fmla="*/ 0 w 1404000"/>
              <a:gd name="connsiteY7" fmla="*/ 283558 h 283558"/>
              <a:gd name="connsiteX8" fmla="*/ 0 w 1404000"/>
              <a:gd name="connsiteY8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000" h="283558" fill="none" extrusionOk="0">
                <a:moveTo>
                  <a:pt x="0" y="0"/>
                </a:moveTo>
                <a:cubicBezTo>
                  <a:pt x="206404" y="-30389"/>
                  <a:pt x="297158" y="48720"/>
                  <a:pt x="468000" y="0"/>
                </a:cubicBezTo>
                <a:cubicBezTo>
                  <a:pt x="638842" y="-48720"/>
                  <a:pt x="740755" y="22217"/>
                  <a:pt x="936000" y="0"/>
                </a:cubicBezTo>
                <a:cubicBezTo>
                  <a:pt x="1131245" y="-22217"/>
                  <a:pt x="1298108" y="38043"/>
                  <a:pt x="1404000" y="0"/>
                </a:cubicBezTo>
                <a:cubicBezTo>
                  <a:pt x="1418873" y="123652"/>
                  <a:pt x="1377984" y="191803"/>
                  <a:pt x="1404000" y="283558"/>
                </a:cubicBezTo>
                <a:cubicBezTo>
                  <a:pt x="1241052" y="326298"/>
                  <a:pt x="1176872" y="257631"/>
                  <a:pt x="978120" y="283558"/>
                </a:cubicBezTo>
                <a:cubicBezTo>
                  <a:pt x="779368" y="309485"/>
                  <a:pt x="631607" y="254027"/>
                  <a:pt x="538200" y="283558"/>
                </a:cubicBezTo>
                <a:cubicBezTo>
                  <a:pt x="444793" y="313089"/>
                  <a:pt x="137277" y="269694"/>
                  <a:pt x="0" y="283558"/>
                </a:cubicBezTo>
                <a:cubicBezTo>
                  <a:pt x="-13660" y="204148"/>
                  <a:pt x="5287" y="97017"/>
                  <a:pt x="0" y="0"/>
                </a:cubicBezTo>
                <a:close/>
              </a:path>
              <a:path w="1404000" h="283558" stroke="0" extrusionOk="0">
                <a:moveTo>
                  <a:pt x="0" y="0"/>
                </a:moveTo>
                <a:cubicBezTo>
                  <a:pt x="203981" y="-11900"/>
                  <a:pt x="229919" y="697"/>
                  <a:pt x="439920" y="0"/>
                </a:cubicBezTo>
                <a:cubicBezTo>
                  <a:pt x="649921" y="-697"/>
                  <a:pt x="660755" y="23548"/>
                  <a:pt x="865800" y="0"/>
                </a:cubicBezTo>
                <a:cubicBezTo>
                  <a:pt x="1070845" y="-23548"/>
                  <a:pt x="1198986" y="11426"/>
                  <a:pt x="1404000" y="0"/>
                </a:cubicBezTo>
                <a:cubicBezTo>
                  <a:pt x="1426133" y="115581"/>
                  <a:pt x="1395485" y="152390"/>
                  <a:pt x="1404000" y="283558"/>
                </a:cubicBezTo>
                <a:cubicBezTo>
                  <a:pt x="1247855" y="308736"/>
                  <a:pt x="1086396" y="271612"/>
                  <a:pt x="921960" y="283558"/>
                </a:cubicBezTo>
                <a:cubicBezTo>
                  <a:pt x="757524" y="295504"/>
                  <a:pt x="559908" y="239009"/>
                  <a:pt x="439920" y="283558"/>
                </a:cubicBezTo>
                <a:cubicBezTo>
                  <a:pt x="319932" y="328107"/>
                  <a:pt x="187193" y="249772"/>
                  <a:pt x="0" y="283558"/>
                </a:cubicBezTo>
                <a:cubicBezTo>
                  <a:pt x="-21791" y="187653"/>
                  <a:pt x="20726" y="121382"/>
                  <a:pt x="0" y="0"/>
                </a:cubicBezTo>
                <a:close/>
              </a:path>
            </a:pathLst>
          </a:custGeom>
          <a:solidFill>
            <a:srgbClr val="CCFFCC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4B524-293E-35F1-14A6-94B9BCD72A99}"/>
              </a:ext>
            </a:extLst>
          </p:cNvPr>
          <p:cNvSpPr/>
          <p:nvPr/>
        </p:nvSpPr>
        <p:spPr>
          <a:xfrm>
            <a:off x="4763844" y="2107455"/>
            <a:ext cx="792000" cy="283558"/>
          </a:xfrm>
          <a:custGeom>
            <a:avLst/>
            <a:gdLst>
              <a:gd name="connsiteX0" fmla="*/ 0 w 792000"/>
              <a:gd name="connsiteY0" fmla="*/ 0 h 283558"/>
              <a:gd name="connsiteX1" fmla="*/ 403920 w 792000"/>
              <a:gd name="connsiteY1" fmla="*/ 0 h 283558"/>
              <a:gd name="connsiteX2" fmla="*/ 792000 w 792000"/>
              <a:gd name="connsiteY2" fmla="*/ 0 h 283558"/>
              <a:gd name="connsiteX3" fmla="*/ 792000 w 792000"/>
              <a:gd name="connsiteY3" fmla="*/ 283558 h 283558"/>
              <a:gd name="connsiteX4" fmla="*/ 380160 w 792000"/>
              <a:gd name="connsiteY4" fmla="*/ 283558 h 283558"/>
              <a:gd name="connsiteX5" fmla="*/ 0 w 792000"/>
              <a:gd name="connsiteY5" fmla="*/ 283558 h 283558"/>
              <a:gd name="connsiteX6" fmla="*/ 0 w 792000"/>
              <a:gd name="connsiteY6" fmla="*/ 0 h 28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00" h="283558" fill="none" extrusionOk="0">
                <a:moveTo>
                  <a:pt x="0" y="0"/>
                </a:moveTo>
                <a:cubicBezTo>
                  <a:pt x="150896" y="-47780"/>
                  <a:pt x="283310" y="21975"/>
                  <a:pt x="403920" y="0"/>
                </a:cubicBezTo>
                <a:cubicBezTo>
                  <a:pt x="524530" y="-21975"/>
                  <a:pt x="698475" y="10914"/>
                  <a:pt x="792000" y="0"/>
                </a:cubicBezTo>
                <a:cubicBezTo>
                  <a:pt x="798070" y="105704"/>
                  <a:pt x="776367" y="177515"/>
                  <a:pt x="792000" y="283558"/>
                </a:cubicBezTo>
                <a:cubicBezTo>
                  <a:pt x="586859" y="284926"/>
                  <a:pt x="544241" y="278682"/>
                  <a:pt x="380160" y="283558"/>
                </a:cubicBezTo>
                <a:cubicBezTo>
                  <a:pt x="216079" y="288434"/>
                  <a:pt x="111882" y="269049"/>
                  <a:pt x="0" y="283558"/>
                </a:cubicBezTo>
                <a:cubicBezTo>
                  <a:pt x="-31793" y="221880"/>
                  <a:pt x="3167" y="100657"/>
                  <a:pt x="0" y="0"/>
                </a:cubicBezTo>
                <a:close/>
              </a:path>
              <a:path w="792000" h="283558" stroke="0" extrusionOk="0">
                <a:moveTo>
                  <a:pt x="0" y="0"/>
                </a:moveTo>
                <a:cubicBezTo>
                  <a:pt x="120089" y="-13455"/>
                  <a:pt x="258837" y="36035"/>
                  <a:pt x="380160" y="0"/>
                </a:cubicBezTo>
                <a:cubicBezTo>
                  <a:pt x="501483" y="-36035"/>
                  <a:pt x="622931" y="40958"/>
                  <a:pt x="792000" y="0"/>
                </a:cubicBezTo>
                <a:cubicBezTo>
                  <a:pt x="799967" y="98563"/>
                  <a:pt x="785753" y="169308"/>
                  <a:pt x="792000" y="283558"/>
                </a:cubicBezTo>
                <a:cubicBezTo>
                  <a:pt x="653294" y="284965"/>
                  <a:pt x="497296" y="264752"/>
                  <a:pt x="388080" y="283558"/>
                </a:cubicBezTo>
                <a:cubicBezTo>
                  <a:pt x="278864" y="302364"/>
                  <a:pt x="193865" y="265608"/>
                  <a:pt x="0" y="283558"/>
                </a:cubicBezTo>
                <a:cubicBezTo>
                  <a:pt x="-10685" y="186938"/>
                  <a:pt x="22400" y="60134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D33716-BBCB-5BA5-631A-13FDDEDA2C20}"/>
              </a:ext>
            </a:extLst>
          </p:cNvPr>
          <p:cNvCxnSpPr/>
          <p:nvPr/>
        </p:nvCxnSpPr>
        <p:spPr>
          <a:xfrm flipV="1">
            <a:off x="3136966" y="2676431"/>
            <a:ext cx="1435034" cy="219169"/>
          </a:xfrm>
          <a:prstGeom prst="straightConnector1">
            <a:avLst/>
          </a:prstGeom>
          <a:ln>
            <a:solidFill>
              <a:srgbClr val="7030A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hlinkClick r:id="rId3" action="ppaction://hlinksldjump"/>
            <a:extLst>
              <a:ext uri="{FF2B5EF4-FFF2-40B4-BE49-F238E27FC236}">
                <a16:creationId xmlns:a16="http://schemas.microsoft.com/office/drawing/2014/main" id="{89BC8F93-2F77-16A0-DA2E-52007300A709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28" grpId="0" animBg="1"/>
      <p:bldP spid="29" grpId="0" animBg="1"/>
      <p:bldP spid="30" grpId="0" animBg="1"/>
      <p:bldP spid="31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86600" y="65690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83656"/>
              </p:ext>
            </p:extLst>
          </p:nvPr>
        </p:nvGraphicFramePr>
        <p:xfrm>
          <a:off x="4917387" y="4738277"/>
          <a:ext cx="2592000" cy="148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B0F0"/>
                          </a:solidFill>
                          <a:latin typeface="+mj-lt"/>
                          <a:cs typeface="Courier New" pitchFamily="49" charset="0"/>
                        </a:rPr>
                        <a:t>101</a:t>
                      </a:r>
                      <a:endParaRPr lang="es-CL" sz="1600" b="1" dirty="0">
                        <a:solidFill>
                          <a:srgbClr val="00B0F0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B0F0"/>
                          </a:solidFill>
                          <a:latin typeface="+mj-lt"/>
                          <a:cs typeface="Courier New" pitchFamily="49" charset="0"/>
                        </a:rPr>
                        <a:t>102</a:t>
                      </a:r>
                      <a:endParaRPr lang="es-CL" sz="1600" b="1" dirty="0">
                        <a:solidFill>
                          <a:srgbClr val="00B0F0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B0F0"/>
                          </a:solidFill>
                          <a:latin typeface="+mj-lt"/>
                          <a:cs typeface="Courier New" pitchFamily="49" charset="0"/>
                        </a:rPr>
                        <a:t>103</a:t>
                      </a:r>
                      <a:endParaRPr lang="es-CL" sz="1600" b="1" dirty="0">
                        <a:solidFill>
                          <a:srgbClr val="00B0F0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B0F0"/>
                          </a:solidFill>
                          <a:latin typeface="+mj-lt"/>
                          <a:cs typeface="Courier New" pitchFamily="49" charset="0"/>
                        </a:rPr>
                        <a:t>104</a:t>
                      </a:r>
                      <a:endParaRPr lang="es-CL" sz="1600" b="1" dirty="0">
                        <a:solidFill>
                          <a:srgbClr val="00B0F0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B0F0"/>
                          </a:solidFill>
                          <a:latin typeface="+mj-lt"/>
                          <a:cs typeface="Courier New" pitchFamily="49" charset="0"/>
                        </a:rPr>
                        <a:t>105</a:t>
                      </a:r>
                      <a:endParaRPr lang="es-CL" sz="1600" b="1" dirty="0">
                        <a:solidFill>
                          <a:srgbClr val="00B0F0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B0F0"/>
                          </a:solidFill>
                          <a:latin typeface="+mj-lt"/>
                          <a:cs typeface="Courier New" pitchFamily="49" charset="0"/>
                        </a:rPr>
                        <a:t>106</a:t>
                      </a:r>
                      <a:endParaRPr lang="es-CL" sz="1600" b="1" dirty="0">
                        <a:solidFill>
                          <a:srgbClr val="00B0F0"/>
                        </a:solidFill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EAB4152-3119-9DF6-8E26-E109496F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5" name="108 Rectángulo">
            <a:extLst>
              <a:ext uri="{FF2B5EF4-FFF2-40B4-BE49-F238E27FC236}">
                <a16:creationId xmlns:a16="http://schemas.microsoft.com/office/drawing/2014/main" id="{75127565-D2A4-5E98-BBD4-9860BAFAB8DA}"/>
              </a:ext>
            </a:extLst>
          </p:cNvPr>
          <p:cNvSpPr/>
          <p:nvPr/>
        </p:nvSpPr>
        <p:spPr>
          <a:xfrm>
            <a:off x="19050" y="533400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sz="1600" b="1" u="sng" dirty="0"/>
              <a:t>Ejemplo de funcionamiento.</a:t>
            </a:r>
            <a:r>
              <a:rPr lang="es-CL" sz="1600" dirty="0"/>
              <a:t> El siguiente código llena una matriz de 2x3 enteros, con los números desde el 101 al 106.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2883DD-D447-C1FA-538A-4AB5D886A6C2}"/>
              </a:ext>
            </a:extLst>
          </p:cNvPr>
          <p:cNvSpPr/>
          <p:nvPr/>
        </p:nvSpPr>
        <p:spPr>
          <a:xfrm>
            <a:off x="573987" y="1134536"/>
            <a:ext cx="3617013" cy="4038600"/>
          </a:xfrm>
          <a:custGeom>
            <a:avLst/>
            <a:gdLst>
              <a:gd name="connsiteX0" fmla="*/ 0 w 3617013"/>
              <a:gd name="connsiteY0" fmla="*/ 0 h 4038600"/>
              <a:gd name="connsiteX1" fmla="*/ 480546 w 3617013"/>
              <a:gd name="connsiteY1" fmla="*/ 0 h 4038600"/>
              <a:gd name="connsiteX2" fmla="*/ 924922 w 3617013"/>
              <a:gd name="connsiteY2" fmla="*/ 0 h 4038600"/>
              <a:gd name="connsiteX3" fmla="*/ 1405468 w 3617013"/>
              <a:gd name="connsiteY3" fmla="*/ 0 h 4038600"/>
              <a:gd name="connsiteX4" fmla="*/ 1958354 w 3617013"/>
              <a:gd name="connsiteY4" fmla="*/ 0 h 4038600"/>
              <a:gd name="connsiteX5" fmla="*/ 2547411 w 3617013"/>
              <a:gd name="connsiteY5" fmla="*/ 0 h 4038600"/>
              <a:gd name="connsiteX6" fmla="*/ 2991786 w 3617013"/>
              <a:gd name="connsiteY6" fmla="*/ 0 h 4038600"/>
              <a:gd name="connsiteX7" fmla="*/ 3617013 w 3617013"/>
              <a:gd name="connsiteY7" fmla="*/ 0 h 4038600"/>
              <a:gd name="connsiteX8" fmla="*/ 3617013 w 3617013"/>
              <a:gd name="connsiteY8" fmla="*/ 576943 h 4038600"/>
              <a:gd name="connsiteX9" fmla="*/ 3617013 w 3617013"/>
              <a:gd name="connsiteY9" fmla="*/ 1153886 h 4038600"/>
              <a:gd name="connsiteX10" fmla="*/ 3617013 w 3617013"/>
              <a:gd name="connsiteY10" fmla="*/ 1811601 h 4038600"/>
              <a:gd name="connsiteX11" fmla="*/ 3617013 w 3617013"/>
              <a:gd name="connsiteY11" fmla="*/ 2307771 h 4038600"/>
              <a:gd name="connsiteX12" fmla="*/ 3617013 w 3617013"/>
              <a:gd name="connsiteY12" fmla="*/ 2884714 h 4038600"/>
              <a:gd name="connsiteX13" fmla="*/ 3617013 w 3617013"/>
              <a:gd name="connsiteY13" fmla="*/ 3461657 h 4038600"/>
              <a:gd name="connsiteX14" fmla="*/ 3617013 w 3617013"/>
              <a:gd name="connsiteY14" fmla="*/ 4038600 h 4038600"/>
              <a:gd name="connsiteX15" fmla="*/ 3027957 w 3617013"/>
              <a:gd name="connsiteY15" fmla="*/ 4038600 h 4038600"/>
              <a:gd name="connsiteX16" fmla="*/ 2438900 w 3617013"/>
              <a:gd name="connsiteY16" fmla="*/ 4038600 h 4038600"/>
              <a:gd name="connsiteX17" fmla="*/ 1886014 w 3617013"/>
              <a:gd name="connsiteY17" fmla="*/ 4038600 h 4038600"/>
              <a:gd name="connsiteX18" fmla="*/ 1405468 w 3617013"/>
              <a:gd name="connsiteY18" fmla="*/ 4038600 h 4038600"/>
              <a:gd name="connsiteX19" fmla="*/ 997262 w 3617013"/>
              <a:gd name="connsiteY19" fmla="*/ 4038600 h 4038600"/>
              <a:gd name="connsiteX20" fmla="*/ 480546 w 3617013"/>
              <a:gd name="connsiteY20" fmla="*/ 4038600 h 4038600"/>
              <a:gd name="connsiteX21" fmla="*/ 0 w 3617013"/>
              <a:gd name="connsiteY21" fmla="*/ 4038600 h 4038600"/>
              <a:gd name="connsiteX22" fmla="*/ 0 w 3617013"/>
              <a:gd name="connsiteY22" fmla="*/ 3461657 h 4038600"/>
              <a:gd name="connsiteX23" fmla="*/ 0 w 3617013"/>
              <a:gd name="connsiteY23" fmla="*/ 3005872 h 4038600"/>
              <a:gd name="connsiteX24" fmla="*/ 0 w 3617013"/>
              <a:gd name="connsiteY24" fmla="*/ 2388543 h 4038600"/>
              <a:gd name="connsiteX25" fmla="*/ 0 w 3617013"/>
              <a:gd name="connsiteY25" fmla="*/ 1851987 h 4038600"/>
              <a:gd name="connsiteX26" fmla="*/ 0 w 3617013"/>
              <a:gd name="connsiteY26" fmla="*/ 1275044 h 4038600"/>
              <a:gd name="connsiteX27" fmla="*/ 0 w 3617013"/>
              <a:gd name="connsiteY27" fmla="*/ 819259 h 4038600"/>
              <a:gd name="connsiteX28" fmla="*/ 0 w 3617013"/>
              <a:gd name="connsiteY28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17013" h="4038600" extrusionOk="0">
                <a:moveTo>
                  <a:pt x="0" y="0"/>
                </a:moveTo>
                <a:cubicBezTo>
                  <a:pt x="195013" y="-41624"/>
                  <a:pt x="250648" y="431"/>
                  <a:pt x="480546" y="0"/>
                </a:cubicBezTo>
                <a:cubicBezTo>
                  <a:pt x="710444" y="-431"/>
                  <a:pt x="769294" y="9008"/>
                  <a:pt x="924922" y="0"/>
                </a:cubicBezTo>
                <a:cubicBezTo>
                  <a:pt x="1080550" y="-9008"/>
                  <a:pt x="1205123" y="9697"/>
                  <a:pt x="1405468" y="0"/>
                </a:cubicBezTo>
                <a:cubicBezTo>
                  <a:pt x="1605813" y="-9697"/>
                  <a:pt x="1836232" y="1515"/>
                  <a:pt x="1958354" y="0"/>
                </a:cubicBezTo>
                <a:cubicBezTo>
                  <a:pt x="2080476" y="-1515"/>
                  <a:pt x="2416460" y="56180"/>
                  <a:pt x="2547411" y="0"/>
                </a:cubicBezTo>
                <a:cubicBezTo>
                  <a:pt x="2678362" y="-56180"/>
                  <a:pt x="2826095" y="29567"/>
                  <a:pt x="2991786" y="0"/>
                </a:cubicBezTo>
                <a:cubicBezTo>
                  <a:pt x="3157478" y="-29567"/>
                  <a:pt x="3438700" y="34140"/>
                  <a:pt x="3617013" y="0"/>
                </a:cubicBezTo>
                <a:cubicBezTo>
                  <a:pt x="3655566" y="142662"/>
                  <a:pt x="3590195" y="295132"/>
                  <a:pt x="3617013" y="576943"/>
                </a:cubicBezTo>
                <a:cubicBezTo>
                  <a:pt x="3643831" y="858754"/>
                  <a:pt x="3611657" y="974351"/>
                  <a:pt x="3617013" y="1153886"/>
                </a:cubicBezTo>
                <a:cubicBezTo>
                  <a:pt x="3622369" y="1333421"/>
                  <a:pt x="3558856" y="1543838"/>
                  <a:pt x="3617013" y="1811601"/>
                </a:cubicBezTo>
                <a:cubicBezTo>
                  <a:pt x="3675170" y="2079364"/>
                  <a:pt x="3603729" y="2166169"/>
                  <a:pt x="3617013" y="2307771"/>
                </a:cubicBezTo>
                <a:cubicBezTo>
                  <a:pt x="3630297" y="2449373"/>
                  <a:pt x="3581691" y="2710275"/>
                  <a:pt x="3617013" y="2884714"/>
                </a:cubicBezTo>
                <a:cubicBezTo>
                  <a:pt x="3652335" y="3059153"/>
                  <a:pt x="3588946" y="3182593"/>
                  <a:pt x="3617013" y="3461657"/>
                </a:cubicBezTo>
                <a:cubicBezTo>
                  <a:pt x="3645080" y="3740721"/>
                  <a:pt x="3560502" y="3862450"/>
                  <a:pt x="3617013" y="4038600"/>
                </a:cubicBezTo>
                <a:cubicBezTo>
                  <a:pt x="3418026" y="4049672"/>
                  <a:pt x="3228073" y="3979370"/>
                  <a:pt x="3027957" y="4038600"/>
                </a:cubicBezTo>
                <a:cubicBezTo>
                  <a:pt x="2827841" y="4097830"/>
                  <a:pt x="2602247" y="4032937"/>
                  <a:pt x="2438900" y="4038600"/>
                </a:cubicBezTo>
                <a:cubicBezTo>
                  <a:pt x="2275553" y="4044263"/>
                  <a:pt x="2006108" y="4028979"/>
                  <a:pt x="1886014" y="4038600"/>
                </a:cubicBezTo>
                <a:cubicBezTo>
                  <a:pt x="1765920" y="4048221"/>
                  <a:pt x="1523225" y="4024464"/>
                  <a:pt x="1405468" y="4038600"/>
                </a:cubicBezTo>
                <a:cubicBezTo>
                  <a:pt x="1287711" y="4052736"/>
                  <a:pt x="1122874" y="4008796"/>
                  <a:pt x="997262" y="4038600"/>
                </a:cubicBezTo>
                <a:cubicBezTo>
                  <a:pt x="871650" y="4068404"/>
                  <a:pt x="617203" y="4020090"/>
                  <a:pt x="480546" y="4038600"/>
                </a:cubicBezTo>
                <a:cubicBezTo>
                  <a:pt x="343889" y="4057110"/>
                  <a:pt x="122509" y="4031756"/>
                  <a:pt x="0" y="4038600"/>
                </a:cubicBezTo>
                <a:cubicBezTo>
                  <a:pt x="-54888" y="3830287"/>
                  <a:pt x="331" y="3633552"/>
                  <a:pt x="0" y="3461657"/>
                </a:cubicBezTo>
                <a:cubicBezTo>
                  <a:pt x="-331" y="3289762"/>
                  <a:pt x="45882" y="3211421"/>
                  <a:pt x="0" y="3005872"/>
                </a:cubicBezTo>
                <a:cubicBezTo>
                  <a:pt x="-45882" y="2800323"/>
                  <a:pt x="71163" y="2581361"/>
                  <a:pt x="0" y="2388543"/>
                </a:cubicBezTo>
                <a:cubicBezTo>
                  <a:pt x="-71163" y="2195725"/>
                  <a:pt x="9518" y="2063160"/>
                  <a:pt x="0" y="1851987"/>
                </a:cubicBezTo>
                <a:cubicBezTo>
                  <a:pt x="-9518" y="1640814"/>
                  <a:pt x="64224" y="1461970"/>
                  <a:pt x="0" y="1275044"/>
                </a:cubicBezTo>
                <a:cubicBezTo>
                  <a:pt x="-64224" y="1088118"/>
                  <a:pt x="17895" y="921343"/>
                  <a:pt x="0" y="819259"/>
                </a:cubicBezTo>
                <a:cubicBezTo>
                  <a:pt x="-17895" y="717175"/>
                  <a:pt x="43729" y="251402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619452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A73D9F-7D2A-446B-A0F8-87FF125D5130}"/>
              </a:ext>
            </a:extLst>
          </p:cNvPr>
          <p:cNvSpPr/>
          <p:nvPr/>
        </p:nvSpPr>
        <p:spPr>
          <a:xfrm>
            <a:off x="593037" y="1202818"/>
            <a:ext cx="3546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//FILAS       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//COLUMNAS        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  <a:endParaRPr lang="es-CL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</a:t>
            </a:r>
            <a:endParaRPr lang="es-CL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                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   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BEA92B6-F34C-19D0-DD62-83DA8AC9289B}"/>
              </a:ext>
            </a:extLst>
          </p:cNvPr>
          <p:cNvSpPr/>
          <p:nvPr/>
        </p:nvSpPr>
        <p:spPr>
          <a:xfrm>
            <a:off x="4917387" y="1134536"/>
            <a:ext cx="3617013" cy="3449219"/>
          </a:xfrm>
          <a:custGeom>
            <a:avLst/>
            <a:gdLst>
              <a:gd name="connsiteX0" fmla="*/ 0 w 3617013"/>
              <a:gd name="connsiteY0" fmla="*/ 0 h 3449219"/>
              <a:gd name="connsiteX1" fmla="*/ 480546 w 3617013"/>
              <a:gd name="connsiteY1" fmla="*/ 0 h 3449219"/>
              <a:gd name="connsiteX2" fmla="*/ 924922 w 3617013"/>
              <a:gd name="connsiteY2" fmla="*/ 0 h 3449219"/>
              <a:gd name="connsiteX3" fmla="*/ 1405468 w 3617013"/>
              <a:gd name="connsiteY3" fmla="*/ 0 h 3449219"/>
              <a:gd name="connsiteX4" fmla="*/ 1958354 w 3617013"/>
              <a:gd name="connsiteY4" fmla="*/ 0 h 3449219"/>
              <a:gd name="connsiteX5" fmla="*/ 2547411 w 3617013"/>
              <a:gd name="connsiteY5" fmla="*/ 0 h 3449219"/>
              <a:gd name="connsiteX6" fmla="*/ 2991786 w 3617013"/>
              <a:gd name="connsiteY6" fmla="*/ 0 h 3449219"/>
              <a:gd name="connsiteX7" fmla="*/ 3617013 w 3617013"/>
              <a:gd name="connsiteY7" fmla="*/ 0 h 3449219"/>
              <a:gd name="connsiteX8" fmla="*/ 3617013 w 3617013"/>
              <a:gd name="connsiteY8" fmla="*/ 574870 h 3449219"/>
              <a:gd name="connsiteX9" fmla="*/ 3617013 w 3617013"/>
              <a:gd name="connsiteY9" fmla="*/ 1149740 h 3449219"/>
              <a:gd name="connsiteX10" fmla="*/ 3617013 w 3617013"/>
              <a:gd name="connsiteY10" fmla="*/ 1793594 h 3449219"/>
              <a:gd name="connsiteX11" fmla="*/ 3617013 w 3617013"/>
              <a:gd name="connsiteY11" fmla="*/ 2299479 h 3449219"/>
              <a:gd name="connsiteX12" fmla="*/ 3617013 w 3617013"/>
              <a:gd name="connsiteY12" fmla="*/ 2874349 h 3449219"/>
              <a:gd name="connsiteX13" fmla="*/ 3617013 w 3617013"/>
              <a:gd name="connsiteY13" fmla="*/ 3449219 h 3449219"/>
              <a:gd name="connsiteX14" fmla="*/ 3027957 w 3617013"/>
              <a:gd name="connsiteY14" fmla="*/ 3449219 h 3449219"/>
              <a:gd name="connsiteX15" fmla="*/ 2619751 w 3617013"/>
              <a:gd name="connsiteY15" fmla="*/ 3449219 h 3449219"/>
              <a:gd name="connsiteX16" fmla="*/ 2030694 w 3617013"/>
              <a:gd name="connsiteY16" fmla="*/ 3449219 h 3449219"/>
              <a:gd name="connsiteX17" fmla="*/ 1477808 w 3617013"/>
              <a:gd name="connsiteY17" fmla="*/ 3449219 h 3449219"/>
              <a:gd name="connsiteX18" fmla="*/ 997262 w 3617013"/>
              <a:gd name="connsiteY18" fmla="*/ 3449219 h 3449219"/>
              <a:gd name="connsiteX19" fmla="*/ 589056 w 3617013"/>
              <a:gd name="connsiteY19" fmla="*/ 3449219 h 3449219"/>
              <a:gd name="connsiteX20" fmla="*/ 0 w 3617013"/>
              <a:gd name="connsiteY20" fmla="*/ 3449219 h 3449219"/>
              <a:gd name="connsiteX21" fmla="*/ 0 w 3617013"/>
              <a:gd name="connsiteY21" fmla="*/ 2908841 h 3449219"/>
              <a:gd name="connsiteX22" fmla="*/ 0 w 3617013"/>
              <a:gd name="connsiteY22" fmla="*/ 2299479 h 3449219"/>
              <a:gd name="connsiteX23" fmla="*/ 0 w 3617013"/>
              <a:gd name="connsiteY23" fmla="*/ 1828086 h 3449219"/>
              <a:gd name="connsiteX24" fmla="*/ 0 w 3617013"/>
              <a:gd name="connsiteY24" fmla="*/ 1218724 h 3449219"/>
              <a:gd name="connsiteX25" fmla="*/ 0 w 3617013"/>
              <a:gd name="connsiteY25" fmla="*/ 678346 h 3449219"/>
              <a:gd name="connsiteX26" fmla="*/ 0 w 3617013"/>
              <a:gd name="connsiteY26" fmla="*/ 0 h 344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7013" h="3449219" extrusionOk="0">
                <a:moveTo>
                  <a:pt x="0" y="0"/>
                </a:moveTo>
                <a:cubicBezTo>
                  <a:pt x="195013" y="-41624"/>
                  <a:pt x="250648" y="431"/>
                  <a:pt x="480546" y="0"/>
                </a:cubicBezTo>
                <a:cubicBezTo>
                  <a:pt x="710444" y="-431"/>
                  <a:pt x="769294" y="9008"/>
                  <a:pt x="924922" y="0"/>
                </a:cubicBezTo>
                <a:cubicBezTo>
                  <a:pt x="1080550" y="-9008"/>
                  <a:pt x="1205123" y="9697"/>
                  <a:pt x="1405468" y="0"/>
                </a:cubicBezTo>
                <a:cubicBezTo>
                  <a:pt x="1605813" y="-9697"/>
                  <a:pt x="1836232" y="1515"/>
                  <a:pt x="1958354" y="0"/>
                </a:cubicBezTo>
                <a:cubicBezTo>
                  <a:pt x="2080476" y="-1515"/>
                  <a:pt x="2416460" y="56180"/>
                  <a:pt x="2547411" y="0"/>
                </a:cubicBezTo>
                <a:cubicBezTo>
                  <a:pt x="2678362" y="-56180"/>
                  <a:pt x="2826095" y="29567"/>
                  <a:pt x="2991786" y="0"/>
                </a:cubicBezTo>
                <a:cubicBezTo>
                  <a:pt x="3157478" y="-29567"/>
                  <a:pt x="3438700" y="34140"/>
                  <a:pt x="3617013" y="0"/>
                </a:cubicBezTo>
                <a:cubicBezTo>
                  <a:pt x="3670229" y="269232"/>
                  <a:pt x="3568039" y="433971"/>
                  <a:pt x="3617013" y="574870"/>
                </a:cubicBezTo>
                <a:cubicBezTo>
                  <a:pt x="3665987" y="715769"/>
                  <a:pt x="3606697" y="913296"/>
                  <a:pt x="3617013" y="1149740"/>
                </a:cubicBezTo>
                <a:cubicBezTo>
                  <a:pt x="3627329" y="1386184"/>
                  <a:pt x="3599853" y="1585829"/>
                  <a:pt x="3617013" y="1793594"/>
                </a:cubicBezTo>
                <a:cubicBezTo>
                  <a:pt x="3634173" y="2001359"/>
                  <a:pt x="3565429" y="2167433"/>
                  <a:pt x="3617013" y="2299479"/>
                </a:cubicBezTo>
                <a:cubicBezTo>
                  <a:pt x="3668597" y="2431526"/>
                  <a:pt x="3613278" y="2672126"/>
                  <a:pt x="3617013" y="2874349"/>
                </a:cubicBezTo>
                <a:cubicBezTo>
                  <a:pt x="3620748" y="3076572"/>
                  <a:pt x="3583943" y="3315024"/>
                  <a:pt x="3617013" y="3449219"/>
                </a:cubicBezTo>
                <a:cubicBezTo>
                  <a:pt x="3407837" y="3463179"/>
                  <a:pt x="3150058" y="3381690"/>
                  <a:pt x="3027957" y="3449219"/>
                </a:cubicBezTo>
                <a:cubicBezTo>
                  <a:pt x="2905856" y="3516748"/>
                  <a:pt x="2822304" y="3411264"/>
                  <a:pt x="2619751" y="3449219"/>
                </a:cubicBezTo>
                <a:cubicBezTo>
                  <a:pt x="2417198" y="3487174"/>
                  <a:pt x="2194041" y="3443556"/>
                  <a:pt x="2030694" y="3449219"/>
                </a:cubicBezTo>
                <a:cubicBezTo>
                  <a:pt x="1867347" y="3454882"/>
                  <a:pt x="1597902" y="3439598"/>
                  <a:pt x="1477808" y="3449219"/>
                </a:cubicBezTo>
                <a:cubicBezTo>
                  <a:pt x="1357714" y="3458840"/>
                  <a:pt x="1115019" y="3435083"/>
                  <a:pt x="997262" y="3449219"/>
                </a:cubicBezTo>
                <a:cubicBezTo>
                  <a:pt x="879505" y="3463355"/>
                  <a:pt x="714668" y="3419415"/>
                  <a:pt x="589056" y="3449219"/>
                </a:cubicBezTo>
                <a:cubicBezTo>
                  <a:pt x="463444" y="3479023"/>
                  <a:pt x="146963" y="3403333"/>
                  <a:pt x="0" y="3449219"/>
                </a:cubicBezTo>
                <a:cubicBezTo>
                  <a:pt x="-5228" y="3214248"/>
                  <a:pt x="29015" y="3162012"/>
                  <a:pt x="0" y="2908841"/>
                </a:cubicBezTo>
                <a:cubicBezTo>
                  <a:pt x="-29015" y="2655670"/>
                  <a:pt x="1312" y="2581336"/>
                  <a:pt x="0" y="2299479"/>
                </a:cubicBezTo>
                <a:cubicBezTo>
                  <a:pt x="-1312" y="2017622"/>
                  <a:pt x="39051" y="2018698"/>
                  <a:pt x="0" y="1828086"/>
                </a:cubicBezTo>
                <a:cubicBezTo>
                  <a:pt x="-39051" y="1637474"/>
                  <a:pt x="68188" y="1458586"/>
                  <a:pt x="0" y="1218724"/>
                </a:cubicBezTo>
                <a:cubicBezTo>
                  <a:pt x="-68188" y="978862"/>
                  <a:pt x="18902" y="886259"/>
                  <a:pt x="0" y="678346"/>
                </a:cubicBezTo>
                <a:cubicBezTo>
                  <a:pt x="-18902" y="470433"/>
                  <a:pt x="44013" y="202235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619452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17CA2DF-B5F3-0191-75D3-67E0648912E0}"/>
              </a:ext>
            </a:extLst>
          </p:cNvPr>
          <p:cNvSpPr/>
          <p:nvPr/>
        </p:nvSpPr>
        <p:spPr>
          <a:xfrm>
            <a:off x="4936437" y="1202818"/>
            <a:ext cx="35464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//FILAS       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//COLUMNAS        </a:t>
            </a: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  <a:endParaRPr lang="es-CL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</a:t>
            </a:r>
            <a:endParaRPr lang="es-CL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j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                 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 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7492C2-837E-618D-0BAD-6793255DCD48}"/>
              </a:ext>
            </a:extLst>
          </p:cNvPr>
          <p:cNvSpPr/>
          <p:nvPr/>
        </p:nvSpPr>
        <p:spPr>
          <a:xfrm>
            <a:off x="5966314" y="2736322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206057" y="-42703"/>
                  <a:pt x="364979" y="21996"/>
                  <a:pt x="468000" y="0"/>
                </a:cubicBezTo>
                <a:cubicBezTo>
                  <a:pt x="472914" y="63444"/>
                  <a:pt x="462992" y="167691"/>
                  <a:pt x="468000" y="252000"/>
                </a:cubicBezTo>
                <a:cubicBezTo>
                  <a:pt x="349938" y="255435"/>
                  <a:pt x="121196" y="226229"/>
                  <a:pt x="0" y="252000"/>
                </a:cubicBezTo>
                <a:cubicBezTo>
                  <a:pt x="-2151" y="148456"/>
                  <a:pt x="4937" y="52812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224301" y="-47842"/>
                  <a:pt x="278957" y="6313"/>
                  <a:pt x="468000" y="0"/>
                </a:cubicBezTo>
                <a:cubicBezTo>
                  <a:pt x="496162" y="89184"/>
                  <a:pt x="456864" y="162424"/>
                  <a:pt x="468000" y="252000"/>
                </a:cubicBezTo>
                <a:cubicBezTo>
                  <a:pt x="326146" y="300573"/>
                  <a:pt x="223198" y="221410"/>
                  <a:pt x="0" y="252000"/>
                </a:cubicBezTo>
                <a:cubicBezTo>
                  <a:pt x="-6077" y="171677"/>
                  <a:pt x="15845" y="63393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277ED70-FC93-D2E2-05F3-57DBAC153917}"/>
              </a:ext>
            </a:extLst>
          </p:cNvPr>
          <p:cNvSpPr/>
          <p:nvPr/>
        </p:nvSpPr>
        <p:spPr>
          <a:xfrm>
            <a:off x="6455446" y="2733145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162598" y="-30944"/>
                  <a:pt x="245430" y="11864"/>
                  <a:pt x="468000" y="0"/>
                </a:cubicBezTo>
                <a:cubicBezTo>
                  <a:pt x="472851" y="110515"/>
                  <a:pt x="444193" y="200503"/>
                  <a:pt x="468000" y="252000"/>
                </a:cubicBezTo>
                <a:cubicBezTo>
                  <a:pt x="298944" y="307476"/>
                  <a:pt x="157010" y="219166"/>
                  <a:pt x="0" y="252000"/>
                </a:cubicBezTo>
                <a:cubicBezTo>
                  <a:pt x="-4372" y="196998"/>
                  <a:pt x="26342" y="117387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189233" y="-30367"/>
                  <a:pt x="324316" y="51435"/>
                  <a:pt x="468000" y="0"/>
                </a:cubicBezTo>
                <a:cubicBezTo>
                  <a:pt x="480711" y="54374"/>
                  <a:pt x="449743" y="139410"/>
                  <a:pt x="468000" y="252000"/>
                </a:cubicBezTo>
                <a:cubicBezTo>
                  <a:pt x="241865" y="272353"/>
                  <a:pt x="138991" y="198188"/>
                  <a:pt x="0" y="252000"/>
                </a:cubicBezTo>
                <a:cubicBezTo>
                  <a:pt x="-132" y="164775"/>
                  <a:pt x="10873" y="80232"/>
                  <a:pt x="0" y="0"/>
                </a:cubicBezTo>
                <a:close/>
              </a:path>
            </a:pathLst>
          </a:custGeom>
          <a:solidFill>
            <a:srgbClr val="CCFFCC">
              <a:alpha val="49804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276897-D3B1-85DB-6F10-64811E859A53}"/>
              </a:ext>
            </a:extLst>
          </p:cNvPr>
          <p:cNvSpPr/>
          <p:nvPr/>
        </p:nvSpPr>
        <p:spPr>
          <a:xfrm>
            <a:off x="5470226" y="2745558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206057" y="-42703"/>
                  <a:pt x="364979" y="21996"/>
                  <a:pt x="468000" y="0"/>
                </a:cubicBezTo>
                <a:cubicBezTo>
                  <a:pt x="472914" y="63444"/>
                  <a:pt x="462992" y="167691"/>
                  <a:pt x="468000" y="252000"/>
                </a:cubicBezTo>
                <a:cubicBezTo>
                  <a:pt x="349938" y="255435"/>
                  <a:pt x="121196" y="226229"/>
                  <a:pt x="0" y="252000"/>
                </a:cubicBezTo>
                <a:cubicBezTo>
                  <a:pt x="-2151" y="148456"/>
                  <a:pt x="4937" y="52812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224301" y="-47842"/>
                  <a:pt x="278957" y="6313"/>
                  <a:pt x="468000" y="0"/>
                </a:cubicBezTo>
                <a:cubicBezTo>
                  <a:pt x="496162" y="89184"/>
                  <a:pt x="456864" y="162424"/>
                  <a:pt x="468000" y="252000"/>
                </a:cubicBezTo>
                <a:cubicBezTo>
                  <a:pt x="326146" y="300573"/>
                  <a:pt x="223198" y="221410"/>
                  <a:pt x="0" y="252000"/>
                </a:cubicBezTo>
                <a:cubicBezTo>
                  <a:pt x="-6077" y="171677"/>
                  <a:pt x="15845" y="63393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BB7A2-366D-932C-B27F-E7E6F23B9015}"/>
              </a:ext>
            </a:extLst>
          </p:cNvPr>
          <p:cNvSpPr/>
          <p:nvPr/>
        </p:nvSpPr>
        <p:spPr>
          <a:xfrm>
            <a:off x="1005600" y="3153836"/>
            <a:ext cx="2652000" cy="1510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7106DD5-B7EE-1F33-8A8A-0826717CFB22}"/>
              </a:ext>
            </a:extLst>
          </p:cNvPr>
          <p:cNvSpPr/>
          <p:nvPr/>
        </p:nvSpPr>
        <p:spPr>
          <a:xfrm>
            <a:off x="5363446" y="3123805"/>
            <a:ext cx="2637554" cy="11433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E5EFBD-86DC-8214-B339-B96C5ED0F765}"/>
              </a:ext>
            </a:extLst>
          </p:cNvPr>
          <p:cNvSpPr/>
          <p:nvPr/>
        </p:nvSpPr>
        <p:spPr>
          <a:xfrm>
            <a:off x="5760437" y="3537933"/>
            <a:ext cx="2240563" cy="500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9C4ABD-2178-FAEB-1162-423CC078FFF5}"/>
              </a:ext>
            </a:extLst>
          </p:cNvPr>
          <p:cNvSpPr/>
          <p:nvPr/>
        </p:nvSpPr>
        <p:spPr>
          <a:xfrm>
            <a:off x="1338420" y="3769795"/>
            <a:ext cx="2240563" cy="500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B0CA0B8-E4EA-8417-83F2-BD369F0D0832}"/>
              </a:ext>
            </a:extLst>
          </p:cNvPr>
          <p:cNvSpPr/>
          <p:nvPr/>
        </p:nvSpPr>
        <p:spPr>
          <a:xfrm>
            <a:off x="6339596" y="3158466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206057" y="-42703"/>
                  <a:pt x="364979" y="21996"/>
                  <a:pt x="468000" y="0"/>
                </a:cubicBezTo>
                <a:cubicBezTo>
                  <a:pt x="472914" y="63444"/>
                  <a:pt x="462992" y="167691"/>
                  <a:pt x="468000" y="252000"/>
                </a:cubicBezTo>
                <a:cubicBezTo>
                  <a:pt x="349938" y="255435"/>
                  <a:pt x="121196" y="226229"/>
                  <a:pt x="0" y="252000"/>
                </a:cubicBezTo>
                <a:cubicBezTo>
                  <a:pt x="-2151" y="148456"/>
                  <a:pt x="4937" y="52812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224301" y="-47842"/>
                  <a:pt x="278957" y="6313"/>
                  <a:pt x="468000" y="0"/>
                </a:cubicBezTo>
                <a:cubicBezTo>
                  <a:pt x="496162" y="89184"/>
                  <a:pt x="456864" y="162424"/>
                  <a:pt x="468000" y="252000"/>
                </a:cubicBezTo>
                <a:cubicBezTo>
                  <a:pt x="326146" y="300573"/>
                  <a:pt x="223198" y="221410"/>
                  <a:pt x="0" y="252000"/>
                </a:cubicBezTo>
                <a:cubicBezTo>
                  <a:pt x="-6077" y="171677"/>
                  <a:pt x="15845" y="63393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6D714D6-8AFA-04F1-3CCC-85B039A6C04F}"/>
              </a:ext>
            </a:extLst>
          </p:cNvPr>
          <p:cNvSpPr/>
          <p:nvPr/>
        </p:nvSpPr>
        <p:spPr>
          <a:xfrm>
            <a:off x="6828728" y="3155289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162598" y="-30944"/>
                  <a:pt x="245430" y="11864"/>
                  <a:pt x="468000" y="0"/>
                </a:cubicBezTo>
                <a:cubicBezTo>
                  <a:pt x="472851" y="110515"/>
                  <a:pt x="444193" y="200503"/>
                  <a:pt x="468000" y="252000"/>
                </a:cubicBezTo>
                <a:cubicBezTo>
                  <a:pt x="298944" y="307476"/>
                  <a:pt x="157010" y="219166"/>
                  <a:pt x="0" y="252000"/>
                </a:cubicBezTo>
                <a:cubicBezTo>
                  <a:pt x="-4372" y="196998"/>
                  <a:pt x="26342" y="117387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189233" y="-30367"/>
                  <a:pt x="324316" y="51435"/>
                  <a:pt x="468000" y="0"/>
                </a:cubicBezTo>
                <a:cubicBezTo>
                  <a:pt x="480711" y="54374"/>
                  <a:pt x="449743" y="139410"/>
                  <a:pt x="468000" y="252000"/>
                </a:cubicBezTo>
                <a:cubicBezTo>
                  <a:pt x="241865" y="272353"/>
                  <a:pt x="138991" y="198188"/>
                  <a:pt x="0" y="252000"/>
                </a:cubicBezTo>
                <a:cubicBezTo>
                  <a:pt x="-132" y="164775"/>
                  <a:pt x="10873" y="80232"/>
                  <a:pt x="0" y="0"/>
                </a:cubicBezTo>
                <a:close/>
              </a:path>
            </a:pathLst>
          </a:custGeom>
          <a:solidFill>
            <a:srgbClr val="CCFFCC">
              <a:alpha val="49804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99ADCE4-D8BF-171C-2578-E0379C6CDD47}"/>
              </a:ext>
            </a:extLst>
          </p:cNvPr>
          <p:cNvSpPr/>
          <p:nvPr/>
        </p:nvSpPr>
        <p:spPr>
          <a:xfrm>
            <a:off x="5843508" y="3167702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206057" y="-42703"/>
                  <a:pt x="364979" y="21996"/>
                  <a:pt x="468000" y="0"/>
                </a:cubicBezTo>
                <a:cubicBezTo>
                  <a:pt x="472914" y="63444"/>
                  <a:pt x="462992" y="167691"/>
                  <a:pt x="468000" y="252000"/>
                </a:cubicBezTo>
                <a:cubicBezTo>
                  <a:pt x="349938" y="255435"/>
                  <a:pt x="121196" y="226229"/>
                  <a:pt x="0" y="252000"/>
                </a:cubicBezTo>
                <a:cubicBezTo>
                  <a:pt x="-2151" y="148456"/>
                  <a:pt x="4937" y="52812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224301" y="-47842"/>
                  <a:pt x="278957" y="6313"/>
                  <a:pt x="468000" y="0"/>
                </a:cubicBezTo>
                <a:cubicBezTo>
                  <a:pt x="496162" y="89184"/>
                  <a:pt x="456864" y="162424"/>
                  <a:pt x="468000" y="252000"/>
                </a:cubicBezTo>
                <a:cubicBezTo>
                  <a:pt x="326146" y="300573"/>
                  <a:pt x="223198" y="221410"/>
                  <a:pt x="0" y="252000"/>
                </a:cubicBezTo>
                <a:cubicBezTo>
                  <a:pt x="-6077" y="171677"/>
                  <a:pt x="15845" y="63393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A8C021-2C69-78A2-6E23-17B9901E9F42}"/>
              </a:ext>
            </a:extLst>
          </p:cNvPr>
          <p:cNvSpPr/>
          <p:nvPr/>
        </p:nvSpPr>
        <p:spPr>
          <a:xfrm>
            <a:off x="609600" y="2508100"/>
            <a:ext cx="792000" cy="252000"/>
          </a:xfrm>
          <a:custGeom>
            <a:avLst/>
            <a:gdLst>
              <a:gd name="connsiteX0" fmla="*/ 0 w 792000"/>
              <a:gd name="connsiteY0" fmla="*/ 0 h 252000"/>
              <a:gd name="connsiteX1" fmla="*/ 403920 w 792000"/>
              <a:gd name="connsiteY1" fmla="*/ 0 h 252000"/>
              <a:gd name="connsiteX2" fmla="*/ 792000 w 792000"/>
              <a:gd name="connsiteY2" fmla="*/ 0 h 252000"/>
              <a:gd name="connsiteX3" fmla="*/ 792000 w 792000"/>
              <a:gd name="connsiteY3" fmla="*/ 252000 h 252000"/>
              <a:gd name="connsiteX4" fmla="*/ 380160 w 792000"/>
              <a:gd name="connsiteY4" fmla="*/ 252000 h 252000"/>
              <a:gd name="connsiteX5" fmla="*/ 0 w 792000"/>
              <a:gd name="connsiteY5" fmla="*/ 252000 h 252000"/>
              <a:gd name="connsiteX6" fmla="*/ 0 w 792000"/>
              <a:gd name="connsiteY6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00" h="252000" fill="none" extrusionOk="0">
                <a:moveTo>
                  <a:pt x="0" y="0"/>
                </a:moveTo>
                <a:cubicBezTo>
                  <a:pt x="150896" y="-47780"/>
                  <a:pt x="283310" y="21975"/>
                  <a:pt x="403920" y="0"/>
                </a:cubicBezTo>
                <a:cubicBezTo>
                  <a:pt x="524530" y="-21975"/>
                  <a:pt x="698475" y="10914"/>
                  <a:pt x="792000" y="0"/>
                </a:cubicBezTo>
                <a:cubicBezTo>
                  <a:pt x="821040" y="92179"/>
                  <a:pt x="767136" y="135559"/>
                  <a:pt x="792000" y="252000"/>
                </a:cubicBezTo>
                <a:cubicBezTo>
                  <a:pt x="586859" y="253368"/>
                  <a:pt x="544241" y="247124"/>
                  <a:pt x="380160" y="252000"/>
                </a:cubicBezTo>
                <a:cubicBezTo>
                  <a:pt x="216079" y="256876"/>
                  <a:pt x="111882" y="237491"/>
                  <a:pt x="0" y="252000"/>
                </a:cubicBezTo>
                <a:cubicBezTo>
                  <a:pt x="-12498" y="189627"/>
                  <a:pt x="12278" y="68724"/>
                  <a:pt x="0" y="0"/>
                </a:cubicBezTo>
                <a:close/>
              </a:path>
              <a:path w="792000" h="252000" stroke="0" extrusionOk="0">
                <a:moveTo>
                  <a:pt x="0" y="0"/>
                </a:moveTo>
                <a:cubicBezTo>
                  <a:pt x="120089" y="-13455"/>
                  <a:pt x="258837" y="36035"/>
                  <a:pt x="380160" y="0"/>
                </a:cubicBezTo>
                <a:cubicBezTo>
                  <a:pt x="501483" y="-36035"/>
                  <a:pt x="622931" y="40958"/>
                  <a:pt x="792000" y="0"/>
                </a:cubicBezTo>
                <a:cubicBezTo>
                  <a:pt x="816646" y="100295"/>
                  <a:pt x="784413" y="127025"/>
                  <a:pt x="792000" y="252000"/>
                </a:cubicBezTo>
                <a:cubicBezTo>
                  <a:pt x="653294" y="253407"/>
                  <a:pt x="497296" y="233194"/>
                  <a:pt x="388080" y="252000"/>
                </a:cubicBezTo>
                <a:cubicBezTo>
                  <a:pt x="278864" y="270806"/>
                  <a:pt x="193865" y="234050"/>
                  <a:pt x="0" y="252000"/>
                </a:cubicBezTo>
                <a:cubicBezTo>
                  <a:pt x="-6254" y="184729"/>
                  <a:pt x="10063" y="53599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7061A3-3A05-8A06-4203-0F2615BEBC11}"/>
              </a:ext>
            </a:extLst>
          </p:cNvPr>
          <p:cNvSpPr/>
          <p:nvPr/>
        </p:nvSpPr>
        <p:spPr>
          <a:xfrm>
            <a:off x="1331850" y="2733145"/>
            <a:ext cx="612000" cy="252000"/>
          </a:xfrm>
          <a:custGeom>
            <a:avLst/>
            <a:gdLst>
              <a:gd name="connsiteX0" fmla="*/ 0 w 612000"/>
              <a:gd name="connsiteY0" fmla="*/ 0 h 252000"/>
              <a:gd name="connsiteX1" fmla="*/ 312120 w 612000"/>
              <a:gd name="connsiteY1" fmla="*/ 0 h 252000"/>
              <a:gd name="connsiteX2" fmla="*/ 612000 w 612000"/>
              <a:gd name="connsiteY2" fmla="*/ 0 h 252000"/>
              <a:gd name="connsiteX3" fmla="*/ 612000 w 612000"/>
              <a:gd name="connsiteY3" fmla="*/ 252000 h 252000"/>
              <a:gd name="connsiteX4" fmla="*/ 293760 w 612000"/>
              <a:gd name="connsiteY4" fmla="*/ 252000 h 252000"/>
              <a:gd name="connsiteX5" fmla="*/ 0 w 612000"/>
              <a:gd name="connsiteY5" fmla="*/ 252000 h 252000"/>
              <a:gd name="connsiteX6" fmla="*/ 0 w 612000"/>
              <a:gd name="connsiteY6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000" h="252000" fill="none" extrusionOk="0">
                <a:moveTo>
                  <a:pt x="0" y="0"/>
                </a:moveTo>
                <a:cubicBezTo>
                  <a:pt x="125506" y="-34561"/>
                  <a:pt x="167129" y="37397"/>
                  <a:pt x="312120" y="0"/>
                </a:cubicBezTo>
                <a:cubicBezTo>
                  <a:pt x="457111" y="-37397"/>
                  <a:pt x="505795" y="19381"/>
                  <a:pt x="612000" y="0"/>
                </a:cubicBezTo>
                <a:cubicBezTo>
                  <a:pt x="641040" y="92179"/>
                  <a:pt x="587136" y="135559"/>
                  <a:pt x="612000" y="252000"/>
                </a:cubicBezTo>
                <a:cubicBezTo>
                  <a:pt x="509225" y="266847"/>
                  <a:pt x="360371" y="233646"/>
                  <a:pt x="293760" y="252000"/>
                </a:cubicBezTo>
                <a:cubicBezTo>
                  <a:pt x="227149" y="270354"/>
                  <a:pt x="64038" y="249933"/>
                  <a:pt x="0" y="252000"/>
                </a:cubicBezTo>
                <a:cubicBezTo>
                  <a:pt x="-12498" y="189627"/>
                  <a:pt x="12278" y="68724"/>
                  <a:pt x="0" y="0"/>
                </a:cubicBezTo>
                <a:close/>
              </a:path>
              <a:path w="612000" h="252000" stroke="0" extrusionOk="0">
                <a:moveTo>
                  <a:pt x="0" y="0"/>
                </a:moveTo>
                <a:cubicBezTo>
                  <a:pt x="114595" y="-7234"/>
                  <a:pt x="218621" y="21519"/>
                  <a:pt x="293760" y="0"/>
                </a:cubicBezTo>
                <a:cubicBezTo>
                  <a:pt x="368899" y="-21519"/>
                  <a:pt x="546795" y="18494"/>
                  <a:pt x="612000" y="0"/>
                </a:cubicBezTo>
                <a:cubicBezTo>
                  <a:pt x="636646" y="100295"/>
                  <a:pt x="604413" y="127025"/>
                  <a:pt x="612000" y="252000"/>
                </a:cubicBezTo>
                <a:cubicBezTo>
                  <a:pt x="473609" y="282048"/>
                  <a:pt x="395461" y="237600"/>
                  <a:pt x="299880" y="252000"/>
                </a:cubicBezTo>
                <a:cubicBezTo>
                  <a:pt x="204299" y="266400"/>
                  <a:pt x="97095" y="225582"/>
                  <a:pt x="0" y="252000"/>
                </a:cubicBezTo>
                <a:cubicBezTo>
                  <a:pt x="-6254" y="184729"/>
                  <a:pt x="10063" y="53599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4667B99-636A-F91D-8A75-DA3784F1C29D}"/>
              </a:ext>
            </a:extLst>
          </p:cNvPr>
          <p:cNvSpPr/>
          <p:nvPr/>
        </p:nvSpPr>
        <p:spPr>
          <a:xfrm>
            <a:off x="1065376" y="4664056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206057" y="-42703"/>
                  <a:pt x="364979" y="21996"/>
                  <a:pt x="468000" y="0"/>
                </a:cubicBezTo>
                <a:cubicBezTo>
                  <a:pt x="472914" y="63444"/>
                  <a:pt x="462992" y="167691"/>
                  <a:pt x="468000" y="252000"/>
                </a:cubicBezTo>
                <a:cubicBezTo>
                  <a:pt x="349938" y="255435"/>
                  <a:pt x="121196" y="226229"/>
                  <a:pt x="0" y="252000"/>
                </a:cubicBezTo>
                <a:cubicBezTo>
                  <a:pt x="-2151" y="148456"/>
                  <a:pt x="4937" y="52812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224301" y="-47842"/>
                  <a:pt x="278957" y="6313"/>
                  <a:pt x="468000" y="0"/>
                </a:cubicBezTo>
                <a:cubicBezTo>
                  <a:pt x="496162" y="89184"/>
                  <a:pt x="456864" y="162424"/>
                  <a:pt x="468000" y="252000"/>
                </a:cubicBezTo>
                <a:cubicBezTo>
                  <a:pt x="326146" y="300573"/>
                  <a:pt x="223198" y="221410"/>
                  <a:pt x="0" y="252000"/>
                </a:cubicBezTo>
                <a:cubicBezTo>
                  <a:pt x="-6077" y="171677"/>
                  <a:pt x="15845" y="63393"/>
                  <a:pt x="0" y="0"/>
                </a:cubicBezTo>
                <a:close/>
              </a:path>
            </a:pathLst>
          </a:custGeom>
          <a:solidFill>
            <a:srgbClr val="CCFFCC">
              <a:alpha val="49804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A8091E5-6CA4-A9E1-1073-972E7F41A471}"/>
              </a:ext>
            </a:extLst>
          </p:cNvPr>
          <p:cNvSpPr/>
          <p:nvPr/>
        </p:nvSpPr>
        <p:spPr>
          <a:xfrm>
            <a:off x="1001354" y="3142672"/>
            <a:ext cx="792000" cy="252000"/>
          </a:xfrm>
          <a:custGeom>
            <a:avLst/>
            <a:gdLst>
              <a:gd name="connsiteX0" fmla="*/ 0 w 792000"/>
              <a:gd name="connsiteY0" fmla="*/ 0 h 252000"/>
              <a:gd name="connsiteX1" fmla="*/ 403920 w 792000"/>
              <a:gd name="connsiteY1" fmla="*/ 0 h 252000"/>
              <a:gd name="connsiteX2" fmla="*/ 792000 w 792000"/>
              <a:gd name="connsiteY2" fmla="*/ 0 h 252000"/>
              <a:gd name="connsiteX3" fmla="*/ 792000 w 792000"/>
              <a:gd name="connsiteY3" fmla="*/ 252000 h 252000"/>
              <a:gd name="connsiteX4" fmla="*/ 380160 w 792000"/>
              <a:gd name="connsiteY4" fmla="*/ 252000 h 252000"/>
              <a:gd name="connsiteX5" fmla="*/ 0 w 792000"/>
              <a:gd name="connsiteY5" fmla="*/ 252000 h 252000"/>
              <a:gd name="connsiteX6" fmla="*/ 0 w 792000"/>
              <a:gd name="connsiteY6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00" h="252000" fill="none" extrusionOk="0">
                <a:moveTo>
                  <a:pt x="0" y="0"/>
                </a:moveTo>
                <a:cubicBezTo>
                  <a:pt x="150896" y="-47780"/>
                  <a:pt x="283310" y="21975"/>
                  <a:pt x="403920" y="0"/>
                </a:cubicBezTo>
                <a:cubicBezTo>
                  <a:pt x="524530" y="-21975"/>
                  <a:pt x="698475" y="10914"/>
                  <a:pt x="792000" y="0"/>
                </a:cubicBezTo>
                <a:cubicBezTo>
                  <a:pt x="821040" y="92179"/>
                  <a:pt x="767136" y="135559"/>
                  <a:pt x="792000" y="252000"/>
                </a:cubicBezTo>
                <a:cubicBezTo>
                  <a:pt x="586859" y="253368"/>
                  <a:pt x="544241" y="247124"/>
                  <a:pt x="380160" y="252000"/>
                </a:cubicBezTo>
                <a:cubicBezTo>
                  <a:pt x="216079" y="256876"/>
                  <a:pt x="111882" y="237491"/>
                  <a:pt x="0" y="252000"/>
                </a:cubicBezTo>
                <a:cubicBezTo>
                  <a:pt x="-12498" y="189627"/>
                  <a:pt x="12278" y="68724"/>
                  <a:pt x="0" y="0"/>
                </a:cubicBezTo>
                <a:close/>
              </a:path>
              <a:path w="792000" h="252000" stroke="0" extrusionOk="0">
                <a:moveTo>
                  <a:pt x="0" y="0"/>
                </a:moveTo>
                <a:cubicBezTo>
                  <a:pt x="120089" y="-13455"/>
                  <a:pt x="258837" y="36035"/>
                  <a:pt x="380160" y="0"/>
                </a:cubicBezTo>
                <a:cubicBezTo>
                  <a:pt x="501483" y="-36035"/>
                  <a:pt x="622931" y="40958"/>
                  <a:pt x="792000" y="0"/>
                </a:cubicBezTo>
                <a:cubicBezTo>
                  <a:pt x="816646" y="100295"/>
                  <a:pt x="784413" y="127025"/>
                  <a:pt x="792000" y="252000"/>
                </a:cubicBezTo>
                <a:cubicBezTo>
                  <a:pt x="653294" y="253407"/>
                  <a:pt x="497296" y="233194"/>
                  <a:pt x="388080" y="252000"/>
                </a:cubicBezTo>
                <a:cubicBezTo>
                  <a:pt x="278864" y="270806"/>
                  <a:pt x="193865" y="234050"/>
                  <a:pt x="0" y="252000"/>
                </a:cubicBezTo>
                <a:cubicBezTo>
                  <a:pt x="-6254" y="184729"/>
                  <a:pt x="10063" y="53599"/>
                  <a:pt x="0" y="0"/>
                </a:cubicBezTo>
                <a:close/>
              </a:path>
            </a:pathLst>
          </a:custGeom>
          <a:solidFill>
            <a:srgbClr val="FFFF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47A7B80-691D-FC0F-7CEF-47A93E7029FE}"/>
              </a:ext>
            </a:extLst>
          </p:cNvPr>
          <p:cNvSpPr/>
          <p:nvPr/>
        </p:nvSpPr>
        <p:spPr>
          <a:xfrm>
            <a:off x="1723604" y="3367717"/>
            <a:ext cx="612000" cy="252000"/>
          </a:xfrm>
          <a:custGeom>
            <a:avLst/>
            <a:gdLst>
              <a:gd name="connsiteX0" fmla="*/ 0 w 612000"/>
              <a:gd name="connsiteY0" fmla="*/ 0 h 252000"/>
              <a:gd name="connsiteX1" fmla="*/ 312120 w 612000"/>
              <a:gd name="connsiteY1" fmla="*/ 0 h 252000"/>
              <a:gd name="connsiteX2" fmla="*/ 612000 w 612000"/>
              <a:gd name="connsiteY2" fmla="*/ 0 h 252000"/>
              <a:gd name="connsiteX3" fmla="*/ 612000 w 612000"/>
              <a:gd name="connsiteY3" fmla="*/ 252000 h 252000"/>
              <a:gd name="connsiteX4" fmla="*/ 293760 w 612000"/>
              <a:gd name="connsiteY4" fmla="*/ 252000 h 252000"/>
              <a:gd name="connsiteX5" fmla="*/ 0 w 612000"/>
              <a:gd name="connsiteY5" fmla="*/ 252000 h 252000"/>
              <a:gd name="connsiteX6" fmla="*/ 0 w 612000"/>
              <a:gd name="connsiteY6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2000" h="252000" fill="none" extrusionOk="0">
                <a:moveTo>
                  <a:pt x="0" y="0"/>
                </a:moveTo>
                <a:cubicBezTo>
                  <a:pt x="125506" y="-34561"/>
                  <a:pt x="167129" y="37397"/>
                  <a:pt x="312120" y="0"/>
                </a:cubicBezTo>
                <a:cubicBezTo>
                  <a:pt x="457111" y="-37397"/>
                  <a:pt x="505795" y="19381"/>
                  <a:pt x="612000" y="0"/>
                </a:cubicBezTo>
                <a:cubicBezTo>
                  <a:pt x="641040" y="92179"/>
                  <a:pt x="587136" y="135559"/>
                  <a:pt x="612000" y="252000"/>
                </a:cubicBezTo>
                <a:cubicBezTo>
                  <a:pt x="509225" y="266847"/>
                  <a:pt x="360371" y="233646"/>
                  <a:pt x="293760" y="252000"/>
                </a:cubicBezTo>
                <a:cubicBezTo>
                  <a:pt x="227149" y="270354"/>
                  <a:pt x="64038" y="249933"/>
                  <a:pt x="0" y="252000"/>
                </a:cubicBezTo>
                <a:cubicBezTo>
                  <a:pt x="-12498" y="189627"/>
                  <a:pt x="12278" y="68724"/>
                  <a:pt x="0" y="0"/>
                </a:cubicBezTo>
                <a:close/>
              </a:path>
              <a:path w="612000" h="252000" stroke="0" extrusionOk="0">
                <a:moveTo>
                  <a:pt x="0" y="0"/>
                </a:moveTo>
                <a:cubicBezTo>
                  <a:pt x="114595" y="-7234"/>
                  <a:pt x="218621" y="21519"/>
                  <a:pt x="293760" y="0"/>
                </a:cubicBezTo>
                <a:cubicBezTo>
                  <a:pt x="368899" y="-21519"/>
                  <a:pt x="546795" y="18494"/>
                  <a:pt x="612000" y="0"/>
                </a:cubicBezTo>
                <a:cubicBezTo>
                  <a:pt x="636646" y="100295"/>
                  <a:pt x="604413" y="127025"/>
                  <a:pt x="612000" y="252000"/>
                </a:cubicBezTo>
                <a:cubicBezTo>
                  <a:pt x="473609" y="282048"/>
                  <a:pt x="395461" y="237600"/>
                  <a:pt x="299880" y="252000"/>
                </a:cubicBezTo>
                <a:cubicBezTo>
                  <a:pt x="204299" y="266400"/>
                  <a:pt x="97095" y="225582"/>
                  <a:pt x="0" y="252000"/>
                </a:cubicBezTo>
                <a:cubicBezTo>
                  <a:pt x="-6254" y="184729"/>
                  <a:pt x="10063" y="53599"/>
                  <a:pt x="0" y="0"/>
                </a:cubicBezTo>
                <a:close/>
              </a:path>
            </a:pathLst>
          </a:custGeom>
          <a:solidFill>
            <a:srgbClr val="00FFFF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E5CAD28-4C49-6C6E-7E85-A9A599751E0B}"/>
              </a:ext>
            </a:extLst>
          </p:cNvPr>
          <p:cNvSpPr/>
          <p:nvPr/>
        </p:nvSpPr>
        <p:spPr>
          <a:xfrm>
            <a:off x="1337062" y="4234564"/>
            <a:ext cx="468000" cy="252000"/>
          </a:xfrm>
          <a:custGeom>
            <a:avLst/>
            <a:gdLst>
              <a:gd name="connsiteX0" fmla="*/ 0 w 468000"/>
              <a:gd name="connsiteY0" fmla="*/ 0 h 252000"/>
              <a:gd name="connsiteX1" fmla="*/ 468000 w 468000"/>
              <a:gd name="connsiteY1" fmla="*/ 0 h 252000"/>
              <a:gd name="connsiteX2" fmla="*/ 468000 w 468000"/>
              <a:gd name="connsiteY2" fmla="*/ 252000 h 252000"/>
              <a:gd name="connsiteX3" fmla="*/ 0 w 468000"/>
              <a:gd name="connsiteY3" fmla="*/ 252000 h 252000"/>
              <a:gd name="connsiteX4" fmla="*/ 0 w 468000"/>
              <a:gd name="connsiteY4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" h="252000" fill="none" extrusionOk="0">
                <a:moveTo>
                  <a:pt x="0" y="0"/>
                </a:moveTo>
                <a:cubicBezTo>
                  <a:pt x="206057" y="-42703"/>
                  <a:pt x="364979" y="21996"/>
                  <a:pt x="468000" y="0"/>
                </a:cubicBezTo>
                <a:cubicBezTo>
                  <a:pt x="472914" y="63444"/>
                  <a:pt x="462992" y="167691"/>
                  <a:pt x="468000" y="252000"/>
                </a:cubicBezTo>
                <a:cubicBezTo>
                  <a:pt x="349938" y="255435"/>
                  <a:pt x="121196" y="226229"/>
                  <a:pt x="0" y="252000"/>
                </a:cubicBezTo>
                <a:cubicBezTo>
                  <a:pt x="-2151" y="148456"/>
                  <a:pt x="4937" y="52812"/>
                  <a:pt x="0" y="0"/>
                </a:cubicBezTo>
                <a:close/>
              </a:path>
              <a:path w="468000" h="252000" stroke="0" extrusionOk="0">
                <a:moveTo>
                  <a:pt x="0" y="0"/>
                </a:moveTo>
                <a:cubicBezTo>
                  <a:pt x="224301" y="-47842"/>
                  <a:pt x="278957" y="6313"/>
                  <a:pt x="468000" y="0"/>
                </a:cubicBezTo>
                <a:cubicBezTo>
                  <a:pt x="496162" y="89184"/>
                  <a:pt x="456864" y="162424"/>
                  <a:pt x="468000" y="252000"/>
                </a:cubicBezTo>
                <a:cubicBezTo>
                  <a:pt x="326146" y="300573"/>
                  <a:pt x="223198" y="221410"/>
                  <a:pt x="0" y="252000"/>
                </a:cubicBezTo>
                <a:cubicBezTo>
                  <a:pt x="-6077" y="171677"/>
                  <a:pt x="15845" y="63393"/>
                  <a:pt x="0" y="0"/>
                </a:cubicBezTo>
                <a:close/>
              </a:path>
            </a:pathLst>
          </a:custGeom>
          <a:solidFill>
            <a:srgbClr val="CCFFCC">
              <a:alpha val="49804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82289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>
            <a:hlinkClick r:id="rId3" action="ppaction://hlinksldjump"/>
            <a:extLst>
              <a:ext uri="{FF2B5EF4-FFF2-40B4-BE49-F238E27FC236}">
                <a16:creationId xmlns:a16="http://schemas.microsoft.com/office/drawing/2014/main" id="{BEAF0F0B-2C9C-54FD-3965-A57F43FEA57F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71686"/>
            <a:ext cx="2107895" cy="1800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0000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Llenando la matriz de un grafo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13174" y="838200"/>
            <a:ext cx="1719947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Representación </a:t>
            </a:r>
            <a:r>
              <a:rPr lang="es-ES" sz="1600" b="1" dirty="0">
                <a:solidFill>
                  <a:srgbClr val="FF0000"/>
                </a:solidFill>
              </a:rPr>
              <a:t>Gráfica</a:t>
            </a:r>
            <a:endParaRPr lang="es-CL" sz="16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1797252" cy="14400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044610" y="838200"/>
            <a:ext cx="1766432" cy="50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Representación </a:t>
            </a:r>
            <a:r>
              <a:rPr lang="es-ES" sz="1600" b="1" dirty="0">
                <a:solidFill>
                  <a:srgbClr val="FF0000"/>
                </a:solidFill>
              </a:rPr>
              <a:t>Computacional</a:t>
            </a:r>
            <a:endParaRPr lang="es-C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8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71686"/>
            <a:ext cx="2107895" cy="1800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0000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Llenando la matriz de un grafo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13174" y="838200"/>
            <a:ext cx="1719947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Representación </a:t>
            </a:r>
            <a:r>
              <a:rPr lang="es-ES" sz="1600" b="1" dirty="0">
                <a:solidFill>
                  <a:srgbClr val="FF0000"/>
                </a:solidFill>
              </a:rPr>
              <a:t>Gráfica</a:t>
            </a:r>
            <a:endParaRPr lang="es-CL" sz="16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1797252" cy="14400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044610" y="838200"/>
            <a:ext cx="1766432" cy="50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Representación </a:t>
            </a:r>
            <a:r>
              <a:rPr lang="es-ES" sz="1600" b="1" dirty="0">
                <a:solidFill>
                  <a:srgbClr val="FF0000"/>
                </a:solidFill>
              </a:rPr>
              <a:t>Computacional</a:t>
            </a:r>
            <a:endParaRPr lang="es-CL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Vista general de diapositiva 15">
                <a:extLst>
                  <a:ext uri="{FF2B5EF4-FFF2-40B4-BE49-F238E27FC236}">
                    <a16:creationId xmlns:a16="http://schemas.microsoft.com/office/drawing/2014/main" id="{996562E4-40C6-1026-A9B8-DBECB63B17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9170564"/>
                  </p:ext>
                </p:extLst>
              </p:nvPr>
            </p:nvGraphicFramePr>
            <p:xfrm>
              <a:off x="3733799" y="3581400"/>
              <a:ext cx="1392000" cy="1044000"/>
            </p:xfrm>
            <a:graphic>
              <a:graphicData uri="http://schemas.microsoft.com/office/powerpoint/2016/slidezoom">
                <pslz:sldZm>
                  <pslz:sldZmObj sldId="260" cId="3877511952">
                    <pslz:zmPr id="{EBCD0F4C-6260-4198-AA27-FD097EFDA12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92000" cy="10440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Vista general de diapositiva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96562E4-40C6-1026-A9B8-DBECB63B17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3799" y="3581400"/>
                <a:ext cx="1392000" cy="1044000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8541C098-9260-248E-F641-AEF24EBC445C}"/>
              </a:ext>
            </a:extLst>
          </p:cNvPr>
          <p:cNvSpPr txBox="1"/>
          <p:nvPr/>
        </p:nvSpPr>
        <p:spPr>
          <a:xfrm>
            <a:off x="1371600" y="3938155"/>
            <a:ext cx="231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Repaso de matrices en C: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29769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71686"/>
            <a:ext cx="2107895" cy="1800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0000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Llenando la matriz de un grafo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13174" y="838200"/>
            <a:ext cx="1719947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Representación </a:t>
            </a:r>
            <a:r>
              <a:rPr lang="es-ES" sz="1600" b="1" dirty="0">
                <a:solidFill>
                  <a:srgbClr val="FF0000"/>
                </a:solidFill>
              </a:rPr>
              <a:t>Gráfica</a:t>
            </a:r>
            <a:endParaRPr lang="es-CL" sz="16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1797252" cy="14400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044610" y="838200"/>
            <a:ext cx="1766432" cy="50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Representación </a:t>
            </a:r>
            <a:r>
              <a:rPr lang="es-ES" sz="1600" b="1" dirty="0">
                <a:solidFill>
                  <a:srgbClr val="FF0000"/>
                </a:solidFill>
              </a:rPr>
              <a:t>Computacional</a:t>
            </a:r>
            <a:endParaRPr lang="es-CL" sz="1600" b="1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022465-2A22-2A25-3C4A-B65159B26D64}"/>
              </a:ext>
            </a:extLst>
          </p:cNvPr>
          <p:cNvSpPr txBox="1"/>
          <p:nvPr/>
        </p:nvSpPr>
        <p:spPr>
          <a:xfrm>
            <a:off x="0" y="4648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Observa que el tamaño de la matriz no cambia.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Pero, para hacer un solo programa que almacene un grafo </a:t>
            </a:r>
            <a:r>
              <a:rPr lang="es-ES" sz="1600" b="1" u="sng" dirty="0"/>
              <a:t>que sea de cualquier tamaño</a:t>
            </a:r>
            <a:r>
              <a:rPr lang="es-ES" sz="1600" dirty="0"/>
              <a:t>, esta forma de definir matrices </a:t>
            </a:r>
            <a:r>
              <a:rPr lang="es-ES" sz="1600" b="1" dirty="0"/>
              <a:t>no sirve</a:t>
            </a:r>
            <a:r>
              <a:rPr lang="es-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Por eso, existe otra forma de definir el tamaño de una matriz: </a:t>
            </a:r>
            <a:r>
              <a:rPr lang="es-ES" sz="1600" b="1" dirty="0">
                <a:solidFill>
                  <a:srgbClr val="C00000"/>
                </a:solidFill>
              </a:rPr>
              <a:t>Definición dinámica</a:t>
            </a:r>
            <a:r>
              <a:rPr lang="es-ES" sz="1600" dirty="0"/>
              <a:t>.</a:t>
            </a:r>
            <a:endParaRPr lang="es-CL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9F308D-53B9-FBF1-117F-C2F6EF86CB9E}"/>
              </a:ext>
            </a:extLst>
          </p:cNvPr>
          <p:cNvSpPr txBox="1"/>
          <p:nvPr/>
        </p:nvSpPr>
        <p:spPr>
          <a:xfrm>
            <a:off x="1371600" y="3938155"/>
            <a:ext cx="2311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Repaso de matrices en C:</a:t>
            </a:r>
            <a:endParaRPr lang="es-CL" sz="16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096AB7-A582-9B90-F1E8-AFFF9E1A9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799" y="3581400"/>
            <a:ext cx="1397612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8534400" y="6202472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b="1" dirty="0">
                <a:solidFill>
                  <a:srgbClr val="002060"/>
                </a:solidFill>
              </a:rPr>
              <a:t>Matrices definidas en forma Dinámica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8900" y="2066133"/>
            <a:ext cx="46950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noProof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creaMatriz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M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N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s-CL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s-ES" sz="1400" noProof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</a:t>
            </a:r>
            <a:r>
              <a:rPr lang="es-E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**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s-CL" sz="1400" dirty="0">
              <a:latin typeface="Consolas" panose="020B0609020204030204" pitchFamily="49" charset="0"/>
            </a:endParaRPr>
          </a:p>
          <a:p>
            <a:pPr algn="just"/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   Matriz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malloc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*));</a:t>
            </a:r>
          </a:p>
          <a:p>
            <a:pPr algn="just"/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s-CL" sz="1400" dirty="0">
                <a:solidFill>
                  <a:srgbClr val="F63CE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pPr algn="just"/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algn="just"/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      Matriz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s-ES" sz="1400" noProof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malloc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CL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sizeof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algn="just"/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endParaRPr lang="es-CL" sz="14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L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s-CL" sz="14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1400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s-CL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1415841"/>
            <a:ext cx="899160" cy="1981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73" y="1513601"/>
            <a:ext cx="685800" cy="178308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807200" y="1377204"/>
            <a:ext cx="1905000" cy="208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99" y="1148223"/>
            <a:ext cx="1691640" cy="5943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99" y="1826784"/>
            <a:ext cx="1569720" cy="28956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30" y="2200545"/>
            <a:ext cx="1569720" cy="28956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29" y="3050634"/>
            <a:ext cx="1569720" cy="28956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51154" y="680620"/>
            <a:ext cx="4583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La siguiente función crea una matriz de </a:t>
            </a:r>
            <a:r>
              <a:rPr lang="es-CL" sz="1600" dirty="0" err="1"/>
              <a:t>MxN</a:t>
            </a:r>
            <a:r>
              <a:rPr lang="es-CL" sz="1600" dirty="0"/>
              <a:t> enteros.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El tamaño de la matriz </a:t>
            </a:r>
            <a:r>
              <a:rPr lang="es-CL" sz="1600" u="sng" dirty="0"/>
              <a:t>se define cuando el programa se ejecuta</a:t>
            </a:r>
            <a:r>
              <a:rPr lang="es-CL" sz="1600" dirty="0"/>
              <a:t>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3E56FC-3BDB-DF93-EE9E-A782E85F0C22}"/>
              </a:ext>
            </a:extLst>
          </p:cNvPr>
          <p:cNvSpPr/>
          <p:nvPr/>
        </p:nvSpPr>
        <p:spPr>
          <a:xfrm>
            <a:off x="76200" y="2070832"/>
            <a:ext cx="6858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20B888-372E-F404-EE81-ECEF32C05321}"/>
              </a:ext>
            </a:extLst>
          </p:cNvPr>
          <p:cNvSpPr/>
          <p:nvPr/>
        </p:nvSpPr>
        <p:spPr>
          <a:xfrm>
            <a:off x="51154" y="1994320"/>
            <a:ext cx="4636508" cy="3263480"/>
          </a:xfrm>
          <a:custGeom>
            <a:avLst/>
            <a:gdLst>
              <a:gd name="connsiteX0" fmla="*/ 0 w 4636508"/>
              <a:gd name="connsiteY0" fmla="*/ 0 h 3263480"/>
              <a:gd name="connsiteX1" fmla="*/ 533198 w 4636508"/>
              <a:gd name="connsiteY1" fmla="*/ 0 h 3263480"/>
              <a:gd name="connsiteX2" fmla="*/ 973667 w 4636508"/>
              <a:gd name="connsiteY2" fmla="*/ 0 h 3263480"/>
              <a:gd name="connsiteX3" fmla="*/ 1599595 w 4636508"/>
              <a:gd name="connsiteY3" fmla="*/ 0 h 3263480"/>
              <a:gd name="connsiteX4" fmla="*/ 2086429 w 4636508"/>
              <a:gd name="connsiteY4" fmla="*/ 0 h 3263480"/>
              <a:gd name="connsiteX5" fmla="*/ 2758722 w 4636508"/>
              <a:gd name="connsiteY5" fmla="*/ 0 h 3263480"/>
              <a:gd name="connsiteX6" fmla="*/ 3431016 w 4636508"/>
              <a:gd name="connsiteY6" fmla="*/ 0 h 3263480"/>
              <a:gd name="connsiteX7" fmla="*/ 4056945 w 4636508"/>
              <a:gd name="connsiteY7" fmla="*/ 0 h 3263480"/>
              <a:gd name="connsiteX8" fmla="*/ 4636508 w 4636508"/>
              <a:gd name="connsiteY8" fmla="*/ 0 h 3263480"/>
              <a:gd name="connsiteX9" fmla="*/ 4636508 w 4636508"/>
              <a:gd name="connsiteY9" fmla="*/ 446009 h 3263480"/>
              <a:gd name="connsiteX10" fmla="*/ 4636508 w 4636508"/>
              <a:gd name="connsiteY10" fmla="*/ 1022557 h 3263480"/>
              <a:gd name="connsiteX11" fmla="*/ 4636508 w 4636508"/>
              <a:gd name="connsiteY11" fmla="*/ 1599105 h 3263480"/>
              <a:gd name="connsiteX12" fmla="*/ 4636508 w 4636508"/>
              <a:gd name="connsiteY12" fmla="*/ 2045114 h 3263480"/>
              <a:gd name="connsiteX13" fmla="*/ 4636508 w 4636508"/>
              <a:gd name="connsiteY13" fmla="*/ 2654297 h 3263480"/>
              <a:gd name="connsiteX14" fmla="*/ 4636508 w 4636508"/>
              <a:gd name="connsiteY14" fmla="*/ 3263480 h 3263480"/>
              <a:gd name="connsiteX15" fmla="*/ 4103310 w 4636508"/>
              <a:gd name="connsiteY15" fmla="*/ 3263480 h 3263480"/>
              <a:gd name="connsiteX16" fmla="*/ 3616476 w 4636508"/>
              <a:gd name="connsiteY16" fmla="*/ 3263480 h 3263480"/>
              <a:gd name="connsiteX17" fmla="*/ 3036913 w 4636508"/>
              <a:gd name="connsiteY17" fmla="*/ 3263480 h 3263480"/>
              <a:gd name="connsiteX18" fmla="*/ 2457349 w 4636508"/>
              <a:gd name="connsiteY18" fmla="*/ 3263480 h 3263480"/>
              <a:gd name="connsiteX19" fmla="*/ 1877786 w 4636508"/>
              <a:gd name="connsiteY19" fmla="*/ 3263480 h 3263480"/>
              <a:gd name="connsiteX20" fmla="*/ 1205492 w 4636508"/>
              <a:gd name="connsiteY20" fmla="*/ 3263480 h 3263480"/>
              <a:gd name="connsiteX21" fmla="*/ 625929 w 4636508"/>
              <a:gd name="connsiteY21" fmla="*/ 3263480 h 3263480"/>
              <a:gd name="connsiteX22" fmla="*/ 0 w 4636508"/>
              <a:gd name="connsiteY22" fmla="*/ 3263480 h 3263480"/>
              <a:gd name="connsiteX23" fmla="*/ 0 w 4636508"/>
              <a:gd name="connsiteY23" fmla="*/ 2686932 h 3263480"/>
              <a:gd name="connsiteX24" fmla="*/ 0 w 4636508"/>
              <a:gd name="connsiteY24" fmla="*/ 2175653 h 3263480"/>
              <a:gd name="connsiteX25" fmla="*/ 0 w 4636508"/>
              <a:gd name="connsiteY25" fmla="*/ 1599105 h 3263480"/>
              <a:gd name="connsiteX26" fmla="*/ 0 w 4636508"/>
              <a:gd name="connsiteY26" fmla="*/ 1153096 h 3263480"/>
              <a:gd name="connsiteX27" fmla="*/ 0 w 4636508"/>
              <a:gd name="connsiteY27" fmla="*/ 641818 h 3263480"/>
              <a:gd name="connsiteX28" fmla="*/ 0 w 4636508"/>
              <a:gd name="connsiteY28" fmla="*/ 0 h 326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36508" h="3263480" extrusionOk="0">
                <a:moveTo>
                  <a:pt x="0" y="0"/>
                </a:moveTo>
                <a:cubicBezTo>
                  <a:pt x="119147" y="-53814"/>
                  <a:pt x="399362" y="50937"/>
                  <a:pt x="533198" y="0"/>
                </a:cubicBezTo>
                <a:cubicBezTo>
                  <a:pt x="667034" y="-50937"/>
                  <a:pt x="855466" y="22082"/>
                  <a:pt x="973667" y="0"/>
                </a:cubicBezTo>
                <a:cubicBezTo>
                  <a:pt x="1091868" y="-22082"/>
                  <a:pt x="1434584" y="29449"/>
                  <a:pt x="1599595" y="0"/>
                </a:cubicBezTo>
                <a:cubicBezTo>
                  <a:pt x="1764606" y="-29449"/>
                  <a:pt x="1951439" y="26975"/>
                  <a:pt x="2086429" y="0"/>
                </a:cubicBezTo>
                <a:cubicBezTo>
                  <a:pt x="2221419" y="-26975"/>
                  <a:pt x="2547575" y="6938"/>
                  <a:pt x="2758722" y="0"/>
                </a:cubicBezTo>
                <a:cubicBezTo>
                  <a:pt x="2969869" y="-6938"/>
                  <a:pt x="3207102" y="25527"/>
                  <a:pt x="3431016" y="0"/>
                </a:cubicBezTo>
                <a:cubicBezTo>
                  <a:pt x="3654930" y="-25527"/>
                  <a:pt x="3818165" y="58508"/>
                  <a:pt x="4056945" y="0"/>
                </a:cubicBezTo>
                <a:cubicBezTo>
                  <a:pt x="4295725" y="-58508"/>
                  <a:pt x="4390985" y="42908"/>
                  <a:pt x="4636508" y="0"/>
                </a:cubicBezTo>
                <a:cubicBezTo>
                  <a:pt x="4659245" y="131310"/>
                  <a:pt x="4613592" y="307592"/>
                  <a:pt x="4636508" y="446009"/>
                </a:cubicBezTo>
                <a:cubicBezTo>
                  <a:pt x="4659424" y="584426"/>
                  <a:pt x="4610282" y="847731"/>
                  <a:pt x="4636508" y="1022557"/>
                </a:cubicBezTo>
                <a:cubicBezTo>
                  <a:pt x="4662734" y="1197383"/>
                  <a:pt x="4608775" y="1417708"/>
                  <a:pt x="4636508" y="1599105"/>
                </a:cubicBezTo>
                <a:cubicBezTo>
                  <a:pt x="4664241" y="1780502"/>
                  <a:pt x="4622425" y="1921854"/>
                  <a:pt x="4636508" y="2045114"/>
                </a:cubicBezTo>
                <a:cubicBezTo>
                  <a:pt x="4650591" y="2168374"/>
                  <a:pt x="4627174" y="2489651"/>
                  <a:pt x="4636508" y="2654297"/>
                </a:cubicBezTo>
                <a:cubicBezTo>
                  <a:pt x="4645842" y="2818943"/>
                  <a:pt x="4580432" y="2972006"/>
                  <a:pt x="4636508" y="3263480"/>
                </a:cubicBezTo>
                <a:cubicBezTo>
                  <a:pt x="4423890" y="3283989"/>
                  <a:pt x="4244005" y="3238346"/>
                  <a:pt x="4103310" y="3263480"/>
                </a:cubicBezTo>
                <a:cubicBezTo>
                  <a:pt x="3962615" y="3288614"/>
                  <a:pt x="3835716" y="3259182"/>
                  <a:pt x="3616476" y="3263480"/>
                </a:cubicBezTo>
                <a:cubicBezTo>
                  <a:pt x="3397236" y="3267778"/>
                  <a:pt x="3323104" y="3209673"/>
                  <a:pt x="3036913" y="3263480"/>
                </a:cubicBezTo>
                <a:cubicBezTo>
                  <a:pt x="2750722" y="3317287"/>
                  <a:pt x="2604489" y="3196952"/>
                  <a:pt x="2457349" y="3263480"/>
                </a:cubicBezTo>
                <a:cubicBezTo>
                  <a:pt x="2310209" y="3330008"/>
                  <a:pt x="2079723" y="3207113"/>
                  <a:pt x="1877786" y="3263480"/>
                </a:cubicBezTo>
                <a:cubicBezTo>
                  <a:pt x="1675849" y="3319847"/>
                  <a:pt x="1344371" y="3204596"/>
                  <a:pt x="1205492" y="3263480"/>
                </a:cubicBezTo>
                <a:cubicBezTo>
                  <a:pt x="1066613" y="3322364"/>
                  <a:pt x="774731" y="3245454"/>
                  <a:pt x="625929" y="3263480"/>
                </a:cubicBezTo>
                <a:cubicBezTo>
                  <a:pt x="477127" y="3281506"/>
                  <a:pt x="204707" y="3240171"/>
                  <a:pt x="0" y="3263480"/>
                </a:cubicBezTo>
                <a:cubicBezTo>
                  <a:pt x="-17541" y="2987919"/>
                  <a:pt x="44035" y="2940100"/>
                  <a:pt x="0" y="2686932"/>
                </a:cubicBezTo>
                <a:cubicBezTo>
                  <a:pt x="-44035" y="2433764"/>
                  <a:pt x="17543" y="2370075"/>
                  <a:pt x="0" y="2175653"/>
                </a:cubicBezTo>
                <a:cubicBezTo>
                  <a:pt x="-17543" y="1981231"/>
                  <a:pt x="11845" y="1856452"/>
                  <a:pt x="0" y="1599105"/>
                </a:cubicBezTo>
                <a:cubicBezTo>
                  <a:pt x="-11845" y="1341758"/>
                  <a:pt x="43324" y="1341308"/>
                  <a:pt x="0" y="1153096"/>
                </a:cubicBezTo>
                <a:cubicBezTo>
                  <a:pt x="-43324" y="964884"/>
                  <a:pt x="41339" y="814755"/>
                  <a:pt x="0" y="641818"/>
                </a:cubicBezTo>
                <a:cubicBezTo>
                  <a:pt x="-41339" y="468881"/>
                  <a:pt x="57085" y="128964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24498554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E1945C-A4B0-C941-E823-1D1E2A5D180A}"/>
              </a:ext>
            </a:extLst>
          </p:cNvPr>
          <p:cNvSpPr/>
          <p:nvPr/>
        </p:nvSpPr>
        <p:spPr>
          <a:xfrm>
            <a:off x="5160401" y="4000878"/>
            <a:ext cx="3373999" cy="2340735"/>
          </a:xfrm>
          <a:custGeom>
            <a:avLst/>
            <a:gdLst>
              <a:gd name="connsiteX0" fmla="*/ 0 w 3373999"/>
              <a:gd name="connsiteY0" fmla="*/ 0 h 2340735"/>
              <a:gd name="connsiteX1" fmla="*/ 528593 w 3373999"/>
              <a:gd name="connsiteY1" fmla="*/ 0 h 2340735"/>
              <a:gd name="connsiteX2" fmla="*/ 989706 w 3373999"/>
              <a:gd name="connsiteY2" fmla="*/ 0 h 2340735"/>
              <a:gd name="connsiteX3" fmla="*/ 1585780 w 3373999"/>
              <a:gd name="connsiteY3" fmla="*/ 0 h 2340735"/>
              <a:gd name="connsiteX4" fmla="*/ 2080633 w 3373999"/>
              <a:gd name="connsiteY4" fmla="*/ 0 h 2340735"/>
              <a:gd name="connsiteX5" fmla="*/ 2710446 w 3373999"/>
              <a:gd name="connsiteY5" fmla="*/ 0 h 2340735"/>
              <a:gd name="connsiteX6" fmla="*/ 3373999 w 3373999"/>
              <a:gd name="connsiteY6" fmla="*/ 0 h 2340735"/>
              <a:gd name="connsiteX7" fmla="*/ 3373999 w 3373999"/>
              <a:gd name="connsiteY7" fmla="*/ 608591 h 2340735"/>
              <a:gd name="connsiteX8" fmla="*/ 3373999 w 3373999"/>
              <a:gd name="connsiteY8" fmla="*/ 1193775 h 2340735"/>
              <a:gd name="connsiteX9" fmla="*/ 3373999 w 3373999"/>
              <a:gd name="connsiteY9" fmla="*/ 1708737 h 2340735"/>
              <a:gd name="connsiteX10" fmla="*/ 3373999 w 3373999"/>
              <a:gd name="connsiteY10" fmla="*/ 2340735 h 2340735"/>
              <a:gd name="connsiteX11" fmla="*/ 2777926 w 3373999"/>
              <a:gd name="connsiteY11" fmla="*/ 2340735 h 2340735"/>
              <a:gd name="connsiteX12" fmla="*/ 2215593 w 3373999"/>
              <a:gd name="connsiteY12" fmla="*/ 2340735 h 2340735"/>
              <a:gd name="connsiteX13" fmla="*/ 1720739 w 3373999"/>
              <a:gd name="connsiteY13" fmla="*/ 2340735 h 2340735"/>
              <a:gd name="connsiteX14" fmla="*/ 1158406 w 3373999"/>
              <a:gd name="connsiteY14" fmla="*/ 2340735 h 2340735"/>
              <a:gd name="connsiteX15" fmla="*/ 596073 w 3373999"/>
              <a:gd name="connsiteY15" fmla="*/ 2340735 h 2340735"/>
              <a:gd name="connsiteX16" fmla="*/ 0 w 3373999"/>
              <a:gd name="connsiteY16" fmla="*/ 2340735 h 2340735"/>
              <a:gd name="connsiteX17" fmla="*/ 0 w 3373999"/>
              <a:gd name="connsiteY17" fmla="*/ 1755551 h 2340735"/>
              <a:gd name="connsiteX18" fmla="*/ 0 w 3373999"/>
              <a:gd name="connsiteY18" fmla="*/ 1123553 h 2340735"/>
              <a:gd name="connsiteX19" fmla="*/ 0 w 3373999"/>
              <a:gd name="connsiteY19" fmla="*/ 585184 h 2340735"/>
              <a:gd name="connsiteX20" fmla="*/ 0 w 3373999"/>
              <a:gd name="connsiteY20" fmla="*/ 0 h 234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73999" h="2340735" extrusionOk="0">
                <a:moveTo>
                  <a:pt x="0" y="0"/>
                </a:moveTo>
                <a:cubicBezTo>
                  <a:pt x="137504" y="-19768"/>
                  <a:pt x="372908" y="13781"/>
                  <a:pt x="528593" y="0"/>
                </a:cubicBezTo>
                <a:cubicBezTo>
                  <a:pt x="684278" y="-13781"/>
                  <a:pt x="884311" y="33069"/>
                  <a:pt x="989706" y="0"/>
                </a:cubicBezTo>
                <a:cubicBezTo>
                  <a:pt x="1095101" y="-33069"/>
                  <a:pt x="1407544" y="6199"/>
                  <a:pt x="1585780" y="0"/>
                </a:cubicBezTo>
                <a:cubicBezTo>
                  <a:pt x="1764016" y="-6199"/>
                  <a:pt x="1950149" y="20397"/>
                  <a:pt x="2080633" y="0"/>
                </a:cubicBezTo>
                <a:cubicBezTo>
                  <a:pt x="2211117" y="-20397"/>
                  <a:pt x="2502389" y="50325"/>
                  <a:pt x="2710446" y="0"/>
                </a:cubicBezTo>
                <a:cubicBezTo>
                  <a:pt x="2918503" y="-50325"/>
                  <a:pt x="3158754" y="12662"/>
                  <a:pt x="3373999" y="0"/>
                </a:cubicBezTo>
                <a:cubicBezTo>
                  <a:pt x="3388721" y="293976"/>
                  <a:pt x="3327147" y="454913"/>
                  <a:pt x="3373999" y="608591"/>
                </a:cubicBezTo>
                <a:cubicBezTo>
                  <a:pt x="3420851" y="762269"/>
                  <a:pt x="3354575" y="938330"/>
                  <a:pt x="3373999" y="1193775"/>
                </a:cubicBezTo>
                <a:cubicBezTo>
                  <a:pt x="3393423" y="1449220"/>
                  <a:pt x="3340368" y="1518170"/>
                  <a:pt x="3373999" y="1708737"/>
                </a:cubicBezTo>
                <a:cubicBezTo>
                  <a:pt x="3407630" y="1899304"/>
                  <a:pt x="3326847" y="2062475"/>
                  <a:pt x="3373999" y="2340735"/>
                </a:cubicBezTo>
                <a:cubicBezTo>
                  <a:pt x="3143008" y="2391220"/>
                  <a:pt x="2969600" y="2283137"/>
                  <a:pt x="2777926" y="2340735"/>
                </a:cubicBezTo>
                <a:cubicBezTo>
                  <a:pt x="2586252" y="2398333"/>
                  <a:pt x="2492462" y="2291349"/>
                  <a:pt x="2215593" y="2340735"/>
                </a:cubicBezTo>
                <a:cubicBezTo>
                  <a:pt x="1938724" y="2390121"/>
                  <a:pt x="1907348" y="2310504"/>
                  <a:pt x="1720739" y="2340735"/>
                </a:cubicBezTo>
                <a:cubicBezTo>
                  <a:pt x="1534130" y="2370966"/>
                  <a:pt x="1401189" y="2308377"/>
                  <a:pt x="1158406" y="2340735"/>
                </a:cubicBezTo>
                <a:cubicBezTo>
                  <a:pt x="915623" y="2373093"/>
                  <a:pt x="727417" y="2321314"/>
                  <a:pt x="596073" y="2340735"/>
                </a:cubicBezTo>
                <a:cubicBezTo>
                  <a:pt x="464729" y="2360156"/>
                  <a:pt x="244210" y="2269521"/>
                  <a:pt x="0" y="2340735"/>
                </a:cubicBezTo>
                <a:cubicBezTo>
                  <a:pt x="-2719" y="2084063"/>
                  <a:pt x="22282" y="1970388"/>
                  <a:pt x="0" y="1755551"/>
                </a:cubicBezTo>
                <a:cubicBezTo>
                  <a:pt x="-22282" y="1540714"/>
                  <a:pt x="55640" y="1276828"/>
                  <a:pt x="0" y="1123553"/>
                </a:cubicBezTo>
                <a:cubicBezTo>
                  <a:pt x="-55640" y="970278"/>
                  <a:pt x="14290" y="839453"/>
                  <a:pt x="0" y="585184"/>
                </a:cubicBezTo>
                <a:cubicBezTo>
                  <a:pt x="-14290" y="330915"/>
                  <a:pt x="62832" y="242380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24498554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A1717D-7E64-F7FA-792A-BA5E867E8EF0}"/>
              </a:ext>
            </a:extLst>
          </p:cNvPr>
          <p:cNvSpPr/>
          <p:nvPr/>
        </p:nvSpPr>
        <p:spPr>
          <a:xfrm>
            <a:off x="5192219" y="4070354"/>
            <a:ext cx="31606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400" dirty="0"/>
              <a:t>Aunque la matriz se crea de una forma distinta, la debes imaginar igual.</a:t>
            </a:r>
          </a:p>
          <a:p>
            <a:pPr algn="just"/>
            <a:endParaRPr lang="es-CL" sz="1400" dirty="0"/>
          </a:p>
          <a:p>
            <a:pPr algn="just"/>
            <a:r>
              <a:rPr lang="es-CL" sz="1400" dirty="0"/>
              <a:t>Para acceder los elementos de la matriz, se hace igual que siempre.</a:t>
            </a:r>
          </a:p>
          <a:p>
            <a:pPr algn="just"/>
            <a:endParaRPr lang="es-CL" sz="1400" dirty="0"/>
          </a:p>
          <a:p>
            <a:pPr algn="just"/>
            <a:r>
              <a:rPr lang="es-CL" sz="1400" dirty="0"/>
              <a:t>Por ejemplo, para almacenar un 100 en la fila 2 columna 1:</a:t>
            </a:r>
          </a:p>
          <a:p>
            <a:pPr algn="just"/>
            <a:endParaRPr lang="es-ES" sz="1400" noProof="1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400" noProof="1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s-ES" sz="14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s-ES" sz="14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= </a:t>
            </a:r>
            <a:r>
              <a:rPr lang="es-ES" sz="14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s-CL" sz="1400" dirty="0">
              <a:latin typeface="Consolas" panose="020B06090202040302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129D70-4E44-DB07-7CEB-AA202A4D6081}"/>
              </a:ext>
            </a:extLst>
          </p:cNvPr>
          <p:cNvSpPr/>
          <p:nvPr/>
        </p:nvSpPr>
        <p:spPr>
          <a:xfrm>
            <a:off x="413328" y="2508577"/>
            <a:ext cx="635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9" name="Table 28">
            <a:extLst>
              <a:ext uri="{FF2B5EF4-FFF2-40B4-BE49-F238E27FC236}">
                <a16:creationId xmlns:a16="http://schemas.microsoft.com/office/drawing/2014/main" id="{E24AFA61-C37C-B047-18D8-5A7E1005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55408"/>
              </p:ext>
            </p:extLst>
          </p:nvPr>
        </p:nvGraphicFramePr>
        <p:xfrm>
          <a:off x="5717346" y="804686"/>
          <a:ext cx="3079783" cy="2844094"/>
        </p:xfrm>
        <a:graphic>
          <a:graphicData uri="http://schemas.openxmlformats.org/drawingml/2006/table">
            <a:tbl>
              <a:tblPr/>
              <a:tblGrid>
                <a:gridCol w="48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…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N-1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0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…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2060"/>
                          </a:solidFill>
                          <a:latin typeface="+mn-lt"/>
                          <a:ea typeface="Times New Roman"/>
                        </a:rPr>
                        <a:t>M-1</a:t>
                      </a:r>
                      <a:endParaRPr lang="es-CL" sz="1800" b="1" dirty="0">
                        <a:solidFill>
                          <a:srgbClr val="00206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rgbClr val="0070C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45085" marR="450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CCDC8-66CA-E9DA-6176-084045A25B07}"/>
              </a:ext>
            </a:extLst>
          </p:cNvPr>
          <p:cNvSpPr txBox="1"/>
          <p:nvPr/>
        </p:nvSpPr>
        <p:spPr>
          <a:xfrm>
            <a:off x="6607224" y="2120913"/>
            <a:ext cx="61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s-CL" sz="16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829078" y="7837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Matriz</a:t>
            </a:r>
            <a:endParaRPr lang="es-CL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ector recto de flecha 4"/>
          <p:cNvCxnSpPr>
            <a:stCxn id="15" idx="3"/>
            <a:endCxn id="3" idx="0"/>
          </p:cNvCxnSpPr>
          <p:nvPr/>
        </p:nvCxnSpPr>
        <p:spPr>
          <a:xfrm>
            <a:off x="5610061" y="937672"/>
            <a:ext cx="601729" cy="47816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687662" y="770526"/>
            <a:ext cx="1260760" cy="3552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4" grpId="0" animBg="1"/>
      <p:bldP spid="6" grpId="0" animBg="1"/>
      <p:bldP spid="10" grpId="0" animBg="1"/>
      <p:bldP spid="14" grpId="0"/>
      <p:bldP spid="15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3BD9188F-CBCE-AB5D-2304-FD4097639AAB}"/>
              </a:ext>
            </a:extLst>
          </p:cNvPr>
          <p:cNvGrpSpPr/>
          <p:nvPr/>
        </p:nvGrpSpPr>
        <p:grpSpPr>
          <a:xfrm>
            <a:off x="3173793" y="470289"/>
            <a:ext cx="1272414" cy="2160000"/>
            <a:chOff x="3173793" y="470289"/>
            <a:chExt cx="1272414" cy="216000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1E188FC-B52D-D10A-8249-290D7661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793" y="470289"/>
              <a:ext cx="1272414" cy="21600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BC59144-4675-7154-5FDE-E969C1D2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75366" y="1132507"/>
              <a:ext cx="85396" cy="108000"/>
            </a:xfrm>
            <a:prstGeom prst="rect">
              <a:avLst/>
            </a:prstGeom>
          </p:spPr>
        </p:pic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FEEDFD-845E-075F-2C29-5B1DB6CE943D}"/>
              </a:ext>
            </a:extLst>
          </p:cNvPr>
          <p:cNvSpPr txBox="1"/>
          <p:nvPr/>
        </p:nvSpPr>
        <p:spPr>
          <a:xfrm>
            <a:off x="4614474" y="946150"/>
            <a:ext cx="17274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Nodo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inicial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arco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C3169FE-4BF7-6C11-B046-225B1F1706FD}"/>
              </a:ext>
            </a:extLst>
          </p:cNvPr>
          <p:cNvSpPr txBox="1"/>
          <p:nvPr/>
        </p:nvSpPr>
        <p:spPr>
          <a:xfrm>
            <a:off x="4883763" y="946150"/>
            <a:ext cx="172749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Costo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arco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14" y="1248000"/>
            <a:ext cx="2107895" cy="1800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0000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Llenando la matriz de un grafo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089861" y="743114"/>
            <a:ext cx="1332000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 dirty="0"/>
              <a:t>Representación </a:t>
            </a:r>
            <a:r>
              <a:rPr lang="es-ES" sz="1400" b="1" dirty="0">
                <a:solidFill>
                  <a:srgbClr val="FF0000"/>
                </a:solidFill>
              </a:rPr>
              <a:t>Gráfica</a:t>
            </a:r>
            <a:endParaRPr lang="es-CL" sz="14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235" y="4038600"/>
            <a:ext cx="1797252" cy="14400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7071861" y="3505200"/>
            <a:ext cx="1368000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 dirty="0"/>
              <a:t>Representación </a:t>
            </a:r>
            <a:r>
              <a:rPr lang="es-ES" sz="1400" b="1" dirty="0">
                <a:solidFill>
                  <a:srgbClr val="FF0000"/>
                </a:solidFill>
              </a:rPr>
              <a:t>Computacional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B569067-EFCB-ACAF-513A-9FA03447B2BC}"/>
              </a:ext>
            </a:extLst>
          </p:cNvPr>
          <p:cNvSpPr txBox="1">
            <a:spLocks/>
          </p:cNvSpPr>
          <p:nvPr/>
        </p:nvSpPr>
        <p:spPr>
          <a:xfrm>
            <a:off x="-11724" y="609600"/>
            <a:ext cx="3337110" cy="28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dirty="0"/>
              <a:t>Almacenamiento </a:t>
            </a:r>
            <a:r>
              <a:rPr lang="es-ES" sz="1400" dirty="0">
                <a:solidFill>
                  <a:srgbClr val="FF0000"/>
                </a:solidFill>
              </a:rPr>
              <a:t>en un archivo de texto</a:t>
            </a:r>
            <a:r>
              <a:rPr lang="es-ES" sz="14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F337F9-2006-1919-5890-4AA807E81066}"/>
              </a:ext>
            </a:extLst>
          </p:cNvPr>
          <p:cNvSpPr txBox="1"/>
          <p:nvPr/>
        </p:nvSpPr>
        <p:spPr>
          <a:xfrm>
            <a:off x="91066" y="930871"/>
            <a:ext cx="24997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 m tipo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nodo1 nodo2 costo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nodo1 nodo2 costo</a:t>
            </a:r>
          </a:p>
          <a:p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nodo1 nodo2 costo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01A7C3B-D082-51FB-D745-500089287F74}"/>
              </a:ext>
            </a:extLst>
          </p:cNvPr>
          <p:cNvSpPr/>
          <p:nvPr/>
        </p:nvSpPr>
        <p:spPr>
          <a:xfrm>
            <a:off x="118404" y="966978"/>
            <a:ext cx="2826788" cy="113848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9819C01-D26F-AD22-37CB-CBBBBE63DD00}"/>
              </a:ext>
            </a:extLst>
          </p:cNvPr>
          <p:cNvSpPr/>
          <p:nvPr/>
        </p:nvSpPr>
        <p:spPr>
          <a:xfrm>
            <a:off x="3173792" y="1104900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43FFE26-1A3E-CDB7-03E4-1604450B898B}"/>
              </a:ext>
            </a:extLst>
          </p:cNvPr>
          <p:cNvSpPr/>
          <p:nvPr/>
        </p:nvSpPr>
        <p:spPr>
          <a:xfrm>
            <a:off x="3329989" y="1104900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ABBFE5-435D-22F1-7196-B39A5E80A618}"/>
              </a:ext>
            </a:extLst>
          </p:cNvPr>
          <p:cNvSpPr txBox="1"/>
          <p:nvPr/>
        </p:nvSpPr>
        <p:spPr>
          <a:xfrm>
            <a:off x="4619617" y="793086"/>
            <a:ext cx="188369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Número de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nodos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grafo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3AA6B3-98E7-FFC5-31EE-2B7EC16236E5}"/>
              </a:ext>
            </a:extLst>
          </p:cNvPr>
          <p:cNvSpPr txBox="1"/>
          <p:nvPr/>
        </p:nvSpPr>
        <p:spPr>
          <a:xfrm>
            <a:off x="4775813" y="793086"/>
            <a:ext cx="17274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Número de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arcos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del grafo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2408EE1-FB15-0CF7-0240-BC7431A7D8A6}"/>
              </a:ext>
            </a:extLst>
          </p:cNvPr>
          <p:cNvCxnSpPr/>
          <p:nvPr/>
        </p:nvCxnSpPr>
        <p:spPr>
          <a:xfrm flipV="1">
            <a:off x="3473989" y="979678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B76F60B-A79B-6F69-6CF3-3063CD7FF76C}"/>
              </a:ext>
            </a:extLst>
          </p:cNvPr>
          <p:cNvCxnSpPr/>
          <p:nvPr/>
        </p:nvCxnSpPr>
        <p:spPr>
          <a:xfrm flipV="1">
            <a:off x="3317792" y="979678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7EAC793-1456-CE71-17A1-AC3DAEF5B16D}"/>
              </a:ext>
            </a:extLst>
          </p:cNvPr>
          <p:cNvSpPr/>
          <p:nvPr/>
        </p:nvSpPr>
        <p:spPr>
          <a:xfrm>
            <a:off x="3168650" y="1257964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5131062-83D4-88BF-326C-E3EA14C23E81}"/>
              </a:ext>
            </a:extLst>
          </p:cNvPr>
          <p:cNvSpPr/>
          <p:nvPr/>
        </p:nvSpPr>
        <p:spPr>
          <a:xfrm>
            <a:off x="3310939" y="1257964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6304FB4-EA07-3427-94F2-12B2B1D8CD94}"/>
              </a:ext>
            </a:extLst>
          </p:cNvPr>
          <p:cNvSpPr txBox="1"/>
          <p:nvPr/>
        </p:nvSpPr>
        <p:spPr>
          <a:xfrm>
            <a:off x="4756763" y="946150"/>
            <a:ext cx="172749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Nodo </a:t>
            </a:r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 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del arco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34E8747-14BC-4631-A688-0C06FE652B9F}"/>
              </a:ext>
            </a:extLst>
          </p:cNvPr>
          <p:cNvSpPr/>
          <p:nvPr/>
        </p:nvSpPr>
        <p:spPr>
          <a:xfrm>
            <a:off x="3437939" y="1257964"/>
            <a:ext cx="144000" cy="1440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F1B3982-FF6D-59D3-F846-FDCAA3AA989E}"/>
              </a:ext>
            </a:extLst>
          </p:cNvPr>
          <p:cNvCxnSpPr/>
          <p:nvPr/>
        </p:nvCxnSpPr>
        <p:spPr>
          <a:xfrm flipV="1">
            <a:off x="3312650" y="1132742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6B96EFA-0001-4743-9939-F3AAD8BC7A09}"/>
              </a:ext>
            </a:extLst>
          </p:cNvPr>
          <p:cNvCxnSpPr/>
          <p:nvPr/>
        </p:nvCxnSpPr>
        <p:spPr>
          <a:xfrm flipV="1">
            <a:off x="3454939" y="1132742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B039A8C-437B-5395-9369-81FDD5B2C692}"/>
              </a:ext>
            </a:extLst>
          </p:cNvPr>
          <p:cNvCxnSpPr/>
          <p:nvPr/>
        </p:nvCxnSpPr>
        <p:spPr>
          <a:xfrm flipV="1">
            <a:off x="3581939" y="1132742"/>
            <a:ext cx="1380003" cy="20192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56CB801-AD2B-A2D1-64DE-A38579A38742}"/>
              </a:ext>
            </a:extLst>
          </p:cNvPr>
          <p:cNvSpPr txBox="1"/>
          <p:nvPr/>
        </p:nvSpPr>
        <p:spPr>
          <a:xfrm>
            <a:off x="1839831" y="1447998"/>
            <a:ext cx="88791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endParaRPr lang="es-CL" sz="120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DC2F682F-1FB9-D3B1-8459-825D3BC53F77}"/>
              </a:ext>
            </a:extLst>
          </p:cNvPr>
          <p:cNvSpPr/>
          <p:nvPr/>
        </p:nvSpPr>
        <p:spPr>
          <a:xfrm>
            <a:off x="1821858" y="1161759"/>
            <a:ext cx="76200" cy="900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74AAC90-3426-AD80-C8AE-4D900354A4F2}"/>
              </a:ext>
            </a:extLst>
          </p:cNvPr>
          <p:cNvSpPr txBox="1"/>
          <p:nvPr/>
        </p:nvSpPr>
        <p:spPr>
          <a:xfrm>
            <a:off x="3592857" y="1540990"/>
            <a:ext cx="612000" cy="252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arcos</a:t>
            </a:r>
            <a:endParaRPr lang="es-CL" sz="120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Cerrar llave 39">
            <a:extLst>
              <a:ext uri="{FF2B5EF4-FFF2-40B4-BE49-F238E27FC236}">
                <a16:creationId xmlns:a16="http://schemas.microsoft.com/office/drawing/2014/main" id="{02357F87-D6B2-403E-B95B-056C2491CFEF}"/>
              </a:ext>
            </a:extLst>
          </p:cNvPr>
          <p:cNvSpPr/>
          <p:nvPr/>
        </p:nvSpPr>
        <p:spPr>
          <a:xfrm>
            <a:off x="3574883" y="1254751"/>
            <a:ext cx="76200" cy="900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80BF673-0504-85E8-CA34-31DBA6E34FC9}"/>
              </a:ext>
            </a:extLst>
          </p:cNvPr>
          <p:cNvGrpSpPr/>
          <p:nvPr/>
        </p:nvGrpSpPr>
        <p:grpSpPr>
          <a:xfrm>
            <a:off x="3458623" y="743114"/>
            <a:ext cx="1189577" cy="508240"/>
            <a:chOff x="3505197" y="893060"/>
            <a:chExt cx="1189577" cy="508240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016CA80-C152-5180-8B33-78A9260FD68E}"/>
                </a:ext>
              </a:extLst>
            </p:cNvPr>
            <p:cNvSpPr/>
            <p:nvPr/>
          </p:nvSpPr>
          <p:spPr>
            <a:xfrm>
              <a:off x="3505197" y="1257300"/>
              <a:ext cx="144000" cy="144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157598E5-4704-2FC0-8D1B-0CFE050AE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197" y="893060"/>
              <a:ext cx="1045577" cy="440938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86B737-3415-FB85-7AF5-0B1179F1F52A}"/>
              </a:ext>
            </a:extLst>
          </p:cNvPr>
          <p:cNvSpPr txBox="1"/>
          <p:nvPr/>
        </p:nvSpPr>
        <p:spPr>
          <a:xfrm>
            <a:off x="4554157" y="488379"/>
            <a:ext cx="184664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Tipo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de grafo:</a:t>
            </a:r>
          </a:p>
          <a:p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: Dirigido </a:t>
            </a:r>
          </a:p>
          <a:p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No</a:t>
            </a:r>
            <a:r>
              <a:rPr lang="es-ES" sz="1200" dirty="0">
                <a:latin typeface="Consolas" panose="020B0609020204030204" pitchFamily="49" charset="0"/>
                <a:cs typeface="Courier New" panose="02070309020205020404" pitchFamily="49" charset="0"/>
              </a:rPr>
              <a:t> dirigido</a:t>
            </a:r>
            <a:endParaRPr lang="es-CL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C10775E-9BEA-D5F7-5594-4E0D4BB4F197}"/>
              </a:ext>
            </a:extLst>
          </p:cNvPr>
          <p:cNvSpPr/>
          <p:nvPr/>
        </p:nvSpPr>
        <p:spPr>
          <a:xfrm>
            <a:off x="318495" y="988145"/>
            <a:ext cx="216000" cy="17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ADC5F31-1F06-612F-EE0E-6B6861EB4685}"/>
              </a:ext>
            </a:extLst>
          </p:cNvPr>
          <p:cNvSpPr/>
          <p:nvPr/>
        </p:nvSpPr>
        <p:spPr>
          <a:xfrm>
            <a:off x="554465" y="990600"/>
            <a:ext cx="396000" cy="17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9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1" grpId="0" animBg="1"/>
      <p:bldP spid="51" grpId="1" animBg="1"/>
      <p:bldP spid="17" grpId="0" animBg="1"/>
      <p:bldP spid="29" grpId="0" animBg="1"/>
      <p:bldP spid="29" grpId="1" animBg="1"/>
      <p:bldP spid="36" grpId="0" animBg="1"/>
      <p:bldP spid="36" grpId="1" animBg="1"/>
      <p:bldP spid="32" grpId="0" animBg="1"/>
      <p:bldP spid="32" grpId="1" animBg="1"/>
      <p:bldP spid="38" grpId="0" animBg="1"/>
      <p:bldP spid="38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2" grpId="0" animBg="1"/>
      <p:bldP spid="3" grpId="0" animBg="1"/>
      <p:bldP spid="39" grpId="0" animBg="1"/>
      <p:bldP spid="40" grpId="0" animBg="1"/>
      <p:bldP spid="22" grpId="0" animBg="1"/>
      <p:bldP spid="22" grpId="1" animBg="1"/>
      <p:bldP spid="26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5775"/>
          </a:xfrm>
        </p:spPr>
        <p:txBody>
          <a:bodyPr>
            <a:normAutofit/>
          </a:bodyPr>
          <a:lstStyle/>
          <a:p>
            <a:r>
              <a:rPr lang="es-ES" cap="small" dirty="0"/>
              <a:t>Apunte Nº3 - Taller</a:t>
            </a:r>
            <a:br>
              <a:rPr lang="es-CL" dirty="0"/>
            </a:br>
            <a:r>
              <a:rPr lang="es-CL" b="1" cap="small" dirty="0"/>
              <a:t>Almacenamiento de Grafos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638800"/>
            <a:ext cx="6400800" cy="914400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chemeClr val="tx1"/>
                </a:solidFill>
              </a:rPr>
              <a:t>Irene </a:t>
            </a:r>
            <a:r>
              <a:rPr lang="es-CL" sz="1800" dirty="0" err="1">
                <a:solidFill>
                  <a:schemeClr val="tx1"/>
                </a:solidFill>
              </a:rPr>
              <a:t>Zuccar</a:t>
            </a:r>
            <a:r>
              <a:rPr lang="es-CL" sz="1800" dirty="0">
                <a:solidFill>
                  <a:schemeClr val="tx1"/>
                </a:solidFill>
              </a:rPr>
              <a:t> </a:t>
            </a:r>
            <a:r>
              <a:rPr lang="es-CL" sz="1800" dirty="0" err="1">
                <a:solidFill>
                  <a:schemeClr val="tx1"/>
                </a:solidFill>
              </a:rPr>
              <a:t>Parrini</a:t>
            </a:r>
            <a:endParaRPr lang="es-CL" sz="1800" dirty="0">
              <a:solidFill>
                <a:schemeClr val="tx1"/>
              </a:solidFill>
            </a:endParaRPr>
          </a:p>
          <a:p>
            <a:r>
              <a:rPr lang="es-CL" sz="18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Algoritmos y Estructuras de Datos</a:t>
            </a:r>
            <a:endParaRPr kumimoji="0" lang="es-CL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0" y="193470"/>
            <a:ext cx="1116430" cy="1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381000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Definición:</a:t>
            </a:r>
          </a:p>
        </p:txBody>
      </p:sp>
      <p:sp>
        <p:nvSpPr>
          <p:cNvPr id="5" name="108 Rectángulo"/>
          <p:cNvSpPr/>
          <p:nvPr/>
        </p:nvSpPr>
        <p:spPr>
          <a:xfrm>
            <a:off x="0" y="762000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/>
              <a:t>Un matriz es </a:t>
            </a:r>
            <a:r>
              <a:rPr lang="es-ES" sz="1600" b="1" u="sng" dirty="0">
                <a:solidFill>
                  <a:srgbClr val="C00000"/>
                </a:solidFill>
              </a:rPr>
              <a:t>una sola variable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/>
              <a:t>que posee la característica de </a:t>
            </a:r>
            <a:r>
              <a:rPr lang="es-ES" sz="1600" b="1" dirty="0"/>
              <a:t>juntar</a:t>
            </a:r>
            <a:r>
              <a:rPr lang="es-ES" sz="1600" dirty="0"/>
              <a:t> una </a:t>
            </a:r>
            <a:r>
              <a:rPr lang="es-ES" sz="1600" b="1" dirty="0"/>
              <a:t>cantidad </a:t>
            </a:r>
            <a:r>
              <a:rPr lang="es-ES" sz="1600" b="1" dirty="0">
                <a:solidFill>
                  <a:srgbClr val="C00000"/>
                </a:solidFill>
              </a:rPr>
              <a:t>fija </a:t>
            </a:r>
            <a:r>
              <a:rPr lang="es-ES" sz="1600" b="1" dirty="0"/>
              <a:t>de elementos </a:t>
            </a:r>
            <a:r>
              <a:rPr lang="es-ES" sz="1600" dirty="0"/>
              <a:t>de un </a:t>
            </a:r>
            <a:r>
              <a:rPr lang="es-ES" sz="1600" b="1" dirty="0">
                <a:solidFill>
                  <a:srgbClr val="C00000"/>
                </a:solidFill>
              </a:rPr>
              <a:t>mismo tipo</a:t>
            </a:r>
            <a:r>
              <a:rPr lang="es-ES" sz="1600" b="1" dirty="0"/>
              <a:t>,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/>
              <a:t>pero esta vez organizados en </a:t>
            </a:r>
            <a:r>
              <a:rPr lang="es-ES" sz="1600" b="1" dirty="0"/>
              <a:t>una cuadrícula </a:t>
            </a:r>
            <a:r>
              <a:rPr lang="es-ES" sz="1600" dirty="0"/>
              <a:t>con un </a:t>
            </a:r>
            <a:r>
              <a:rPr lang="es-ES" sz="1600" b="1" dirty="0"/>
              <a:t>número fijo de </a:t>
            </a:r>
            <a:r>
              <a:rPr lang="es-ES" sz="1600" b="1" dirty="0">
                <a:solidFill>
                  <a:srgbClr val="FF0000"/>
                </a:solidFill>
              </a:rPr>
              <a:t>filas</a:t>
            </a:r>
            <a:r>
              <a:rPr lang="es-ES" sz="1600" b="1" dirty="0"/>
              <a:t> </a:t>
            </a:r>
            <a:r>
              <a:rPr lang="es-ES" sz="1600" dirty="0"/>
              <a:t>y un </a:t>
            </a:r>
            <a:r>
              <a:rPr lang="es-ES" sz="1600" b="1" dirty="0"/>
              <a:t>número fijo de </a:t>
            </a:r>
            <a:r>
              <a:rPr lang="es-ES" sz="1600" b="1" dirty="0">
                <a:solidFill>
                  <a:srgbClr val="FF0000"/>
                </a:solidFill>
              </a:rPr>
              <a:t>columnas</a:t>
            </a:r>
            <a:r>
              <a:rPr lang="es-ES" sz="1600" b="1" dirty="0"/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b="1" dirty="0"/>
              <a:t>También</a:t>
            </a:r>
            <a:r>
              <a:rPr lang="es-ES" sz="1600" dirty="0"/>
              <a:t> se les conoce como </a:t>
            </a:r>
            <a:r>
              <a:rPr lang="es-ES" sz="1600" b="1" i="1" noProof="1"/>
              <a:t>Arreglos Bidimensionales</a:t>
            </a:r>
            <a:r>
              <a:rPr lang="es-ES" sz="1600" b="1" dirty="0"/>
              <a:t>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11" name="108 Rectángulo"/>
          <p:cNvSpPr/>
          <p:nvPr/>
        </p:nvSpPr>
        <p:spPr>
          <a:xfrm>
            <a:off x="0" y="2070261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Sintaxis en C:</a:t>
            </a:r>
          </a:p>
        </p:txBody>
      </p:sp>
      <p:sp>
        <p:nvSpPr>
          <p:cNvPr id="13" name="108 Rectángulo"/>
          <p:cNvSpPr/>
          <p:nvPr/>
        </p:nvSpPr>
        <p:spPr>
          <a:xfrm>
            <a:off x="0" y="2480846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TipoDeDato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NombreMatriz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err="1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CantidadFilas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 err="1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CantidadColumnas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108 Rectángulo"/>
          <p:cNvSpPr/>
          <p:nvPr/>
        </p:nvSpPr>
        <p:spPr>
          <a:xfrm>
            <a:off x="0" y="30480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Ejemplos en C:</a:t>
            </a:r>
          </a:p>
        </p:txBody>
      </p:sp>
      <p:sp>
        <p:nvSpPr>
          <p:cNvPr id="15" name="108 Rectángulo"/>
          <p:cNvSpPr/>
          <p:nvPr/>
        </p:nvSpPr>
        <p:spPr>
          <a:xfrm>
            <a:off x="0" y="3458585"/>
            <a:ext cx="917257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Sudoku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La variable “Sudoku” es una matriz de 9x9 valores enteros.</a:t>
            </a:r>
          </a:p>
          <a:p>
            <a:pPr>
              <a:spcAft>
                <a:spcPts val="600"/>
              </a:spcAft>
            </a:pP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La variable “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Puzzle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” es una cuadrícula de 15 filas x 20 columnas que almacena caracteres.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uadroTexto 1">
            <a:hlinkClick r:id="rId3" action="ppaction://hlinksldjump"/>
            <a:extLst>
              <a:ext uri="{FF2B5EF4-FFF2-40B4-BE49-F238E27FC236}">
                <a16:creationId xmlns:a16="http://schemas.microsoft.com/office/drawing/2014/main" id="{8FF3197A-A925-A3E0-AC85-15CC6DA1110E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295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Representación Gráfica:</a:t>
            </a:r>
          </a:p>
        </p:txBody>
      </p:sp>
      <p:graphicFrame>
        <p:nvGraphicFramePr>
          <p:cNvPr id="17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91530"/>
              </p:ext>
            </p:extLst>
          </p:nvPr>
        </p:nvGraphicFramePr>
        <p:xfrm>
          <a:off x="3427863" y="2978383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108 Rectángulo"/>
          <p:cNvSpPr/>
          <p:nvPr/>
        </p:nvSpPr>
        <p:spPr>
          <a:xfrm>
            <a:off x="2667000" y="1676400"/>
            <a:ext cx="3171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Valores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6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6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0" y="1143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Por ejemplo, si se define la variable “</a:t>
            </a:r>
            <a:r>
              <a:rPr lang="es-ES" sz="1600" b="1" dirty="0"/>
              <a:t>Valores</a:t>
            </a:r>
            <a:r>
              <a:rPr lang="es-ES" sz="1600" dirty="0"/>
              <a:t>” como una matriz que almacena </a:t>
            </a:r>
            <a:r>
              <a:rPr lang="es-ES" sz="1600" b="1" dirty="0"/>
              <a:t>5x9 números reales</a:t>
            </a:r>
            <a:r>
              <a:rPr lang="es-ES" sz="1600" dirty="0"/>
              <a:t>:</a:t>
            </a:r>
            <a:endParaRPr lang="es-CL" sz="16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9050" y="2209800"/>
            <a:ext cx="300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Su representación </a:t>
            </a:r>
            <a:r>
              <a:rPr lang="es-ES" sz="1600" b="1" dirty="0"/>
              <a:t>gráfica </a:t>
            </a:r>
            <a:r>
              <a:rPr lang="es-ES" sz="1600" dirty="0"/>
              <a:t>será así:</a:t>
            </a:r>
            <a:endParaRPr lang="es-CL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10400" y="65209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108 Rectángulo"/>
          <p:cNvSpPr/>
          <p:nvPr/>
        </p:nvSpPr>
        <p:spPr>
          <a:xfrm>
            <a:off x="927112" y="4060170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Valores = </a:t>
            </a:r>
          </a:p>
        </p:txBody>
      </p:sp>
      <p:grpSp>
        <p:nvGrpSpPr>
          <p:cNvPr id="48" name="Group 32"/>
          <p:cNvGrpSpPr/>
          <p:nvPr/>
        </p:nvGrpSpPr>
        <p:grpSpPr>
          <a:xfrm>
            <a:off x="4113663" y="3392618"/>
            <a:ext cx="3596825" cy="2393659"/>
            <a:chOff x="3568080" y="6806317"/>
            <a:chExt cx="3596825" cy="2393659"/>
          </a:xfrm>
        </p:grpSpPr>
        <p:sp>
          <p:nvSpPr>
            <p:cNvPr id="49" name="TextBox 87"/>
            <p:cNvSpPr txBox="1"/>
            <p:nvPr/>
          </p:nvSpPr>
          <p:spPr>
            <a:xfrm>
              <a:off x="3720480" y="8830644"/>
              <a:ext cx="3239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Contenido de cada celda:</a:t>
              </a:r>
              <a:r>
                <a:rPr lang="es-CL" b="1" dirty="0">
                  <a:solidFill>
                    <a:srgbClr val="F63CE9"/>
                  </a:solidFill>
                </a:rPr>
                <a:t> </a:t>
              </a:r>
              <a:r>
                <a:rPr lang="es-CL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endParaRPr lang="es-CL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Straight Arrow Connector 88"/>
            <p:cNvCxnSpPr>
              <a:cxnSpLocks/>
            </p:cNvCxnSpPr>
            <p:nvPr/>
          </p:nvCxnSpPr>
          <p:spPr>
            <a:xfrm flipH="1" flipV="1">
              <a:off x="3568080" y="8086328"/>
              <a:ext cx="467115" cy="744316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89"/>
            <p:cNvCxnSpPr>
              <a:cxnSpLocks/>
            </p:cNvCxnSpPr>
            <p:nvPr/>
          </p:nvCxnSpPr>
          <p:spPr>
            <a:xfrm flipH="1" flipV="1">
              <a:off x="4035195" y="6806317"/>
              <a:ext cx="219822" cy="2024327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90"/>
            <p:cNvCxnSpPr>
              <a:cxnSpLocks/>
            </p:cNvCxnSpPr>
            <p:nvPr/>
          </p:nvCxnSpPr>
          <p:spPr>
            <a:xfrm flipV="1">
              <a:off x="4395090" y="7705328"/>
              <a:ext cx="81477" cy="1125316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91"/>
            <p:cNvCxnSpPr>
              <a:cxnSpLocks/>
            </p:cNvCxnSpPr>
            <p:nvPr/>
          </p:nvCxnSpPr>
          <p:spPr>
            <a:xfrm flipV="1">
              <a:off x="4895651" y="7379252"/>
              <a:ext cx="91653" cy="156590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92"/>
            <p:cNvCxnSpPr>
              <a:cxnSpLocks/>
              <a:stCxn id="49" idx="0"/>
            </p:cNvCxnSpPr>
            <p:nvPr/>
          </p:nvCxnSpPr>
          <p:spPr>
            <a:xfrm flipV="1">
              <a:off x="5340411" y="6945459"/>
              <a:ext cx="32649" cy="1885185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93"/>
            <p:cNvCxnSpPr>
              <a:cxnSpLocks/>
            </p:cNvCxnSpPr>
            <p:nvPr/>
          </p:nvCxnSpPr>
          <p:spPr>
            <a:xfrm flipV="1">
              <a:off x="5373060" y="7379252"/>
              <a:ext cx="578539" cy="156590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94"/>
            <p:cNvCxnSpPr>
              <a:cxnSpLocks/>
            </p:cNvCxnSpPr>
            <p:nvPr/>
          </p:nvCxnSpPr>
          <p:spPr>
            <a:xfrm flipV="1">
              <a:off x="5601474" y="8379517"/>
              <a:ext cx="652650" cy="56564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95"/>
            <p:cNvCxnSpPr>
              <a:cxnSpLocks/>
            </p:cNvCxnSpPr>
            <p:nvPr/>
          </p:nvCxnSpPr>
          <p:spPr>
            <a:xfrm flipV="1">
              <a:off x="6268689" y="6945459"/>
              <a:ext cx="43728" cy="190348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96"/>
            <p:cNvCxnSpPr>
              <a:cxnSpLocks/>
            </p:cNvCxnSpPr>
            <p:nvPr/>
          </p:nvCxnSpPr>
          <p:spPr>
            <a:xfrm flipV="1">
              <a:off x="6468836" y="8086328"/>
              <a:ext cx="696069" cy="739387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brir llave 69"/>
          <p:cNvSpPr/>
          <p:nvPr/>
        </p:nvSpPr>
        <p:spPr>
          <a:xfrm>
            <a:off x="2283012" y="3161850"/>
            <a:ext cx="413664" cy="2160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CuadroTexto 70"/>
          <p:cNvSpPr txBox="1"/>
          <p:nvPr/>
        </p:nvSpPr>
        <p:spPr>
          <a:xfrm>
            <a:off x="2523292" y="3531760"/>
            <a:ext cx="677108" cy="1512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s-CL" sz="1600" b="1" dirty="0">
                <a:solidFill>
                  <a:srgbClr val="0000FF"/>
                </a:solidFill>
              </a:rPr>
              <a:t>5 Filas</a:t>
            </a:r>
          </a:p>
          <a:p>
            <a:pPr algn="ctr"/>
            <a:r>
              <a:rPr lang="es-CL" sz="1600" dirty="0">
                <a:solidFill>
                  <a:srgbClr val="0000FF"/>
                </a:solidFill>
              </a:rPr>
              <a:t>(desde 0 hasta 4)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5123952" y="2164201"/>
            <a:ext cx="16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b="1" dirty="0">
                <a:solidFill>
                  <a:srgbClr val="FF0000"/>
                </a:solidFill>
              </a:rPr>
              <a:t>9 Columnas</a:t>
            </a:r>
          </a:p>
          <a:p>
            <a:pPr algn="ctr"/>
            <a:r>
              <a:rPr lang="es-CL" sz="1600" dirty="0">
                <a:solidFill>
                  <a:srgbClr val="FF0000"/>
                </a:solidFill>
              </a:rPr>
              <a:t>(desde 0 hasta 8)</a:t>
            </a:r>
          </a:p>
        </p:txBody>
      </p:sp>
      <p:sp>
        <p:nvSpPr>
          <p:cNvPr id="73" name="Abrir llave 72"/>
          <p:cNvSpPr/>
          <p:nvPr/>
        </p:nvSpPr>
        <p:spPr>
          <a:xfrm>
            <a:off x="3131103" y="3358576"/>
            <a:ext cx="310226" cy="18360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Abrir llave 73"/>
          <p:cNvSpPr/>
          <p:nvPr/>
        </p:nvSpPr>
        <p:spPr>
          <a:xfrm rot="5400000">
            <a:off x="5777437" y="859031"/>
            <a:ext cx="330052" cy="3962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33246A-5387-0851-473F-C9232AA5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105900" cy="56356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Matrices en C</a:t>
            </a:r>
            <a:endParaRPr lang="es-CL" sz="2400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hlinkClick r:id="rId3" action="ppaction://hlinksldjump"/>
            <a:extLst>
              <a:ext uri="{FF2B5EF4-FFF2-40B4-BE49-F238E27FC236}">
                <a16:creationId xmlns:a16="http://schemas.microsoft.com/office/drawing/2014/main" id="{600D27FF-E206-38F2-DD4D-4242EE032A4B}"/>
              </a:ext>
            </a:extLst>
          </p:cNvPr>
          <p:cNvSpPr txBox="1"/>
          <p:nvPr/>
        </p:nvSpPr>
        <p:spPr>
          <a:xfrm>
            <a:off x="8343500" y="45311"/>
            <a:ext cx="729495" cy="33855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 anchor="ctr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Volver</a:t>
            </a:r>
            <a:endParaRPr lang="es-C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  <p:bldP spid="70" grpId="0" animBg="1"/>
      <p:bldP spid="71" grpId="0"/>
      <p:bldP spid="72" grpId="0"/>
      <p:bldP spid="73" grpId="0" animBg="1"/>
      <p:bldP spid="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18985</TotalTime>
  <Words>1553</Words>
  <Application>Microsoft Office PowerPoint</Application>
  <PresentationFormat>Presentación en pantalla (4:3)</PresentationFormat>
  <Paragraphs>396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Wingdings</vt:lpstr>
      <vt:lpstr>Office Theme</vt:lpstr>
      <vt:lpstr>Apunte Nº3 - Taller Almacenamiento de Grafos</vt:lpstr>
      <vt:lpstr>Llenando la matriz de un grafo</vt:lpstr>
      <vt:lpstr>Llenando la matriz de un grafo</vt:lpstr>
      <vt:lpstr>Llenando la matriz de un grafo</vt:lpstr>
      <vt:lpstr>Presentación de PowerPoint</vt:lpstr>
      <vt:lpstr>Llenando la matriz de un grafo</vt:lpstr>
      <vt:lpstr>Apunte Nº3 - Taller Almacenamiento de Grafos</vt:lpstr>
      <vt:lpstr>Matrices en C</vt:lpstr>
      <vt:lpstr>Matrices en C</vt:lpstr>
      <vt:lpstr>Matrices en C</vt:lpstr>
      <vt:lpstr>Matrices en C</vt:lpstr>
      <vt:lpstr>Matrices en C</vt:lpstr>
      <vt:lpstr>Matrices en C</vt:lpstr>
      <vt:lpstr>Presentación de PowerPoint</vt:lpstr>
      <vt:lpstr>Presentación de PowerPoint</vt:lpstr>
      <vt:lpstr>Presentación de PowerPoint</vt:lpstr>
      <vt:lpstr>Presentación de PowerPoint</vt:lpstr>
      <vt:lpstr>Matrices en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</dc:title>
  <dc:creator>Irene Zuccar</dc:creator>
  <cp:lastModifiedBy>Irene Rosa Zuccar Parrini</cp:lastModifiedBy>
  <cp:revision>1404</cp:revision>
  <cp:lastPrinted>2015-11-09T18:45:00Z</cp:lastPrinted>
  <dcterms:created xsi:type="dcterms:W3CDTF">2006-08-16T00:00:00Z</dcterms:created>
  <dcterms:modified xsi:type="dcterms:W3CDTF">2023-10-02T16:43:48Z</dcterms:modified>
</cp:coreProperties>
</file>