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</p:sldIdLst>
  <p:sldSz cx="12188825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-390" y="-11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3774" y="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59B836B-1D14-4898-A0A6-D61FF17C9DBC}" type="datetime1">
              <a:rPr lang="pl-PL" smtClean="0"/>
              <a:pPr rtl="0"/>
              <a:t>16.11.2020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pl-PL" smtClean="0"/>
              <a:pPr rtl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B49425D-C08F-42D2-9661-205968B2C1FB}" type="datetime1">
              <a:rPr lang="pl-PL" smtClean="0"/>
              <a:pPr/>
              <a:t>16.11.2020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 dirty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/>
              <a:t>Kliknij, aby edytować style wzorców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pl-PL" noProof="0" smtClean="0"/>
              <a:pPr rtl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=""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l-PL" smtClean="0"/>
              <a:pPr rtl="0"/>
              <a:t>1</a:t>
            </a:fld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1829564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l-PL" smtClean="0"/>
              <a:pPr rtl="0"/>
              <a:t>2</a:t>
            </a:fld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3373038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0" name="Prostokąt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1" name="Prostokąt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2" name="Prostokąt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13" name="Łącznik prosty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rostokąt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15" name="Łącznik prosty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 noProof="0"/>
              <a:t>Kliknij, aby edytować styl wzorca podtytułu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91712C-DFA3-4BBB-949A-441F8D94FB78}" type="datetime1">
              <a:rPr lang="pl-PL" smtClean="0"/>
              <a:pPr/>
              <a:t>16.11.2020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 rtl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=""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45AF6E0-399A-47E1-A1DB-7B7324AFFA86}" type="datetime1">
              <a:rPr lang="pl-PL" smtClean="0"/>
              <a:pPr/>
              <a:t>16.11.2020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pPr rtl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=""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8" name="Prostokąt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0" name="Prostokąt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11" name="Łącznik prosty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noProof="0" dirty="0"/>
          </a:p>
        </p:txBody>
      </p:sp>
      <p:cxnSp>
        <p:nvCxnSpPr>
          <p:cNvPr id="14" name="Łącznik prosty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7926C-DC73-443E-A62B-EE34064092FB}" type="datetime1">
              <a:rPr lang="pl-PL" smtClean="0"/>
              <a:pPr/>
              <a:t>16.11.2020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pPr rtl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=""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FE2A44-E43C-4DB0-9333-8D36003B44E7}" type="datetime1">
              <a:rPr lang="pl-PL" smtClean="0"/>
              <a:pPr/>
              <a:t>16.11.2020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pPr rtl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=""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ostokąt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0" name="Prostokąt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4" name="Prostokąt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1" name="Prostokąt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22" name="Łącznik prosty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rostokąt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noProof="0" dirty="0"/>
          </a:p>
        </p:txBody>
      </p:sp>
      <p:cxnSp>
        <p:nvCxnSpPr>
          <p:cNvPr id="23" name="Łącznik prosty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rostokąt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7" name="Prostokąt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8" name="Prostokąt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9" name="Prostokąt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30" name="Prostokąt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31" name="Łącznik prosty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rostokąt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33" name="Łącznik prosty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3A63387-177D-4170-9A3F-154CB0D93663}" type="datetime1">
              <a:rPr lang="pl-PL" smtClean="0"/>
              <a:pPr/>
              <a:t>16.11.2020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 rtl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=""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CFAE661-66FE-4314-8504-F784411951F4}" type="datetime1">
              <a:rPr lang="pl-PL" smtClean="0"/>
              <a:pPr/>
              <a:t>16.11.2020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pPr rtl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=""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DE8A6F-0E38-430F-8DDD-319E6F7E6EAA}" type="datetime1">
              <a:rPr lang="pl-PL" smtClean="0"/>
              <a:pPr/>
              <a:t>16.11.2020</a:t>
            </a:fld>
            <a:endParaRPr lang="pl-PL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pPr rtl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=""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227057-05C3-4648-ABCB-F25BC875C77C}" type="datetime1">
              <a:rPr lang="pl-PL" smtClean="0"/>
              <a:pPr/>
              <a:t>16.11.2020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pPr rtl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=""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6" name="Prostokąt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cxnSp>
        <p:nvCxnSpPr>
          <p:cNvPr id="7" name="Łącznik prosty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rostokąt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D6C040-6C40-4FE1-A91C-782E8F88FE59}" type="datetime1">
              <a:rPr lang="pl-PL" smtClean="0"/>
              <a:pPr/>
              <a:t>16.11.2020</a:t>
            </a:fld>
            <a:endParaRPr lang="pl-PL" dirty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 rtl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=""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cxnSp>
        <p:nvCxnSpPr>
          <p:cNvPr id="10" name="Łącznik prosty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ostokąt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F1E1EE-6F53-47AB-A934-DBB9363F4AE6}" type="datetime1">
              <a:rPr lang="pl-PL" smtClean="0"/>
              <a:pPr/>
              <a:t>16.11.2020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pPr rtl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=""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8" name="Prostokąt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8F116C8-0054-4794-B06D-CBA61F961298}" type="datetime1">
              <a:rPr lang="pl-PL" smtClean="0"/>
              <a:pPr/>
              <a:t>16.11.2020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 rtl="0"/>
              <a:t>‹#›</a:t>
            </a:fld>
            <a:endParaRPr lang="pl-PL" noProof="0" dirty="0"/>
          </a:p>
        </p:txBody>
      </p:sp>
      <p:cxnSp>
        <p:nvCxnSpPr>
          <p:cNvPr id="10" name="Łącznik prosty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8" name="Prostokąt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3" name="Prostokąt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14" name="Łącznik prosty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noProof="0" dirty="0"/>
          </a:p>
        </p:txBody>
      </p:sp>
      <p:cxnSp>
        <p:nvCxnSpPr>
          <p:cNvPr id="16" name="Łącznik prosty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 dirty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Kliknij, aby edytować style wzorców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513D91F-FF86-4B7D-8E15-3B9D5855F3A0}" type="datetime1">
              <a:rPr lang="pl-PL" smtClean="0"/>
              <a:pPr/>
              <a:t>16.11.2020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 rtl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=""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Piksel" TargetMode="External"/><Relationship Id="rId2" Type="http://schemas.openxmlformats.org/officeDocument/2006/relationships/hyperlink" Target="https://pl.wikipedia.org/wiki/Kompresja_bezstratn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l-PL" dirty="0"/>
              <a:t>Klasy i metody abstrakcyjne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/>
              <a:t>Dr Sławomir Radomski</a:t>
            </a:r>
          </a:p>
        </p:txBody>
      </p:sp>
    </p:spTree>
    <p:extLst>
      <p:ext uri="{BB962C8B-B14F-4D97-AF65-F5344CB8AC3E}">
        <p14:creationId xmlns=""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l-PL" b="1" dirty="0"/>
              <a:t>Klasy abstrakcyjne</a:t>
            </a:r>
            <a:endParaRPr lang="pl-PL" dirty="0"/>
          </a:p>
        </p:txBody>
      </p:sp>
      <p:sp>
        <p:nvSpPr>
          <p:cNvPr id="14" name="Zawartość — symbol zastępczy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pl-PL" dirty="0"/>
              <a:t> W tego typu przypadkach klasa bazowa często jest tylko </a:t>
            </a:r>
            <a:r>
              <a:rPr lang="pl-PL" b="1" dirty="0"/>
              <a:t>atrapą, która w rzeczywistości nie wykonuje żadnych zadań, </a:t>
            </a:r>
            <a:r>
              <a:rPr lang="pl-PL" dirty="0"/>
              <a:t>a służy jedynie do zdefiniowania zestawu metod, jakimi będą posługiwały się klasy potomne. W tego typu sytuacjach często nie ma potrzeby lub jest wręcz niewskazane, aby były tworzone obiekty klasy bazowej. W przypadku zwykłych klas nie można jednak nikomu zabronić tworzenia ich instancji — taką możliwość dają </a:t>
            </a:r>
            <a:r>
              <a:rPr lang="pl-PL" b="1" dirty="0"/>
              <a:t>klasy abstrakcyjne</a:t>
            </a:r>
            <a:r>
              <a:rPr lang="pl-PL" dirty="0"/>
              <a:t>.</a:t>
            </a:r>
          </a:p>
          <a:p>
            <a:pPr rtl="0"/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18B6FFE4-E580-4128-9F69-3C073ABE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Klasa abstrakcyjna (ang. </a:t>
            </a:r>
            <a:r>
              <a:rPr lang="pl-PL" dirty="0" err="1"/>
              <a:t>abstract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3884E343-D63F-40C7-A02E-3582BDA83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 to taka klasa, która została zadeklarowana z użyciem słowa kluczowego </a:t>
            </a:r>
            <a:r>
              <a:rPr lang="pl-PL" b="1" dirty="0" err="1"/>
              <a:t>abstract</a:t>
            </a:r>
            <a:r>
              <a:rPr lang="pl-PL" dirty="0"/>
              <a:t>. Przy czym klasa, w której przynajmniej jedna metoda jest abstrakcyjna (oznaczona słowem kluczowym </a:t>
            </a:r>
            <a:r>
              <a:rPr lang="pl-PL" b="1" dirty="0" err="1"/>
              <a:t>abstract</a:t>
            </a:r>
            <a:r>
              <a:rPr lang="pl-PL" dirty="0"/>
              <a:t>), musi być zadeklarowana jako abstrakcyjna. Schematycznie taka konstrukcja wygląda następująco: </a:t>
            </a:r>
          </a:p>
          <a:p>
            <a:r>
              <a:rPr lang="pl-PL" b="1" dirty="0"/>
              <a:t>[public] </a:t>
            </a:r>
            <a:r>
              <a:rPr lang="pl-PL" b="1" dirty="0" err="1"/>
              <a:t>abstract</a:t>
            </a:r>
            <a:r>
              <a:rPr lang="pl-PL" b="1" dirty="0"/>
              <a:t> </a:t>
            </a:r>
            <a:r>
              <a:rPr lang="pl-PL" b="1" dirty="0" err="1"/>
              <a:t>class</a:t>
            </a:r>
            <a:r>
              <a:rPr lang="pl-PL" b="1" dirty="0"/>
              <a:t> </a:t>
            </a:r>
            <a:r>
              <a:rPr lang="pl-PL" b="1" dirty="0" err="1"/>
              <a:t>nazwa_klasy</a:t>
            </a:r>
            <a:r>
              <a:rPr lang="pl-PL" b="1" dirty="0"/>
              <a:t> </a:t>
            </a:r>
          </a:p>
          <a:p>
            <a:r>
              <a:rPr lang="pl-PL" b="1" dirty="0"/>
              <a:t>{ </a:t>
            </a:r>
          </a:p>
          <a:p>
            <a:r>
              <a:rPr lang="pl-PL" b="1" dirty="0"/>
              <a:t> [</a:t>
            </a:r>
            <a:r>
              <a:rPr lang="pl-PL" b="1" dirty="0" err="1"/>
              <a:t>specyfikator_dostępu</a:t>
            </a:r>
            <a:r>
              <a:rPr lang="pl-PL" b="1" dirty="0"/>
              <a:t>] </a:t>
            </a:r>
            <a:r>
              <a:rPr lang="pl-PL" b="1" dirty="0" err="1"/>
              <a:t>abstract</a:t>
            </a:r>
            <a:r>
              <a:rPr lang="pl-PL" b="1" dirty="0"/>
              <a:t> </a:t>
            </a:r>
            <a:r>
              <a:rPr lang="pl-PL" b="1" dirty="0" err="1"/>
              <a:t>typ_zwracany</a:t>
            </a:r>
            <a:r>
              <a:rPr lang="pl-PL" b="1" dirty="0"/>
              <a:t> </a:t>
            </a:r>
            <a:r>
              <a:rPr lang="pl-PL" b="1" dirty="0" err="1"/>
              <a:t>nazwa_metody</a:t>
            </a:r>
            <a:r>
              <a:rPr lang="pl-PL" b="1" dirty="0"/>
              <a:t>(argumenty); </a:t>
            </a:r>
          </a:p>
          <a:p>
            <a:r>
              <a:rPr lang="pl-PL" b="1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6752015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CA4A1B15-6B8E-4123-9765-BFDDE35E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Metoda abstrakcyjna (ang. </a:t>
            </a:r>
            <a:r>
              <a:rPr lang="pl-PL" dirty="0" err="1"/>
              <a:t>abstract</a:t>
            </a:r>
            <a:r>
              <a:rPr lang="pl-PL" dirty="0"/>
              <a:t> </a:t>
            </a:r>
            <a:r>
              <a:rPr lang="pl-PL" dirty="0" err="1"/>
              <a:t>method</a:t>
            </a:r>
            <a:r>
              <a:rPr lang="pl-PL" dirty="0"/>
              <a:t>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A06A8B41-FCD5-46E7-9481-ADBF6DC47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ma jedynie deklarację zakończoną znakiem średnika, nie może zawierać żadnego kodu. Cała konstrukcja miałaby postać następującą:</a:t>
            </a:r>
          </a:p>
          <a:p>
            <a:r>
              <a:rPr lang="pl-PL" b="1" dirty="0"/>
              <a:t> public </a:t>
            </a:r>
            <a:r>
              <a:rPr lang="pl-PL" b="1" dirty="0" err="1"/>
              <a:t>abstract</a:t>
            </a:r>
            <a:r>
              <a:rPr lang="pl-PL" b="1" dirty="0"/>
              <a:t> </a:t>
            </a:r>
            <a:r>
              <a:rPr lang="pl-PL" b="1" dirty="0" err="1"/>
              <a:t>class</a:t>
            </a:r>
            <a:r>
              <a:rPr lang="pl-PL" b="1" dirty="0"/>
              <a:t> </a:t>
            </a:r>
            <a:r>
              <a:rPr lang="pl-PL" b="1" dirty="0" err="1"/>
              <a:t>Shape</a:t>
            </a:r>
            <a:r>
              <a:rPr lang="pl-PL" b="1" dirty="0"/>
              <a:t> </a:t>
            </a:r>
          </a:p>
          <a:p>
            <a:r>
              <a:rPr lang="pl-PL" b="1" dirty="0"/>
              <a:t>{ </a:t>
            </a:r>
          </a:p>
          <a:p>
            <a:r>
              <a:rPr lang="pl-PL" b="1" dirty="0"/>
              <a:t> public </a:t>
            </a:r>
            <a:r>
              <a:rPr lang="pl-PL" b="1" dirty="0" err="1"/>
              <a:t>abstract</a:t>
            </a:r>
            <a:r>
              <a:rPr lang="pl-PL" b="1" dirty="0"/>
              <a:t> </a:t>
            </a:r>
            <a:r>
              <a:rPr lang="pl-PL" b="1" dirty="0" err="1"/>
              <a:t>void</a:t>
            </a:r>
            <a:r>
              <a:rPr lang="pl-PL" b="1" dirty="0"/>
              <a:t> Draw(); </a:t>
            </a:r>
          </a:p>
          <a:p>
            <a:r>
              <a:rPr lang="pl-PL" b="1" dirty="0"/>
              <a:t>} </a:t>
            </a:r>
          </a:p>
        </p:txBody>
      </p:sp>
    </p:spTree>
    <p:extLst>
      <p:ext uri="{BB962C8B-B14F-4D97-AF65-F5344CB8AC3E}">
        <p14:creationId xmlns="" xmlns:p14="http://schemas.microsoft.com/office/powerpoint/2010/main" val="37290416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86F104D6-D139-487D-888F-DF5DE9745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7DE5CA64-B5FF-4BBD-9890-0A35DF419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Co jednak ważniejsze, zadeklarowanie metody jako abstrakcyjnej wymusza jej </a:t>
            </a:r>
            <a:r>
              <a:rPr lang="pl-PL" dirty="0" err="1"/>
              <a:t>redeklarację</a:t>
            </a:r>
            <a:r>
              <a:rPr lang="pl-PL" dirty="0"/>
              <a:t> w klasie potomnej. Oznacza to, że </a:t>
            </a:r>
            <a:r>
              <a:rPr lang="pl-PL" b="1" dirty="0"/>
              <a:t>każda klasa wyprowadzona z klasy </a:t>
            </a:r>
            <a:r>
              <a:rPr lang="pl-PL" b="1" dirty="0" err="1"/>
              <a:t>Shape</a:t>
            </a:r>
            <a:r>
              <a:rPr lang="pl-PL" b="1" dirty="0"/>
              <a:t> (czyli dziedzicząca po </a:t>
            </a:r>
            <a:r>
              <a:rPr lang="pl-PL" b="1" dirty="0" err="1"/>
              <a:t>Shape</a:t>
            </a:r>
            <a:r>
              <a:rPr lang="pl-PL" b="1" dirty="0"/>
              <a:t>), będzie musiała zawierać metodę Draw</a:t>
            </a:r>
            <a:r>
              <a:rPr lang="pl-PL" dirty="0"/>
              <a:t>. Jeżeli w którejś z klas potomnych tej metody zabraknie, programu nie uda się skompilować.</a:t>
            </a:r>
          </a:p>
        </p:txBody>
      </p:sp>
    </p:spTree>
    <p:extLst>
      <p:ext uri="{BB962C8B-B14F-4D97-AF65-F5344CB8AC3E}">
        <p14:creationId xmlns="" xmlns:p14="http://schemas.microsoft.com/office/powerpoint/2010/main" val="12560491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1634F740-9EB5-447F-AF64-A9464140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2C334F5F-2D1F-4984-9241-4E71A34C0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="" xmlns:a16="http://schemas.microsoft.com/office/drawing/2014/main" id="{6E6440AA-DC62-46AF-8FE2-E4CF51ADB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28465"/>
            <a:ext cx="6696744" cy="67657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67677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C19D84E8-58A4-40D2-B60F-F7363CA7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FC64375C-F044-40F0-B5EF-5FFA39034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="" xmlns:a16="http://schemas.microsoft.com/office/drawing/2014/main" id="{45776C97-319B-436B-A44F-81320C114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256987"/>
            <a:ext cx="5904656" cy="570244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476071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E1801972-6E48-413E-86D2-C26AA6564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48104F4A-0A10-4898-8964-35ED4988A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Napisz klasę First zawierającą abstrakcyjną </a:t>
            </a:r>
            <a:r>
              <a:rPr lang="pl-PL" dirty="0" smtClean="0"/>
              <a:t>metodę </a:t>
            </a:r>
            <a:r>
              <a:rPr lang="pl-PL" dirty="0"/>
              <a:t>f i </a:t>
            </a:r>
            <a:r>
              <a:rPr lang="pl-PL" dirty="0" smtClean="0"/>
              <a:t>wirtualną </a:t>
            </a:r>
            <a:r>
              <a:rPr lang="pl-PL" dirty="0" err="1" smtClean="0"/>
              <a:t>r</a:t>
            </a:r>
            <a:r>
              <a:rPr lang="pl-PL" dirty="0"/>
              <a:t>, z tej klasy wyprowadź klasę potomną Second zawierającą </a:t>
            </a:r>
            <a:r>
              <a:rPr lang="pl-PL" dirty="0" smtClean="0"/>
              <a:t>ciała metod </a:t>
            </a:r>
            <a:r>
              <a:rPr lang="pl-PL" dirty="0" smtClean="0"/>
              <a:t>f </a:t>
            </a:r>
            <a:r>
              <a:rPr lang="pl-PL" dirty="0"/>
              <a:t>i </a:t>
            </a:r>
            <a:r>
              <a:rPr lang="pl-PL" smtClean="0"/>
              <a:t>r </a:t>
            </a:r>
            <a:r>
              <a:rPr lang="pl-PL" dirty="0"/>
              <a:t>na podstawie metod f i </a:t>
            </a:r>
            <a:r>
              <a:rPr lang="pl-PL" dirty="0" err="1" smtClean="0"/>
              <a:t>r</a:t>
            </a:r>
            <a:r>
              <a:rPr lang="pl-PL" dirty="0" smtClean="0"/>
              <a:t> klasy bazowej. </a:t>
            </a:r>
            <a:endParaRPr lang="pl-PL" dirty="0"/>
          </a:p>
          <a:p>
            <a:r>
              <a:rPr lang="pl-PL" dirty="0" smtClean="0"/>
              <a:t>Rozkład </a:t>
            </a:r>
            <a:r>
              <a:rPr lang="pl-PL" dirty="0" smtClean="0"/>
              <a:t>na </a:t>
            </a:r>
            <a:r>
              <a:rPr lang="pl-PL" dirty="0" smtClean="0"/>
              <a:t>czynniki </a:t>
            </a:r>
            <a:r>
              <a:rPr lang="pl-PL" dirty="0" smtClean="0"/>
              <a:t>pierwsze (Fermata lub klasyczny)</a:t>
            </a:r>
            <a:endParaRPr lang="pl-PL" dirty="0"/>
          </a:p>
          <a:p>
            <a:r>
              <a:rPr lang="pl-PL" dirty="0"/>
              <a:t>RLE (Run </a:t>
            </a:r>
            <a:r>
              <a:rPr lang="pl-PL" dirty="0" err="1"/>
              <a:t>Length</a:t>
            </a:r>
            <a:r>
              <a:rPr lang="pl-PL" dirty="0"/>
              <a:t> </a:t>
            </a:r>
            <a:r>
              <a:rPr lang="pl-PL" dirty="0" err="1"/>
              <a:t>Encoding</a:t>
            </a:r>
            <a:r>
              <a:rPr lang="pl-PL" dirty="0"/>
              <a:t>) (dokonać kompresji </a:t>
            </a:r>
            <a:r>
              <a:rPr lang="pl-PL" dirty="0" err="1"/>
              <a:t>Unnniiiiwwerrrsyyyttttteeeeet</a:t>
            </a:r>
            <a:r>
              <a:rPr lang="pl-PL" dirty="0"/>
              <a:t> </a:t>
            </a:r>
            <a:r>
              <a:rPr lang="pl-PL" dirty="0" err="1"/>
              <a:t>Gddddaansssskkii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37340347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26E3BC39-393B-484D-8A50-25214995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RLE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856D80E8-AE2D-4477-ADC2-D4C408A83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prosta metoda </a:t>
            </a:r>
            <a:r>
              <a:rPr lang="pl-PL" b="1" dirty="0">
                <a:hlinkClick r:id="rId2" tooltip="Kompresja bezstratna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bezstratnej kompresj</a:t>
            </a:r>
            <a:r>
              <a:rPr lang="pl-PL" b="1" dirty="0"/>
              <a:t>i </a:t>
            </a:r>
            <a:r>
              <a:rPr lang="pl-PL" dirty="0"/>
              <a:t>danych, której działanie polega na opisywaniu ciągów tych samych liter (bitów, bajtów, symboli, </a:t>
            </a:r>
            <a:r>
              <a:rPr lang="pl-PL" b="1" dirty="0">
                <a:hlinkClick r:id="rId3" tooltip="Piksel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pikseli</a:t>
            </a:r>
            <a:r>
              <a:rPr lang="pl-PL" b="1" dirty="0"/>
              <a:t> </a:t>
            </a:r>
            <a:r>
              <a:rPr lang="pl-PL" dirty="0"/>
              <a:t>itp.) za pomocą licznika powtórzeń (długości serii), a dokładniej przez pary: </a:t>
            </a:r>
            <a:r>
              <a:rPr lang="pl-PL" i="1" dirty="0" err="1"/>
              <a:t>licznik_powtórzeń_litery</a:t>
            </a:r>
            <a:r>
              <a:rPr lang="pl-PL" dirty="0"/>
              <a:t>, </a:t>
            </a:r>
            <a:r>
              <a:rPr lang="pl-PL" i="1" dirty="0"/>
              <a:t>litera</a:t>
            </a:r>
            <a:r>
              <a:rPr lang="pl-PL" dirty="0"/>
              <a:t>.</a:t>
            </a:r>
          </a:p>
          <a:p>
            <a:r>
              <a:rPr lang="pl-PL" dirty="0"/>
              <a:t>Np.:</a:t>
            </a:r>
          </a:p>
          <a:p>
            <a:r>
              <a:rPr lang="pl-PL" dirty="0" err="1"/>
              <a:t>Unnnniiiiiwweeerrrekkkkk</a:t>
            </a:r>
            <a:endParaRPr lang="pl-PL" dirty="0"/>
          </a:p>
          <a:p>
            <a:r>
              <a:rPr lang="pl-PL" dirty="0"/>
              <a:t>U3n5i2w3e3re4k</a:t>
            </a:r>
          </a:p>
        </p:txBody>
      </p:sp>
    </p:spTree>
    <p:extLst>
      <p:ext uri="{BB962C8B-B14F-4D97-AF65-F5344CB8AC3E}">
        <p14:creationId xmlns="" xmlns:p14="http://schemas.microsoft.com/office/powerpoint/2010/main" val="25677827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matyka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_16309079_TF02787947.potx" id="{8682BD3A-B4AE-40B7-A24E-776BF3F1C34C}" vid="{1D4AD935-C8E4-41ED-AB2B-F4B9574EA3E2}"/>
    </a:ext>
  </a:extLst>
</a:theme>
</file>

<file path=ppt/theme/theme2.xml><?xml version="1.0" encoding="utf-8"?>
<a:theme xmlns:a="http://schemas.openxmlformats.org/drawingml/2006/main" name="Motyw pakietu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 związana z edukacją matematyczną, z symbolem Pi (panoramiczna)</Template>
  <TotalTime>4113</TotalTime>
  <Words>322</Words>
  <Application>Microsoft Office PowerPoint</Application>
  <PresentationFormat>Niestandardowy</PresentationFormat>
  <Paragraphs>28</Paragraphs>
  <Slides>9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0" baseType="lpstr">
      <vt:lpstr>Matematyka 16:9</vt:lpstr>
      <vt:lpstr>Klasy i metody abstrakcyjne</vt:lpstr>
      <vt:lpstr>Klasy abstrakcyjne</vt:lpstr>
      <vt:lpstr>Klasa abstrakcyjna (ang. abstract class)</vt:lpstr>
      <vt:lpstr>Metoda abstrakcyjna (ang. abstract method)</vt:lpstr>
      <vt:lpstr>Slajd 5</vt:lpstr>
      <vt:lpstr>Slajd 6</vt:lpstr>
      <vt:lpstr>Slajd 7</vt:lpstr>
      <vt:lpstr>Zadanie</vt:lpstr>
      <vt:lpstr>RLE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Klasy i metody abstrakcyjne</dc:title>
  <dc:creator>SPLuban</dc:creator>
  <cp:lastModifiedBy>Użytkownik</cp:lastModifiedBy>
  <cp:revision>14</cp:revision>
  <dcterms:created xsi:type="dcterms:W3CDTF">2018-11-27T18:58:56Z</dcterms:created>
  <dcterms:modified xsi:type="dcterms:W3CDTF">2020-11-17T13:35:23Z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