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  <p:sldMasterId id="2147483694" r:id="rId2"/>
    <p:sldMasterId id="2147483690" r:id="rId3"/>
    <p:sldMasterId id="2147483692" r:id="rId4"/>
  </p:sldMasterIdLst>
  <p:notesMasterIdLst>
    <p:notesMasterId r:id="rId29"/>
  </p:notesMasterIdLst>
  <p:sldIdLst>
    <p:sldId id="416" r:id="rId5"/>
    <p:sldId id="405" r:id="rId6"/>
    <p:sldId id="569" r:id="rId7"/>
    <p:sldId id="557" r:id="rId8"/>
    <p:sldId id="553" r:id="rId9"/>
    <p:sldId id="586" r:id="rId10"/>
    <p:sldId id="555" r:id="rId11"/>
    <p:sldId id="600" r:id="rId12"/>
    <p:sldId id="560" r:id="rId13"/>
    <p:sldId id="572" r:id="rId14"/>
    <p:sldId id="573" r:id="rId15"/>
    <p:sldId id="591" r:id="rId16"/>
    <p:sldId id="593" r:id="rId17"/>
    <p:sldId id="574" r:id="rId18"/>
    <p:sldId id="590" r:id="rId19"/>
    <p:sldId id="587" r:id="rId20"/>
    <p:sldId id="598" r:id="rId21"/>
    <p:sldId id="588" r:id="rId22"/>
    <p:sldId id="599" r:id="rId23"/>
    <p:sldId id="594" r:id="rId24"/>
    <p:sldId id="596" r:id="rId25"/>
    <p:sldId id="577" r:id="rId26"/>
    <p:sldId id="576" r:id="rId27"/>
    <p:sldId id="57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2880" userDrawn="1">
          <p15:clr>
            <a:srgbClr val="A4A3A4"/>
          </p15:clr>
        </p15:guide>
        <p15:guide id="4" pos="5329" userDrawn="1">
          <p15:clr>
            <a:srgbClr val="A4A3A4"/>
          </p15:clr>
        </p15:guide>
        <p15:guide id="7" orient="horz" pos="4042" userDrawn="1">
          <p15:clr>
            <a:srgbClr val="A4A3A4"/>
          </p15:clr>
        </p15:guide>
        <p15:guide id="8" orient="horz" pos="777" userDrawn="1">
          <p15:clr>
            <a:srgbClr val="A4A3A4"/>
          </p15:clr>
        </p15:guide>
        <p15:guide id="11" pos="657" userDrawn="1">
          <p15:clr>
            <a:srgbClr val="A4A3A4"/>
          </p15:clr>
        </p15:guide>
        <p15:guide id="12" pos="2993" userDrawn="1">
          <p15:clr>
            <a:srgbClr val="A4A3A4"/>
          </p15:clr>
        </p15:guide>
        <p15:guide id="14" orient="horz" pos="3884" userDrawn="1">
          <p15:clr>
            <a:srgbClr val="A4A3A4"/>
          </p15:clr>
        </p15:guide>
        <p15:guide id="15" orient="horz" pos="913" userDrawn="1">
          <p15:clr>
            <a:srgbClr val="A4A3A4"/>
          </p15:clr>
        </p15:guide>
        <p15:guide id="16" orient="horz" pos="2183" userDrawn="1">
          <p15:clr>
            <a:srgbClr val="A4A3A4"/>
          </p15:clr>
        </p15:guide>
        <p15:guide id="17" orient="horz" pos="2047" userDrawn="1">
          <p15:clr>
            <a:srgbClr val="A4A3A4"/>
          </p15:clr>
        </p15:guide>
        <p15:guide id="18" pos="431" userDrawn="1">
          <p15:clr>
            <a:srgbClr val="A4A3A4"/>
          </p15:clr>
        </p15:guide>
        <p15:guide id="19" pos="5216" userDrawn="1">
          <p15:clr>
            <a:srgbClr val="A4A3A4"/>
          </p15:clr>
        </p15:guide>
        <p15:guide id="20" orient="horz" pos="1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B50"/>
    <a:srgbClr val="77933C"/>
    <a:srgbClr val="F8D142"/>
    <a:srgbClr val="595959"/>
    <a:srgbClr val="81824E"/>
    <a:srgbClr val="638D43"/>
    <a:srgbClr val="2EA041"/>
    <a:srgbClr val="72824E"/>
    <a:srgbClr val="3D6AA1"/>
    <a:srgbClr val="2C77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83181" autoAdjust="0"/>
  </p:normalViewPr>
  <p:slideViewPr>
    <p:cSldViewPr snapToGrid="0" showGuides="1">
      <p:cViewPr varScale="1">
        <p:scale>
          <a:sx n="28" d="100"/>
          <a:sy n="28" d="100"/>
        </p:scale>
        <p:origin x="-792" y="-84"/>
      </p:cViewPr>
      <p:guideLst>
        <p:guide orient="horz" pos="4042"/>
        <p:guide orient="horz" pos="777"/>
        <p:guide orient="horz" pos="3884"/>
        <p:guide orient="horz" pos="913"/>
        <p:guide orient="horz" pos="2183"/>
        <p:guide orient="horz" pos="2047"/>
        <p:guide orient="horz" pos="1735"/>
        <p:guide pos="2880"/>
        <p:guide pos="5329"/>
        <p:guide pos="657"/>
        <p:guide pos="2993"/>
        <p:guide pos="431"/>
        <p:guide pos="52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-360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77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9F926-363A-4192-BF39-AAB625B4239A}" type="datetimeFigureOut">
              <a:rPr lang="ko-KR" altLang="en-US" smtClean="0"/>
              <a:pPr/>
              <a:t>2021-05-03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3300B-E521-4C31-9E70-51665E19A7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53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00B-E521-4C31-9E70-51665E19A76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931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00B-E521-4C31-9E70-51665E19A76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56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78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KoPub돋움체 Bold" panose="00000800000000000000" pitchFamily="2" charset="-127"/>
              </a:defRPr>
            </a:lvl1pPr>
          </a:lstStyle>
          <a:p>
            <a:fld id="{AB36A4A5-B3DC-4ADF-9422-31941C68416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KoPub돋움체 Bold" panose="00000800000000000000" pitchFamily="2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KoPub돋움체 Bold" panose="00000800000000000000" pitchFamily="2" charset="-127"/>
              </a:defRPr>
            </a:lvl1pPr>
          </a:lstStyle>
          <a:p>
            <a:fld id="{90DF0D2A-2826-4C84-8FAE-9EEDF3F176B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36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48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090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33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2EC02E4-459A-4503-8E9B-45E4BDFA4F9A}"/>
              </a:ext>
            </a:extLst>
          </p:cNvPr>
          <p:cNvSpPr/>
          <p:nvPr userDrawn="1"/>
        </p:nvSpPr>
        <p:spPr>
          <a:xfrm>
            <a:off x="0" y="457925"/>
            <a:ext cx="9144000" cy="574009"/>
          </a:xfrm>
          <a:prstGeom prst="rect">
            <a:avLst/>
          </a:prstGeom>
          <a:gradFill flip="none" rotWithShape="1">
            <a:gsLst>
              <a:gs pos="100000">
                <a:srgbClr val="121A30"/>
              </a:gs>
              <a:gs pos="0">
                <a:srgbClr val="222C46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KoPub돋움체 Medium" panose="00000600000000000000" pitchFamily="2" charset="-127"/>
            </a:endParaRPr>
          </a:p>
        </p:txBody>
      </p:sp>
      <p:sp>
        <p:nvSpPr>
          <p:cNvPr id="3" name="다이아몬드 2">
            <a:extLst>
              <a:ext uri="{FF2B5EF4-FFF2-40B4-BE49-F238E27FC236}">
                <a16:creationId xmlns="" xmlns:a16="http://schemas.microsoft.com/office/drawing/2014/main" id="{268E1234-FA40-4F18-95E1-B591DB260FCE}"/>
              </a:ext>
            </a:extLst>
          </p:cNvPr>
          <p:cNvSpPr/>
          <p:nvPr userDrawn="1"/>
        </p:nvSpPr>
        <p:spPr>
          <a:xfrm>
            <a:off x="223409" y="119569"/>
            <a:ext cx="673115" cy="673115"/>
          </a:xfrm>
          <a:prstGeom prst="diamond">
            <a:avLst/>
          </a:prstGeom>
          <a:solidFill>
            <a:srgbClr val="6E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ea typeface="KoPub돋움체 Medium" panose="000006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088DFDD-3993-4624-A26C-AD958D36B5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1109" b="5589"/>
          <a:stretch/>
        </p:blipFill>
        <p:spPr>
          <a:xfrm>
            <a:off x="4275667" y="454328"/>
            <a:ext cx="4868332" cy="574009"/>
          </a:xfrm>
          <a:prstGeom prst="rect">
            <a:avLst/>
          </a:prstGeom>
        </p:spPr>
      </p:pic>
      <p:sp>
        <p:nvSpPr>
          <p:cNvPr id="8" name="직각 삼각형 7">
            <a:extLst>
              <a:ext uri="{FF2B5EF4-FFF2-40B4-BE49-F238E27FC236}">
                <a16:creationId xmlns="" xmlns:a16="http://schemas.microsoft.com/office/drawing/2014/main" id="{A6BBB728-D093-4534-B56A-19E8D12F8C49}"/>
              </a:ext>
            </a:extLst>
          </p:cNvPr>
          <p:cNvSpPr/>
          <p:nvPr userDrawn="1"/>
        </p:nvSpPr>
        <p:spPr>
          <a:xfrm flipH="1">
            <a:off x="8834283" y="6548285"/>
            <a:ext cx="309715" cy="30971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ea typeface="KoPub돋움체 Medium" panose="00000600000000000000" pitchFamily="2" charset="-127"/>
            </a:endParaRPr>
          </a:p>
        </p:txBody>
      </p:sp>
      <p:sp>
        <p:nvSpPr>
          <p:cNvPr id="9" name="제목 114">
            <a:extLst>
              <a:ext uri="{FF2B5EF4-FFF2-40B4-BE49-F238E27FC236}">
                <a16:creationId xmlns="" xmlns:a16="http://schemas.microsoft.com/office/drawing/2014/main" id="{569A4ABE-97C8-449F-9A4E-A352E3A483AA}"/>
              </a:ext>
            </a:extLst>
          </p:cNvPr>
          <p:cNvSpPr txBox="1">
            <a:spLocks/>
          </p:cNvSpPr>
          <p:nvPr userDrawn="1"/>
        </p:nvSpPr>
        <p:spPr>
          <a:xfrm>
            <a:off x="8982736" y="6684408"/>
            <a:ext cx="131767" cy="153888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buSzPct val="85000"/>
              <a:defRPr/>
            </a:pPr>
            <a:fld id="{76EDC057-C722-4A52-97BA-BB20BBCD98B6}" type="slidenum">
              <a:rPr lang="en-US" altLang="ko-KR" sz="1000" spc="-7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>
                <a:buSzPct val="85000"/>
                <a:defRPr/>
              </a:pPr>
              <a:t>‹#›</a:t>
            </a:fld>
            <a:endParaRPr lang="ko-KR" altLang="en-US" sz="1000" spc="-7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94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KoPub돋움체 Bold" panose="000008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KoPub돋움체 Bold" panose="000008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KoPub돋움체 Bold" panose="000008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KoPub돋움체 Bold" panose="000008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KoPub돋움체 Bold" panose="000008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KoPub돋움체 Bold" panose="000008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3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KoPub돋움체 Bold" panose="000008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KoPub돋움체 Bold" panose="000008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KoPub돋움체 Bold" panose="000008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KoPub돋움체 Bold" panose="000008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KoPub돋움체 Bold" panose="000008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KoPub돋움체 Bold" panose="000008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2EC02E4-459A-4503-8E9B-45E4BDFA4F9A}"/>
              </a:ext>
            </a:extLst>
          </p:cNvPr>
          <p:cNvSpPr/>
          <p:nvPr userDrawn="1"/>
        </p:nvSpPr>
        <p:spPr>
          <a:xfrm>
            <a:off x="0" y="457925"/>
            <a:ext cx="9144000" cy="574009"/>
          </a:xfrm>
          <a:prstGeom prst="rect">
            <a:avLst/>
          </a:prstGeom>
          <a:gradFill flip="none" rotWithShape="1">
            <a:gsLst>
              <a:gs pos="100000">
                <a:srgbClr val="121A30"/>
              </a:gs>
              <a:gs pos="0">
                <a:srgbClr val="222C46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KoPub돋움체 Medium" panose="00000600000000000000" pitchFamily="2" charset="-127"/>
            </a:endParaRPr>
          </a:p>
        </p:txBody>
      </p:sp>
      <p:sp>
        <p:nvSpPr>
          <p:cNvPr id="3" name="다이아몬드 2">
            <a:extLst>
              <a:ext uri="{FF2B5EF4-FFF2-40B4-BE49-F238E27FC236}">
                <a16:creationId xmlns="" xmlns:a16="http://schemas.microsoft.com/office/drawing/2014/main" id="{268E1234-FA40-4F18-95E1-B591DB260FCE}"/>
              </a:ext>
            </a:extLst>
          </p:cNvPr>
          <p:cNvSpPr/>
          <p:nvPr userDrawn="1"/>
        </p:nvSpPr>
        <p:spPr>
          <a:xfrm>
            <a:off x="223409" y="119569"/>
            <a:ext cx="673115" cy="673115"/>
          </a:xfrm>
          <a:prstGeom prst="diamond">
            <a:avLst/>
          </a:prstGeom>
          <a:solidFill>
            <a:srgbClr val="6E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ea typeface="KoPub돋움체 Medium" panose="000006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088DFDD-3993-4624-A26C-AD958D36B5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109" b="5589"/>
          <a:stretch/>
        </p:blipFill>
        <p:spPr>
          <a:xfrm>
            <a:off x="4275667" y="454328"/>
            <a:ext cx="4868332" cy="574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751CCD7-1050-427C-B3B2-84F49281E244}"/>
              </a:ext>
            </a:extLst>
          </p:cNvPr>
          <p:cNvSpPr txBox="1"/>
          <p:nvPr userDrawn="1"/>
        </p:nvSpPr>
        <p:spPr>
          <a:xfrm>
            <a:off x="6928574" y="730000"/>
            <a:ext cx="1879104" cy="2000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-263774" algn="r" defTabSz="422039">
              <a:defRPr/>
            </a:pPr>
            <a:r>
              <a:rPr lang="ko-KR" altLang="en-US" sz="1300" spc="-92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rPr>
              <a:t>창업</a:t>
            </a:r>
            <a:r>
              <a:rPr lang="en-US" altLang="ko-KR" sz="1300" spc="-92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rPr>
              <a:t>·</a:t>
            </a:r>
            <a:r>
              <a:rPr lang="ko-KR" altLang="en-US" sz="1300" spc="-92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rPr>
              <a:t>벤처기업의 </a:t>
            </a:r>
            <a:r>
              <a:rPr lang="ko-KR" altLang="en-US" sz="1300" kern="1200" spc="-92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강력한 후원자</a:t>
            </a:r>
            <a:endParaRPr lang="en-US" altLang="ko-KR" sz="1300" kern="1200" spc="-92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91AD8CCF-C009-4950-A46D-7442D709BD47}"/>
              </a:ext>
            </a:extLst>
          </p:cNvPr>
          <p:cNvSpPr/>
          <p:nvPr userDrawn="1"/>
        </p:nvSpPr>
        <p:spPr>
          <a:xfrm>
            <a:off x="8449031" y="65920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ea typeface="KoPub돋움체 Medium" panose="00000600000000000000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3F5EAE41-5FF4-4076-B024-CE99326DC8CF}"/>
              </a:ext>
            </a:extLst>
          </p:cNvPr>
          <p:cNvSpPr/>
          <p:nvPr userDrawn="1"/>
        </p:nvSpPr>
        <p:spPr>
          <a:xfrm>
            <a:off x="8583824" y="65920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ea typeface="KoPub돋움체 Medium" panose="00000600000000000000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0352C1A3-BCD4-4837-AD0C-E4D774847BC5}"/>
              </a:ext>
            </a:extLst>
          </p:cNvPr>
          <p:cNvSpPr/>
          <p:nvPr userDrawn="1"/>
        </p:nvSpPr>
        <p:spPr>
          <a:xfrm>
            <a:off x="8709517" y="65920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ea typeface="KoPub돋움체 Medium" panose="00000600000000000000" pitchFamily="2" charset="-127"/>
            </a:endParaRPr>
          </a:p>
        </p:txBody>
      </p:sp>
      <p:sp>
        <p:nvSpPr>
          <p:cNvPr id="14" name="직각 삼각형 13">
            <a:extLst>
              <a:ext uri="{FF2B5EF4-FFF2-40B4-BE49-F238E27FC236}">
                <a16:creationId xmlns="" xmlns:a16="http://schemas.microsoft.com/office/drawing/2014/main" id="{9FEC2C41-BB80-4975-B441-88C7110BD42F}"/>
              </a:ext>
            </a:extLst>
          </p:cNvPr>
          <p:cNvSpPr/>
          <p:nvPr userDrawn="1"/>
        </p:nvSpPr>
        <p:spPr>
          <a:xfrm flipH="1">
            <a:off x="8834283" y="6548285"/>
            <a:ext cx="309715" cy="30971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ea typeface="KoPub돋움체 Medium" panose="00000600000000000000" pitchFamily="2" charset="-127"/>
            </a:endParaRPr>
          </a:p>
        </p:txBody>
      </p:sp>
      <p:sp>
        <p:nvSpPr>
          <p:cNvPr id="15" name="제목 114">
            <a:extLst>
              <a:ext uri="{FF2B5EF4-FFF2-40B4-BE49-F238E27FC236}">
                <a16:creationId xmlns="" xmlns:a16="http://schemas.microsoft.com/office/drawing/2014/main" id="{BEB7E1D0-A98D-4471-A469-BD55BEB5B01F}"/>
              </a:ext>
            </a:extLst>
          </p:cNvPr>
          <p:cNvSpPr txBox="1">
            <a:spLocks/>
          </p:cNvSpPr>
          <p:nvPr userDrawn="1"/>
        </p:nvSpPr>
        <p:spPr>
          <a:xfrm>
            <a:off x="8982736" y="6684408"/>
            <a:ext cx="131767" cy="153888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buSzPct val="85000"/>
              <a:defRPr/>
            </a:pPr>
            <a:fld id="{76EDC057-C722-4A52-97BA-BB20BBCD98B6}" type="slidenum">
              <a:rPr lang="en-US" altLang="ko-KR" sz="1000" spc="-7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>
                <a:buSzPct val="85000"/>
                <a:defRPr/>
              </a:pPr>
              <a:t>‹#›</a:t>
            </a:fld>
            <a:endParaRPr lang="ko-KR" altLang="en-US" sz="1000" spc="-7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15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KoPub돋움체 Bold" panose="000008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KoPub돋움체 Bold" panose="000008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KoPub돋움체 Bold" panose="000008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KoPub돋움체 Bold" panose="000008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KoPub돋움체 Bold" panose="000008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KoPub돋움체 Bold" panose="000008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2EC02E4-459A-4503-8E9B-45E4BDFA4F9A}"/>
              </a:ext>
            </a:extLst>
          </p:cNvPr>
          <p:cNvSpPr/>
          <p:nvPr userDrawn="1"/>
        </p:nvSpPr>
        <p:spPr>
          <a:xfrm>
            <a:off x="0" y="457925"/>
            <a:ext cx="9144000" cy="574009"/>
          </a:xfrm>
          <a:prstGeom prst="rect">
            <a:avLst/>
          </a:prstGeom>
          <a:gradFill flip="none" rotWithShape="1">
            <a:gsLst>
              <a:gs pos="100000">
                <a:srgbClr val="121A30"/>
              </a:gs>
              <a:gs pos="0">
                <a:srgbClr val="222C46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KoPub돋움체 Medium" panose="00000600000000000000" pitchFamily="2" charset="-127"/>
            </a:endParaRPr>
          </a:p>
        </p:txBody>
      </p:sp>
      <p:sp>
        <p:nvSpPr>
          <p:cNvPr id="3" name="다이아몬드 2">
            <a:extLst>
              <a:ext uri="{FF2B5EF4-FFF2-40B4-BE49-F238E27FC236}">
                <a16:creationId xmlns="" xmlns:a16="http://schemas.microsoft.com/office/drawing/2014/main" id="{268E1234-FA40-4F18-95E1-B591DB260FCE}"/>
              </a:ext>
            </a:extLst>
          </p:cNvPr>
          <p:cNvSpPr/>
          <p:nvPr userDrawn="1"/>
        </p:nvSpPr>
        <p:spPr>
          <a:xfrm>
            <a:off x="223409" y="119569"/>
            <a:ext cx="673115" cy="673115"/>
          </a:xfrm>
          <a:prstGeom prst="diamond">
            <a:avLst/>
          </a:prstGeom>
          <a:solidFill>
            <a:srgbClr val="6E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ea typeface="KoPub돋움체 Medium" panose="000006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088DFDD-3993-4624-A26C-AD958D36B5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109" b="5589"/>
          <a:stretch/>
        </p:blipFill>
        <p:spPr>
          <a:xfrm>
            <a:off x="4275667" y="454328"/>
            <a:ext cx="4868332" cy="574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751CCD7-1050-427C-B3B2-84F49281E244}"/>
              </a:ext>
            </a:extLst>
          </p:cNvPr>
          <p:cNvSpPr txBox="1"/>
          <p:nvPr userDrawn="1"/>
        </p:nvSpPr>
        <p:spPr>
          <a:xfrm>
            <a:off x="7260267" y="730000"/>
            <a:ext cx="1547411" cy="2000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-263774" algn="r" defTabSz="422039">
              <a:defRPr/>
            </a:pPr>
            <a:r>
              <a:rPr lang="ko-KR" altLang="en-US" sz="1300" spc="-92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rPr>
              <a:t>소상공인의 </a:t>
            </a:r>
            <a:r>
              <a:rPr lang="ko-KR" altLang="en-US" sz="1300" spc="-92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따뜻한 대변인</a:t>
            </a:r>
            <a:endParaRPr lang="en-US" altLang="ko-KR" sz="1300" spc="-92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91AD8CCF-C009-4950-A46D-7442D709BD47}"/>
              </a:ext>
            </a:extLst>
          </p:cNvPr>
          <p:cNvSpPr/>
          <p:nvPr userDrawn="1"/>
        </p:nvSpPr>
        <p:spPr>
          <a:xfrm>
            <a:off x="8449031" y="65920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ea typeface="KoPub돋움체 Medium" panose="00000600000000000000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3F5EAE41-5FF4-4076-B024-CE99326DC8CF}"/>
              </a:ext>
            </a:extLst>
          </p:cNvPr>
          <p:cNvSpPr/>
          <p:nvPr userDrawn="1"/>
        </p:nvSpPr>
        <p:spPr>
          <a:xfrm>
            <a:off x="8583824" y="65920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ea typeface="KoPub돋움체 Medium" panose="00000600000000000000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0352C1A3-BCD4-4837-AD0C-E4D774847BC5}"/>
              </a:ext>
            </a:extLst>
          </p:cNvPr>
          <p:cNvSpPr/>
          <p:nvPr userDrawn="1"/>
        </p:nvSpPr>
        <p:spPr>
          <a:xfrm>
            <a:off x="8709517" y="65920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ea typeface="KoPub돋움체 Medium" panose="00000600000000000000" pitchFamily="2" charset="-127"/>
            </a:endParaRPr>
          </a:p>
        </p:txBody>
      </p:sp>
      <p:sp>
        <p:nvSpPr>
          <p:cNvPr id="12" name="직각 삼각형 11">
            <a:extLst>
              <a:ext uri="{FF2B5EF4-FFF2-40B4-BE49-F238E27FC236}">
                <a16:creationId xmlns="" xmlns:a16="http://schemas.microsoft.com/office/drawing/2014/main" id="{0BF0A457-90F3-4417-9C9A-54E05D7282C5}"/>
              </a:ext>
            </a:extLst>
          </p:cNvPr>
          <p:cNvSpPr/>
          <p:nvPr userDrawn="1"/>
        </p:nvSpPr>
        <p:spPr>
          <a:xfrm flipH="1">
            <a:off x="8834283" y="6548285"/>
            <a:ext cx="309715" cy="30971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ea typeface="KoPub돋움체 Medium" panose="00000600000000000000" pitchFamily="2" charset="-127"/>
            </a:endParaRPr>
          </a:p>
        </p:txBody>
      </p:sp>
      <p:sp>
        <p:nvSpPr>
          <p:cNvPr id="13" name="제목 114">
            <a:extLst>
              <a:ext uri="{FF2B5EF4-FFF2-40B4-BE49-F238E27FC236}">
                <a16:creationId xmlns="" xmlns:a16="http://schemas.microsoft.com/office/drawing/2014/main" id="{96CBD4EC-60CD-4AB9-8BEA-E802A0908037}"/>
              </a:ext>
            </a:extLst>
          </p:cNvPr>
          <p:cNvSpPr txBox="1">
            <a:spLocks/>
          </p:cNvSpPr>
          <p:nvPr userDrawn="1"/>
        </p:nvSpPr>
        <p:spPr>
          <a:xfrm>
            <a:off x="8982736" y="6684408"/>
            <a:ext cx="131767" cy="153888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buSzPct val="85000"/>
              <a:defRPr/>
            </a:pPr>
            <a:fld id="{76EDC057-C722-4A52-97BA-BB20BBCD98B6}" type="slidenum">
              <a:rPr lang="en-US" altLang="ko-KR" sz="1000" spc="-7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>
                <a:buSzPct val="85000"/>
                <a:defRPr/>
              </a:pPr>
              <a:t>‹#›</a:t>
            </a:fld>
            <a:endParaRPr lang="ko-KR" altLang="en-US" sz="1000" spc="-7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63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KoPub돋움체 Bold" panose="000008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KoPub돋움체 Bold" panose="000008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KoPub돋움체 Bold" panose="000008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KoPub돋움체 Bold" panose="000008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KoPub돋움체 Bold" panose="000008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KoPub돋움체 Bold" panose="000008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1CFA676-D22B-4A50-AC8A-FF6A58103BD3}"/>
              </a:ext>
            </a:extLst>
          </p:cNvPr>
          <p:cNvSpPr txBox="1"/>
          <p:nvPr/>
        </p:nvSpPr>
        <p:spPr>
          <a:xfrm>
            <a:off x="2123058" y="2992394"/>
            <a:ext cx="497091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defRPr/>
            </a:pPr>
            <a:r>
              <a:rPr lang="ko-KR" altLang="en-US" sz="4400" b="1" spc="-3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굿</a:t>
            </a:r>
            <a:r>
              <a:rPr lang="en-US" altLang="ko-KR" sz="4400" b="1" spc="-3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, </a:t>
            </a:r>
            <a:r>
              <a:rPr lang="ko-KR" altLang="en-US" sz="4400" b="1" spc="-3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끼</a:t>
            </a:r>
            <a:r>
              <a:rPr lang="ko-KR" altLang="en-US" sz="3600" b="1" spc="-3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니는</a:t>
            </a:r>
            <a:r>
              <a:rPr lang="ko-KR" altLang="en-US" sz="4400" b="1" spc="-3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 제</a:t>
            </a:r>
            <a:r>
              <a:rPr lang="ko-KR" altLang="en-US" sz="3600" b="1" spc="-3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때</a:t>
            </a:r>
            <a:r>
              <a:rPr lang="ko-KR" altLang="en-US" sz="4400" b="1" spc="-3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 먹</a:t>
            </a:r>
            <a:r>
              <a:rPr lang="ko-KR" altLang="en-US" sz="3600" b="1" spc="-3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어야지</a:t>
            </a:r>
            <a:r>
              <a:rPr lang="en-US" altLang="ko-KR" sz="4400" b="1" spc="-3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.</a:t>
            </a:r>
            <a:endParaRPr lang="ko-KR" altLang="en-US" sz="4400" b="1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고딕" pitchFamily="50" charset="-127"/>
              <a:ea typeface="나눔고딕" pitchFamily="50" charset="-127"/>
              <a:cs typeface="Arial" panose="020B0604020202020204" pitchFamily="34" charset="0"/>
            </a:endParaRPr>
          </a:p>
        </p:txBody>
      </p:sp>
      <p:sp>
        <p:nvSpPr>
          <p:cNvPr id="31" name="직사각형 3">
            <a:extLst>
              <a:ext uri="{FF2B5EF4-FFF2-40B4-BE49-F238E27FC236}">
                <a16:creationId xmlns="" xmlns:a16="http://schemas.microsoft.com/office/drawing/2014/main" id="{DF158A88-EB63-482E-B0A1-975A5F48AD19}"/>
              </a:ext>
            </a:extLst>
          </p:cNvPr>
          <p:cNvSpPr/>
          <p:nvPr/>
        </p:nvSpPr>
        <p:spPr>
          <a:xfrm>
            <a:off x="718379" y="2646124"/>
            <a:ext cx="608432" cy="609060"/>
          </a:xfrm>
          <a:custGeom>
            <a:avLst/>
            <a:gdLst/>
            <a:ahLst/>
            <a:cxnLst/>
            <a:rect l="l" t="t" r="r" b="b"/>
            <a:pathLst>
              <a:path w="1074763" h="1075872">
                <a:moveTo>
                  <a:pt x="426691" y="0"/>
                </a:moveTo>
                <a:lnTo>
                  <a:pt x="1074763" y="0"/>
                </a:lnTo>
                <a:lnTo>
                  <a:pt x="1074763" y="216024"/>
                </a:lnTo>
                <a:lnTo>
                  <a:pt x="517368" y="216024"/>
                </a:lnTo>
                <a:lnTo>
                  <a:pt x="216024" y="517368"/>
                </a:lnTo>
                <a:lnTo>
                  <a:pt x="216024" y="1075872"/>
                </a:lnTo>
                <a:lnTo>
                  <a:pt x="0" y="1075872"/>
                </a:lnTo>
                <a:lnTo>
                  <a:pt x="0" y="427800"/>
                </a:lnTo>
                <a:lnTo>
                  <a:pt x="1616" y="427800"/>
                </a:lnTo>
                <a:lnTo>
                  <a:pt x="852" y="427036"/>
                </a:lnTo>
                <a:lnTo>
                  <a:pt x="426691" y="11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">
            <a:extLst>
              <a:ext uri="{FF2B5EF4-FFF2-40B4-BE49-F238E27FC236}">
                <a16:creationId xmlns="" xmlns:a16="http://schemas.microsoft.com/office/drawing/2014/main" id="{53AC05CE-A517-4ED6-89AC-6EC71CB0B616}"/>
              </a:ext>
            </a:extLst>
          </p:cNvPr>
          <p:cNvSpPr/>
          <p:nvPr/>
        </p:nvSpPr>
        <p:spPr>
          <a:xfrm rot="10800000">
            <a:off x="7890214" y="3375935"/>
            <a:ext cx="608432" cy="609060"/>
          </a:xfrm>
          <a:custGeom>
            <a:avLst/>
            <a:gdLst/>
            <a:ahLst/>
            <a:cxnLst/>
            <a:rect l="l" t="t" r="r" b="b"/>
            <a:pathLst>
              <a:path w="1074763" h="1075872">
                <a:moveTo>
                  <a:pt x="426691" y="0"/>
                </a:moveTo>
                <a:lnTo>
                  <a:pt x="1074763" y="0"/>
                </a:lnTo>
                <a:lnTo>
                  <a:pt x="1074763" y="216024"/>
                </a:lnTo>
                <a:lnTo>
                  <a:pt x="517368" y="216024"/>
                </a:lnTo>
                <a:lnTo>
                  <a:pt x="216024" y="517368"/>
                </a:lnTo>
                <a:lnTo>
                  <a:pt x="216024" y="1075872"/>
                </a:lnTo>
                <a:lnTo>
                  <a:pt x="0" y="1075872"/>
                </a:lnTo>
                <a:lnTo>
                  <a:pt x="0" y="427800"/>
                </a:lnTo>
                <a:lnTo>
                  <a:pt x="1616" y="427800"/>
                </a:lnTo>
                <a:lnTo>
                  <a:pt x="852" y="427036"/>
                </a:lnTo>
                <a:lnTo>
                  <a:pt x="426691" y="11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CCBF857-136E-4261-986D-E6D064947EB3}"/>
              </a:ext>
            </a:extLst>
          </p:cNvPr>
          <p:cNvSpPr txBox="1"/>
          <p:nvPr/>
        </p:nvSpPr>
        <p:spPr>
          <a:xfrm>
            <a:off x="1445947" y="2478027"/>
            <a:ext cx="645849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63774" algn="ctr" defTabSz="422039">
              <a:defRPr/>
            </a:pPr>
            <a:r>
              <a:rPr lang="en-US" altLang="ko-KR" sz="2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DDIT 2021</a:t>
            </a:r>
            <a:r>
              <a:rPr lang="ko-KR" altLang="en-US" sz="2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년도</a:t>
            </a:r>
            <a:r>
              <a:rPr lang="en-US" altLang="ko-KR" sz="2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 </a:t>
            </a:r>
            <a:r>
              <a:rPr lang="en-US" altLang="ko-KR" sz="2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1</a:t>
            </a:r>
            <a:r>
              <a:rPr lang="ko-KR" altLang="en-US" sz="2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월반 중간프로젝트 발표 </a:t>
            </a:r>
            <a:endParaRPr lang="ko-KR" altLang="en-US" sz="2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87292" y="5346898"/>
            <a:ext cx="2945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배달의민족 도현" pitchFamily="50" charset="-127"/>
                <a:ea typeface="배달의민족 도현" pitchFamily="50" charset="-127"/>
              </a:rPr>
              <a:t>같이 밥 먹어 조</a:t>
            </a:r>
            <a:endParaRPr lang="ko-KR" altLang="en-US" sz="3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29905" y="5916826"/>
            <a:ext cx="4459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Gadugi" pitchFamily="34" charset="0"/>
                <a:ea typeface="Gadugi" pitchFamily="34" charset="0"/>
              </a:rPr>
              <a:t>http://192.168.43.29:90/DPJ/intro.html</a:t>
            </a:r>
            <a:endParaRPr lang="ko-KR" altLang="en-US" b="1" dirty="0">
              <a:latin typeface="Gadug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7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8B2D255-9BE1-4C01-AFFF-AB2E1A92C458}"/>
              </a:ext>
            </a:extLst>
          </p:cNvPr>
          <p:cNvSpPr txBox="1"/>
          <p:nvPr/>
        </p:nvSpPr>
        <p:spPr>
          <a:xfrm>
            <a:off x="386842" y="271460"/>
            <a:ext cx="371897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ED5ED5B-F4D9-41C3-922E-86DCDA54EE47}"/>
              </a:ext>
            </a:extLst>
          </p:cNvPr>
          <p:cNvSpPr txBox="1"/>
          <p:nvPr/>
        </p:nvSpPr>
        <p:spPr>
          <a:xfrm>
            <a:off x="1042988" y="527072"/>
            <a:ext cx="1051442" cy="4616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63774" algn="l" defTabSz="422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92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Arial" pitchFamily="34" charset="0"/>
              </a:rPr>
              <a:t>산출물</a:t>
            </a:r>
            <a:endParaRPr kumimoji="0" lang="en-US" altLang="ko-KR" sz="3000" b="0" i="0" u="none" strike="noStrike" kern="1200" cap="none" spc="-92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Arial" pitchFamily="34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09A094D6-261D-4814-88AD-5A3C26149764}"/>
              </a:ext>
            </a:extLst>
          </p:cNvPr>
          <p:cNvGrpSpPr/>
          <p:nvPr/>
        </p:nvGrpSpPr>
        <p:grpSpPr>
          <a:xfrm>
            <a:off x="2283619" y="625201"/>
            <a:ext cx="630706" cy="338554"/>
            <a:chOff x="2026444" y="625201"/>
            <a:chExt cx="630706" cy="338554"/>
          </a:xfrm>
        </p:grpSpPr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AA5034BE-4D31-4685-98FB-01D3F0C8D550}"/>
                </a:ext>
              </a:extLst>
            </p:cNvPr>
            <p:cNvSpPr txBox="1"/>
            <p:nvPr/>
          </p:nvSpPr>
          <p:spPr>
            <a:xfrm>
              <a:off x="2191381" y="625201"/>
              <a:ext cx="465769" cy="3385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-263774" algn="l" defTabSz="4220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200" spc="-92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LIST</a:t>
              </a:r>
              <a:endParaRPr kumimoji="0" lang="ko-KR" altLang="en-US" sz="2200" b="0" i="0" u="none" strike="noStrike" kern="1200" cap="none" spc="-92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447383E5-DDC6-4677-8C15-B3733E25BDD2}"/>
                </a:ext>
              </a:extLst>
            </p:cNvPr>
            <p:cNvSpPr/>
            <p:nvPr/>
          </p:nvSpPr>
          <p:spPr>
            <a:xfrm>
              <a:off x="2026444" y="671513"/>
              <a:ext cx="18000" cy="259556"/>
            </a:xfrm>
            <a:prstGeom prst="rect">
              <a:avLst/>
            </a:prstGeom>
            <a:solidFill>
              <a:srgbClr val="8E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KoPub돋움체 Medium" panose="00000600000000000000" pitchFamily="2" charset="-127"/>
                <a:cs typeface="+mn-cs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15" y="1147763"/>
            <a:ext cx="8066385" cy="548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852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8B2D255-9BE1-4C01-AFFF-AB2E1A92C458}"/>
              </a:ext>
            </a:extLst>
          </p:cNvPr>
          <p:cNvSpPr txBox="1"/>
          <p:nvPr/>
        </p:nvSpPr>
        <p:spPr>
          <a:xfrm>
            <a:off x="386842" y="271460"/>
            <a:ext cx="371897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ED5ED5B-F4D9-41C3-922E-86DCDA54EE47}"/>
              </a:ext>
            </a:extLst>
          </p:cNvPr>
          <p:cNvSpPr txBox="1"/>
          <p:nvPr/>
        </p:nvSpPr>
        <p:spPr>
          <a:xfrm>
            <a:off x="1042988" y="527072"/>
            <a:ext cx="1051442" cy="4616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63774" algn="l" defTabSz="422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92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Arial" pitchFamily="34" charset="0"/>
              </a:rPr>
              <a:t>산출물</a:t>
            </a:r>
            <a:endParaRPr kumimoji="0" lang="en-US" altLang="ko-KR" sz="3000" b="0" i="0" u="none" strike="noStrike" kern="1200" cap="none" spc="-92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Arial" pitchFamily="34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09A094D6-261D-4814-88AD-5A3C26149764}"/>
              </a:ext>
            </a:extLst>
          </p:cNvPr>
          <p:cNvGrpSpPr/>
          <p:nvPr/>
        </p:nvGrpSpPr>
        <p:grpSpPr>
          <a:xfrm>
            <a:off x="2283619" y="625201"/>
            <a:ext cx="671358" cy="338554"/>
            <a:chOff x="2026444" y="625201"/>
            <a:chExt cx="671358" cy="338554"/>
          </a:xfrm>
        </p:grpSpPr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AA5034BE-4D31-4685-98FB-01D3F0C8D550}"/>
                </a:ext>
              </a:extLst>
            </p:cNvPr>
            <p:cNvSpPr txBox="1"/>
            <p:nvPr/>
          </p:nvSpPr>
          <p:spPr>
            <a:xfrm>
              <a:off x="2191381" y="625201"/>
              <a:ext cx="506421" cy="3385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-263774" algn="l" defTabSz="4220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200" spc="-92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ERD</a:t>
              </a:r>
              <a:endParaRPr kumimoji="0" lang="ko-KR" altLang="en-US" sz="2200" b="0" i="0" u="none" strike="noStrike" kern="1200" cap="none" spc="-92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447383E5-DDC6-4677-8C15-B3733E25BDD2}"/>
                </a:ext>
              </a:extLst>
            </p:cNvPr>
            <p:cNvSpPr/>
            <p:nvPr/>
          </p:nvSpPr>
          <p:spPr>
            <a:xfrm>
              <a:off x="2026444" y="671513"/>
              <a:ext cx="18000" cy="259556"/>
            </a:xfrm>
            <a:prstGeom prst="rect">
              <a:avLst/>
            </a:prstGeom>
            <a:solidFill>
              <a:srgbClr val="8E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KoPub돋움체 Medium" panose="00000600000000000000" pitchFamily="2" charset="-127"/>
                <a:cs typeface="+mn-cs"/>
              </a:endParaRPr>
            </a:p>
          </p:txBody>
        </p:sp>
      </p:grpSp>
      <p:pic>
        <p:nvPicPr>
          <p:cNvPr id="4098" name="Picture 2" descr="D:\A_TeachingMaterial\4.MiddleProject\new others\산출물\12. 물리E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" y="1239550"/>
            <a:ext cx="6211945" cy="462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6330543" y="1738157"/>
            <a:ext cx="2391368" cy="3941254"/>
            <a:chOff x="1046669" y="2188084"/>
            <a:chExt cx="2391368" cy="3941254"/>
          </a:xfrm>
        </p:grpSpPr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8266CC34-FF77-4BBF-8E30-48DA26255304}"/>
                </a:ext>
              </a:extLst>
            </p:cNvPr>
            <p:cNvSpPr/>
            <p:nvPr/>
          </p:nvSpPr>
          <p:spPr>
            <a:xfrm>
              <a:off x="1046670" y="2188084"/>
              <a:ext cx="2391367" cy="39412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="" xmlns:a16="http://schemas.microsoft.com/office/drawing/2014/main" id="{233B5292-7E2C-4753-8F1D-B767FDFD6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69" y="2968380"/>
              <a:ext cx="2380343" cy="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FA62B75F-5637-4B41-90EB-88612B1891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69" y="3763448"/>
              <a:ext cx="2380343" cy="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BCA936E8-86C2-4985-AE7C-E2F3DCDC49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69" y="4551297"/>
              <a:ext cx="2380343" cy="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4B148E7D-9747-4C5E-B421-926C7A39C7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69" y="5341076"/>
              <a:ext cx="2380343" cy="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558167" y="1905112"/>
            <a:ext cx="189827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총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23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개의 테이블 구성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39544" y="2706234"/>
            <a:ext cx="21355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동일성격의 테이블은 통합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23702" y="3326210"/>
            <a:ext cx="20168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전 테이블에 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사용가능한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댓글기능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 /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코드로 분류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3477" y="4247889"/>
            <a:ext cx="22573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테이블에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DELETE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여부 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컬럼</a:t>
            </a:r>
            <a:endParaRPr lang="ko-KR" altLang="en-US" sz="14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30540" y="4910995"/>
            <a:ext cx="24032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슈퍼타입인 전체 회원 테이블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서브타입의 회원유형을 구분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6330540" y="1242109"/>
            <a:ext cx="2374531" cy="496048"/>
            <a:chOff x="604806" y="1492011"/>
            <a:chExt cx="2374531" cy="496048"/>
          </a:xfrm>
        </p:grpSpPr>
        <p:sp>
          <p:nvSpPr>
            <p:cNvPr id="20" name="모서리가 둥근 직사각형 599">
              <a:extLst>
                <a:ext uri="{FF2B5EF4-FFF2-40B4-BE49-F238E27FC236}">
                  <a16:creationId xmlns="" xmlns:a16="http://schemas.microsoft.com/office/drawing/2014/main" id="{CF135F36-0D10-4DFA-BD02-3E7C9D331A0F}"/>
                </a:ext>
              </a:extLst>
            </p:cNvPr>
            <p:cNvSpPr/>
            <p:nvPr/>
          </p:nvSpPr>
          <p:spPr>
            <a:xfrm flipH="1">
              <a:off x="604806" y="1492011"/>
              <a:ext cx="1357343" cy="496048"/>
            </a:xfrm>
            <a:prstGeom prst="snip1Rect">
              <a:avLst>
                <a:gd name="adj" fmla="val 0"/>
              </a:avLst>
            </a:prstGeom>
            <a:gradFill>
              <a:gsLst>
                <a:gs pos="50000">
                  <a:schemeClr val="accent5">
                    <a:lumMod val="75000"/>
                  </a:schemeClr>
                </a:gs>
                <a:gs pos="50000">
                  <a:srgbClr val="2C778C"/>
                </a:gs>
              </a:gsLst>
              <a:lin ang="5400000" scaled="0"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" name="모서리가 둥근 직사각형 599">
              <a:extLst>
                <a:ext uri="{FF2B5EF4-FFF2-40B4-BE49-F238E27FC236}">
                  <a16:creationId xmlns="" xmlns:a16="http://schemas.microsoft.com/office/drawing/2014/main" id="{B21AB954-6E65-4587-9742-C1BC17AE2984}"/>
                </a:ext>
              </a:extLst>
            </p:cNvPr>
            <p:cNvSpPr/>
            <p:nvPr/>
          </p:nvSpPr>
          <p:spPr>
            <a:xfrm flipH="1">
              <a:off x="1195307" y="1492011"/>
              <a:ext cx="1784030" cy="496048"/>
            </a:xfrm>
            <a:prstGeom prst="trapezoid">
              <a:avLst>
                <a:gd name="adj" fmla="val 106941"/>
              </a:avLst>
            </a:prstGeom>
            <a:gradFill>
              <a:gsLst>
                <a:gs pos="50000">
                  <a:schemeClr val="accent5">
                    <a:lumMod val="75000"/>
                  </a:schemeClr>
                </a:gs>
                <a:gs pos="50000">
                  <a:srgbClr val="2C778C"/>
                </a:gs>
              </a:gsLst>
              <a:lin ang="5400000" scaled="0"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4" name="제목 114">
              <a:extLst>
                <a:ext uri="{FF2B5EF4-FFF2-40B4-BE49-F238E27FC236}">
                  <a16:creationId xmlns="" xmlns:a16="http://schemas.microsoft.com/office/drawing/2014/main" id="{144EFD70-4916-4AD0-8372-9BB1307E3709}"/>
                </a:ext>
              </a:extLst>
            </p:cNvPr>
            <p:cNvSpPr txBox="1">
              <a:spLocks/>
            </p:cNvSpPr>
            <p:nvPr/>
          </p:nvSpPr>
          <p:spPr>
            <a:xfrm>
              <a:off x="782982" y="1553491"/>
              <a:ext cx="951543" cy="369332"/>
            </a:xfrm>
            <a:prstGeom prst="rect">
              <a:avLst/>
            </a:prstGeom>
            <a:effectLst/>
          </p:spPr>
          <p:txBody>
            <a:bodyPr wrap="non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lvl="0">
                <a:buSzPct val="85000"/>
                <a:defRPr/>
              </a:pPr>
              <a:r>
                <a:rPr lang="en-US" altLang="ko-KR" sz="2400" b="1" spc="-70" dirty="0" smtClean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DB</a:t>
              </a:r>
              <a:r>
                <a:rPr lang="ko-KR" altLang="en-US" sz="2400" b="1" spc="-70" dirty="0" smtClean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설계</a:t>
              </a:r>
              <a:endParaRPr lang="ko-KR" altLang="en-US" sz="2400" b="1" spc="-7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49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6317596" y="1926237"/>
            <a:ext cx="1630680" cy="235340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8B2D255-9BE1-4C01-AFFF-AB2E1A92C458}"/>
              </a:ext>
            </a:extLst>
          </p:cNvPr>
          <p:cNvSpPr txBox="1"/>
          <p:nvPr/>
        </p:nvSpPr>
        <p:spPr>
          <a:xfrm>
            <a:off x="386842" y="271460"/>
            <a:ext cx="371897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ED5ED5B-F4D9-41C3-922E-86DCDA54EE47}"/>
              </a:ext>
            </a:extLst>
          </p:cNvPr>
          <p:cNvSpPr txBox="1"/>
          <p:nvPr/>
        </p:nvSpPr>
        <p:spPr>
          <a:xfrm>
            <a:off x="2494064" y="527072"/>
            <a:ext cx="2517228" cy="4616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63774" algn="l" defTabSz="422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spc="-92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  <a:cs typeface="Arial" pitchFamily="34" charset="0"/>
              </a:rPr>
              <a:t>MVC-2 pattern</a:t>
            </a:r>
            <a:endParaRPr kumimoji="0" lang="en-US" altLang="ko-KR" sz="3000" b="0" i="0" u="none" strike="noStrike" kern="1200" cap="none" spc="-92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Arial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31226" y="1926237"/>
            <a:ext cx="4131517" cy="232691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695899" y="2534166"/>
            <a:ext cx="384470" cy="160002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F</a:t>
            </a:r>
          </a:p>
          <a:p>
            <a:pPr algn="ctr"/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I</a:t>
            </a:r>
          </a:p>
          <a:p>
            <a:pPr algn="ctr"/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LTER</a:t>
            </a:r>
            <a:endParaRPr lang="ko-KR" altLang="en-US" sz="1600" b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96185" y="2232645"/>
            <a:ext cx="1197079" cy="510778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DISPATCHER</a:t>
            </a:r>
          </a:p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SERVLET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446" y="3763449"/>
            <a:ext cx="881631" cy="30646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SERVICE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78963" y="2198819"/>
            <a:ext cx="1239363" cy="306467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SERVICEIMPL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71476" y="2887428"/>
            <a:ext cx="1176182" cy="1380098"/>
            <a:chOff x="257290" y="1773003"/>
            <a:chExt cx="909367" cy="1380098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257290" y="1926237"/>
              <a:ext cx="909367" cy="12268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8470" y="1773003"/>
              <a:ext cx="607003" cy="306467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  <a:cs typeface="Arial" pitchFamily="34" charset="0"/>
                </a:rPr>
                <a:t>VIEW</a:t>
              </a:r>
              <a:endParaRPr lang="ko-KR" altLang="en-US" sz="1200" b="1" dirty="0" smtClean="0"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8054340" y="1926237"/>
            <a:ext cx="1050570" cy="228970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320495" y="2198819"/>
            <a:ext cx="543143" cy="30646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DAO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123862" y="3106140"/>
            <a:ext cx="902613" cy="306467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DAOIMPL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43" name="Google Shape;240;ga44a617d40_0_227"/>
          <p:cNvSpPr/>
          <p:nvPr/>
        </p:nvSpPr>
        <p:spPr>
          <a:xfrm>
            <a:off x="8019410" y="5063052"/>
            <a:ext cx="1063128" cy="1113461"/>
          </a:xfrm>
          <a:prstGeom prst="flowChartMagneticDisk">
            <a:avLst/>
          </a:prstGeom>
          <a:solidFill>
            <a:srgbClr val="99999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 sz="2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95701" y="3003984"/>
            <a:ext cx="943850" cy="306467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HANDLER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88882" y="2174890"/>
            <a:ext cx="1227916" cy="51077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HANDLER</a:t>
            </a:r>
          </a:p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PROPERTICE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1119590" y="1430016"/>
            <a:ext cx="1" cy="14261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Google Shape;277;ga44a617d40_0_227"/>
          <p:cNvSpPr/>
          <p:nvPr/>
        </p:nvSpPr>
        <p:spPr>
          <a:xfrm rot="-5400000">
            <a:off x="8263920" y="4562560"/>
            <a:ext cx="622500" cy="285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39065" y="1108744"/>
            <a:ext cx="1060169" cy="3064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CLIENT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31226" y="4653007"/>
            <a:ext cx="5797673" cy="368527"/>
            <a:chOff x="1391088" y="1497895"/>
            <a:chExt cx="7713822" cy="368527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1391088" y="1497895"/>
              <a:ext cx="7713822" cy="3685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81034" y="1528924"/>
              <a:ext cx="1247570" cy="30646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C2B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나눔고딕" pitchFamily="50" charset="-127"/>
                  <a:cs typeface="Arial" pitchFamily="34" charset="0"/>
                </a:rPr>
                <a:t>SESSION</a:t>
              </a:r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510870" y="2222671"/>
            <a:ext cx="1282394" cy="51077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WEB</a:t>
            </a:r>
          </a:p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CONTROLLER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71002" y="4684035"/>
            <a:ext cx="435070" cy="3064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VO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H="1" flipV="1">
            <a:off x="829965" y="1410741"/>
            <a:ext cx="1" cy="14261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17558" y="1666892"/>
            <a:ext cx="955398" cy="3064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REQUEST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26" y="2123812"/>
            <a:ext cx="1059165" cy="3064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RESPONSE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3814" y="3481810"/>
            <a:ext cx="1027132" cy="51077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WEB</a:t>
            </a:r>
          </a:p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BROWSER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cxnSp>
        <p:nvCxnSpPr>
          <p:cNvPr id="13" name="직선 화살표 연결선 12"/>
          <p:cNvCxnSpPr>
            <a:stCxn id="53" idx="3"/>
          </p:cNvCxnSpPr>
          <p:nvPr/>
        </p:nvCxnSpPr>
        <p:spPr>
          <a:xfrm>
            <a:off x="5239551" y="3157218"/>
            <a:ext cx="1432000" cy="57998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33" idx="3"/>
            <a:endCxn id="41" idx="1"/>
          </p:cNvCxnSpPr>
          <p:nvPr/>
        </p:nvCxnSpPr>
        <p:spPr>
          <a:xfrm>
            <a:off x="7718326" y="2352053"/>
            <a:ext cx="602169" cy="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1" idx="2"/>
          </p:cNvCxnSpPr>
          <p:nvPr/>
        </p:nvCxnSpPr>
        <p:spPr>
          <a:xfrm>
            <a:off x="8592067" y="2505286"/>
            <a:ext cx="2787" cy="630825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59" idx="3"/>
          </p:cNvCxnSpPr>
          <p:nvPr/>
        </p:nvCxnSpPr>
        <p:spPr>
          <a:xfrm>
            <a:off x="4940326" y="4837270"/>
            <a:ext cx="430676" cy="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38" idx="0"/>
            <a:endCxn id="53" idx="2"/>
          </p:cNvCxnSpPr>
          <p:nvPr/>
        </p:nvCxnSpPr>
        <p:spPr>
          <a:xfrm flipH="1" flipV="1">
            <a:off x="4767626" y="3310451"/>
            <a:ext cx="820911" cy="137358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76"/>
          <p:cNvSpPr/>
          <p:nvPr/>
        </p:nvSpPr>
        <p:spPr>
          <a:xfrm>
            <a:off x="2494065" y="1742027"/>
            <a:ext cx="3312008" cy="306467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CONTROLER(SERVLET)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6671551" y="1741477"/>
            <a:ext cx="2115883" cy="306467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MODEL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121445" y="4069916"/>
            <a:ext cx="950210" cy="3064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IBATIS</a:t>
            </a:r>
            <a:endParaRPr lang="ko-KR" altLang="en-US" sz="1200" b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cxnSp>
        <p:nvCxnSpPr>
          <p:cNvPr id="18" name="직선 화살표 연결선 17"/>
          <p:cNvCxnSpPr>
            <a:stCxn id="42" idx="2"/>
          </p:cNvCxnSpPr>
          <p:nvPr/>
        </p:nvCxnSpPr>
        <p:spPr>
          <a:xfrm>
            <a:off x="8575169" y="3412607"/>
            <a:ext cx="21381" cy="657309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6996023" y="2488034"/>
            <a:ext cx="0" cy="1249166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V="1">
            <a:off x="1605519" y="2645385"/>
            <a:ext cx="931201" cy="824649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958049" y="4519382"/>
            <a:ext cx="1062424" cy="51077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ENCODING</a:t>
            </a:r>
          </a:p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(UTF-8)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 flipH="1">
            <a:off x="1803948" y="4180108"/>
            <a:ext cx="170647" cy="33064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7" idx="0"/>
          </p:cNvCxnSpPr>
          <p:nvPr/>
        </p:nvCxnSpPr>
        <p:spPr>
          <a:xfrm flipV="1">
            <a:off x="1489261" y="4169065"/>
            <a:ext cx="254688" cy="35031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AED5ED5B-F4D9-41C3-922E-86DCDA54EE47}"/>
              </a:ext>
            </a:extLst>
          </p:cNvPr>
          <p:cNvSpPr txBox="1"/>
          <p:nvPr/>
        </p:nvSpPr>
        <p:spPr>
          <a:xfrm>
            <a:off x="1042988" y="527072"/>
            <a:ext cx="1401922" cy="4616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63774" algn="l" defTabSz="422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spc="-92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  <a:cs typeface="Arial" pitchFamily="34" charset="0"/>
              </a:rPr>
              <a:t>주요기능</a:t>
            </a:r>
            <a:endParaRPr kumimoji="0" lang="en-US" altLang="ko-KR" sz="3000" b="0" i="0" u="none" strike="noStrike" kern="1200" cap="none" spc="-92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Arial" pitchFamily="34" charset="0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="" xmlns:a16="http://schemas.microsoft.com/office/drawing/2014/main" id="{09A094D6-261D-4814-88AD-5A3C26149764}"/>
              </a:ext>
            </a:extLst>
          </p:cNvPr>
          <p:cNvGrpSpPr/>
          <p:nvPr/>
        </p:nvGrpSpPr>
        <p:grpSpPr>
          <a:xfrm>
            <a:off x="5106595" y="623540"/>
            <a:ext cx="2159907" cy="338554"/>
            <a:chOff x="2026444" y="625201"/>
            <a:chExt cx="2159907" cy="338554"/>
          </a:xfrm>
        </p:grpSpPr>
        <p:sp>
          <p:nvSpPr>
            <p:cNvPr id="105" name="TextBox 104">
              <a:extLst>
                <a:ext uri="{FF2B5EF4-FFF2-40B4-BE49-F238E27FC236}">
                  <a16:creationId xmlns="" xmlns:a16="http://schemas.microsoft.com/office/drawing/2014/main" id="{AA5034BE-4D31-4685-98FB-01D3F0C8D550}"/>
                </a:ext>
              </a:extLst>
            </p:cNvPr>
            <p:cNvSpPr txBox="1"/>
            <p:nvPr/>
          </p:nvSpPr>
          <p:spPr>
            <a:xfrm>
              <a:off x="2191381" y="625201"/>
              <a:ext cx="1994970" cy="3385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-263774" algn="l" defTabSz="4220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200" spc="-92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Web Application</a:t>
              </a:r>
              <a:endParaRPr kumimoji="0" lang="ko-KR" altLang="en-US" sz="2200" b="0" i="0" u="none" strike="noStrike" kern="1200" cap="none" spc="-92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="" xmlns:a16="http://schemas.microsoft.com/office/drawing/2014/main" id="{447383E5-DDC6-4677-8C15-B3733E25BDD2}"/>
                </a:ext>
              </a:extLst>
            </p:cNvPr>
            <p:cNvSpPr/>
            <p:nvPr/>
          </p:nvSpPr>
          <p:spPr>
            <a:xfrm>
              <a:off x="2026444" y="671513"/>
              <a:ext cx="18000" cy="259556"/>
            </a:xfrm>
            <a:prstGeom prst="rect">
              <a:avLst/>
            </a:prstGeom>
            <a:solidFill>
              <a:srgbClr val="8E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KoPub돋움체 Medium" panose="00000600000000000000" pitchFamily="2" charset="-127"/>
                <a:cs typeface="+mn-cs"/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2596184" y="3419098"/>
            <a:ext cx="1197079" cy="71508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VIEW</a:t>
            </a:r>
          </a:p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RESOLVER</a:t>
            </a:r>
          </a:p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JSP</a:t>
            </a:r>
          </a:p>
        </p:txBody>
      </p:sp>
      <p:cxnSp>
        <p:nvCxnSpPr>
          <p:cNvPr id="146" name="직선 화살표 연결선 145"/>
          <p:cNvCxnSpPr/>
          <p:nvPr/>
        </p:nvCxnSpPr>
        <p:spPr>
          <a:xfrm>
            <a:off x="3793264" y="2352052"/>
            <a:ext cx="599388" cy="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7244720" y="4705360"/>
            <a:ext cx="435070" cy="3064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VO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cxnSp>
        <p:nvCxnSpPr>
          <p:cNvPr id="164" name="직선 화살표 연결선 163"/>
          <p:cNvCxnSpPr>
            <a:stCxn id="38" idx="3"/>
          </p:cNvCxnSpPr>
          <p:nvPr/>
        </p:nvCxnSpPr>
        <p:spPr>
          <a:xfrm>
            <a:off x="5806072" y="4837269"/>
            <a:ext cx="1438648" cy="213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>
            <a:stCxn id="162" idx="0"/>
          </p:cNvCxnSpPr>
          <p:nvPr/>
        </p:nvCxnSpPr>
        <p:spPr>
          <a:xfrm flipV="1">
            <a:off x="7462255" y="2505286"/>
            <a:ext cx="0" cy="220007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3469526" y="2743423"/>
            <a:ext cx="0" cy="66362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/>
          <p:nvPr/>
        </p:nvCxnSpPr>
        <p:spPr>
          <a:xfrm flipV="1">
            <a:off x="2953442" y="2743423"/>
            <a:ext cx="0" cy="66362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3752678" y="4134187"/>
            <a:ext cx="534152" cy="549849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/>
          <p:nvPr/>
        </p:nvCxnSpPr>
        <p:spPr>
          <a:xfrm flipH="1">
            <a:off x="1547658" y="2389996"/>
            <a:ext cx="989062" cy="857245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60" idx="3"/>
          </p:cNvCxnSpPr>
          <p:nvPr/>
        </p:nvCxnSpPr>
        <p:spPr>
          <a:xfrm>
            <a:off x="3793264" y="2478060"/>
            <a:ext cx="678228" cy="5259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/>
          <p:nvPr/>
        </p:nvCxnSpPr>
        <p:spPr>
          <a:xfrm flipH="1" flipV="1">
            <a:off x="3752678" y="2733449"/>
            <a:ext cx="534152" cy="423769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="" xmlns:a16="http://schemas.microsoft.com/office/drawing/2014/main" id="{DD5D9D97-623D-44FC-8E76-B5486F916D3D}"/>
              </a:ext>
            </a:extLst>
          </p:cNvPr>
          <p:cNvSpPr/>
          <p:nvPr/>
        </p:nvSpPr>
        <p:spPr>
          <a:xfrm>
            <a:off x="957379" y="5529513"/>
            <a:ext cx="6940721" cy="10696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5" name="모서리가 둥근 직사각형 599">
            <a:extLst>
              <a:ext uri="{FF2B5EF4-FFF2-40B4-BE49-F238E27FC236}">
                <a16:creationId xmlns="" xmlns:a16="http://schemas.microsoft.com/office/drawing/2014/main" id="{CF135F36-0D10-4DFA-BD02-3E7C9D331A0F}"/>
              </a:ext>
            </a:extLst>
          </p:cNvPr>
          <p:cNvSpPr/>
          <p:nvPr/>
        </p:nvSpPr>
        <p:spPr>
          <a:xfrm flipH="1">
            <a:off x="964356" y="5176512"/>
            <a:ext cx="1847831" cy="356669"/>
          </a:xfrm>
          <a:prstGeom prst="snip1Rect">
            <a:avLst>
              <a:gd name="adj" fmla="val 0"/>
            </a:avLst>
          </a:prstGeom>
          <a:gradFill>
            <a:gsLst>
              <a:gs pos="50000">
                <a:schemeClr val="accent5">
                  <a:lumMod val="75000"/>
                </a:schemeClr>
              </a:gs>
              <a:gs pos="50000">
                <a:srgbClr val="2C778C"/>
              </a:gs>
            </a:gsLst>
            <a:lin ang="54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6" name="모서리가 둥근 직사각형 599">
            <a:extLst>
              <a:ext uri="{FF2B5EF4-FFF2-40B4-BE49-F238E27FC236}">
                <a16:creationId xmlns="" xmlns:a16="http://schemas.microsoft.com/office/drawing/2014/main" id="{B21AB954-6E65-4587-9742-C1BC17AE2984}"/>
              </a:ext>
            </a:extLst>
          </p:cNvPr>
          <p:cNvSpPr/>
          <p:nvPr/>
        </p:nvSpPr>
        <p:spPr>
          <a:xfrm flipH="1">
            <a:off x="2379620" y="5176512"/>
            <a:ext cx="1247267" cy="353001"/>
          </a:xfrm>
          <a:prstGeom prst="trapezoid">
            <a:avLst>
              <a:gd name="adj" fmla="val 106941"/>
            </a:avLst>
          </a:prstGeom>
          <a:gradFill>
            <a:gsLst>
              <a:gs pos="50000">
                <a:schemeClr val="accent5">
                  <a:lumMod val="75000"/>
                </a:schemeClr>
              </a:gs>
              <a:gs pos="50000">
                <a:srgbClr val="2C778C"/>
              </a:gs>
            </a:gsLst>
            <a:lin ang="54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7" name="제목 114">
            <a:extLst>
              <a:ext uri="{FF2B5EF4-FFF2-40B4-BE49-F238E27FC236}">
                <a16:creationId xmlns="" xmlns:a16="http://schemas.microsoft.com/office/drawing/2014/main" id="{144EFD70-4916-4AD0-8372-9BB1307E3709}"/>
              </a:ext>
            </a:extLst>
          </p:cNvPr>
          <p:cNvSpPr txBox="1">
            <a:spLocks/>
          </p:cNvSpPr>
          <p:nvPr/>
        </p:nvSpPr>
        <p:spPr>
          <a:xfrm>
            <a:off x="1142532" y="5211925"/>
            <a:ext cx="1272143" cy="246221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>
              <a:buSzPct val="85000"/>
              <a:defRPr/>
            </a:pPr>
            <a:r>
              <a:rPr lang="en-US" altLang="ko-KR" sz="1600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MVC -2 </a:t>
            </a:r>
            <a:r>
              <a:rPr lang="en-US" altLang="ko-KR" sz="1400" b="1" spc="-7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p</a:t>
            </a:r>
            <a:r>
              <a:rPr lang="en-US" altLang="ko-KR" sz="1400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attern</a:t>
            </a:r>
            <a:endParaRPr lang="ko-KR" altLang="en-US" sz="1400" b="1" spc="-7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211808" y="5712877"/>
            <a:ext cx="663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장점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표준화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품질 및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재사용성을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높이는데 용이하다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 &gt;&gt;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유지보수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211808" y="6093582"/>
            <a:ext cx="569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단점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MVC1pattern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에 비해 복잡하다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개발기간이 길다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281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8B2D255-9BE1-4C01-AFFF-AB2E1A92C458}"/>
              </a:ext>
            </a:extLst>
          </p:cNvPr>
          <p:cNvSpPr txBox="1"/>
          <p:nvPr/>
        </p:nvSpPr>
        <p:spPr>
          <a:xfrm>
            <a:off x="386842" y="271460"/>
            <a:ext cx="371897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77" name="모서리가 둥근 직사각형 599">
            <a:extLst>
              <a:ext uri="{FF2B5EF4-FFF2-40B4-BE49-F238E27FC236}">
                <a16:creationId xmlns="" xmlns:a16="http://schemas.microsoft.com/office/drawing/2014/main" id="{7BEC0C82-4099-431A-84F5-4206E5244A69}"/>
              </a:ext>
            </a:extLst>
          </p:cNvPr>
          <p:cNvSpPr/>
          <p:nvPr/>
        </p:nvSpPr>
        <p:spPr>
          <a:xfrm flipH="1">
            <a:off x="312363" y="1297770"/>
            <a:ext cx="2463508" cy="496048"/>
          </a:xfrm>
          <a:prstGeom prst="snip1Rect">
            <a:avLst>
              <a:gd name="adj" fmla="val 0"/>
            </a:avLst>
          </a:prstGeom>
          <a:gradFill>
            <a:gsLst>
              <a:gs pos="50000">
                <a:schemeClr val="accent3">
                  <a:lumMod val="75000"/>
                </a:schemeClr>
              </a:gs>
              <a:gs pos="50000">
                <a:srgbClr val="698335"/>
              </a:gs>
            </a:gsLst>
            <a:lin ang="54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모서리가 둥근 직사각형 599">
            <a:extLst>
              <a:ext uri="{FF2B5EF4-FFF2-40B4-BE49-F238E27FC236}">
                <a16:creationId xmlns="" xmlns:a16="http://schemas.microsoft.com/office/drawing/2014/main" id="{B2BA69B3-0536-456C-8F3B-98DCAC6ED29E}"/>
              </a:ext>
            </a:extLst>
          </p:cNvPr>
          <p:cNvSpPr/>
          <p:nvPr/>
        </p:nvSpPr>
        <p:spPr>
          <a:xfrm flipH="1">
            <a:off x="1403785" y="1297770"/>
            <a:ext cx="2521712" cy="496048"/>
          </a:xfrm>
          <a:prstGeom prst="trapezoid">
            <a:avLst>
              <a:gd name="adj" fmla="val 106941"/>
            </a:avLst>
          </a:prstGeom>
          <a:gradFill>
            <a:gsLst>
              <a:gs pos="50000">
                <a:schemeClr val="accent3">
                  <a:lumMod val="75000"/>
                </a:schemeClr>
              </a:gs>
              <a:gs pos="50000">
                <a:srgbClr val="698335"/>
              </a:gs>
            </a:gsLst>
            <a:lin ang="54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9" name="제목 114">
            <a:extLst>
              <a:ext uri="{FF2B5EF4-FFF2-40B4-BE49-F238E27FC236}">
                <a16:creationId xmlns="" xmlns:a16="http://schemas.microsoft.com/office/drawing/2014/main" id="{D2E78317-17D6-4DDC-8356-F2910328195C}"/>
              </a:ext>
            </a:extLst>
          </p:cNvPr>
          <p:cNvSpPr txBox="1">
            <a:spLocks/>
          </p:cNvSpPr>
          <p:nvPr/>
        </p:nvSpPr>
        <p:spPr>
          <a:xfrm>
            <a:off x="490538" y="1359251"/>
            <a:ext cx="1456809" cy="369332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>
              <a:buSzPct val="85000"/>
              <a:defRPr/>
            </a:pPr>
            <a:r>
              <a:rPr lang="en-US" altLang="ko-KR" sz="2400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0.</a:t>
            </a:r>
            <a:r>
              <a:rPr lang="ko-KR" altLang="en-US" sz="2400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공통 기능</a:t>
            </a:r>
            <a:endParaRPr lang="ko-KR" altLang="en-US" sz="2400" b="1" spc="-7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DD5D9D97-623D-44FC-8E76-B5486F916D3D}"/>
              </a:ext>
            </a:extLst>
          </p:cNvPr>
          <p:cNvSpPr/>
          <p:nvPr/>
        </p:nvSpPr>
        <p:spPr>
          <a:xfrm>
            <a:off x="313321" y="1793818"/>
            <a:ext cx="8533498" cy="448340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1" name="제목 114">
            <a:extLst>
              <a:ext uri="{FF2B5EF4-FFF2-40B4-BE49-F238E27FC236}">
                <a16:creationId xmlns="" xmlns:a16="http://schemas.microsoft.com/office/drawing/2014/main" id="{D2E78317-17D6-4DDC-8356-F2910328195C}"/>
              </a:ext>
            </a:extLst>
          </p:cNvPr>
          <p:cNvSpPr txBox="1">
            <a:spLocks/>
          </p:cNvSpPr>
          <p:nvPr/>
        </p:nvSpPr>
        <p:spPr>
          <a:xfrm>
            <a:off x="591126" y="1817167"/>
            <a:ext cx="3241272" cy="276999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>
              <a:buSzPct val="85000"/>
              <a:defRPr/>
            </a:pPr>
            <a:r>
              <a:rPr lang="ko-KR" altLang="en-US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en-US" altLang="ko-KR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b="1" spc="-7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웹 어플리케이션 핵심 구현 기능</a:t>
            </a:r>
            <a:endParaRPr lang="ko-KR" altLang="en-US" b="1" spc="-7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10821" y="2108835"/>
            <a:ext cx="644253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1) MVC2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패턴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기능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하나의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서블릿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(Servlet)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이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웹브라우저의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요청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을 받게 됨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구현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요청을 알맞게 처리 한 후 그 결과를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JSP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로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forwarding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 시킴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구현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400" b="1" dirty="0" err="1">
                <a:latin typeface="나눔고딕" pitchFamily="50" charset="-127"/>
                <a:ea typeface="나눔고딕" pitchFamily="50" charset="-127"/>
              </a:rPr>
              <a:t>WebController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 -&gt; Handler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호출 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-&gt; CRUD -&gt;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페이지 주소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리턴 함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             -&gt; </a:t>
            </a:r>
            <a:r>
              <a:rPr lang="en-US" altLang="ko-KR" sz="1400" b="1" dirty="0" err="1">
                <a:latin typeface="나눔고딕" pitchFamily="50" charset="-127"/>
                <a:ea typeface="나눔고딕" pitchFamily="50" charset="-127"/>
              </a:rPr>
              <a:t>WebController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가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JSP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에게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작업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이관 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-&gt;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JSP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가 사용자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VEIW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세팅함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910821" y="3653493"/>
            <a:ext cx="594105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2)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세션 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기능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각 페이지의 목적에 맞게 세션정보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400" dirty="0" err="1" smtClean="0">
                <a:latin typeface="나눔고딕" pitchFamily="50" charset="-127"/>
                <a:ea typeface="나눔고딕" pitchFamily="50" charset="-127"/>
              </a:rPr>
              <a:t>userId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400" dirty="0" err="1" smtClean="0">
                <a:latin typeface="나눔고딕" pitchFamily="50" charset="-127"/>
                <a:ea typeface="나눔고딕" pitchFamily="50" charset="-127"/>
              </a:rPr>
              <a:t>userType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공유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구현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로그인 시 회원 정보를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DB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로 조회하여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세션에 정보를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저장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구현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세션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정보에 따라서 사용자는 기능에 대한 제한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함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          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관리자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일반회원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식당회원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비회원에 따른 구분으로 기능을 제한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           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자신이 작성한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글과 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댓글에만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수정과 삭제가 가능하도록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사용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다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비회원은 읽기만 가능하도록 처리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라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파티 회원의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방장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파티원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을 구분하여 기능을 분리함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ED5ED5B-F4D9-41C3-922E-86DCDA54EE47}"/>
              </a:ext>
            </a:extLst>
          </p:cNvPr>
          <p:cNvSpPr txBox="1"/>
          <p:nvPr/>
        </p:nvSpPr>
        <p:spPr>
          <a:xfrm>
            <a:off x="2494064" y="527072"/>
            <a:ext cx="2517228" cy="4616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63774" algn="l" defTabSz="422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spc="-92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  <a:cs typeface="Arial" pitchFamily="34" charset="0"/>
              </a:rPr>
              <a:t>MVC-2 pattern</a:t>
            </a:r>
            <a:endParaRPr kumimoji="0" lang="en-US" altLang="ko-KR" sz="3000" b="0" i="0" u="none" strike="noStrike" kern="1200" cap="none" spc="-92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ED5ED5B-F4D9-41C3-922E-86DCDA54EE47}"/>
              </a:ext>
            </a:extLst>
          </p:cNvPr>
          <p:cNvSpPr txBox="1"/>
          <p:nvPr/>
        </p:nvSpPr>
        <p:spPr>
          <a:xfrm>
            <a:off x="1042988" y="527072"/>
            <a:ext cx="1401922" cy="4616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63774" algn="l" defTabSz="422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spc="-92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  <a:cs typeface="Arial" pitchFamily="34" charset="0"/>
              </a:rPr>
              <a:t>주요기능</a:t>
            </a:r>
            <a:endParaRPr kumimoji="0" lang="en-US" altLang="ko-KR" sz="3000" b="0" i="0" u="none" strike="noStrike" kern="1200" cap="none" spc="-92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Arial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09A094D6-261D-4814-88AD-5A3C26149764}"/>
              </a:ext>
            </a:extLst>
          </p:cNvPr>
          <p:cNvGrpSpPr/>
          <p:nvPr/>
        </p:nvGrpSpPr>
        <p:grpSpPr>
          <a:xfrm>
            <a:off x="5106595" y="623540"/>
            <a:ext cx="2159907" cy="338554"/>
            <a:chOff x="2026444" y="625201"/>
            <a:chExt cx="2159907" cy="338554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AA5034BE-4D31-4685-98FB-01D3F0C8D550}"/>
                </a:ext>
              </a:extLst>
            </p:cNvPr>
            <p:cNvSpPr txBox="1"/>
            <p:nvPr/>
          </p:nvSpPr>
          <p:spPr>
            <a:xfrm>
              <a:off x="2191381" y="625201"/>
              <a:ext cx="1994970" cy="3385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-263774" algn="l" defTabSz="4220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200" spc="-92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Web Application</a:t>
              </a:r>
              <a:endParaRPr kumimoji="0" lang="ko-KR" altLang="en-US" sz="2200" b="0" i="0" u="none" strike="noStrike" kern="1200" cap="none" spc="-92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447383E5-DDC6-4677-8C15-B3733E25BDD2}"/>
                </a:ext>
              </a:extLst>
            </p:cNvPr>
            <p:cNvSpPr/>
            <p:nvPr/>
          </p:nvSpPr>
          <p:spPr>
            <a:xfrm>
              <a:off x="2026444" y="671513"/>
              <a:ext cx="18000" cy="259556"/>
            </a:xfrm>
            <a:prstGeom prst="rect">
              <a:avLst/>
            </a:prstGeom>
            <a:solidFill>
              <a:srgbClr val="8E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KoPub돋움체 Medium" panose="00000600000000000000" pitchFamily="2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2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8B2D255-9BE1-4C01-AFFF-AB2E1A92C458}"/>
              </a:ext>
            </a:extLst>
          </p:cNvPr>
          <p:cNvSpPr txBox="1"/>
          <p:nvPr/>
        </p:nvSpPr>
        <p:spPr>
          <a:xfrm>
            <a:off x="386842" y="271460"/>
            <a:ext cx="371897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ED5ED5B-F4D9-41C3-922E-86DCDA54EE47}"/>
              </a:ext>
            </a:extLst>
          </p:cNvPr>
          <p:cNvSpPr txBox="1"/>
          <p:nvPr/>
        </p:nvSpPr>
        <p:spPr>
          <a:xfrm>
            <a:off x="1042988" y="527072"/>
            <a:ext cx="1401922" cy="4616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63774" algn="l" defTabSz="422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spc="-92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  <a:cs typeface="Arial" pitchFamily="34" charset="0"/>
              </a:rPr>
              <a:t>주요기능</a:t>
            </a:r>
            <a:endParaRPr kumimoji="0" lang="en-US" altLang="ko-KR" sz="3000" b="0" i="0" u="none" strike="noStrike" kern="1200" cap="none" spc="-92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Arial" pitchFamily="34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09A094D6-261D-4814-88AD-5A3C26149764}"/>
              </a:ext>
            </a:extLst>
          </p:cNvPr>
          <p:cNvGrpSpPr/>
          <p:nvPr/>
        </p:nvGrpSpPr>
        <p:grpSpPr>
          <a:xfrm>
            <a:off x="2526515" y="625201"/>
            <a:ext cx="2159907" cy="338554"/>
            <a:chOff x="2026444" y="625201"/>
            <a:chExt cx="2159907" cy="338554"/>
          </a:xfrm>
        </p:grpSpPr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AA5034BE-4D31-4685-98FB-01D3F0C8D550}"/>
                </a:ext>
              </a:extLst>
            </p:cNvPr>
            <p:cNvSpPr txBox="1"/>
            <p:nvPr/>
          </p:nvSpPr>
          <p:spPr>
            <a:xfrm>
              <a:off x="2191381" y="625201"/>
              <a:ext cx="1994970" cy="3385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-263774" algn="l" defTabSz="4220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200" spc="-92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Web Application</a:t>
              </a:r>
              <a:endParaRPr kumimoji="0" lang="ko-KR" altLang="en-US" sz="2200" b="0" i="0" u="none" strike="noStrike" kern="1200" cap="none" spc="-92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447383E5-DDC6-4677-8C15-B3733E25BDD2}"/>
                </a:ext>
              </a:extLst>
            </p:cNvPr>
            <p:cNvSpPr/>
            <p:nvPr/>
          </p:nvSpPr>
          <p:spPr>
            <a:xfrm>
              <a:off x="2026444" y="671513"/>
              <a:ext cx="18000" cy="259556"/>
            </a:xfrm>
            <a:prstGeom prst="rect">
              <a:avLst/>
            </a:prstGeom>
            <a:solidFill>
              <a:srgbClr val="8E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KoPub돋움체 Medium" panose="00000600000000000000" pitchFamily="2" charset="-127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691452" y="1835080"/>
            <a:ext cx="5194948" cy="1750532"/>
            <a:chOff x="342769" y="2291047"/>
            <a:chExt cx="8415602" cy="2835790"/>
          </a:xfrm>
        </p:grpSpPr>
        <p:sp>
          <p:nvSpPr>
            <p:cNvPr id="15" name="막힌 원호 14">
              <a:extLst>
                <a:ext uri="{FF2B5EF4-FFF2-40B4-BE49-F238E27FC236}">
                  <a16:creationId xmlns="" xmlns:a16="http://schemas.microsoft.com/office/drawing/2014/main" id="{26E6CF2A-C9E5-467C-9882-F453FF39CA79}"/>
                </a:ext>
              </a:extLst>
            </p:cNvPr>
            <p:cNvSpPr/>
            <p:nvPr/>
          </p:nvSpPr>
          <p:spPr>
            <a:xfrm>
              <a:off x="342769" y="2291047"/>
              <a:ext cx="2835791" cy="2835790"/>
            </a:xfrm>
            <a:prstGeom prst="blockArc">
              <a:avLst>
                <a:gd name="adj1" fmla="val 10800000"/>
                <a:gd name="adj2" fmla="val 10834"/>
                <a:gd name="adj3" fmla="val 1569"/>
              </a:avLst>
            </a:prstGeom>
            <a:solidFill>
              <a:srgbClr val="F8D14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16" name="막힌 원호 15">
              <a:extLst>
                <a:ext uri="{FF2B5EF4-FFF2-40B4-BE49-F238E27FC236}">
                  <a16:creationId xmlns="" xmlns:a16="http://schemas.microsoft.com/office/drawing/2014/main" id="{B1785EB8-965B-44DF-B2D0-49B7CEC4B9B3}"/>
                </a:ext>
              </a:extLst>
            </p:cNvPr>
            <p:cNvSpPr/>
            <p:nvPr/>
          </p:nvSpPr>
          <p:spPr>
            <a:xfrm rot="10800000">
              <a:off x="3132704" y="2291047"/>
              <a:ext cx="2835791" cy="2835790"/>
            </a:xfrm>
            <a:prstGeom prst="blockArc">
              <a:avLst>
                <a:gd name="adj1" fmla="val 10800000"/>
                <a:gd name="adj2" fmla="val 10834"/>
                <a:gd name="adj3" fmla="val 1569"/>
              </a:avLst>
            </a:prstGeom>
            <a:solidFill>
              <a:srgbClr val="F8D14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17" name="막힌 원호 16">
              <a:extLst>
                <a:ext uri="{FF2B5EF4-FFF2-40B4-BE49-F238E27FC236}">
                  <a16:creationId xmlns="" xmlns:a16="http://schemas.microsoft.com/office/drawing/2014/main" id="{A03977DD-1A98-411B-97E2-BDFF8982B7B9}"/>
                </a:ext>
              </a:extLst>
            </p:cNvPr>
            <p:cNvSpPr/>
            <p:nvPr/>
          </p:nvSpPr>
          <p:spPr>
            <a:xfrm>
              <a:off x="5922580" y="2291047"/>
              <a:ext cx="2835791" cy="2835790"/>
            </a:xfrm>
            <a:prstGeom prst="blockArc">
              <a:avLst>
                <a:gd name="adj1" fmla="val 10800000"/>
                <a:gd name="adj2" fmla="val 10834"/>
                <a:gd name="adj3" fmla="val 1569"/>
              </a:avLst>
            </a:prstGeom>
            <a:solidFill>
              <a:srgbClr val="F8D142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4537" y="2574037"/>
              <a:ext cx="2269812" cy="2269812"/>
              <a:chOff x="644537" y="2574037"/>
              <a:chExt cx="2269812" cy="2269812"/>
            </a:xfrm>
          </p:grpSpPr>
          <p:sp>
            <p:nvSpPr>
              <p:cNvPr id="13" name="타원 12">
                <a:extLst>
                  <a:ext uri="{FF2B5EF4-FFF2-40B4-BE49-F238E27FC236}">
                    <a16:creationId xmlns="" xmlns:a16="http://schemas.microsoft.com/office/drawing/2014/main" id="{4A061074-75B0-46D6-816C-9C922E5C7E37}"/>
                  </a:ext>
                </a:extLst>
              </p:cNvPr>
              <p:cNvSpPr/>
              <p:nvPr/>
            </p:nvSpPr>
            <p:spPr>
              <a:xfrm>
                <a:off x="644537" y="2574037"/>
                <a:ext cx="2269812" cy="2269812"/>
              </a:xfrm>
              <a:prstGeom prst="ellipse">
                <a:avLst/>
              </a:prstGeom>
              <a:solidFill>
                <a:srgbClr val="0C2B50">
                  <a:alpha val="90000"/>
                </a:srgb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fontAlgn="base"/>
                <a:endParaRPr lang="ko-KR" altLang="en-US" sz="1400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1E29086C-6502-4BF1-9C47-9F86A0EC8AE4}"/>
                  </a:ext>
                </a:extLst>
              </p:cNvPr>
              <p:cNvSpPr txBox="1"/>
              <p:nvPr/>
            </p:nvSpPr>
            <p:spPr>
              <a:xfrm>
                <a:off x="1018715" y="3506340"/>
                <a:ext cx="1576777" cy="548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lvl="0" algn="ctr" defTabSz="914400" latinLnBrk="1">
                  <a:defRPr sz="280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srgbClr val="F8D142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defRPr>
                </a:lvl1pPr>
              </a:lstStyle>
              <a:p>
                <a:r>
                  <a:rPr lang="ko-KR" altLang="en-US" sz="1600" dirty="0" smtClean="0">
                    <a:latin typeface="배달의민족 도현" pitchFamily="50" charset="-127"/>
                    <a:ea typeface="배달의민족 도현" pitchFamily="50" charset="-127"/>
                  </a:rPr>
                  <a:t>회원가입</a:t>
                </a:r>
                <a:endParaRPr lang="ko-KR" altLang="en-US" sz="1600" dirty="0"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B0735EAE-A3B4-4E29-987A-A99A7383DDB0}"/>
                  </a:ext>
                </a:extLst>
              </p:cNvPr>
              <p:cNvSpPr txBox="1"/>
              <p:nvPr/>
            </p:nvSpPr>
            <p:spPr>
              <a:xfrm>
                <a:off x="1553801" y="2608567"/>
                <a:ext cx="506592" cy="912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 defTabSz="914400" latinLnBrk="1">
                  <a:defRPr/>
                </a:pPr>
                <a:r>
                  <a:rPr lang="en-US" altLang="ko-KR" sz="4000" spc="-10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prstClr val="white">
                        <a:alpha val="42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1</a:t>
                </a:r>
                <a:endParaRPr lang="ko-KR" altLang="en-US" sz="4000" spc="-10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white">
                      <a:alpha val="42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3444243" y="2574037"/>
              <a:ext cx="2269812" cy="2269812"/>
              <a:chOff x="3444243" y="2574037"/>
              <a:chExt cx="2269812" cy="2269812"/>
            </a:xfrm>
          </p:grpSpPr>
          <p:sp>
            <p:nvSpPr>
              <p:cNvPr id="14" name="타원 13">
                <a:extLst>
                  <a:ext uri="{FF2B5EF4-FFF2-40B4-BE49-F238E27FC236}">
                    <a16:creationId xmlns="" xmlns:a16="http://schemas.microsoft.com/office/drawing/2014/main" id="{4B43B68C-9599-4BD9-B365-C55098A2520E}"/>
                  </a:ext>
                </a:extLst>
              </p:cNvPr>
              <p:cNvSpPr/>
              <p:nvPr/>
            </p:nvSpPr>
            <p:spPr>
              <a:xfrm>
                <a:off x="3444243" y="2574037"/>
                <a:ext cx="2269812" cy="226981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  <a:alpha val="90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>
                <a:noFill/>
              </a:ln>
              <a:effectLst>
                <a:outerShdw blurRad="304800" dir="18900000" sx="88000" sy="88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fontAlgn="base"/>
                <a:endParaRPr lang="ko-KR" altLang="en-US" sz="1400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CCFF9680-D04E-4846-BCFC-9A501108E80F}"/>
                  </a:ext>
                </a:extLst>
              </p:cNvPr>
              <p:cNvSpPr txBox="1"/>
              <p:nvPr/>
            </p:nvSpPr>
            <p:spPr>
              <a:xfrm>
                <a:off x="3956677" y="3506340"/>
                <a:ext cx="1257372" cy="548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lvl="0" algn="ctr" defTabSz="914400" latinLnBrk="1">
                  <a:defRPr sz="280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srgbClr val="F8D142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defRPr>
                </a:lvl1pPr>
              </a:lstStyle>
              <a:p>
                <a:r>
                  <a:rPr lang="ko-KR" altLang="en-US" sz="1600" dirty="0" smtClean="0">
                    <a:latin typeface="배달의민족 도현" pitchFamily="50" charset="-127"/>
                    <a:ea typeface="배달의민족 도현" pitchFamily="50" charset="-127"/>
                  </a:rPr>
                  <a:t>로그인</a:t>
                </a:r>
                <a:endParaRPr lang="ko-KR" altLang="en-US" sz="1600" dirty="0"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D64D77A2-E908-4376-B9CE-F6F7E29910C8}"/>
                  </a:ext>
                </a:extLst>
              </p:cNvPr>
              <p:cNvSpPr txBox="1"/>
              <p:nvPr/>
            </p:nvSpPr>
            <p:spPr>
              <a:xfrm>
                <a:off x="4371429" y="2608567"/>
                <a:ext cx="506592" cy="912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 defTabSz="914400" latinLnBrk="1">
                  <a:defRPr/>
                </a:pPr>
                <a:r>
                  <a:rPr lang="en-US" altLang="ko-KR" sz="4000" spc="-10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prstClr val="white">
                        <a:alpha val="42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2</a:t>
                </a:r>
                <a:endParaRPr lang="ko-KR" altLang="en-US" sz="4000" spc="-10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white">
                      <a:alpha val="42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6262364" y="2574037"/>
              <a:ext cx="2269812" cy="2269812"/>
              <a:chOff x="6262364" y="2574037"/>
              <a:chExt cx="2269812" cy="2269812"/>
            </a:xfrm>
          </p:grpSpPr>
          <p:sp>
            <p:nvSpPr>
              <p:cNvPr id="20" name="타원 19">
                <a:extLst>
                  <a:ext uri="{FF2B5EF4-FFF2-40B4-BE49-F238E27FC236}">
                    <a16:creationId xmlns="" xmlns:a16="http://schemas.microsoft.com/office/drawing/2014/main" id="{D94604B9-DF33-4E2F-86FA-24ABBD87652B}"/>
                  </a:ext>
                </a:extLst>
              </p:cNvPr>
              <p:cNvSpPr/>
              <p:nvPr/>
            </p:nvSpPr>
            <p:spPr>
              <a:xfrm>
                <a:off x="6262364" y="2574037"/>
                <a:ext cx="2269812" cy="2269812"/>
              </a:xfrm>
              <a:prstGeom prst="ellipse">
                <a:avLst/>
              </a:prstGeom>
              <a:solidFill>
                <a:srgbClr val="071F3D">
                  <a:alpha val="90000"/>
                </a:srgb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fontAlgn="base"/>
                <a:endParaRPr lang="ko-KR" altLang="en-US" sz="1400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C1C0CA70-2A87-46EF-8B15-B9B0E234E3B7}"/>
                  </a:ext>
                </a:extLst>
              </p:cNvPr>
              <p:cNvSpPr txBox="1"/>
              <p:nvPr/>
            </p:nvSpPr>
            <p:spPr>
              <a:xfrm>
                <a:off x="6613717" y="3506340"/>
                <a:ext cx="1576776" cy="548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lvl="0" algn="ctr" defTabSz="914400" latinLnBrk="1">
                  <a:defRPr sz="280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srgbClr val="F8D142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defRPr>
                </a:lvl1pPr>
              </a:lstStyle>
              <a:p>
                <a:r>
                  <a:rPr lang="ko-KR" altLang="en-US" sz="1600" dirty="0" smtClean="0">
                    <a:latin typeface="배달의민족 도현" pitchFamily="50" charset="-127"/>
                    <a:ea typeface="배달의민족 도현" pitchFamily="50" charset="-127"/>
                  </a:rPr>
                  <a:t>로그아웃</a:t>
                </a:r>
                <a:endParaRPr lang="ko-KR" altLang="en-US" sz="1600" dirty="0"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513FBAF2-6E5A-4352-9E87-3E821C8A62C7}"/>
                  </a:ext>
                </a:extLst>
              </p:cNvPr>
              <p:cNvSpPr txBox="1"/>
              <p:nvPr/>
            </p:nvSpPr>
            <p:spPr>
              <a:xfrm>
                <a:off x="7114629" y="2608567"/>
                <a:ext cx="506592" cy="912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 defTabSz="914400" latinLnBrk="1">
                  <a:defRPr/>
                </a:pPr>
                <a:r>
                  <a:rPr lang="en-US" altLang="ko-KR" sz="4000" spc="-10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prstClr val="white">
                        <a:alpha val="42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3</a:t>
                </a:r>
                <a:endParaRPr lang="ko-KR" altLang="en-US" sz="4000" spc="-10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white">
                      <a:alpha val="42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5570F579-6F2C-4B26-BE87-C12DBF295A01}"/>
              </a:ext>
            </a:extLst>
          </p:cNvPr>
          <p:cNvSpPr/>
          <p:nvPr/>
        </p:nvSpPr>
        <p:spPr>
          <a:xfrm>
            <a:off x="313322" y="1793725"/>
            <a:ext cx="8533498" cy="179529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모서리가 둥근 직사각형 599">
            <a:extLst>
              <a:ext uri="{FF2B5EF4-FFF2-40B4-BE49-F238E27FC236}">
                <a16:creationId xmlns="" xmlns:a16="http://schemas.microsoft.com/office/drawing/2014/main" id="{7BEC0C82-4099-431A-84F5-4206E5244A69}"/>
              </a:ext>
            </a:extLst>
          </p:cNvPr>
          <p:cNvSpPr/>
          <p:nvPr/>
        </p:nvSpPr>
        <p:spPr>
          <a:xfrm flipH="1">
            <a:off x="312363" y="1297770"/>
            <a:ext cx="2463508" cy="496048"/>
          </a:xfrm>
          <a:prstGeom prst="snip1Rect">
            <a:avLst>
              <a:gd name="adj" fmla="val 0"/>
            </a:avLst>
          </a:prstGeom>
          <a:gradFill>
            <a:gsLst>
              <a:gs pos="50000">
                <a:schemeClr val="accent3">
                  <a:lumMod val="75000"/>
                </a:schemeClr>
              </a:gs>
              <a:gs pos="50000">
                <a:srgbClr val="698335"/>
              </a:gs>
            </a:gsLst>
            <a:lin ang="54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5" name="모서리가 둥근 직사각형 599">
            <a:extLst>
              <a:ext uri="{FF2B5EF4-FFF2-40B4-BE49-F238E27FC236}">
                <a16:creationId xmlns="" xmlns:a16="http://schemas.microsoft.com/office/drawing/2014/main" id="{B2BA69B3-0536-456C-8F3B-98DCAC6ED29E}"/>
              </a:ext>
            </a:extLst>
          </p:cNvPr>
          <p:cNvSpPr/>
          <p:nvPr/>
        </p:nvSpPr>
        <p:spPr>
          <a:xfrm flipH="1">
            <a:off x="1403785" y="1297770"/>
            <a:ext cx="2521712" cy="496048"/>
          </a:xfrm>
          <a:prstGeom prst="trapezoid">
            <a:avLst>
              <a:gd name="adj" fmla="val 106941"/>
            </a:avLst>
          </a:prstGeom>
          <a:gradFill>
            <a:gsLst>
              <a:gs pos="50000">
                <a:schemeClr val="accent3">
                  <a:lumMod val="75000"/>
                </a:schemeClr>
              </a:gs>
              <a:gs pos="50000">
                <a:srgbClr val="698335"/>
              </a:gs>
            </a:gsLst>
            <a:lin ang="54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6" name="제목 114">
            <a:extLst>
              <a:ext uri="{FF2B5EF4-FFF2-40B4-BE49-F238E27FC236}">
                <a16:creationId xmlns="" xmlns:a16="http://schemas.microsoft.com/office/drawing/2014/main" id="{D2E78317-17D6-4DDC-8356-F2910328195C}"/>
              </a:ext>
            </a:extLst>
          </p:cNvPr>
          <p:cNvSpPr txBox="1">
            <a:spLocks/>
          </p:cNvSpPr>
          <p:nvPr/>
        </p:nvSpPr>
        <p:spPr>
          <a:xfrm>
            <a:off x="490538" y="1359251"/>
            <a:ext cx="1456809" cy="369332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>
              <a:buSzPct val="85000"/>
              <a:defRPr/>
            </a:pPr>
            <a:r>
              <a:rPr lang="en-US" altLang="ko-KR" sz="2400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0.</a:t>
            </a:r>
            <a:r>
              <a:rPr lang="ko-KR" altLang="en-US" sz="2400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공통 기능</a:t>
            </a:r>
            <a:endParaRPr lang="ko-KR" altLang="en-US" sz="2400" b="1" spc="-7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DD5D9D97-623D-44FC-8E76-B5486F916D3D}"/>
              </a:ext>
            </a:extLst>
          </p:cNvPr>
          <p:cNvSpPr/>
          <p:nvPr/>
        </p:nvSpPr>
        <p:spPr>
          <a:xfrm>
            <a:off x="313321" y="3589020"/>
            <a:ext cx="8533498" cy="268820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6" name="제목 114">
            <a:extLst>
              <a:ext uri="{FF2B5EF4-FFF2-40B4-BE49-F238E27FC236}">
                <a16:creationId xmlns="" xmlns:a16="http://schemas.microsoft.com/office/drawing/2014/main" id="{D2E78317-17D6-4DDC-8356-F2910328195C}"/>
              </a:ext>
            </a:extLst>
          </p:cNvPr>
          <p:cNvSpPr txBox="1">
            <a:spLocks/>
          </p:cNvSpPr>
          <p:nvPr/>
        </p:nvSpPr>
        <p:spPr>
          <a:xfrm>
            <a:off x="591126" y="3598342"/>
            <a:ext cx="2563843" cy="276999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>
              <a:buSzPct val="85000"/>
              <a:defRPr/>
            </a:pPr>
            <a:r>
              <a:rPr lang="ko-KR" altLang="en-US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 회원가입 핵심 구현 기능</a:t>
            </a:r>
            <a:endParaRPr lang="ko-KR" altLang="en-US" b="1" spc="-7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0821" y="3947160"/>
            <a:ext cx="743665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1)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회원가입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회원가입 간소화로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접근성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증대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기능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아이디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비밀번호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이름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휴대폰번호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이메일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생년월일 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*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전 필드 정규식 적용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구현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아이디 </a:t>
            </a: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이메일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중복체크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-&gt; 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ajax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처리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구현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유효성 체크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를 통하여 사용자의 불필요한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행위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예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SQL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injection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등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할 수 없도록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제한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0821" y="5263218"/>
            <a:ext cx="728917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2)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암호화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SHA256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알고리즘 적용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기능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회원 가입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로그인 시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DB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내 저장되는 비밀번호를 안전하게 보관할 수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있음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구현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회원가입 또는 로그인 시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SHA256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해시 함수를 통하여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비밀번호 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64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자리로 암호화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적용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8994" y="1872297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Process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진행</a:t>
            </a:r>
          </a:p>
        </p:txBody>
      </p:sp>
      <p:sp>
        <p:nvSpPr>
          <p:cNvPr id="87" name="오른쪽 화살표 86"/>
          <p:cNvSpPr/>
          <p:nvPr/>
        </p:nvSpPr>
        <p:spPr>
          <a:xfrm>
            <a:off x="983257" y="2327719"/>
            <a:ext cx="841056" cy="571483"/>
          </a:xfrm>
          <a:prstGeom prst="rightArrow">
            <a:avLst/>
          </a:prstGeom>
          <a:solidFill>
            <a:srgbClr val="0C2B50"/>
          </a:solidFill>
          <a:ln w="28575">
            <a:solidFill>
              <a:srgbClr val="F8D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85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8B2D255-9BE1-4C01-AFFF-AB2E1A92C458}"/>
              </a:ext>
            </a:extLst>
          </p:cNvPr>
          <p:cNvSpPr txBox="1"/>
          <p:nvPr/>
        </p:nvSpPr>
        <p:spPr>
          <a:xfrm>
            <a:off x="386842" y="271460"/>
            <a:ext cx="371897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ED5ED5B-F4D9-41C3-922E-86DCDA54EE47}"/>
              </a:ext>
            </a:extLst>
          </p:cNvPr>
          <p:cNvSpPr txBox="1"/>
          <p:nvPr/>
        </p:nvSpPr>
        <p:spPr>
          <a:xfrm>
            <a:off x="1042988" y="527072"/>
            <a:ext cx="1401922" cy="4616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63774" algn="l" defTabSz="422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spc="-92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  <a:cs typeface="Arial" pitchFamily="34" charset="0"/>
              </a:rPr>
              <a:t>주요기능</a:t>
            </a:r>
            <a:endParaRPr kumimoji="0" lang="en-US" altLang="ko-KR" sz="3000" b="0" i="0" u="none" strike="noStrike" kern="1200" cap="none" spc="-92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Arial" pitchFamily="34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5570F579-6F2C-4B26-BE87-C12DBF295A01}"/>
              </a:ext>
            </a:extLst>
          </p:cNvPr>
          <p:cNvSpPr/>
          <p:nvPr/>
        </p:nvSpPr>
        <p:spPr>
          <a:xfrm>
            <a:off x="313322" y="1793725"/>
            <a:ext cx="8533498" cy="179529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모서리가 둥근 직사각형 599">
            <a:extLst>
              <a:ext uri="{FF2B5EF4-FFF2-40B4-BE49-F238E27FC236}">
                <a16:creationId xmlns="" xmlns:a16="http://schemas.microsoft.com/office/drawing/2014/main" id="{7BEC0C82-4099-431A-84F5-4206E5244A69}"/>
              </a:ext>
            </a:extLst>
          </p:cNvPr>
          <p:cNvSpPr/>
          <p:nvPr/>
        </p:nvSpPr>
        <p:spPr>
          <a:xfrm flipH="1">
            <a:off x="312363" y="1297770"/>
            <a:ext cx="2463508" cy="496048"/>
          </a:xfrm>
          <a:prstGeom prst="snip1Rect">
            <a:avLst>
              <a:gd name="adj" fmla="val 0"/>
            </a:avLst>
          </a:prstGeom>
          <a:gradFill>
            <a:gsLst>
              <a:gs pos="50000">
                <a:schemeClr val="accent3">
                  <a:lumMod val="75000"/>
                </a:schemeClr>
              </a:gs>
              <a:gs pos="50000">
                <a:srgbClr val="698335"/>
              </a:gs>
            </a:gsLst>
            <a:lin ang="54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5" name="모서리가 둥근 직사각형 599">
            <a:extLst>
              <a:ext uri="{FF2B5EF4-FFF2-40B4-BE49-F238E27FC236}">
                <a16:creationId xmlns="" xmlns:a16="http://schemas.microsoft.com/office/drawing/2014/main" id="{B2BA69B3-0536-456C-8F3B-98DCAC6ED29E}"/>
              </a:ext>
            </a:extLst>
          </p:cNvPr>
          <p:cNvSpPr/>
          <p:nvPr/>
        </p:nvSpPr>
        <p:spPr>
          <a:xfrm flipH="1">
            <a:off x="1403785" y="1297770"/>
            <a:ext cx="2521712" cy="496048"/>
          </a:xfrm>
          <a:prstGeom prst="trapezoid">
            <a:avLst>
              <a:gd name="adj" fmla="val 106941"/>
            </a:avLst>
          </a:prstGeom>
          <a:gradFill>
            <a:gsLst>
              <a:gs pos="50000">
                <a:schemeClr val="accent3">
                  <a:lumMod val="75000"/>
                </a:schemeClr>
              </a:gs>
              <a:gs pos="50000">
                <a:srgbClr val="698335"/>
              </a:gs>
            </a:gsLst>
            <a:lin ang="54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6" name="제목 114">
            <a:extLst>
              <a:ext uri="{FF2B5EF4-FFF2-40B4-BE49-F238E27FC236}">
                <a16:creationId xmlns="" xmlns:a16="http://schemas.microsoft.com/office/drawing/2014/main" id="{D2E78317-17D6-4DDC-8356-F2910328195C}"/>
              </a:ext>
            </a:extLst>
          </p:cNvPr>
          <p:cNvSpPr txBox="1">
            <a:spLocks/>
          </p:cNvSpPr>
          <p:nvPr/>
        </p:nvSpPr>
        <p:spPr>
          <a:xfrm>
            <a:off x="490538" y="1359251"/>
            <a:ext cx="1456809" cy="369332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>
              <a:buSzPct val="85000"/>
              <a:defRPr/>
            </a:pPr>
            <a:r>
              <a:rPr lang="en-US" altLang="ko-KR" sz="2400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0.</a:t>
            </a:r>
            <a:r>
              <a:rPr lang="ko-KR" altLang="en-US" sz="2400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공통 기능</a:t>
            </a:r>
            <a:endParaRPr lang="ko-KR" altLang="en-US" sz="2400" b="1" spc="-7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DD5D9D97-623D-44FC-8E76-B5486F916D3D}"/>
              </a:ext>
            </a:extLst>
          </p:cNvPr>
          <p:cNvSpPr/>
          <p:nvPr/>
        </p:nvSpPr>
        <p:spPr>
          <a:xfrm>
            <a:off x="313321" y="3589020"/>
            <a:ext cx="8533498" cy="268820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0821" y="3947160"/>
            <a:ext cx="743665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1)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회원가입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회원가입 간소화로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접근성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증대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기능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아이디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비밀번호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이름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휴대폰번호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이메일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생년월일 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*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전 필드 정규식 적용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구현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아이디 </a:t>
            </a: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이메일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중복체크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-&gt; 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ajax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처리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구현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유효성 체크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를 통하여 사용자의 불필요한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행위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예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SQL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injection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등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할 수 없도록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제한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0821" y="5263218"/>
            <a:ext cx="728917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2)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암호화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SHA256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알고리즘 적용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기능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회원 가입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로그인 시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DB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내 저장되는 비밀번호를 안전하게 보관할 수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있음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구현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회원가입 또는 로그인 시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SHA256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해시 함수를 통하여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비밀번호 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64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자리로 암호화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적용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515" y="1787185"/>
            <a:ext cx="6320305" cy="176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오른쪽 화살표 32"/>
          <p:cNvSpPr/>
          <p:nvPr/>
        </p:nvSpPr>
        <p:spPr>
          <a:xfrm>
            <a:off x="983257" y="2327719"/>
            <a:ext cx="841056" cy="571483"/>
          </a:xfrm>
          <a:prstGeom prst="rightArrow">
            <a:avLst/>
          </a:prstGeom>
          <a:solidFill>
            <a:srgbClr val="0C2B50"/>
          </a:solidFill>
          <a:ln w="28575">
            <a:solidFill>
              <a:srgbClr val="F8D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62425" y="2386013"/>
            <a:ext cx="3100388" cy="1052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제목 114">
            <a:extLst>
              <a:ext uri="{FF2B5EF4-FFF2-40B4-BE49-F238E27FC236}">
                <a16:creationId xmlns="" xmlns:a16="http://schemas.microsoft.com/office/drawing/2014/main" id="{D2E78317-17D6-4DDC-8356-F2910328195C}"/>
              </a:ext>
            </a:extLst>
          </p:cNvPr>
          <p:cNvSpPr txBox="1">
            <a:spLocks/>
          </p:cNvSpPr>
          <p:nvPr/>
        </p:nvSpPr>
        <p:spPr>
          <a:xfrm>
            <a:off x="591126" y="3598342"/>
            <a:ext cx="2563843" cy="276999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>
              <a:buSzPct val="85000"/>
              <a:defRPr/>
            </a:pPr>
            <a:r>
              <a:rPr lang="ko-KR" altLang="en-US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 회원가입 핵심 구현 기능</a:t>
            </a:r>
            <a:endParaRPr lang="ko-KR" altLang="en-US" b="1" spc="-7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09A094D6-261D-4814-88AD-5A3C26149764}"/>
              </a:ext>
            </a:extLst>
          </p:cNvPr>
          <p:cNvGrpSpPr/>
          <p:nvPr/>
        </p:nvGrpSpPr>
        <p:grpSpPr>
          <a:xfrm>
            <a:off x="2526515" y="625201"/>
            <a:ext cx="2159907" cy="338554"/>
            <a:chOff x="2026444" y="625201"/>
            <a:chExt cx="2159907" cy="338554"/>
          </a:xfrm>
        </p:grpSpPr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AA5034BE-4D31-4685-98FB-01D3F0C8D550}"/>
                </a:ext>
              </a:extLst>
            </p:cNvPr>
            <p:cNvSpPr txBox="1"/>
            <p:nvPr/>
          </p:nvSpPr>
          <p:spPr>
            <a:xfrm>
              <a:off x="2191381" y="625201"/>
              <a:ext cx="1994970" cy="3385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-263774" algn="l" defTabSz="4220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200" spc="-92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Web Application</a:t>
              </a:r>
              <a:endParaRPr kumimoji="0" lang="ko-KR" altLang="en-US" sz="2200" b="0" i="0" u="none" strike="noStrike" kern="1200" cap="none" spc="-92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447383E5-DDC6-4677-8C15-B3733E25BDD2}"/>
                </a:ext>
              </a:extLst>
            </p:cNvPr>
            <p:cNvSpPr/>
            <p:nvPr/>
          </p:nvSpPr>
          <p:spPr>
            <a:xfrm>
              <a:off x="2026444" y="671513"/>
              <a:ext cx="18000" cy="259556"/>
            </a:xfrm>
            <a:prstGeom prst="rect">
              <a:avLst/>
            </a:prstGeom>
            <a:solidFill>
              <a:srgbClr val="8E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KoPub돋움체 Medium" panose="00000600000000000000" pitchFamily="2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15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8B2D255-9BE1-4C01-AFFF-AB2E1A92C458}"/>
              </a:ext>
            </a:extLst>
          </p:cNvPr>
          <p:cNvSpPr txBox="1"/>
          <p:nvPr/>
        </p:nvSpPr>
        <p:spPr>
          <a:xfrm>
            <a:off x="386842" y="271460"/>
            <a:ext cx="371897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ED5ED5B-F4D9-41C3-922E-86DCDA54EE47}"/>
              </a:ext>
            </a:extLst>
          </p:cNvPr>
          <p:cNvSpPr txBox="1"/>
          <p:nvPr/>
        </p:nvSpPr>
        <p:spPr>
          <a:xfrm>
            <a:off x="1042988" y="527072"/>
            <a:ext cx="1401922" cy="4616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63774" algn="l" defTabSz="422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spc="-92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  <a:cs typeface="Arial" pitchFamily="34" charset="0"/>
              </a:rPr>
              <a:t>주요기능</a:t>
            </a:r>
            <a:endParaRPr kumimoji="0" lang="en-US" altLang="ko-KR" sz="3000" b="0" i="0" u="none" strike="noStrike" kern="1200" cap="none" spc="-92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Arial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691452" y="1835080"/>
            <a:ext cx="5194948" cy="1750532"/>
            <a:chOff x="342769" y="2291047"/>
            <a:chExt cx="8415602" cy="2835790"/>
          </a:xfrm>
        </p:grpSpPr>
        <p:sp>
          <p:nvSpPr>
            <p:cNvPr id="15" name="막힌 원호 14">
              <a:extLst>
                <a:ext uri="{FF2B5EF4-FFF2-40B4-BE49-F238E27FC236}">
                  <a16:creationId xmlns="" xmlns:a16="http://schemas.microsoft.com/office/drawing/2014/main" id="{26E6CF2A-C9E5-467C-9882-F453FF39CA79}"/>
                </a:ext>
              </a:extLst>
            </p:cNvPr>
            <p:cNvSpPr/>
            <p:nvPr/>
          </p:nvSpPr>
          <p:spPr>
            <a:xfrm>
              <a:off x="342769" y="2291047"/>
              <a:ext cx="2835791" cy="2835790"/>
            </a:xfrm>
            <a:prstGeom prst="blockArc">
              <a:avLst>
                <a:gd name="adj1" fmla="val 10800000"/>
                <a:gd name="adj2" fmla="val 10834"/>
                <a:gd name="adj3" fmla="val 1569"/>
              </a:avLst>
            </a:prstGeom>
            <a:solidFill>
              <a:srgbClr val="F8D14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16" name="막힌 원호 15">
              <a:extLst>
                <a:ext uri="{FF2B5EF4-FFF2-40B4-BE49-F238E27FC236}">
                  <a16:creationId xmlns="" xmlns:a16="http://schemas.microsoft.com/office/drawing/2014/main" id="{B1785EB8-965B-44DF-B2D0-49B7CEC4B9B3}"/>
                </a:ext>
              </a:extLst>
            </p:cNvPr>
            <p:cNvSpPr/>
            <p:nvPr/>
          </p:nvSpPr>
          <p:spPr>
            <a:xfrm rot="10800000">
              <a:off x="3132704" y="2291047"/>
              <a:ext cx="2835791" cy="2835790"/>
            </a:xfrm>
            <a:prstGeom prst="blockArc">
              <a:avLst>
                <a:gd name="adj1" fmla="val 10800000"/>
                <a:gd name="adj2" fmla="val 10834"/>
                <a:gd name="adj3" fmla="val 1569"/>
              </a:avLst>
            </a:prstGeom>
            <a:solidFill>
              <a:srgbClr val="F8D14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17" name="막힌 원호 16">
              <a:extLst>
                <a:ext uri="{FF2B5EF4-FFF2-40B4-BE49-F238E27FC236}">
                  <a16:creationId xmlns="" xmlns:a16="http://schemas.microsoft.com/office/drawing/2014/main" id="{A03977DD-1A98-411B-97E2-BDFF8982B7B9}"/>
                </a:ext>
              </a:extLst>
            </p:cNvPr>
            <p:cNvSpPr/>
            <p:nvPr/>
          </p:nvSpPr>
          <p:spPr>
            <a:xfrm>
              <a:off x="5922580" y="2291047"/>
              <a:ext cx="2835791" cy="2835790"/>
            </a:xfrm>
            <a:prstGeom prst="blockArc">
              <a:avLst>
                <a:gd name="adj1" fmla="val 10800000"/>
                <a:gd name="adj2" fmla="val 10834"/>
                <a:gd name="adj3" fmla="val 1569"/>
              </a:avLst>
            </a:prstGeom>
            <a:solidFill>
              <a:srgbClr val="F8D142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4537" y="2574037"/>
              <a:ext cx="2269812" cy="2269812"/>
              <a:chOff x="644537" y="2574037"/>
              <a:chExt cx="2269812" cy="2269812"/>
            </a:xfrm>
          </p:grpSpPr>
          <p:sp>
            <p:nvSpPr>
              <p:cNvPr id="13" name="타원 12">
                <a:extLst>
                  <a:ext uri="{FF2B5EF4-FFF2-40B4-BE49-F238E27FC236}">
                    <a16:creationId xmlns="" xmlns:a16="http://schemas.microsoft.com/office/drawing/2014/main" id="{4A061074-75B0-46D6-816C-9C922E5C7E37}"/>
                  </a:ext>
                </a:extLst>
              </p:cNvPr>
              <p:cNvSpPr/>
              <p:nvPr/>
            </p:nvSpPr>
            <p:spPr>
              <a:xfrm>
                <a:off x="644537" y="2574037"/>
                <a:ext cx="2269812" cy="2269812"/>
              </a:xfrm>
              <a:prstGeom prst="ellipse">
                <a:avLst/>
              </a:prstGeom>
              <a:solidFill>
                <a:srgbClr val="0C2B50">
                  <a:alpha val="90000"/>
                </a:srgb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fontAlgn="base"/>
                <a:endParaRPr lang="ko-KR" altLang="en-US" sz="1400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1E29086C-6502-4BF1-9C47-9F86A0EC8AE4}"/>
                  </a:ext>
                </a:extLst>
              </p:cNvPr>
              <p:cNvSpPr txBox="1"/>
              <p:nvPr/>
            </p:nvSpPr>
            <p:spPr>
              <a:xfrm>
                <a:off x="1179852" y="3506340"/>
                <a:ext cx="1254498" cy="4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lvl="0" algn="ctr" defTabSz="914400" latinLnBrk="1">
                  <a:defRPr sz="280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srgbClr val="F8D142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defRPr>
                </a:lvl1pPr>
              </a:lstStyle>
              <a:p>
                <a:r>
                  <a:rPr lang="ko-KR" altLang="en-US" sz="1600" dirty="0">
                    <a:latin typeface="배달의민족 도현" pitchFamily="50" charset="-127"/>
                    <a:ea typeface="배달의민족 도현" pitchFamily="50" charset="-127"/>
                  </a:rPr>
                  <a:t>가격설정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B0735EAE-A3B4-4E29-987A-A99A7383DDB0}"/>
                  </a:ext>
                </a:extLst>
              </p:cNvPr>
              <p:cNvSpPr txBox="1"/>
              <p:nvPr/>
            </p:nvSpPr>
            <p:spPr>
              <a:xfrm>
                <a:off x="1553801" y="2608567"/>
                <a:ext cx="506592" cy="912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 defTabSz="914400" latinLnBrk="1">
                  <a:defRPr/>
                </a:pPr>
                <a:r>
                  <a:rPr lang="en-US" altLang="ko-KR" sz="4000" spc="-10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prstClr val="white">
                        <a:alpha val="42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1</a:t>
                </a:r>
                <a:endParaRPr lang="ko-KR" altLang="en-US" sz="4000" spc="-10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white">
                      <a:alpha val="42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3444243" y="2574037"/>
              <a:ext cx="2269812" cy="2269812"/>
              <a:chOff x="3444243" y="2574037"/>
              <a:chExt cx="2269812" cy="2269812"/>
            </a:xfrm>
          </p:grpSpPr>
          <p:sp>
            <p:nvSpPr>
              <p:cNvPr id="14" name="타원 13">
                <a:extLst>
                  <a:ext uri="{FF2B5EF4-FFF2-40B4-BE49-F238E27FC236}">
                    <a16:creationId xmlns="" xmlns:a16="http://schemas.microsoft.com/office/drawing/2014/main" id="{4B43B68C-9599-4BD9-B365-C55098A2520E}"/>
                  </a:ext>
                </a:extLst>
              </p:cNvPr>
              <p:cNvSpPr/>
              <p:nvPr/>
            </p:nvSpPr>
            <p:spPr>
              <a:xfrm>
                <a:off x="3444243" y="2574037"/>
                <a:ext cx="2269812" cy="226981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  <a:alpha val="90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>
                <a:noFill/>
              </a:ln>
              <a:effectLst>
                <a:outerShdw blurRad="304800" dir="18900000" sx="88000" sy="88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fontAlgn="base"/>
                <a:endParaRPr lang="ko-KR" altLang="en-US" sz="1400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CCFF9680-D04E-4846-BCFC-9A501108E80F}"/>
                  </a:ext>
                </a:extLst>
              </p:cNvPr>
              <p:cNvSpPr txBox="1"/>
              <p:nvPr/>
            </p:nvSpPr>
            <p:spPr>
              <a:xfrm>
                <a:off x="3915760" y="3506340"/>
                <a:ext cx="1339205" cy="4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lvl="0" algn="ctr" defTabSz="914400" latinLnBrk="1">
                  <a:defRPr sz="280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srgbClr val="F8D142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defRPr>
                </a:lvl1pPr>
              </a:lstStyle>
              <a:p>
                <a:r>
                  <a:rPr lang="ko-KR" altLang="en-US" sz="1600" dirty="0">
                    <a:latin typeface="배달의민족 도현" pitchFamily="50" charset="-127"/>
                    <a:ea typeface="배달의민족 도현" pitchFamily="50" charset="-127"/>
                  </a:rPr>
                  <a:t>거리 설정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D64D77A2-E908-4376-B9CE-F6F7E29910C8}"/>
                  </a:ext>
                </a:extLst>
              </p:cNvPr>
              <p:cNvSpPr txBox="1"/>
              <p:nvPr/>
            </p:nvSpPr>
            <p:spPr>
              <a:xfrm>
                <a:off x="4371429" y="2608567"/>
                <a:ext cx="506592" cy="912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 defTabSz="914400" latinLnBrk="1">
                  <a:defRPr/>
                </a:pPr>
                <a:r>
                  <a:rPr lang="en-US" altLang="ko-KR" sz="4000" spc="-10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prstClr val="white">
                        <a:alpha val="42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2</a:t>
                </a:r>
                <a:endParaRPr lang="ko-KR" altLang="en-US" sz="4000" spc="-10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white">
                      <a:alpha val="42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6262364" y="2574037"/>
              <a:ext cx="2269812" cy="2269812"/>
              <a:chOff x="6262364" y="2574037"/>
              <a:chExt cx="2269812" cy="2269812"/>
            </a:xfrm>
          </p:grpSpPr>
          <p:sp>
            <p:nvSpPr>
              <p:cNvPr id="20" name="타원 19">
                <a:extLst>
                  <a:ext uri="{FF2B5EF4-FFF2-40B4-BE49-F238E27FC236}">
                    <a16:creationId xmlns="" xmlns:a16="http://schemas.microsoft.com/office/drawing/2014/main" id="{D94604B9-DF33-4E2F-86FA-24ABBD87652B}"/>
                  </a:ext>
                </a:extLst>
              </p:cNvPr>
              <p:cNvSpPr/>
              <p:nvPr/>
            </p:nvSpPr>
            <p:spPr>
              <a:xfrm>
                <a:off x="6262364" y="2574037"/>
                <a:ext cx="2269812" cy="2269812"/>
              </a:xfrm>
              <a:prstGeom prst="ellipse">
                <a:avLst/>
              </a:prstGeom>
              <a:solidFill>
                <a:srgbClr val="071F3D">
                  <a:alpha val="90000"/>
                </a:srgb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fontAlgn="base"/>
                <a:endParaRPr lang="ko-KR" altLang="en-US" sz="1400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C1C0CA70-2A87-46EF-8B15-B9B0E234E3B7}"/>
                  </a:ext>
                </a:extLst>
              </p:cNvPr>
              <p:cNvSpPr txBox="1"/>
              <p:nvPr/>
            </p:nvSpPr>
            <p:spPr>
              <a:xfrm>
                <a:off x="6732501" y="3506340"/>
                <a:ext cx="1339205" cy="4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lvl="0" algn="ctr" defTabSz="914400" latinLnBrk="1">
                  <a:defRPr sz="280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srgbClr val="F8D142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defRPr>
                </a:lvl1pPr>
              </a:lstStyle>
              <a:p>
                <a:r>
                  <a:rPr lang="ko-KR" altLang="en-US" sz="1600" dirty="0">
                    <a:latin typeface="배달의민족 도현" pitchFamily="50" charset="-127"/>
                    <a:ea typeface="배달의민족 도현" pitchFamily="50" charset="-127"/>
                  </a:rPr>
                  <a:t>분류 설정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513FBAF2-6E5A-4352-9E87-3E821C8A62C7}"/>
                  </a:ext>
                </a:extLst>
              </p:cNvPr>
              <p:cNvSpPr txBox="1"/>
              <p:nvPr/>
            </p:nvSpPr>
            <p:spPr>
              <a:xfrm>
                <a:off x="7114629" y="2608567"/>
                <a:ext cx="506592" cy="912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 defTabSz="914400" latinLnBrk="1">
                  <a:defRPr/>
                </a:pPr>
                <a:r>
                  <a:rPr lang="en-US" altLang="ko-KR" sz="4000" spc="-10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prstClr val="white">
                        <a:alpha val="42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3</a:t>
                </a:r>
                <a:endParaRPr lang="ko-KR" altLang="en-US" sz="4000" spc="-10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white">
                      <a:alpha val="42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sp>
        <p:nvSpPr>
          <p:cNvPr id="28" name="오른쪽 화살표 27"/>
          <p:cNvSpPr/>
          <p:nvPr/>
        </p:nvSpPr>
        <p:spPr>
          <a:xfrm>
            <a:off x="983257" y="2327719"/>
            <a:ext cx="841056" cy="571483"/>
          </a:xfrm>
          <a:prstGeom prst="rightArrow">
            <a:avLst/>
          </a:prstGeom>
          <a:solidFill>
            <a:srgbClr val="0C2B50"/>
          </a:solidFill>
          <a:ln w="28575">
            <a:solidFill>
              <a:srgbClr val="F8D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599">
            <a:extLst>
              <a:ext uri="{FF2B5EF4-FFF2-40B4-BE49-F238E27FC236}">
                <a16:creationId xmlns="" xmlns:a16="http://schemas.microsoft.com/office/drawing/2014/main" id="{7BEC0C82-4099-431A-84F5-4206E5244A69}"/>
              </a:ext>
            </a:extLst>
          </p:cNvPr>
          <p:cNvSpPr/>
          <p:nvPr/>
        </p:nvSpPr>
        <p:spPr>
          <a:xfrm flipH="1">
            <a:off x="312363" y="1297770"/>
            <a:ext cx="2463508" cy="496048"/>
          </a:xfrm>
          <a:prstGeom prst="snip1Rect">
            <a:avLst>
              <a:gd name="adj" fmla="val 0"/>
            </a:avLst>
          </a:prstGeom>
          <a:gradFill>
            <a:gsLst>
              <a:gs pos="50000">
                <a:schemeClr val="accent3">
                  <a:lumMod val="75000"/>
                </a:schemeClr>
              </a:gs>
              <a:gs pos="50000">
                <a:srgbClr val="698335"/>
              </a:gs>
            </a:gsLst>
            <a:lin ang="54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5" name="모서리가 둥근 직사각형 599">
            <a:extLst>
              <a:ext uri="{FF2B5EF4-FFF2-40B4-BE49-F238E27FC236}">
                <a16:creationId xmlns="" xmlns:a16="http://schemas.microsoft.com/office/drawing/2014/main" id="{B2BA69B3-0536-456C-8F3B-98DCAC6ED29E}"/>
              </a:ext>
            </a:extLst>
          </p:cNvPr>
          <p:cNvSpPr/>
          <p:nvPr/>
        </p:nvSpPr>
        <p:spPr>
          <a:xfrm flipH="1">
            <a:off x="1403785" y="1297770"/>
            <a:ext cx="2521712" cy="496048"/>
          </a:xfrm>
          <a:prstGeom prst="trapezoid">
            <a:avLst>
              <a:gd name="adj" fmla="val 106941"/>
            </a:avLst>
          </a:prstGeom>
          <a:gradFill>
            <a:gsLst>
              <a:gs pos="50000">
                <a:schemeClr val="accent3">
                  <a:lumMod val="75000"/>
                </a:schemeClr>
              </a:gs>
              <a:gs pos="50000">
                <a:srgbClr val="698335"/>
              </a:gs>
            </a:gsLst>
            <a:lin ang="54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6" name="제목 114">
            <a:extLst>
              <a:ext uri="{FF2B5EF4-FFF2-40B4-BE49-F238E27FC236}">
                <a16:creationId xmlns="" xmlns:a16="http://schemas.microsoft.com/office/drawing/2014/main" id="{D2E78317-17D6-4DDC-8356-F2910328195C}"/>
              </a:ext>
            </a:extLst>
          </p:cNvPr>
          <p:cNvSpPr txBox="1">
            <a:spLocks/>
          </p:cNvSpPr>
          <p:nvPr/>
        </p:nvSpPr>
        <p:spPr>
          <a:xfrm>
            <a:off x="490538" y="1359251"/>
            <a:ext cx="2093522" cy="369332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>
              <a:buSzPct val="85000"/>
              <a:defRPr/>
            </a:pPr>
            <a:r>
              <a:rPr lang="en-US" altLang="ko-KR" sz="2400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1.</a:t>
            </a:r>
            <a:r>
              <a:rPr lang="ko-KR" altLang="en-US" sz="2400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식당 검색 기능</a:t>
            </a:r>
            <a:endParaRPr lang="ko-KR" altLang="en-US" sz="2400" b="1" spc="-7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5570F579-6F2C-4B26-BE87-C12DBF295A01}"/>
              </a:ext>
            </a:extLst>
          </p:cNvPr>
          <p:cNvSpPr/>
          <p:nvPr/>
        </p:nvSpPr>
        <p:spPr>
          <a:xfrm>
            <a:off x="313322" y="1793725"/>
            <a:ext cx="8533498" cy="179529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DD5D9D97-623D-44FC-8E76-B5486F916D3D}"/>
              </a:ext>
            </a:extLst>
          </p:cNvPr>
          <p:cNvSpPr/>
          <p:nvPr/>
        </p:nvSpPr>
        <p:spPr>
          <a:xfrm>
            <a:off x="313321" y="3589020"/>
            <a:ext cx="8533498" cy="268820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8994" y="1872297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Process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진행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09A094D6-261D-4814-88AD-5A3C26149764}"/>
              </a:ext>
            </a:extLst>
          </p:cNvPr>
          <p:cNvGrpSpPr/>
          <p:nvPr/>
        </p:nvGrpSpPr>
        <p:grpSpPr>
          <a:xfrm>
            <a:off x="2526515" y="625201"/>
            <a:ext cx="2159907" cy="338554"/>
            <a:chOff x="2026444" y="625201"/>
            <a:chExt cx="2159907" cy="338554"/>
          </a:xfrm>
        </p:grpSpPr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AA5034BE-4D31-4685-98FB-01D3F0C8D550}"/>
                </a:ext>
              </a:extLst>
            </p:cNvPr>
            <p:cNvSpPr txBox="1"/>
            <p:nvPr/>
          </p:nvSpPr>
          <p:spPr>
            <a:xfrm>
              <a:off x="2191381" y="625201"/>
              <a:ext cx="1994970" cy="3385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-263774" algn="l" defTabSz="4220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200" spc="-92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Web Application</a:t>
              </a:r>
              <a:endParaRPr kumimoji="0" lang="ko-KR" altLang="en-US" sz="2200" b="0" i="0" u="none" strike="noStrike" kern="1200" cap="none" spc="-92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447383E5-DDC6-4677-8C15-B3733E25BDD2}"/>
                </a:ext>
              </a:extLst>
            </p:cNvPr>
            <p:cNvSpPr/>
            <p:nvPr/>
          </p:nvSpPr>
          <p:spPr>
            <a:xfrm>
              <a:off x="2026444" y="671513"/>
              <a:ext cx="18000" cy="259556"/>
            </a:xfrm>
            <a:prstGeom prst="rect">
              <a:avLst/>
            </a:prstGeom>
            <a:solidFill>
              <a:srgbClr val="8E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KoPub돋움체 Medium" panose="00000600000000000000" pitchFamily="2" charset="-127"/>
                <a:cs typeface="+mn-cs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910821" y="3947160"/>
            <a:ext cx="68836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1) DB Table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분리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가격과 분류에 대하여 식당 정보와 메뉴정보를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1:N 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관계 설정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기능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menu VO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가 </a:t>
            </a:r>
            <a:r>
              <a:rPr lang="en-US" altLang="ko-KR" sz="1400" b="1" dirty="0" err="1" smtClean="0">
                <a:latin typeface="나눔고딕" pitchFamily="50" charset="-127"/>
                <a:ea typeface="나눔고딕" pitchFamily="50" charset="-127"/>
              </a:rPr>
              <a:t>restInfoVO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extends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하여 연관되어 있으나 독립적인 정보를 구성 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구현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가격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및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분류별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독립적 </a:t>
            </a: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필터링에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따라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정보 세분화 및 검색 가능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910821" y="4796493"/>
            <a:ext cx="68595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2)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지도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를 기반한 식당검색 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기능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카카오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맵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를 이용한 식당 검색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기준지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대덕인재개발원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) / (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무료제공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구현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식당의 위도 경도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추출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구글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지도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하여 원하는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식당위치에 대한 정보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를 제공 받음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구현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식당별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지도에 핀 표시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및 핀에 </a:t>
            </a:r>
            <a:r>
              <a:rPr lang="en-US" altLang="ko-KR" sz="1400" b="1" dirty="0" err="1" smtClean="0">
                <a:latin typeface="나눔고딕" pitchFamily="50" charset="-127"/>
                <a:ea typeface="나눔고딕" pitchFamily="50" charset="-127"/>
              </a:rPr>
              <a:t>mouseOver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를 통한 식당정보 식별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기능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제목 114">
            <a:extLst>
              <a:ext uri="{FF2B5EF4-FFF2-40B4-BE49-F238E27FC236}">
                <a16:creationId xmlns="" xmlns:a16="http://schemas.microsoft.com/office/drawing/2014/main" id="{D2E78317-17D6-4DDC-8356-F2910328195C}"/>
              </a:ext>
            </a:extLst>
          </p:cNvPr>
          <p:cNvSpPr txBox="1">
            <a:spLocks/>
          </p:cNvSpPr>
          <p:nvPr/>
        </p:nvSpPr>
        <p:spPr>
          <a:xfrm>
            <a:off x="591126" y="3598342"/>
            <a:ext cx="4226478" cy="276999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>
              <a:buSzPct val="85000"/>
              <a:defRPr/>
            </a:pPr>
            <a:r>
              <a:rPr lang="ko-KR" altLang="en-US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다</a:t>
            </a:r>
            <a:r>
              <a:rPr lang="en-US" altLang="ko-KR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 식당검색</a:t>
            </a:r>
            <a:r>
              <a:rPr lang="en-US" altLang="ko-KR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가격</a:t>
            </a:r>
            <a:r>
              <a:rPr lang="en-US" altLang="ko-KR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거리</a:t>
            </a:r>
            <a:r>
              <a:rPr lang="en-US" altLang="ko-KR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분류</a:t>
            </a:r>
            <a:r>
              <a:rPr lang="en-US" altLang="ko-KR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  핵심 구현 기능</a:t>
            </a:r>
            <a:endParaRPr lang="ko-KR" altLang="en-US" b="1" spc="-7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18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8B2D255-9BE1-4C01-AFFF-AB2E1A92C458}"/>
              </a:ext>
            </a:extLst>
          </p:cNvPr>
          <p:cNvSpPr txBox="1"/>
          <p:nvPr/>
        </p:nvSpPr>
        <p:spPr>
          <a:xfrm>
            <a:off x="386842" y="271460"/>
            <a:ext cx="371897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ED5ED5B-F4D9-41C3-922E-86DCDA54EE47}"/>
              </a:ext>
            </a:extLst>
          </p:cNvPr>
          <p:cNvSpPr txBox="1"/>
          <p:nvPr/>
        </p:nvSpPr>
        <p:spPr>
          <a:xfrm>
            <a:off x="1042988" y="527072"/>
            <a:ext cx="1401922" cy="4616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63774" algn="l" defTabSz="422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spc="-92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  <a:cs typeface="Arial" pitchFamily="34" charset="0"/>
              </a:rPr>
              <a:t>주요기능</a:t>
            </a:r>
            <a:endParaRPr kumimoji="0" lang="en-US" altLang="ko-KR" sz="3000" b="0" i="0" u="none" strike="noStrike" kern="1200" cap="none" spc="-92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Arial" pitchFamily="34" charset="0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983257" y="2327719"/>
            <a:ext cx="841056" cy="571483"/>
          </a:xfrm>
          <a:prstGeom prst="rightArrow">
            <a:avLst/>
          </a:prstGeom>
          <a:solidFill>
            <a:srgbClr val="0C2B50"/>
          </a:solidFill>
          <a:ln w="28575">
            <a:solidFill>
              <a:srgbClr val="F8D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2699145" y="1841832"/>
            <a:ext cx="5194948" cy="1750532"/>
            <a:chOff x="342769" y="2291047"/>
            <a:chExt cx="8415602" cy="2835790"/>
          </a:xfrm>
        </p:grpSpPr>
        <p:sp>
          <p:nvSpPr>
            <p:cNvPr id="33" name="막힌 원호 32">
              <a:extLst>
                <a:ext uri="{FF2B5EF4-FFF2-40B4-BE49-F238E27FC236}">
                  <a16:creationId xmlns="" xmlns:a16="http://schemas.microsoft.com/office/drawing/2014/main" id="{26E6CF2A-C9E5-467C-9882-F453FF39CA79}"/>
                </a:ext>
              </a:extLst>
            </p:cNvPr>
            <p:cNvSpPr/>
            <p:nvPr/>
          </p:nvSpPr>
          <p:spPr>
            <a:xfrm flipV="1">
              <a:off x="342769" y="2291047"/>
              <a:ext cx="2835791" cy="2835790"/>
            </a:xfrm>
            <a:prstGeom prst="blockArc">
              <a:avLst>
                <a:gd name="adj1" fmla="val 10800000"/>
                <a:gd name="adj2" fmla="val 10834"/>
                <a:gd name="adj3" fmla="val 1569"/>
              </a:avLst>
            </a:prstGeom>
            <a:solidFill>
              <a:srgbClr val="F8D14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34" name="막힌 원호 33">
              <a:extLst>
                <a:ext uri="{FF2B5EF4-FFF2-40B4-BE49-F238E27FC236}">
                  <a16:creationId xmlns="" xmlns:a16="http://schemas.microsoft.com/office/drawing/2014/main" id="{B1785EB8-965B-44DF-B2D0-49B7CEC4B9B3}"/>
                </a:ext>
              </a:extLst>
            </p:cNvPr>
            <p:cNvSpPr/>
            <p:nvPr/>
          </p:nvSpPr>
          <p:spPr>
            <a:xfrm rot="10800000" flipV="1">
              <a:off x="3132704" y="2291047"/>
              <a:ext cx="2835791" cy="2835790"/>
            </a:xfrm>
            <a:prstGeom prst="blockArc">
              <a:avLst>
                <a:gd name="adj1" fmla="val 10800000"/>
                <a:gd name="adj2" fmla="val 10834"/>
                <a:gd name="adj3" fmla="val 1569"/>
              </a:avLst>
            </a:prstGeom>
            <a:solidFill>
              <a:srgbClr val="F8D14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38" name="막힌 원호 37">
              <a:extLst>
                <a:ext uri="{FF2B5EF4-FFF2-40B4-BE49-F238E27FC236}">
                  <a16:creationId xmlns="" xmlns:a16="http://schemas.microsoft.com/office/drawing/2014/main" id="{A03977DD-1A98-411B-97E2-BDFF8982B7B9}"/>
                </a:ext>
              </a:extLst>
            </p:cNvPr>
            <p:cNvSpPr/>
            <p:nvPr/>
          </p:nvSpPr>
          <p:spPr>
            <a:xfrm flipV="1">
              <a:off x="5922580" y="2291047"/>
              <a:ext cx="2835791" cy="2835790"/>
            </a:xfrm>
            <a:prstGeom prst="blockArc">
              <a:avLst>
                <a:gd name="adj1" fmla="val 10800000"/>
                <a:gd name="adj2" fmla="val 10834"/>
                <a:gd name="adj3" fmla="val 1569"/>
              </a:avLst>
            </a:prstGeom>
            <a:solidFill>
              <a:srgbClr val="F8D142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644537" y="2574037"/>
              <a:ext cx="2269812" cy="2269812"/>
              <a:chOff x="644537" y="2574037"/>
              <a:chExt cx="2269812" cy="2269812"/>
            </a:xfrm>
          </p:grpSpPr>
          <p:sp>
            <p:nvSpPr>
              <p:cNvPr id="48" name="타원 47">
                <a:extLst>
                  <a:ext uri="{FF2B5EF4-FFF2-40B4-BE49-F238E27FC236}">
                    <a16:creationId xmlns="" xmlns:a16="http://schemas.microsoft.com/office/drawing/2014/main" id="{4A061074-75B0-46D6-816C-9C922E5C7E37}"/>
                  </a:ext>
                </a:extLst>
              </p:cNvPr>
              <p:cNvSpPr/>
              <p:nvPr/>
            </p:nvSpPr>
            <p:spPr>
              <a:xfrm>
                <a:off x="644537" y="2574037"/>
                <a:ext cx="2269812" cy="2269812"/>
              </a:xfrm>
              <a:prstGeom prst="ellipse">
                <a:avLst/>
              </a:prstGeom>
              <a:solidFill>
                <a:srgbClr val="0C2B50">
                  <a:alpha val="90000"/>
                </a:srgb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fontAlgn="base"/>
                <a:endParaRPr lang="ko-KR" altLang="en-US" sz="1400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1E29086C-6502-4BF1-9C47-9F86A0EC8AE4}"/>
                  </a:ext>
                </a:extLst>
              </p:cNvPr>
              <p:cNvSpPr txBox="1"/>
              <p:nvPr/>
            </p:nvSpPr>
            <p:spPr>
              <a:xfrm>
                <a:off x="1018717" y="3506340"/>
                <a:ext cx="1576777" cy="548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lvl="0" algn="ctr" defTabSz="914400" latinLnBrk="1">
                  <a:defRPr sz="280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srgbClr val="F8D142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defRPr>
                </a:lvl1pPr>
              </a:lstStyle>
              <a:p>
                <a:r>
                  <a:rPr lang="ko-KR" altLang="en-US" sz="1600" dirty="0" smtClean="0">
                    <a:latin typeface="배달의민족 도현" pitchFamily="50" charset="-127"/>
                    <a:ea typeface="배달의민족 도현" pitchFamily="50" charset="-127"/>
                  </a:rPr>
                  <a:t>파티모집</a:t>
                </a:r>
                <a:endParaRPr lang="ko-KR" altLang="en-US" sz="1600" dirty="0"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B0735EAE-A3B4-4E29-987A-A99A7383DDB0}"/>
                  </a:ext>
                </a:extLst>
              </p:cNvPr>
              <p:cNvSpPr txBox="1"/>
              <p:nvPr/>
            </p:nvSpPr>
            <p:spPr>
              <a:xfrm>
                <a:off x="1488730" y="2608566"/>
                <a:ext cx="636735" cy="1146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 defTabSz="914400" latinLnBrk="1">
                  <a:defRPr/>
                </a:pPr>
                <a:r>
                  <a:rPr lang="en-US" altLang="ko-KR" sz="4000" spc="-100" dirty="0" smtClean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prstClr val="white">
                        <a:alpha val="42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1</a:t>
                </a:r>
                <a:endParaRPr lang="ko-KR" altLang="en-US" sz="4000" spc="-10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white">
                      <a:alpha val="42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3444243" y="2574037"/>
              <a:ext cx="2269812" cy="2269812"/>
              <a:chOff x="3444243" y="2574037"/>
              <a:chExt cx="2269812" cy="2269812"/>
            </a:xfrm>
          </p:grpSpPr>
          <p:sp>
            <p:nvSpPr>
              <p:cNvPr id="45" name="타원 44">
                <a:extLst>
                  <a:ext uri="{FF2B5EF4-FFF2-40B4-BE49-F238E27FC236}">
                    <a16:creationId xmlns="" xmlns:a16="http://schemas.microsoft.com/office/drawing/2014/main" id="{4B43B68C-9599-4BD9-B365-C55098A2520E}"/>
                  </a:ext>
                </a:extLst>
              </p:cNvPr>
              <p:cNvSpPr/>
              <p:nvPr/>
            </p:nvSpPr>
            <p:spPr>
              <a:xfrm>
                <a:off x="3444243" y="2574037"/>
                <a:ext cx="2269812" cy="226981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  <a:alpha val="90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>
                <a:noFill/>
              </a:ln>
              <a:effectLst>
                <a:outerShdw blurRad="304800" dir="18900000" sx="88000" sy="88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fontAlgn="base"/>
                <a:endParaRPr lang="ko-KR" altLang="en-US" sz="1400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CCFF9680-D04E-4846-BCFC-9A501108E80F}"/>
                  </a:ext>
                </a:extLst>
              </p:cNvPr>
              <p:cNvSpPr txBox="1"/>
              <p:nvPr/>
            </p:nvSpPr>
            <p:spPr>
              <a:xfrm>
                <a:off x="3796976" y="3506340"/>
                <a:ext cx="1576777" cy="548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lvl="0" algn="ctr" defTabSz="914400" latinLnBrk="1">
                  <a:defRPr sz="280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srgbClr val="F8D142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defRPr>
                </a:lvl1pPr>
              </a:lstStyle>
              <a:p>
                <a:r>
                  <a:rPr lang="ko-KR" altLang="en-US" sz="1600" dirty="0" smtClean="0">
                    <a:latin typeface="배달의민족 도현" pitchFamily="50" charset="-127"/>
                    <a:ea typeface="배달의민족 도현" pitchFamily="50" charset="-127"/>
                  </a:rPr>
                  <a:t>커뮤니</a:t>
                </a:r>
                <a:r>
                  <a:rPr lang="ko-KR" altLang="en-US" sz="1600" dirty="0">
                    <a:latin typeface="배달의민족 도현" pitchFamily="50" charset="-127"/>
                    <a:ea typeface="배달의민족 도현" pitchFamily="50" charset="-127"/>
                  </a:rPr>
                  <a:t>티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D64D77A2-E908-4376-B9CE-F6F7E29910C8}"/>
                  </a:ext>
                </a:extLst>
              </p:cNvPr>
              <p:cNvSpPr txBox="1"/>
              <p:nvPr/>
            </p:nvSpPr>
            <p:spPr>
              <a:xfrm>
                <a:off x="4306359" y="2608566"/>
                <a:ext cx="636735" cy="1146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 defTabSz="914400" latinLnBrk="1">
                  <a:defRPr/>
                </a:pPr>
                <a:r>
                  <a:rPr lang="en-US" altLang="ko-KR" sz="4000" spc="-100" dirty="0" smtClean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prstClr val="white">
                        <a:alpha val="42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2</a:t>
                </a:r>
                <a:endParaRPr lang="ko-KR" altLang="en-US" sz="4000" spc="-10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white">
                      <a:alpha val="42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6262364" y="2574037"/>
              <a:ext cx="2276100" cy="2269812"/>
              <a:chOff x="6262364" y="2574037"/>
              <a:chExt cx="2276100" cy="2269812"/>
            </a:xfrm>
          </p:grpSpPr>
          <p:sp>
            <p:nvSpPr>
              <p:cNvPr id="42" name="타원 41">
                <a:extLst>
                  <a:ext uri="{FF2B5EF4-FFF2-40B4-BE49-F238E27FC236}">
                    <a16:creationId xmlns="" xmlns:a16="http://schemas.microsoft.com/office/drawing/2014/main" id="{D94604B9-DF33-4E2F-86FA-24ABBD87652B}"/>
                  </a:ext>
                </a:extLst>
              </p:cNvPr>
              <p:cNvSpPr/>
              <p:nvPr/>
            </p:nvSpPr>
            <p:spPr>
              <a:xfrm>
                <a:off x="6262364" y="2574037"/>
                <a:ext cx="2269812" cy="2269812"/>
              </a:xfrm>
              <a:prstGeom prst="ellipse">
                <a:avLst/>
              </a:prstGeom>
              <a:solidFill>
                <a:srgbClr val="071F3D">
                  <a:alpha val="90000"/>
                </a:srgb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fontAlgn="base"/>
                <a:endParaRPr lang="ko-KR" altLang="en-US" sz="1400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C1C0CA70-2A87-46EF-8B15-B9B0E234E3B7}"/>
                  </a:ext>
                </a:extLst>
              </p:cNvPr>
              <p:cNvSpPr txBox="1"/>
              <p:nvPr/>
            </p:nvSpPr>
            <p:spPr>
              <a:xfrm>
                <a:off x="6265746" y="3506340"/>
                <a:ext cx="2272718" cy="548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lvl="0" algn="ctr" defTabSz="914400" latinLnBrk="1">
                  <a:defRPr sz="280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srgbClr val="F8D142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defRPr>
                </a:lvl1pPr>
              </a:lstStyle>
              <a:p>
                <a:r>
                  <a:rPr lang="ko-KR" altLang="en-US" sz="1600" dirty="0" smtClean="0">
                    <a:latin typeface="배달의민족 도현" pitchFamily="50" charset="-127"/>
                    <a:ea typeface="배달의민족 도현" pitchFamily="50" charset="-127"/>
                  </a:rPr>
                  <a:t>이벤트 </a:t>
                </a:r>
                <a:r>
                  <a:rPr lang="en-US" altLang="ko-KR" sz="1600" dirty="0" smtClean="0">
                    <a:latin typeface="배달의민족 도현" pitchFamily="50" charset="-127"/>
                    <a:ea typeface="배달의민족 도현" pitchFamily="50" charset="-127"/>
                  </a:rPr>
                  <a:t>/ </a:t>
                </a:r>
                <a:r>
                  <a:rPr lang="ko-KR" altLang="en-US" sz="1600" dirty="0" smtClean="0">
                    <a:latin typeface="배달의민족 도현" pitchFamily="50" charset="-127"/>
                    <a:ea typeface="배달의민족 도현" pitchFamily="50" charset="-127"/>
                  </a:rPr>
                  <a:t>홍보</a:t>
                </a:r>
                <a:endParaRPr lang="ko-KR" altLang="en-US" sz="1600" dirty="0"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513FBAF2-6E5A-4352-9E87-3E821C8A62C7}"/>
                  </a:ext>
                </a:extLst>
              </p:cNvPr>
              <p:cNvSpPr txBox="1"/>
              <p:nvPr/>
            </p:nvSpPr>
            <p:spPr>
              <a:xfrm>
                <a:off x="7049559" y="2608566"/>
                <a:ext cx="636735" cy="1146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 defTabSz="914400" latinLnBrk="1">
                  <a:defRPr/>
                </a:pPr>
                <a:r>
                  <a:rPr lang="en-US" altLang="ko-KR" sz="4000" spc="-100" dirty="0" smtClean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prstClr val="white">
                        <a:alpha val="42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3</a:t>
                </a:r>
                <a:endParaRPr lang="ko-KR" altLang="en-US" sz="4000" spc="-10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white">
                      <a:alpha val="42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08453" y="1295893"/>
            <a:ext cx="3612175" cy="496048"/>
            <a:chOff x="313322" y="3934956"/>
            <a:chExt cx="3612175" cy="496048"/>
          </a:xfrm>
        </p:grpSpPr>
        <p:sp>
          <p:nvSpPr>
            <p:cNvPr id="79" name="모서리가 둥근 직사각형 599">
              <a:extLst>
                <a:ext uri="{FF2B5EF4-FFF2-40B4-BE49-F238E27FC236}">
                  <a16:creationId xmlns="" xmlns:a16="http://schemas.microsoft.com/office/drawing/2014/main" id="{CF135F36-0D10-4DFA-BD02-3E7C9D331A0F}"/>
                </a:ext>
              </a:extLst>
            </p:cNvPr>
            <p:cNvSpPr/>
            <p:nvPr/>
          </p:nvSpPr>
          <p:spPr>
            <a:xfrm flipH="1">
              <a:off x="313322" y="3934956"/>
              <a:ext cx="2569923" cy="496048"/>
            </a:xfrm>
            <a:prstGeom prst="snip1Rect">
              <a:avLst>
                <a:gd name="adj" fmla="val 0"/>
              </a:avLst>
            </a:prstGeom>
            <a:gradFill>
              <a:gsLst>
                <a:gs pos="50000">
                  <a:schemeClr val="accent5">
                    <a:lumMod val="75000"/>
                  </a:schemeClr>
                </a:gs>
                <a:gs pos="50000">
                  <a:srgbClr val="2C778C"/>
                </a:gs>
              </a:gsLst>
              <a:lin ang="5400000" scaled="0"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0" name="모서리가 둥근 직사각형 599">
              <a:extLst>
                <a:ext uri="{FF2B5EF4-FFF2-40B4-BE49-F238E27FC236}">
                  <a16:creationId xmlns="" xmlns:a16="http://schemas.microsoft.com/office/drawing/2014/main" id="{B21AB954-6E65-4587-9742-C1BC17AE2984}"/>
                </a:ext>
              </a:extLst>
            </p:cNvPr>
            <p:cNvSpPr/>
            <p:nvPr/>
          </p:nvSpPr>
          <p:spPr>
            <a:xfrm flipH="1">
              <a:off x="2141467" y="3934956"/>
              <a:ext cx="1784030" cy="496048"/>
            </a:xfrm>
            <a:prstGeom prst="trapezoid">
              <a:avLst>
                <a:gd name="adj" fmla="val 106941"/>
              </a:avLst>
            </a:prstGeom>
            <a:gradFill>
              <a:gsLst>
                <a:gs pos="50000">
                  <a:schemeClr val="accent5">
                    <a:lumMod val="75000"/>
                  </a:schemeClr>
                </a:gs>
                <a:gs pos="50000">
                  <a:srgbClr val="2C778C"/>
                </a:gs>
              </a:gsLst>
              <a:lin ang="5400000" scaled="0"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1" name="제목 114">
              <a:extLst>
                <a:ext uri="{FF2B5EF4-FFF2-40B4-BE49-F238E27FC236}">
                  <a16:creationId xmlns="" xmlns:a16="http://schemas.microsoft.com/office/drawing/2014/main" id="{144EFD70-4916-4AD0-8372-9BB1307E3709}"/>
                </a:ext>
              </a:extLst>
            </p:cNvPr>
            <p:cNvSpPr txBox="1">
              <a:spLocks/>
            </p:cNvSpPr>
            <p:nvPr/>
          </p:nvSpPr>
          <p:spPr>
            <a:xfrm>
              <a:off x="491497" y="3996436"/>
              <a:ext cx="2528256" cy="369332"/>
            </a:xfrm>
            <a:prstGeom prst="rect">
              <a:avLst/>
            </a:prstGeom>
            <a:effectLst/>
          </p:spPr>
          <p:txBody>
            <a:bodyPr wrap="non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lvl="0">
                <a:buSzPct val="85000"/>
                <a:defRPr/>
              </a:pPr>
              <a:r>
                <a:rPr lang="en-US" altLang="ko-KR" sz="2400" b="1" spc="-70" dirty="0" smtClean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sz="2400" b="1" spc="-70" dirty="0" smtClean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소모임 모집 기능</a:t>
              </a:r>
              <a:endParaRPr lang="ko-KR" altLang="en-US" sz="2400" b="1" spc="-7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5570F579-6F2C-4B26-BE87-C12DBF295A01}"/>
              </a:ext>
            </a:extLst>
          </p:cNvPr>
          <p:cNvSpPr/>
          <p:nvPr/>
        </p:nvSpPr>
        <p:spPr>
          <a:xfrm>
            <a:off x="313322" y="1793725"/>
            <a:ext cx="8533498" cy="179529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DD5D9D97-623D-44FC-8E76-B5486F916D3D}"/>
              </a:ext>
            </a:extLst>
          </p:cNvPr>
          <p:cNvSpPr/>
          <p:nvPr/>
        </p:nvSpPr>
        <p:spPr>
          <a:xfrm>
            <a:off x="313321" y="3589020"/>
            <a:ext cx="8533498" cy="268820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09A094D6-261D-4814-88AD-5A3C26149764}"/>
              </a:ext>
            </a:extLst>
          </p:cNvPr>
          <p:cNvGrpSpPr/>
          <p:nvPr/>
        </p:nvGrpSpPr>
        <p:grpSpPr>
          <a:xfrm>
            <a:off x="2526515" y="625201"/>
            <a:ext cx="2159907" cy="338554"/>
            <a:chOff x="2026444" y="625201"/>
            <a:chExt cx="2159907" cy="338554"/>
          </a:xfrm>
        </p:grpSpPr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AA5034BE-4D31-4685-98FB-01D3F0C8D550}"/>
                </a:ext>
              </a:extLst>
            </p:cNvPr>
            <p:cNvSpPr txBox="1"/>
            <p:nvPr/>
          </p:nvSpPr>
          <p:spPr>
            <a:xfrm>
              <a:off x="2191381" y="625201"/>
              <a:ext cx="1994970" cy="3385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-263774" algn="l" defTabSz="4220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200" spc="-92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Web Application</a:t>
              </a:r>
              <a:endParaRPr kumimoji="0" lang="ko-KR" altLang="en-US" sz="2200" b="0" i="0" u="none" strike="noStrike" kern="1200" cap="none" spc="-92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447383E5-DDC6-4677-8C15-B3733E25BDD2}"/>
                </a:ext>
              </a:extLst>
            </p:cNvPr>
            <p:cNvSpPr/>
            <p:nvPr/>
          </p:nvSpPr>
          <p:spPr>
            <a:xfrm>
              <a:off x="2026444" y="671513"/>
              <a:ext cx="18000" cy="259556"/>
            </a:xfrm>
            <a:prstGeom prst="rect">
              <a:avLst/>
            </a:prstGeom>
            <a:solidFill>
              <a:srgbClr val="8E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KoPub돋움체 Medium" panose="00000600000000000000" pitchFamily="2" charset="-127"/>
                <a:cs typeface="+mn-cs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DD5D9D97-623D-44FC-8E76-B5486F916D3D}"/>
              </a:ext>
            </a:extLst>
          </p:cNvPr>
          <p:cNvSpPr/>
          <p:nvPr/>
        </p:nvSpPr>
        <p:spPr>
          <a:xfrm>
            <a:off x="313321" y="3589020"/>
            <a:ext cx="8533498" cy="268820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10821" y="3947160"/>
            <a:ext cx="81083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1)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세션 및 게시판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CRUD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기능을 응용한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Meal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파티모집 기능 구축 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기능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400" dirty="0" err="1" smtClean="0">
                <a:latin typeface="나눔고딕" pitchFamily="50" charset="-127"/>
                <a:ea typeface="나눔고딕" pitchFamily="50" charset="-127"/>
              </a:rPr>
              <a:t>userId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400" dirty="0" err="1" smtClean="0">
                <a:latin typeface="나눔고딕" pitchFamily="50" charset="-127"/>
                <a:ea typeface="나눔고딕" pitchFamily="50" charset="-127"/>
              </a:rPr>
              <a:t>restInfoVO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및 </a:t>
            </a:r>
            <a:r>
              <a:rPr lang="en-US" altLang="ko-KR" sz="1400" dirty="0" err="1" smtClean="0">
                <a:latin typeface="나눔고딕" pitchFamily="50" charset="-127"/>
                <a:ea typeface="나눔고딕" pitchFamily="50" charset="-127"/>
              </a:rPr>
              <a:t>menuVO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를 이용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파티 참가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탈퇴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파티 출발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모집 인원수 표시 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구현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파티 게시판 정보 식별 가능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참석의 가능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불가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인원수 체크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모집 가능 및 완료 상태 표시 및 확인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제목 114">
            <a:extLst>
              <a:ext uri="{FF2B5EF4-FFF2-40B4-BE49-F238E27FC236}">
                <a16:creationId xmlns="" xmlns:a16="http://schemas.microsoft.com/office/drawing/2014/main" id="{D2E78317-17D6-4DDC-8356-F2910328195C}"/>
              </a:ext>
            </a:extLst>
          </p:cNvPr>
          <p:cNvSpPr txBox="1">
            <a:spLocks/>
          </p:cNvSpPr>
          <p:nvPr/>
        </p:nvSpPr>
        <p:spPr>
          <a:xfrm>
            <a:off x="591126" y="3598342"/>
            <a:ext cx="3756156" cy="276999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>
              <a:buSzPct val="85000"/>
              <a:defRPr/>
            </a:pPr>
            <a:r>
              <a:rPr lang="ko-KR" altLang="en-US" b="1" spc="-7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라</a:t>
            </a:r>
            <a:r>
              <a:rPr lang="en-US" altLang="ko-KR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Meal party(</a:t>
            </a:r>
            <a:r>
              <a:rPr lang="ko-KR" altLang="en-US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소모임 모집</a:t>
            </a:r>
            <a:r>
              <a:rPr lang="en-US" altLang="ko-KR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게시판 구현</a:t>
            </a:r>
            <a:endParaRPr lang="ko-KR" altLang="en-US" b="1" spc="-7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8994" y="1872297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Process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진행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05474" y="4842510"/>
            <a:ext cx="742222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2)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파티장과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파티원의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기능 분리 및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댓글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기능 구축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기능 및 구현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파티장은 파티 출발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취소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파티원은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파티 참가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탈퇴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공통으로 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댓글기능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사용가능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2571" y="5473452"/>
            <a:ext cx="756489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3)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참여한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파티원의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아이디와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회원가입시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선택한 프로필 사진의 정보를 세션으로 출력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기능 및 구현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빈자리와 준비된 자리를 프로필을 통해 구분가능하며 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회원별로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구분하는 표식이 됨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33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8B2D255-9BE1-4C01-AFFF-AB2E1A92C458}"/>
              </a:ext>
            </a:extLst>
          </p:cNvPr>
          <p:cNvSpPr txBox="1"/>
          <p:nvPr/>
        </p:nvSpPr>
        <p:spPr>
          <a:xfrm>
            <a:off x="386842" y="271460"/>
            <a:ext cx="371897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ED5ED5B-F4D9-41C3-922E-86DCDA54EE47}"/>
              </a:ext>
            </a:extLst>
          </p:cNvPr>
          <p:cNvSpPr txBox="1"/>
          <p:nvPr/>
        </p:nvSpPr>
        <p:spPr>
          <a:xfrm>
            <a:off x="1042988" y="527072"/>
            <a:ext cx="1401922" cy="4616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63774" algn="l" defTabSz="422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spc="-92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  <a:cs typeface="Arial" pitchFamily="34" charset="0"/>
              </a:rPr>
              <a:t>주요기능</a:t>
            </a:r>
            <a:endParaRPr kumimoji="0" lang="en-US" altLang="ko-KR" sz="3000" b="0" i="0" u="none" strike="noStrike" kern="1200" cap="none" spc="-92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Arial" pitchFamily="34" charset="0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983257" y="2327719"/>
            <a:ext cx="841056" cy="571483"/>
          </a:xfrm>
          <a:prstGeom prst="rightArrow">
            <a:avLst/>
          </a:prstGeom>
          <a:solidFill>
            <a:srgbClr val="0C2B50"/>
          </a:solidFill>
          <a:ln w="28575">
            <a:solidFill>
              <a:srgbClr val="F8D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2699145" y="1841832"/>
            <a:ext cx="5194948" cy="1750532"/>
            <a:chOff x="342769" y="2291047"/>
            <a:chExt cx="8415602" cy="2835790"/>
          </a:xfrm>
        </p:grpSpPr>
        <p:sp>
          <p:nvSpPr>
            <p:cNvPr id="33" name="막힌 원호 32">
              <a:extLst>
                <a:ext uri="{FF2B5EF4-FFF2-40B4-BE49-F238E27FC236}">
                  <a16:creationId xmlns="" xmlns:a16="http://schemas.microsoft.com/office/drawing/2014/main" id="{26E6CF2A-C9E5-467C-9882-F453FF39CA79}"/>
                </a:ext>
              </a:extLst>
            </p:cNvPr>
            <p:cNvSpPr/>
            <p:nvPr/>
          </p:nvSpPr>
          <p:spPr>
            <a:xfrm flipV="1">
              <a:off x="342769" y="2291047"/>
              <a:ext cx="2835791" cy="2835790"/>
            </a:xfrm>
            <a:prstGeom prst="blockArc">
              <a:avLst>
                <a:gd name="adj1" fmla="val 10800000"/>
                <a:gd name="adj2" fmla="val 10834"/>
                <a:gd name="adj3" fmla="val 1569"/>
              </a:avLst>
            </a:prstGeom>
            <a:solidFill>
              <a:srgbClr val="F8D14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34" name="막힌 원호 33">
              <a:extLst>
                <a:ext uri="{FF2B5EF4-FFF2-40B4-BE49-F238E27FC236}">
                  <a16:creationId xmlns="" xmlns:a16="http://schemas.microsoft.com/office/drawing/2014/main" id="{B1785EB8-965B-44DF-B2D0-49B7CEC4B9B3}"/>
                </a:ext>
              </a:extLst>
            </p:cNvPr>
            <p:cNvSpPr/>
            <p:nvPr/>
          </p:nvSpPr>
          <p:spPr>
            <a:xfrm rot="10800000" flipV="1">
              <a:off x="3132704" y="2291047"/>
              <a:ext cx="2835791" cy="2835790"/>
            </a:xfrm>
            <a:prstGeom prst="blockArc">
              <a:avLst>
                <a:gd name="adj1" fmla="val 10800000"/>
                <a:gd name="adj2" fmla="val 10834"/>
                <a:gd name="adj3" fmla="val 1569"/>
              </a:avLst>
            </a:prstGeom>
            <a:solidFill>
              <a:srgbClr val="F8D14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38" name="막힌 원호 37">
              <a:extLst>
                <a:ext uri="{FF2B5EF4-FFF2-40B4-BE49-F238E27FC236}">
                  <a16:creationId xmlns="" xmlns:a16="http://schemas.microsoft.com/office/drawing/2014/main" id="{A03977DD-1A98-411B-97E2-BDFF8982B7B9}"/>
                </a:ext>
              </a:extLst>
            </p:cNvPr>
            <p:cNvSpPr/>
            <p:nvPr/>
          </p:nvSpPr>
          <p:spPr>
            <a:xfrm flipV="1">
              <a:off x="5922580" y="2291047"/>
              <a:ext cx="2835791" cy="2835790"/>
            </a:xfrm>
            <a:prstGeom prst="blockArc">
              <a:avLst>
                <a:gd name="adj1" fmla="val 10800000"/>
                <a:gd name="adj2" fmla="val 10834"/>
                <a:gd name="adj3" fmla="val 1569"/>
              </a:avLst>
            </a:prstGeom>
            <a:solidFill>
              <a:srgbClr val="F8D142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644537" y="2574037"/>
              <a:ext cx="2269812" cy="2269812"/>
              <a:chOff x="644537" y="2574037"/>
              <a:chExt cx="2269812" cy="2269812"/>
            </a:xfrm>
          </p:grpSpPr>
          <p:sp>
            <p:nvSpPr>
              <p:cNvPr id="48" name="타원 47">
                <a:extLst>
                  <a:ext uri="{FF2B5EF4-FFF2-40B4-BE49-F238E27FC236}">
                    <a16:creationId xmlns="" xmlns:a16="http://schemas.microsoft.com/office/drawing/2014/main" id="{4A061074-75B0-46D6-816C-9C922E5C7E37}"/>
                  </a:ext>
                </a:extLst>
              </p:cNvPr>
              <p:cNvSpPr/>
              <p:nvPr/>
            </p:nvSpPr>
            <p:spPr>
              <a:xfrm>
                <a:off x="644537" y="2574037"/>
                <a:ext cx="2269812" cy="2269812"/>
              </a:xfrm>
              <a:prstGeom prst="ellipse">
                <a:avLst/>
              </a:prstGeom>
              <a:solidFill>
                <a:srgbClr val="0C2B50">
                  <a:alpha val="90000"/>
                </a:srgb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fontAlgn="base"/>
                <a:endParaRPr lang="ko-KR" altLang="en-US" sz="1400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1E29086C-6502-4BF1-9C47-9F86A0EC8AE4}"/>
                  </a:ext>
                </a:extLst>
              </p:cNvPr>
              <p:cNvSpPr txBox="1"/>
              <p:nvPr/>
            </p:nvSpPr>
            <p:spPr>
              <a:xfrm>
                <a:off x="1018717" y="3506340"/>
                <a:ext cx="1576777" cy="548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lvl="0" algn="ctr" defTabSz="914400" latinLnBrk="1">
                  <a:defRPr sz="280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srgbClr val="F8D142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defRPr>
                </a:lvl1pPr>
              </a:lstStyle>
              <a:p>
                <a:r>
                  <a:rPr lang="ko-KR" altLang="en-US" sz="1600" dirty="0" smtClean="0">
                    <a:latin typeface="배달의민족 도현" pitchFamily="50" charset="-127"/>
                    <a:ea typeface="배달의민족 도현" pitchFamily="50" charset="-127"/>
                  </a:rPr>
                  <a:t>파티모집</a:t>
                </a:r>
                <a:endParaRPr lang="ko-KR" altLang="en-US" sz="1600" dirty="0"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B0735EAE-A3B4-4E29-987A-A99A7383DDB0}"/>
                  </a:ext>
                </a:extLst>
              </p:cNvPr>
              <p:cNvSpPr txBox="1"/>
              <p:nvPr/>
            </p:nvSpPr>
            <p:spPr>
              <a:xfrm>
                <a:off x="1488730" y="2608566"/>
                <a:ext cx="636735" cy="1146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 defTabSz="914400" latinLnBrk="1">
                  <a:defRPr/>
                </a:pPr>
                <a:r>
                  <a:rPr lang="en-US" altLang="ko-KR" sz="4000" spc="-100" dirty="0" smtClean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prstClr val="white">
                        <a:alpha val="42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1</a:t>
                </a:r>
                <a:endParaRPr lang="ko-KR" altLang="en-US" sz="4000" spc="-10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white">
                      <a:alpha val="42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3444243" y="2574037"/>
              <a:ext cx="2269812" cy="2269812"/>
              <a:chOff x="3444243" y="2574037"/>
              <a:chExt cx="2269812" cy="2269812"/>
            </a:xfrm>
          </p:grpSpPr>
          <p:sp>
            <p:nvSpPr>
              <p:cNvPr id="45" name="타원 44">
                <a:extLst>
                  <a:ext uri="{FF2B5EF4-FFF2-40B4-BE49-F238E27FC236}">
                    <a16:creationId xmlns="" xmlns:a16="http://schemas.microsoft.com/office/drawing/2014/main" id="{4B43B68C-9599-4BD9-B365-C55098A2520E}"/>
                  </a:ext>
                </a:extLst>
              </p:cNvPr>
              <p:cNvSpPr/>
              <p:nvPr/>
            </p:nvSpPr>
            <p:spPr>
              <a:xfrm>
                <a:off x="3444243" y="2574037"/>
                <a:ext cx="2269812" cy="226981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  <a:alpha val="90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>
                <a:noFill/>
              </a:ln>
              <a:effectLst>
                <a:outerShdw blurRad="304800" dir="18900000" sx="88000" sy="88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fontAlgn="base"/>
                <a:endParaRPr lang="ko-KR" altLang="en-US" sz="1400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CCFF9680-D04E-4846-BCFC-9A501108E80F}"/>
                  </a:ext>
                </a:extLst>
              </p:cNvPr>
              <p:cNvSpPr txBox="1"/>
              <p:nvPr/>
            </p:nvSpPr>
            <p:spPr>
              <a:xfrm>
                <a:off x="3796976" y="3506340"/>
                <a:ext cx="1576777" cy="548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lvl="0" algn="ctr" defTabSz="914400" latinLnBrk="1">
                  <a:defRPr sz="280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srgbClr val="F8D142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defRPr>
                </a:lvl1pPr>
              </a:lstStyle>
              <a:p>
                <a:r>
                  <a:rPr lang="ko-KR" altLang="en-US" sz="1600" dirty="0" smtClean="0">
                    <a:latin typeface="배달의민족 도현" pitchFamily="50" charset="-127"/>
                    <a:ea typeface="배달의민족 도현" pitchFamily="50" charset="-127"/>
                  </a:rPr>
                  <a:t>커뮤니</a:t>
                </a:r>
                <a:r>
                  <a:rPr lang="ko-KR" altLang="en-US" sz="1600" dirty="0">
                    <a:latin typeface="배달의민족 도현" pitchFamily="50" charset="-127"/>
                    <a:ea typeface="배달의민족 도현" pitchFamily="50" charset="-127"/>
                  </a:rPr>
                  <a:t>티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D64D77A2-E908-4376-B9CE-F6F7E29910C8}"/>
                  </a:ext>
                </a:extLst>
              </p:cNvPr>
              <p:cNvSpPr txBox="1"/>
              <p:nvPr/>
            </p:nvSpPr>
            <p:spPr>
              <a:xfrm>
                <a:off x="4306359" y="2608566"/>
                <a:ext cx="636735" cy="1146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 defTabSz="914400" latinLnBrk="1">
                  <a:defRPr/>
                </a:pPr>
                <a:r>
                  <a:rPr lang="en-US" altLang="ko-KR" sz="4000" spc="-100" dirty="0" smtClean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prstClr val="white">
                        <a:alpha val="42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2</a:t>
                </a:r>
                <a:endParaRPr lang="ko-KR" altLang="en-US" sz="4000" spc="-10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white">
                      <a:alpha val="42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6262364" y="2574037"/>
              <a:ext cx="2276100" cy="2269812"/>
              <a:chOff x="6262364" y="2574037"/>
              <a:chExt cx="2276100" cy="2269812"/>
            </a:xfrm>
          </p:grpSpPr>
          <p:sp>
            <p:nvSpPr>
              <p:cNvPr id="42" name="타원 41">
                <a:extLst>
                  <a:ext uri="{FF2B5EF4-FFF2-40B4-BE49-F238E27FC236}">
                    <a16:creationId xmlns="" xmlns:a16="http://schemas.microsoft.com/office/drawing/2014/main" id="{D94604B9-DF33-4E2F-86FA-24ABBD87652B}"/>
                  </a:ext>
                </a:extLst>
              </p:cNvPr>
              <p:cNvSpPr/>
              <p:nvPr/>
            </p:nvSpPr>
            <p:spPr>
              <a:xfrm>
                <a:off x="6262364" y="2574037"/>
                <a:ext cx="2269812" cy="2269812"/>
              </a:xfrm>
              <a:prstGeom prst="ellipse">
                <a:avLst/>
              </a:prstGeom>
              <a:solidFill>
                <a:srgbClr val="071F3D">
                  <a:alpha val="90000"/>
                </a:srgb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fontAlgn="base"/>
                <a:endParaRPr lang="ko-KR" altLang="en-US" sz="1400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C1C0CA70-2A87-46EF-8B15-B9B0E234E3B7}"/>
                  </a:ext>
                </a:extLst>
              </p:cNvPr>
              <p:cNvSpPr txBox="1"/>
              <p:nvPr/>
            </p:nvSpPr>
            <p:spPr>
              <a:xfrm>
                <a:off x="6265746" y="3506340"/>
                <a:ext cx="2272718" cy="548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lvl="0" algn="ctr" defTabSz="914400" latinLnBrk="1">
                  <a:defRPr sz="280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srgbClr val="F8D142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defRPr>
                </a:lvl1pPr>
              </a:lstStyle>
              <a:p>
                <a:r>
                  <a:rPr lang="ko-KR" altLang="en-US" sz="1600" dirty="0" smtClean="0">
                    <a:latin typeface="배달의민족 도현" pitchFamily="50" charset="-127"/>
                    <a:ea typeface="배달의민족 도현" pitchFamily="50" charset="-127"/>
                  </a:rPr>
                  <a:t>이벤트 </a:t>
                </a:r>
                <a:r>
                  <a:rPr lang="en-US" altLang="ko-KR" sz="1600" dirty="0" smtClean="0">
                    <a:latin typeface="배달의민족 도현" pitchFamily="50" charset="-127"/>
                    <a:ea typeface="배달의민족 도현" pitchFamily="50" charset="-127"/>
                  </a:rPr>
                  <a:t>/ </a:t>
                </a:r>
                <a:r>
                  <a:rPr lang="ko-KR" altLang="en-US" sz="1600" dirty="0" smtClean="0">
                    <a:latin typeface="배달의민족 도현" pitchFamily="50" charset="-127"/>
                    <a:ea typeface="배달의민족 도현" pitchFamily="50" charset="-127"/>
                  </a:rPr>
                  <a:t>홍보</a:t>
                </a:r>
                <a:endParaRPr lang="ko-KR" altLang="en-US" sz="1600" dirty="0"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513FBAF2-6E5A-4352-9E87-3E821C8A62C7}"/>
                  </a:ext>
                </a:extLst>
              </p:cNvPr>
              <p:cNvSpPr txBox="1"/>
              <p:nvPr/>
            </p:nvSpPr>
            <p:spPr>
              <a:xfrm>
                <a:off x="7049559" y="2608566"/>
                <a:ext cx="636735" cy="1146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 defTabSz="914400" latinLnBrk="1">
                  <a:defRPr/>
                </a:pPr>
                <a:r>
                  <a:rPr lang="en-US" altLang="ko-KR" sz="4000" spc="-100" dirty="0" smtClean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prstClr val="white">
                        <a:alpha val="42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3</a:t>
                </a:r>
                <a:endParaRPr lang="ko-KR" altLang="en-US" sz="4000" spc="-10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white">
                      <a:alpha val="42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08453" y="1295893"/>
            <a:ext cx="3612175" cy="496048"/>
            <a:chOff x="313322" y="3934956"/>
            <a:chExt cx="3612175" cy="496048"/>
          </a:xfrm>
        </p:grpSpPr>
        <p:sp>
          <p:nvSpPr>
            <p:cNvPr id="79" name="모서리가 둥근 직사각형 599">
              <a:extLst>
                <a:ext uri="{FF2B5EF4-FFF2-40B4-BE49-F238E27FC236}">
                  <a16:creationId xmlns="" xmlns:a16="http://schemas.microsoft.com/office/drawing/2014/main" id="{CF135F36-0D10-4DFA-BD02-3E7C9D331A0F}"/>
                </a:ext>
              </a:extLst>
            </p:cNvPr>
            <p:cNvSpPr/>
            <p:nvPr/>
          </p:nvSpPr>
          <p:spPr>
            <a:xfrm flipH="1">
              <a:off x="313322" y="3934956"/>
              <a:ext cx="2569923" cy="496048"/>
            </a:xfrm>
            <a:prstGeom prst="snip1Rect">
              <a:avLst>
                <a:gd name="adj" fmla="val 0"/>
              </a:avLst>
            </a:prstGeom>
            <a:gradFill>
              <a:gsLst>
                <a:gs pos="50000">
                  <a:schemeClr val="accent5">
                    <a:lumMod val="75000"/>
                  </a:schemeClr>
                </a:gs>
                <a:gs pos="50000">
                  <a:srgbClr val="2C778C"/>
                </a:gs>
              </a:gsLst>
              <a:lin ang="5400000" scaled="0"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0" name="모서리가 둥근 직사각형 599">
              <a:extLst>
                <a:ext uri="{FF2B5EF4-FFF2-40B4-BE49-F238E27FC236}">
                  <a16:creationId xmlns="" xmlns:a16="http://schemas.microsoft.com/office/drawing/2014/main" id="{B21AB954-6E65-4587-9742-C1BC17AE2984}"/>
                </a:ext>
              </a:extLst>
            </p:cNvPr>
            <p:cNvSpPr/>
            <p:nvPr/>
          </p:nvSpPr>
          <p:spPr>
            <a:xfrm flipH="1">
              <a:off x="2141467" y="3934956"/>
              <a:ext cx="1784030" cy="496048"/>
            </a:xfrm>
            <a:prstGeom prst="trapezoid">
              <a:avLst>
                <a:gd name="adj" fmla="val 106941"/>
              </a:avLst>
            </a:prstGeom>
            <a:gradFill>
              <a:gsLst>
                <a:gs pos="50000">
                  <a:schemeClr val="accent5">
                    <a:lumMod val="75000"/>
                  </a:schemeClr>
                </a:gs>
                <a:gs pos="50000">
                  <a:srgbClr val="2C778C"/>
                </a:gs>
              </a:gsLst>
              <a:lin ang="5400000" scaled="0"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1" name="제목 114">
              <a:extLst>
                <a:ext uri="{FF2B5EF4-FFF2-40B4-BE49-F238E27FC236}">
                  <a16:creationId xmlns="" xmlns:a16="http://schemas.microsoft.com/office/drawing/2014/main" id="{144EFD70-4916-4AD0-8372-9BB1307E3709}"/>
                </a:ext>
              </a:extLst>
            </p:cNvPr>
            <p:cNvSpPr txBox="1">
              <a:spLocks/>
            </p:cNvSpPr>
            <p:nvPr/>
          </p:nvSpPr>
          <p:spPr>
            <a:xfrm>
              <a:off x="491497" y="3996436"/>
              <a:ext cx="2528256" cy="369332"/>
            </a:xfrm>
            <a:prstGeom prst="rect">
              <a:avLst/>
            </a:prstGeom>
            <a:effectLst/>
          </p:spPr>
          <p:txBody>
            <a:bodyPr wrap="non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lvl="0">
                <a:buSzPct val="85000"/>
                <a:defRPr/>
              </a:pPr>
              <a:r>
                <a:rPr lang="en-US" altLang="ko-KR" sz="2400" b="1" spc="-70" dirty="0" smtClean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sz="2400" b="1" spc="-70" dirty="0" smtClean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소모임 모집 기능</a:t>
              </a:r>
              <a:endParaRPr lang="ko-KR" altLang="en-US" sz="2400" b="1" spc="-7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5570F579-6F2C-4B26-BE87-C12DBF295A01}"/>
              </a:ext>
            </a:extLst>
          </p:cNvPr>
          <p:cNvSpPr/>
          <p:nvPr/>
        </p:nvSpPr>
        <p:spPr>
          <a:xfrm>
            <a:off x="313322" y="1793725"/>
            <a:ext cx="8533498" cy="179529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DD5D9D97-623D-44FC-8E76-B5486F916D3D}"/>
              </a:ext>
            </a:extLst>
          </p:cNvPr>
          <p:cNvSpPr/>
          <p:nvPr/>
        </p:nvSpPr>
        <p:spPr>
          <a:xfrm>
            <a:off x="313321" y="3589020"/>
            <a:ext cx="8533498" cy="268820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09A094D6-261D-4814-88AD-5A3C26149764}"/>
              </a:ext>
            </a:extLst>
          </p:cNvPr>
          <p:cNvGrpSpPr/>
          <p:nvPr/>
        </p:nvGrpSpPr>
        <p:grpSpPr>
          <a:xfrm>
            <a:off x="2526515" y="625201"/>
            <a:ext cx="2159907" cy="338554"/>
            <a:chOff x="2026444" y="625201"/>
            <a:chExt cx="2159907" cy="338554"/>
          </a:xfrm>
        </p:grpSpPr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AA5034BE-4D31-4685-98FB-01D3F0C8D550}"/>
                </a:ext>
              </a:extLst>
            </p:cNvPr>
            <p:cNvSpPr txBox="1"/>
            <p:nvPr/>
          </p:nvSpPr>
          <p:spPr>
            <a:xfrm>
              <a:off x="2191381" y="625201"/>
              <a:ext cx="1994970" cy="3385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-263774" algn="l" defTabSz="4220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200" spc="-92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Web Application</a:t>
              </a:r>
              <a:endParaRPr kumimoji="0" lang="ko-KR" altLang="en-US" sz="2200" b="0" i="0" u="none" strike="noStrike" kern="1200" cap="none" spc="-92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447383E5-DDC6-4677-8C15-B3733E25BDD2}"/>
                </a:ext>
              </a:extLst>
            </p:cNvPr>
            <p:cNvSpPr/>
            <p:nvPr/>
          </p:nvSpPr>
          <p:spPr>
            <a:xfrm>
              <a:off x="2026444" y="671513"/>
              <a:ext cx="18000" cy="259556"/>
            </a:xfrm>
            <a:prstGeom prst="rect">
              <a:avLst/>
            </a:prstGeom>
            <a:solidFill>
              <a:srgbClr val="8E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KoPub돋움체 Medium" panose="00000600000000000000" pitchFamily="2" charset="-127"/>
                <a:cs typeface="+mn-cs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DD5D9D97-623D-44FC-8E76-B5486F916D3D}"/>
              </a:ext>
            </a:extLst>
          </p:cNvPr>
          <p:cNvSpPr/>
          <p:nvPr/>
        </p:nvSpPr>
        <p:spPr>
          <a:xfrm>
            <a:off x="313321" y="3589020"/>
            <a:ext cx="8533498" cy="268820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8994" y="1872297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Process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진행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05474" y="3944330"/>
            <a:ext cx="57230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1)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코드로 게시판 기능 분류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: 3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개의 커뮤니티와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8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개의 클래스 게시판 구축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기능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통합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CRUD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기능 및 게시판별 분리된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view page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구현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각 게시판별 회원 타입에 따른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CRUD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기능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댓글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작성 기능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6" name="제목 114">
            <a:extLst>
              <a:ext uri="{FF2B5EF4-FFF2-40B4-BE49-F238E27FC236}">
                <a16:creationId xmlns="" xmlns:a16="http://schemas.microsoft.com/office/drawing/2014/main" id="{D2E78317-17D6-4DDC-8356-F2910328195C}"/>
              </a:ext>
            </a:extLst>
          </p:cNvPr>
          <p:cNvSpPr txBox="1">
            <a:spLocks/>
          </p:cNvSpPr>
          <p:nvPr/>
        </p:nvSpPr>
        <p:spPr>
          <a:xfrm>
            <a:off x="585779" y="3595512"/>
            <a:ext cx="2771271" cy="276999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>
              <a:buSzPct val="85000"/>
              <a:defRPr/>
            </a:pPr>
            <a:r>
              <a:rPr lang="ko-KR" altLang="en-US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마</a:t>
            </a:r>
            <a:r>
              <a:rPr lang="en-US" altLang="ko-KR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 통합 커뮤니티 게시판 구현</a:t>
            </a:r>
            <a:endParaRPr lang="ko-KR" altLang="en-US" b="1" spc="-7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05474" y="4898437"/>
            <a:ext cx="65423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2) </a:t>
            </a:r>
            <a:r>
              <a:rPr lang="en-US" altLang="ko-KR" sz="1400" b="1" dirty="0" err="1" smtClean="0">
                <a:latin typeface="나눔고딕" pitchFamily="50" charset="-127"/>
                <a:ea typeface="나눔고딕" pitchFamily="50" charset="-127"/>
              </a:rPr>
              <a:t>AtchFileVo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400" b="1" dirty="0" err="1" smtClean="0">
                <a:latin typeface="나눔고딕" pitchFamily="50" charset="-127"/>
                <a:ea typeface="나눔고딕" pitchFamily="50" charset="-127"/>
              </a:rPr>
              <a:t>FileDownload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 Handler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이용 각 게시물 별 별도 사진 관리 기능 구축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기능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별도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Table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및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handler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구성으로 각각의 게시물 주소 및 구성내용 분리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구현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게시물마다 사진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댓글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작성자 기능 구분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05474" y="5852544"/>
            <a:ext cx="4325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3) SQL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및 </a:t>
            </a:r>
            <a:r>
              <a:rPr lang="en-US" altLang="ko-KR" sz="1400" b="1" dirty="0" err="1" smtClean="0">
                <a:latin typeface="나눔고딕" pitchFamily="50" charset="-127"/>
                <a:ea typeface="나눔고딕" pitchFamily="50" charset="-127"/>
              </a:rPr>
              <a:t>PagingVO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를 통한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게시글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Paging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139818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8B2D255-9BE1-4C01-AFFF-AB2E1A92C458}"/>
              </a:ext>
            </a:extLst>
          </p:cNvPr>
          <p:cNvSpPr txBox="1"/>
          <p:nvPr/>
        </p:nvSpPr>
        <p:spPr>
          <a:xfrm>
            <a:off x="386842" y="271460"/>
            <a:ext cx="371897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ED5ED5B-F4D9-41C3-922E-86DCDA54EE47}"/>
              </a:ext>
            </a:extLst>
          </p:cNvPr>
          <p:cNvSpPr txBox="1"/>
          <p:nvPr/>
        </p:nvSpPr>
        <p:spPr>
          <a:xfrm>
            <a:off x="1042988" y="527072"/>
            <a:ext cx="1401922" cy="4616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63774" algn="l" defTabSz="422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spc="-92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  <a:cs typeface="Arial" pitchFamily="34" charset="0"/>
              </a:rPr>
              <a:t>주요기능</a:t>
            </a:r>
            <a:endParaRPr kumimoji="0" lang="en-US" altLang="ko-KR" sz="3000" b="0" i="0" u="none" strike="noStrike" kern="1200" cap="none" spc="-92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Arial" pitchFamily="34" charset="0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983257" y="2327719"/>
            <a:ext cx="841056" cy="571483"/>
          </a:xfrm>
          <a:prstGeom prst="rightArrow">
            <a:avLst/>
          </a:prstGeom>
          <a:solidFill>
            <a:srgbClr val="0C2B50"/>
          </a:solidFill>
          <a:ln w="28575">
            <a:solidFill>
              <a:srgbClr val="F8D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2699145" y="1841832"/>
            <a:ext cx="5194948" cy="1750532"/>
            <a:chOff x="342769" y="2291047"/>
            <a:chExt cx="8415602" cy="2835790"/>
          </a:xfrm>
        </p:grpSpPr>
        <p:sp>
          <p:nvSpPr>
            <p:cNvPr id="33" name="막힌 원호 32">
              <a:extLst>
                <a:ext uri="{FF2B5EF4-FFF2-40B4-BE49-F238E27FC236}">
                  <a16:creationId xmlns="" xmlns:a16="http://schemas.microsoft.com/office/drawing/2014/main" id="{26E6CF2A-C9E5-467C-9882-F453FF39CA79}"/>
                </a:ext>
              </a:extLst>
            </p:cNvPr>
            <p:cNvSpPr/>
            <p:nvPr/>
          </p:nvSpPr>
          <p:spPr>
            <a:xfrm flipV="1">
              <a:off x="342769" y="2291047"/>
              <a:ext cx="2835791" cy="2835790"/>
            </a:xfrm>
            <a:prstGeom prst="blockArc">
              <a:avLst>
                <a:gd name="adj1" fmla="val 10800000"/>
                <a:gd name="adj2" fmla="val 10834"/>
                <a:gd name="adj3" fmla="val 1569"/>
              </a:avLst>
            </a:prstGeom>
            <a:solidFill>
              <a:srgbClr val="F8D14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34" name="막힌 원호 33">
              <a:extLst>
                <a:ext uri="{FF2B5EF4-FFF2-40B4-BE49-F238E27FC236}">
                  <a16:creationId xmlns="" xmlns:a16="http://schemas.microsoft.com/office/drawing/2014/main" id="{B1785EB8-965B-44DF-B2D0-49B7CEC4B9B3}"/>
                </a:ext>
              </a:extLst>
            </p:cNvPr>
            <p:cNvSpPr/>
            <p:nvPr/>
          </p:nvSpPr>
          <p:spPr>
            <a:xfrm rot="10800000" flipV="1">
              <a:off x="3132704" y="2291047"/>
              <a:ext cx="2835791" cy="2835790"/>
            </a:xfrm>
            <a:prstGeom prst="blockArc">
              <a:avLst>
                <a:gd name="adj1" fmla="val 10800000"/>
                <a:gd name="adj2" fmla="val 10834"/>
                <a:gd name="adj3" fmla="val 1569"/>
              </a:avLst>
            </a:prstGeom>
            <a:solidFill>
              <a:srgbClr val="F8D14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38" name="막힌 원호 37">
              <a:extLst>
                <a:ext uri="{FF2B5EF4-FFF2-40B4-BE49-F238E27FC236}">
                  <a16:creationId xmlns="" xmlns:a16="http://schemas.microsoft.com/office/drawing/2014/main" id="{A03977DD-1A98-411B-97E2-BDFF8982B7B9}"/>
                </a:ext>
              </a:extLst>
            </p:cNvPr>
            <p:cNvSpPr/>
            <p:nvPr/>
          </p:nvSpPr>
          <p:spPr>
            <a:xfrm flipV="1">
              <a:off x="5922580" y="2291047"/>
              <a:ext cx="2835791" cy="2835790"/>
            </a:xfrm>
            <a:prstGeom prst="blockArc">
              <a:avLst>
                <a:gd name="adj1" fmla="val 10800000"/>
                <a:gd name="adj2" fmla="val 10834"/>
                <a:gd name="adj3" fmla="val 1569"/>
              </a:avLst>
            </a:prstGeom>
            <a:solidFill>
              <a:srgbClr val="F8D142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644537" y="2574037"/>
              <a:ext cx="2269812" cy="2269812"/>
              <a:chOff x="644537" y="2574037"/>
              <a:chExt cx="2269812" cy="2269812"/>
            </a:xfrm>
          </p:grpSpPr>
          <p:sp>
            <p:nvSpPr>
              <p:cNvPr id="48" name="타원 47">
                <a:extLst>
                  <a:ext uri="{FF2B5EF4-FFF2-40B4-BE49-F238E27FC236}">
                    <a16:creationId xmlns="" xmlns:a16="http://schemas.microsoft.com/office/drawing/2014/main" id="{4A061074-75B0-46D6-816C-9C922E5C7E37}"/>
                  </a:ext>
                </a:extLst>
              </p:cNvPr>
              <p:cNvSpPr/>
              <p:nvPr/>
            </p:nvSpPr>
            <p:spPr>
              <a:xfrm>
                <a:off x="644537" y="2574037"/>
                <a:ext cx="2269812" cy="2269812"/>
              </a:xfrm>
              <a:prstGeom prst="ellipse">
                <a:avLst/>
              </a:prstGeom>
              <a:solidFill>
                <a:srgbClr val="0C2B50">
                  <a:alpha val="90000"/>
                </a:srgb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fontAlgn="base"/>
                <a:endParaRPr lang="ko-KR" altLang="en-US" sz="1400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1E29086C-6502-4BF1-9C47-9F86A0EC8AE4}"/>
                  </a:ext>
                </a:extLst>
              </p:cNvPr>
              <p:cNvSpPr txBox="1"/>
              <p:nvPr/>
            </p:nvSpPr>
            <p:spPr>
              <a:xfrm>
                <a:off x="1018717" y="3506340"/>
                <a:ext cx="1576777" cy="548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lvl="0" algn="ctr" defTabSz="914400" latinLnBrk="1">
                  <a:defRPr sz="280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srgbClr val="F8D142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defRPr>
                </a:lvl1pPr>
              </a:lstStyle>
              <a:p>
                <a:r>
                  <a:rPr lang="ko-KR" altLang="en-US" sz="1600" dirty="0" smtClean="0">
                    <a:latin typeface="배달의민족 도현" pitchFamily="50" charset="-127"/>
                    <a:ea typeface="배달의민족 도현" pitchFamily="50" charset="-127"/>
                  </a:rPr>
                  <a:t>파티모집</a:t>
                </a:r>
                <a:endParaRPr lang="ko-KR" altLang="en-US" sz="1600" dirty="0"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B0735EAE-A3B4-4E29-987A-A99A7383DDB0}"/>
                  </a:ext>
                </a:extLst>
              </p:cNvPr>
              <p:cNvSpPr txBox="1"/>
              <p:nvPr/>
            </p:nvSpPr>
            <p:spPr>
              <a:xfrm>
                <a:off x="1488730" y="2608566"/>
                <a:ext cx="636735" cy="1146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 defTabSz="914400" latinLnBrk="1">
                  <a:defRPr/>
                </a:pPr>
                <a:r>
                  <a:rPr lang="en-US" altLang="ko-KR" sz="4000" spc="-100" dirty="0" smtClean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prstClr val="white">
                        <a:alpha val="42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1</a:t>
                </a:r>
                <a:endParaRPr lang="ko-KR" altLang="en-US" sz="4000" spc="-10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white">
                      <a:alpha val="42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3444243" y="2574037"/>
              <a:ext cx="2269812" cy="2269812"/>
              <a:chOff x="3444243" y="2574037"/>
              <a:chExt cx="2269812" cy="2269812"/>
            </a:xfrm>
          </p:grpSpPr>
          <p:sp>
            <p:nvSpPr>
              <p:cNvPr id="45" name="타원 44">
                <a:extLst>
                  <a:ext uri="{FF2B5EF4-FFF2-40B4-BE49-F238E27FC236}">
                    <a16:creationId xmlns="" xmlns:a16="http://schemas.microsoft.com/office/drawing/2014/main" id="{4B43B68C-9599-4BD9-B365-C55098A2520E}"/>
                  </a:ext>
                </a:extLst>
              </p:cNvPr>
              <p:cNvSpPr/>
              <p:nvPr/>
            </p:nvSpPr>
            <p:spPr>
              <a:xfrm>
                <a:off x="3444243" y="2574037"/>
                <a:ext cx="2269812" cy="226981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  <a:alpha val="90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>
                <a:noFill/>
              </a:ln>
              <a:effectLst>
                <a:outerShdw blurRad="304800" dir="18900000" sx="88000" sy="88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fontAlgn="base"/>
                <a:endParaRPr lang="ko-KR" altLang="en-US" sz="1400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CCFF9680-D04E-4846-BCFC-9A501108E80F}"/>
                  </a:ext>
                </a:extLst>
              </p:cNvPr>
              <p:cNvSpPr txBox="1"/>
              <p:nvPr/>
            </p:nvSpPr>
            <p:spPr>
              <a:xfrm>
                <a:off x="3796976" y="3506340"/>
                <a:ext cx="1576777" cy="548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lvl="0" algn="ctr" defTabSz="914400" latinLnBrk="1">
                  <a:defRPr sz="280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srgbClr val="F8D142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defRPr>
                </a:lvl1pPr>
              </a:lstStyle>
              <a:p>
                <a:r>
                  <a:rPr lang="ko-KR" altLang="en-US" sz="1600" dirty="0" smtClean="0">
                    <a:latin typeface="배달의민족 도현" pitchFamily="50" charset="-127"/>
                    <a:ea typeface="배달의민족 도현" pitchFamily="50" charset="-127"/>
                  </a:rPr>
                  <a:t>커뮤니</a:t>
                </a:r>
                <a:r>
                  <a:rPr lang="ko-KR" altLang="en-US" sz="1600" dirty="0">
                    <a:latin typeface="배달의민족 도현" pitchFamily="50" charset="-127"/>
                    <a:ea typeface="배달의민족 도현" pitchFamily="50" charset="-127"/>
                  </a:rPr>
                  <a:t>티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D64D77A2-E908-4376-B9CE-F6F7E29910C8}"/>
                  </a:ext>
                </a:extLst>
              </p:cNvPr>
              <p:cNvSpPr txBox="1"/>
              <p:nvPr/>
            </p:nvSpPr>
            <p:spPr>
              <a:xfrm>
                <a:off x="4306359" y="2608566"/>
                <a:ext cx="636735" cy="1146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 defTabSz="914400" latinLnBrk="1">
                  <a:defRPr/>
                </a:pPr>
                <a:r>
                  <a:rPr lang="en-US" altLang="ko-KR" sz="4000" spc="-100" dirty="0" smtClean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prstClr val="white">
                        <a:alpha val="42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2</a:t>
                </a:r>
                <a:endParaRPr lang="ko-KR" altLang="en-US" sz="4000" spc="-10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white">
                      <a:alpha val="42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6262364" y="2574037"/>
              <a:ext cx="2276100" cy="2269812"/>
              <a:chOff x="6262364" y="2574037"/>
              <a:chExt cx="2276100" cy="2269812"/>
            </a:xfrm>
          </p:grpSpPr>
          <p:sp>
            <p:nvSpPr>
              <p:cNvPr id="42" name="타원 41">
                <a:extLst>
                  <a:ext uri="{FF2B5EF4-FFF2-40B4-BE49-F238E27FC236}">
                    <a16:creationId xmlns="" xmlns:a16="http://schemas.microsoft.com/office/drawing/2014/main" id="{D94604B9-DF33-4E2F-86FA-24ABBD87652B}"/>
                  </a:ext>
                </a:extLst>
              </p:cNvPr>
              <p:cNvSpPr/>
              <p:nvPr/>
            </p:nvSpPr>
            <p:spPr>
              <a:xfrm>
                <a:off x="6262364" y="2574037"/>
                <a:ext cx="2269812" cy="2269812"/>
              </a:xfrm>
              <a:prstGeom prst="ellipse">
                <a:avLst/>
              </a:prstGeom>
              <a:solidFill>
                <a:srgbClr val="071F3D">
                  <a:alpha val="90000"/>
                </a:srgb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fontAlgn="base"/>
                <a:endParaRPr lang="ko-KR" altLang="en-US" sz="1400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C1C0CA70-2A87-46EF-8B15-B9B0E234E3B7}"/>
                  </a:ext>
                </a:extLst>
              </p:cNvPr>
              <p:cNvSpPr txBox="1"/>
              <p:nvPr/>
            </p:nvSpPr>
            <p:spPr>
              <a:xfrm>
                <a:off x="6265746" y="3506340"/>
                <a:ext cx="2272718" cy="548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lvl="0" algn="ctr" defTabSz="914400" latinLnBrk="1">
                  <a:defRPr sz="280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srgbClr val="F8D142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defRPr>
                </a:lvl1pPr>
              </a:lstStyle>
              <a:p>
                <a:r>
                  <a:rPr lang="ko-KR" altLang="en-US" sz="1600" dirty="0" smtClean="0">
                    <a:latin typeface="배달의민족 도현" pitchFamily="50" charset="-127"/>
                    <a:ea typeface="배달의민족 도현" pitchFamily="50" charset="-127"/>
                  </a:rPr>
                  <a:t>이벤트 </a:t>
                </a:r>
                <a:r>
                  <a:rPr lang="en-US" altLang="ko-KR" sz="1600" dirty="0" smtClean="0">
                    <a:latin typeface="배달의민족 도현" pitchFamily="50" charset="-127"/>
                    <a:ea typeface="배달의민족 도현" pitchFamily="50" charset="-127"/>
                  </a:rPr>
                  <a:t>/ </a:t>
                </a:r>
                <a:r>
                  <a:rPr lang="ko-KR" altLang="en-US" sz="1600" dirty="0" smtClean="0">
                    <a:latin typeface="배달의민족 도현" pitchFamily="50" charset="-127"/>
                    <a:ea typeface="배달의민족 도현" pitchFamily="50" charset="-127"/>
                  </a:rPr>
                  <a:t>홍보</a:t>
                </a:r>
                <a:endParaRPr lang="ko-KR" altLang="en-US" sz="1600" dirty="0"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513FBAF2-6E5A-4352-9E87-3E821C8A62C7}"/>
                  </a:ext>
                </a:extLst>
              </p:cNvPr>
              <p:cNvSpPr txBox="1"/>
              <p:nvPr/>
            </p:nvSpPr>
            <p:spPr>
              <a:xfrm>
                <a:off x="7049559" y="2608566"/>
                <a:ext cx="636735" cy="1146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 defTabSz="914400" latinLnBrk="1">
                  <a:defRPr/>
                </a:pPr>
                <a:r>
                  <a:rPr lang="en-US" altLang="ko-KR" sz="4000" spc="-100" dirty="0" smtClean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prstClr val="white">
                        <a:alpha val="42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3</a:t>
                </a:r>
                <a:endParaRPr lang="ko-KR" altLang="en-US" sz="4000" spc="-10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white">
                      <a:alpha val="42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08453" y="1295893"/>
            <a:ext cx="3612175" cy="496048"/>
            <a:chOff x="313322" y="3934956"/>
            <a:chExt cx="3612175" cy="496048"/>
          </a:xfrm>
        </p:grpSpPr>
        <p:sp>
          <p:nvSpPr>
            <p:cNvPr id="79" name="모서리가 둥근 직사각형 599">
              <a:extLst>
                <a:ext uri="{FF2B5EF4-FFF2-40B4-BE49-F238E27FC236}">
                  <a16:creationId xmlns="" xmlns:a16="http://schemas.microsoft.com/office/drawing/2014/main" id="{CF135F36-0D10-4DFA-BD02-3E7C9D331A0F}"/>
                </a:ext>
              </a:extLst>
            </p:cNvPr>
            <p:cNvSpPr/>
            <p:nvPr/>
          </p:nvSpPr>
          <p:spPr>
            <a:xfrm flipH="1">
              <a:off x="313322" y="3934956"/>
              <a:ext cx="2569923" cy="496048"/>
            </a:xfrm>
            <a:prstGeom prst="snip1Rect">
              <a:avLst>
                <a:gd name="adj" fmla="val 0"/>
              </a:avLst>
            </a:prstGeom>
            <a:gradFill>
              <a:gsLst>
                <a:gs pos="50000">
                  <a:schemeClr val="accent5">
                    <a:lumMod val="75000"/>
                  </a:schemeClr>
                </a:gs>
                <a:gs pos="50000">
                  <a:srgbClr val="2C778C"/>
                </a:gs>
              </a:gsLst>
              <a:lin ang="5400000" scaled="0"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0" name="모서리가 둥근 직사각형 599">
              <a:extLst>
                <a:ext uri="{FF2B5EF4-FFF2-40B4-BE49-F238E27FC236}">
                  <a16:creationId xmlns="" xmlns:a16="http://schemas.microsoft.com/office/drawing/2014/main" id="{B21AB954-6E65-4587-9742-C1BC17AE2984}"/>
                </a:ext>
              </a:extLst>
            </p:cNvPr>
            <p:cNvSpPr/>
            <p:nvPr/>
          </p:nvSpPr>
          <p:spPr>
            <a:xfrm flipH="1">
              <a:off x="2141467" y="3934956"/>
              <a:ext cx="1784030" cy="496048"/>
            </a:xfrm>
            <a:prstGeom prst="trapezoid">
              <a:avLst>
                <a:gd name="adj" fmla="val 106941"/>
              </a:avLst>
            </a:prstGeom>
            <a:gradFill>
              <a:gsLst>
                <a:gs pos="50000">
                  <a:schemeClr val="accent5">
                    <a:lumMod val="75000"/>
                  </a:schemeClr>
                </a:gs>
                <a:gs pos="50000">
                  <a:srgbClr val="2C778C"/>
                </a:gs>
              </a:gsLst>
              <a:lin ang="5400000" scaled="0"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1" name="제목 114">
              <a:extLst>
                <a:ext uri="{FF2B5EF4-FFF2-40B4-BE49-F238E27FC236}">
                  <a16:creationId xmlns="" xmlns:a16="http://schemas.microsoft.com/office/drawing/2014/main" id="{144EFD70-4916-4AD0-8372-9BB1307E3709}"/>
                </a:ext>
              </a:extLst>
            </p:cNvPr>
            <p:cNvSpPr txBox="1">
              <a:spLocks/>
            </p:cNvSpPr>
            <p:nvPr/>
          </p:nvSpPr>
          <p:spPr>
            <a:xfrm>
              <a:off x="491497" y="3996436"/>
              <a:ext cx="2528256" cy="369332"/>
            </a:xfrm>
            <a:prstGeom prst="rect">
              <a:avLst/>
            </a:prstGeom>
            <a:effectLst/>
          </p:spPr>
          <p:txBody>
            <a:bodyPr wrap="non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lvl="0">
                <a:buSzPct val="85000"/>
                <a:defRPr/>
              </a:pPr>
              <a:r>
                <a:rPr lang="en-US" altLang="ko-KR" sz="2400" b="1" spc="-70" dirty="0" smtClean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sz="2400" b="1" spc="-70" dirty="0" smtClean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소모임 모집 기능</a:t>
              </a:r>
              <a:endParaRPr lang="ko-KR" altLang="en-US" sz="2400" b="1" spc="-7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5570F579-6F2C-4B26-BE87-C12DBF295A01}"/>
              </a:ext>
            </a:extLst>
          </p:cNvPr>
          <p:cNvSpPr/>
          <p:nvPr/>
        </p:nvSpPr>
        <p:spPr>
          <a:xfrm>
            <a:off x="313322" y="1793725"/>
            <a:ext cx="8533498" cy="179529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DD5D9D97-623D-44FC-8E76-B5486F916D3D}"/>
              </a:ext>
            </a:extLst>
          </p:cNvPr>
          <p:cNvSpPr/>
          <p:nvPr/>
        </p:nvSpPr>
        <p:spPr>
          <a:xfrm>
            <a:off x="313321" y="3589020"/>
            <a:ext cx="8533498" cy="268820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09A094D6-261D-4814-88AD-5A3C26149764}"/>
              </a:ext>
            </a:extLst>
          </p:cNvPr>
          <p:cNvGrpSpPr/>
          <p:nvPr/>
        </p:nvGrpSpPr>
        <p:grpSpPr>
          <a:xfrm>
            <a:off x="2526515" y="625201"/>
            <a:ext cx="2159907" cy="338554"/>
            <a:chOff x="2026444" y="625201"/>
            <a:chExt cx="2159907" cy="338554"/>
          </a:xfrm>
        </p:grpSpPr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AA5034BE-4D31-4685-98FB-01D3F0C8D550}"/>
                </a:ext>
              </a:extLst>
            </p:cNvPr>
            <p:cNvSpPr txBox="1"/>
            <p:nvPr/>
          </p:nvSpPr>
          <p:spPr>
            <a:xfrm>
              <a:off x="2191381" y="625201"/>
              <a:ext cx="1994970" cy="3385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-263774" algn="l" defTabSz="4220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200" spc="-92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Web Application</a:t>
              </a:r>
              <a:endParaRPr kumimoji="0" lang="ko-KR" altLang="en-US" sz="2200" b="0" i="0" u="none" strike="noStrike" kern="1200" cap="none" spc="-92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447383E5-DDC6-4677-8C15-B3733E25BDD2}"/>
                </a:ext>
              </a:extLst>
            </p:cNvPr>
            <p:cNvSpPr/>
            <p:nvPr/>
          </p:nvSpPr>
          <p:spPr>
            <a:xfrm>
              <a:off x="2026444" y="671513"/>
              <a:ext cx="18000" cy="259556"/>
            </a:xfrm>
            <a:prstGeom prst="rect">
              <a:avLst/>
            </a:prstGeom>
            <a:solidFill>
              <a:srgbClr val="8E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KoPub돋움체 Medium" panose="00000600000000000000" pitchFamily="2" charset="-127"/>
                <a:cs typeface="+mn-cs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DD5D9D97-623D-44FC-8E76-B5486F916D3D}"/>
              </a:ext>
            </a:extLst>
          </p:cNvPr>
          <p:cNvSpPr/>
          <p:nvPr/>
        </p:nvSpPr>
        <p:spPr>
          <a:xfrm>
            <a:off x="313321" y="3589020"/>
            <a:ext cx="8533498" cy="268820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8994" y="1872297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Process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진행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05474" y="3944330"/>
            <a:ext cx="5227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1)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코드로 게시판 기능 분류 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개의 게시판을 하나의 테이블로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구축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기능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메인페이지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이벤트 확인 기능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구현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본인이 작성한 내용에 대해서 확인 가능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6" name="제목 114">
            <a:extLst>
              <a:ext uri="{FF2B5EF4-FFF2-40B4-BE49-F238E27FC236}">
                <a16:creationId xmlns="" xmlns:a16="http://schemas.microsoft.com/office/drawing/2014/main" id="{D2E78317-17D6-4DDC-8356-F2910328195C}"/>
              </a:ext>
            </a:extLst>
          </p:cNvPr>
          <p:cNvSpPr txBox="1">
            <a:spLocks/>
          </p:cNvSpPr>
          <p:nvPr/>
        </p:nvSpPr>
        <p:spPr>
          <a:xfrm>
            <a:off x="585779" y="3595512"/>
            <a:ext cx="2881558" cy="276999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>
              <a:buSzPct val="85000"/>
              <a:defRPr/>
            </a:pPr>
            <a:r>
              <a:rPr lang="ko-KR" altLang="en-US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바</a:t>
            </a:r>
            <a:r>
              <a:rPr lang="en-US" altLang="ko-KR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 이벤트 및 홍보 게시판 구현</a:t>
            </a:r>
            <a:endParaRPr lang="ko-KR" altLang="en-US" b="1" spc="-7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05474" y="4898437"/>
            <a:ext cx="51347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2) Modal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을 이용한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메인페이지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이벤트 정보 알림 기능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기능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공통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VO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의 세션처리를 통한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DB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획득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구현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: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main page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및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event view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공통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VO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를 통해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DB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내용 표시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97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4881288-756C-409D-8C51-3883D9520BF9}"/>
              </a:ext>
            </a:extLst>
          </p:cNvPr>
          <p:cNvSpPr txBox="1"/>
          <p:nvPr/>
        </p:nvSpPr>
        <p:spPr>
          <a:xfrm>
            <a:off x="2302205" y="1614906"/>
            <a:ext cx="1564852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100000">
                      <a:srgbClr val="254061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3000000" scaled="0"/>
                </a:gra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목 차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427245" y="2660185"/>
            <a:ext cx="3080647" cy="553998"/>
            <a:chOff x="2427245" y="2155360"/>
            <a:chExt cx="3080647" cy="553998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459F7B93-1294-4571-98FE-82850FBB13F8}"/>
                </a:ext>
              </a:extLst>
            </p:cNvPr>
            <p:cNvSpPr txBox="1"/>
            <p:nvPr/>
          </p:nvSpPr>
          <p:spPr>
            <a:xfrm>
              <a:off x="2994062" y="2155360"/>
              <a:ext cx="2513830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00" b="0" i="0" u="none" strike="noStrike" kern="1200" cap="none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D111B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주제 선정의도</a:t>
              </a:r>
              <a:endParaRPr kumimoji="0" lang="ko-KR" altLang="en-US" sz="3000" b="0" i="0" u="none" strike="noStrike" kern="1200" cap="none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D111B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="" xmlns:a16="http://schemas.microsoft.com/office/drawing/2014/main" id="{7781277B-928D-461D-ACF2-5B906871DD44}"/>
                </a:ext>
              </a:extLst>
            </p:cNvPr>
            <p:cNvSpPr/>
            <p:nvPr/>
          </p:nvSpPr>
          <p:spPr>
            <a:xfrm>
              <a:off x="2427245" y="2219347"/>
              <a:ext cx="426022" cy="426024"/>
            </a:xfrm>
            <a:prstGeom prst="roundRect">
              <a:avLst/>
            </a:prstGeom>
            <a:solidFill>
              <a:srgbClr val="0053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BF43AC3E-219B-4D2E-AD79-018817928E1B}"/>
                </a:ext>
              </a:extLst>
            </p:cNvPr>
            <p:cNvSpPr txBox="1"/>
            <p:nvPr/>
          </p:nvSpPr>
          <p:spPr>
            <a:xfrm>
              <a:off x="2452122" y="2192928"/>
              <a:ext cx="376000" cy="461665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spc="-15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1.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7" name="자유형 1">
            <a:extLst>
              <a:ext uri="{FF2B5EF4-FFF2-40B4-BE49-F238E27FC236}">
                <a16:creationId xmlns="" xmlns:a16="http://schemas.microsoft.com/office/drawing/2014/main" id="{23696DBD-0611-4483-9BAF-1F79479075C2}"/>
              </a:ext>
            </a:extLst>
          </p:cNvPr>
          <p:cNvSpPr/>
          <p:nvPr/>
        </p:nvSpPr>
        <p:spPr>
          <a:xfrm>
            <a:off x="-15498" y="-608435"/>
            <a:ext cx="9159498" cy="5277678"/>
          </a:xfrm>
          <a:custGeom>
            <a:avLst/>
            <a:gdLst>
              <a:gd name="connsiteX0" fmla="*/ 9159498 w 9159498"/>
              <a:gd name="connsiteY0" fmla="*/ 0 h 6369803"/>
              <a:gd name="connsiteX1" fmla="*/ 7175715 w 9159498"/>
              <a:gd name="connsiteY1" fmla="*/ 2208508 h 6369803"/>
              <a:gd name="connsiteX2" fmla="*/ 1697064 w 9159498"/>
              <a:gd name="connsiteY2" fmla="*/ 2208508 h 6369803"/>
              <a:gd name="connsiteX3" fmla="*/ 1697064 w 9159498"/>
              <a:gd name="connsiteY3" fmla="*/ 4633993 h 6369803"/>
              <a:gd name="connsiteX4" fmla="*/ 0 w 9159498"/>
              <a:gd name="connsiteY4" fmla="*/ 6369803 h 636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9498" h="6369803">
                <a:moveTo>
                  <a:pt x="9159498" y="0"/>
                </a:moveTo>
                <a:lnTo>
                  <a:pt x="7175715" y="2208508"/>
                </a:lnTo>
                <a:lnTo>
                  <a:pt x="1697064" y="2208508"/>
                </a:lnTo>
                <a:lnTo>
                  <a:pt x="1697064" y="4633993"/>
                </a:lnTo>
                <a:lnTo>
                  <a:pt x="0" y="6369803"/>
                </a:lnTo>
              </a:path>
            </a:pathLst>
          </a:custGeom>
          <a:ln w="34925">
            <a:solidFill>
              <a:srgbClr val="95B3D7">
                <a:alpha val="2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KoPub돋움체 Medium" panose="00000600000000000000" pitchFamily="2" charset="-127"/>
              <a:cs typeface="+mn-cs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427245" y="3344132"/>
            <a:ext cx="2554862" cy="553998"/>
            <a:chOff x="2427245" y="2155360"/>
            <a:chExt cx="2554862" cy="553998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459F7B93-1294-4571-98FE-82850FBB13F8}"/>
                </a:ext>
              </a:extLst>
            </p:cNvPr>
            <p:cNvSpPr txBox="1"/>
            <p:nvPr/>
          </p:nvSpPr>
          <p:spPr>
            <a:xfrm>
              <a:off x="2994062" y="2155360"/>
              <a:ext cx="1988045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00" b="0" i="0" u="none" strike="noStrike" kern="1200" cap="none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D111B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벤 치 마 킹</a:t>
              </a:r>
              <a:endParaRPr kumimoji="0" lang="ko-KR" altLang="en-US" sz="3000" b="0" i="0" u="none" strike="noStrike" kern="1200" cap="none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D111B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사각형: 둥근 모서리 24">
              <a:extLst>
                <a:ext uri="{FF2B5EF4-FFF2-40B4-BE49-F238E27FC236}">
                  <a16:creationId xmlns="" xmlns:a16="http://schemas.microsoft.com/office/drawing/2014/main" id="{7781277B-928D-461D-ACF2-5B906871DD44}"/>
                </a:ext>
              </a:extLst>
            </p:cNvPr>
            <p:cNvSpPr/>
            <p:nvPr/>
          </p:nvSpPr>
          <p:spPr>
            <a:xfrm>
              <a:off x="2427245" y="2219347"/>
              <a:ext cx="426022" cy="426024"/>
            </a:xfrm>
            <a:prstGeom prst="roundRect">
              <a:avLst/>
            </a:prstGeom>
            <a:solidFill>
              <a:srgbClr val="0053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BF43AC3E-219B-4D2E-AD79-018817928E1B}"/>
                </a:ext>
              </a:extLst>
            </p:cNvPr>
            <p:cNvSpPr txBox="1"/>
            <p:nvPr/>
          </p:nvSpPr>
          <p:spPr>
            <a:xfrm>
              <a:off x="2452122" y="2192928"/>
              <a:ext cx="376000" cy="461665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2</a:t>
              </a:r>
              <a:r>
                <a:rPr lang="en-US" altLang="ko-KR" sz="2400" b="1" spc="-15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.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427245" y="3995765"/>
            <a:ext cx="2554862" cy="553998"/>
            <a:chOff x="2427245" y="2155360"/>
            <a:chExt cx="2554862" cy="553998"/>
          </a:xfrm>
        </p:grpSpPr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459F7B93-1294-4571-98FE-82850FBB13F8}"/>
                </a:ext>
              </a:extLst>
            </p:cNvPr>
            <p:cNvSpPr txBox="1"/>
            <p:nvPr/>
          </p:nvSpPr>
          <p:spPr>
            <a:xfrm>
              <a:off x="2994062" y="2155360"/>
              <a:ext cx="1988045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00" b="0" i="0" u="none" strike="noStrike" kern="1200" cap="none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D111B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팀 원 소 개</a:t>
              </a:r>
              <a:endParaRPr kumimoji="0" lang="ko-KR" altLang="en-US" sz="3000" b="0" i="0" u="none" strike="noStrike" kern="1200" cap="none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D111B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사각형: 둥근 모서리 24">
              <a:extLst>
                <a:ext uri="{FF2B5EF4-FFF2-40B4-BE49-F238E27FC236}">
                  <a16:creationId xmlns="" xmlns:a16="http://schemas.microsoft.com/office/drawing/2014/main" id="{7781277B-928D-461D-ACF2-5B906871DD44}"/>
                </a:ext>
              </a:extLst>
            </p:cNvPr>
            <p:cNvSpPr/>
            <p:nvPr/>
          </p:nvSpPr>
          <p:spPr>
            <a:xfrm>
              <a:off x="2427245" y="2219347"/>
              <a:ext cx="426022" cy="426024"/>
            </a:xfrm>
            <a:prstGeom prst="roundRect">
              <a:avLst/>
            </a:prstGeom>
            <a:solidFill>
              <a:srgbClr val="0053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BF43AC3E-219B-4D2E-AD79-018817928E1B}"/>
                </a:ext>
              </a:extLst>
            </p:cNvPr>
            <p:cNvSpPr txBox="1"/>
            <p:nvPr/>
          </p:nvSpPr>
          <p:spPr>
            <a:xfrm>
              <a:off x="2452122" y="2192928"/>
              <a:ext cx="376000" cy="461665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3</a:t>
              </a:r>
              <a:r>
                <a:rPr lang="en-US" altLang="ko-KR" sz="2400" b="1" spc="-15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.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427245" y="4677826"/>
            <a:ext cx="3181635" cy="553998"/>
            <a:chOff x="2427245" y="2155360"/>
            <a:chExt cx="3181635" cy="553998"/>
          </a:xfrm>
        </p:grpSpPr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459F7B93-1294-4571-98FE-82850FBB13F8}"/>
                </a:ext>
              </a:extLst>
            </p:cNvPr>
            <p:cNvSpPr txBox="1"/>
            <p:nvPr/>
          </p:nvSpPr>
          <p:spPr>
            <a:xfrm>
              <a:off x="2994062" y="2155360"/>
              <a:ext cx="2614818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00" b="0" i="0" u="none" strike="noStrike" kern="1200" cap="none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D111B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산 출 물</a:t>
              </a:r>
              <a:r>
                <a:rPr kumimoji="0" lang="ko-KR" altLang="en-US" sz="3000" b="0" i="0" u="none" strike="noStrike" kern="1200" cap="none" normalizeH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D111B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kumimoji="0" lang="en-US" altLang="ko-KR" sz="3000" b="0" i="0" u="none" strike="noStrike" kern="1200" cap="none" normalizeH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D111B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L I S T</a:t>
              </a:r>
              <a:endParaRPr kumimoji="0" lang="ko-KR" altLang="en-US" sz="3000" b="0" i="0" u="none" strike="noStrike" kern="1200" cap="none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D111B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5" name="사각형: 둥근 모서리 24">
              <a:extLst>
                <a:ext uri="{FF2B5EF4-FFF2-40B4-BE49-F238E27FC236}">
                  <a16:creationId xmlns="" xmlns:a16="http://schemas.microsoft.com/office/drawing/2014/main" id="{7781277B-928D-461D-ACF2-5B906871DD44}"/>
                </a:ext>
              </a:extLst>
            </p:cNvPr>
            <p:cNvSpPr/>
            <p:nvPr/>
          </p:nvSpPr>
          <p:spPr>
            <a:xfrm>
              <a:off x="2427245" y="2219347"/>
              <a:ext cx="426022" cy="426024"/>
            </a:xfrm>
            <a:prstGeom prst="roundRect">
              <a:avLst/>
            </a:prstGeom>
            <a:solidFill>
              <a:srgbClr val="0053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BF43AC3E-219B-4D2E-AD79-018817928E1B}"/>
                </a:ext>
              </a:extLst>
            </p:cNvPr>
            <p:cNvSpPr txBox="1"/>
            <p:nvPr/>
          </p:nvSpPr>
          <p:spPr>
            <a:xfrm>
              <a:off x="2452122" y="2192928"/>
              <a:ext cx="376000" cy="461665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spc="-15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4.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665745" y="2660185"/>
            <a:ext cx="2554862" cy="553998"/>
            <a:chOff x="2427245" y="2155360"/>
            <a:chExt cx="2554862" cy="553998"/>
          </a:xfrm>
        </p:grpSpPr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459F7B93-1294-4571-98FE-82850FBB13F8}"/>
                </a:ext>
              </a:extLst>
            </p:cNvPr>
            <p:cNvSpPr txBox="1"/>
            <p:nvPr/>
          </p:nvSpPr>
          <p:spPr>
            <a:xfrm>
              <a:off x="2994062" y="2155360"/>
              <a:ext cx="1988045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D111B"/>
                  </a:solidFill>
                  <a:latin typeface="나눔고딕" pitchFamily="50" charset="-127"/>
                  <a:ea typeface="나눔고딕" pitchFamily="50" charset="-127"/>
                </a:rPr>
                <a:t>주 요 기 능</a:t>
              </a:r>
              <a:endParaRPr kumimoji="0" lang="ko-KR" altLang="en-US" sz="3000" b="0" i="0" u="none" strike="noStrike" kern="1200" cap="none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D111B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사각형: 둥근 모서리 24">
              <a:extLst>
                <a:ext uri="{FF2B5EF4-FFF2-40B4-BE49-F238E27FC236}">
                  <a16:creationId xmlns="" xmlns:a16="http://schemas.microsoft.com/office/drawing/2014/main" id="{7781277B-928D-461D-ACF2-5B906871DD44}"/>
                </a:ext>
              </a:extLst>
            </p:cNvPr>
            <p:cNvSpPr/>
            <p:nvPr/>
          </p:nvSpPr>
          <p:spPr>
            <a:xfrm>
              <a:off x="2427245" y="2219347"/>
              <a:ext cx="426022" cy="426024"/>
            </a:xfrm>
            <a:prstGeom prst="roundRect">
              <a:avLst/>
            </a:prstGeom>
            <a:solidFill>
              <a:srgbClr val="0053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BF43AC3E-219B-4D2E-AD79-018817928E1B}"/>
                </a:ext>
              </a:extLst>
            </p:cNvPr>
            <p:cNvSpPr txBox="1"/>
            <p:nvPr/>
          </p:nvSpPr>
          <p:spPr>
            <a:xfrm>
              <a:off x="2452122" y="2192928"/>
              <a:ext cx="376000" cy="461665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5</a:t>
              </a:r>
              <a:r>
                <a:rPr lang="en-US" altLang="ko-KR" sz="2400" b="1" spc="-15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.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319146" y="3344132"/>
            <a:ext cx="2330792" cy="553998"/>
            <a:chOff x="2080646" y="2155360"/>
            <a:chExt cx="2330792" cy="553998"/>
          </a:xfrm>
        </p:grpSpPr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459F7B93-1294-4571-98FE-82850FBB13F8}"/>
                </a:ext>
              </a:extLst>
            </p:cNvPr>
            <p:cNvSpPr txBox="1"/>
            <p:nvPr/>
          </p:nvSpPr>
          <p:spPr>
            <a:xfrm>
              <a:off x="2994062" y="2155360"/>
              <a:ext cx="1417376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00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D111B"/>
                  </a:solidFill>
                  <a:latin typeface="나눔고딕" pitchFamily="50" charset="-127"/>
                  <a:ea typeface="나눔고딕" pitchFamily="50" charset="-127"/>
                </a:rPr>
                <a:t>S P E C</a:t>
              </a:r>
              <a:endParaRPr kumimoji="0" lang="ko-KR" altLang="en-US" sz="3000" b="0" i="0" u="none" strike="noStrike" kern="1200" cap="none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D111B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5" name="사각형: 둥근 모서리 24">
              <a:extLst>
                <a:ext uri="{FF2B5EF4-FFF2-40B4-BE49-F238E27FC236}">
                  <a16:creationId xmlns="" xmlns:a16="http://schemas.microsoft.com/office/drawing/2014/main" id="{7781277B-928D-461D-ACF2-5B906871DD44}"/>
                </a:ext>
              </a:extLst>
            </p:cNvPr>
            <p:cNvSpPr/>
            <p:nvPr/>
          </p:nvSpPr>
          <p:spPr>
            <a:xfrm>
              <a:off x="2427245" y="2219347"/>
              <a:ext cx="426022" cy="426024"/>
            </a:xfrm>
            <a:prstGeom prst="roundRect">
              <a:avLst/>
            </a:prstGeom>
            <a:solidFill>
              <a:srgbClr val="0053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BF43AC3E-219B-4D2E-AD79-018817928E1B}"/>
                </a:ext>
              </a:extLst>
            </p:cNvPr>
            <p:cNvSpPr txBox="1"/>
            <p:nvPr/>
          </p:nvSpPr>
          <p:spPr>
            <a:xfrm>
              <a:off x="2080646" y="2211978"/>
              <a:ext cx="1134467" cy="461665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spc="-15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6.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665745" y="3995765"/>
            <a:ext cx="1599472" cy="553998"/>
            <a:chOff x="2427245" y="2155360"/>
            <a:chExt cx="1599472" cy="553998"/>
          </a:xfrm>
        </p:grpSpPr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459F7B93-1294-4571-98FE-82850FBB13F8}"/>
                </a:ext>
              </a:extLst>
            </p:cNvPr>
            <p:cNvSpPr txBox="1"/>
            <p:nvPr/>
          </p:nvSpPr>
          <p:spPr>
            <a:xfrm>
              <a:off x="2994062" y="2155360"/>
              <a:ext cx="1032655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00" b="0" i="0" u="none" strike="noStrike" kern="1200" cap="none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D111B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시 연</a:t>
              </a:r>
              <a:endParaRPr kumimoji="0" lang="ko-KR" altLang="en-US" sz="3000" b="0" i="0" u="none" strike="noStrike" kern="1200" cap="none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D111B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사각형: 둥근 모서리 24">
              <a:extLst>
                <a:ext uri="{FF2B5EF4-FFF2-40B4-BE49-F238E27FC236}">
                  <a16:creationId xmlns="" xmlns:a16="http://schemas.microsoft.com/office/drawing/2014/main" id="{7781277B-928D-461D-ACF2-5B906871DD44}"/>
                </a:ext>
              </a:extLst>
            </p:cNvPr>
            <p:cNvSpPr/>
            <p:nvPr/>
          </p:nvSpPr>
          <p:spPr>
            <a:xfrm>
              <a:off x="2427245" y="2219347"/>
              <a:ext cx="426022" cy="426024"/>
            </a:xfrm>
            <a:prstGeom prst="roundRect">
              <a:avLst/>
            </a:prstGeom>
            <a:solidFill>
              <a:srgbClr val="0053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BF43AC3E-219B-4D2E-AD79-018817928E1B}"/>
                </a:ext>
              </a:extLst>
            </p:cNvPr>
            <p:cNvSpPr txBox="1"/>
            <p:nvPr/>
          </p:nvSpPr>
          <p:spPr>
            <a:xfrm>
              <a:off x="2452122" y="2192928"/>
              <a:ext cx="376000" cy="461665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spc="-15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7.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8B2D255-9BE1-4C01-AFFF-AB2E1A92C458}"/>
              </a:ext>
            </a:extLst>
          </p:cNvPr>
          <p:cNvSpPr txBox="1"/>
          <p:nvPr/>
        </p:nvSpPr>
        <p:spPr>
          <a:xfrm>
            <a:off x="386842" y="271460"/>
            <a:ext cx="371897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ED5ED5B-F4D9-41C3-922E-86DCDA54EE47}"/>
              </a:ext>
            </a:extLst>
          </p:cNvPr>
          <p:cNvSpPr txBox="1"/>
          <p:nvPr/>
        </p:nvSpPr>
        <p:spPr>
          <a:xfrm>
            <a:off x="1042988" y="527072"/>
            <a:ext cx="1401922" cy="4616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63774" algn="l" defTabSz="422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spc="-92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  <a:cs typeface="Arial" pitchFamily="34" charset="0"/>
              </a:rPr>
              <a:t>주요기능</a:t>
            </a:r>
            <a:endParaRPr kumimoji="0" lang="en-US" altLang="ko-KR" sz="3000" b="0" i="0" u="none" strike="noStrike" kern="1200" cap="none" spc="-92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Arial" pitchFamily="34" charset="0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983257" y="2327719"/>
            <a:ext cx="841056" cy="571483"/>
          </a:xfrm>
          <a:prstGeom prst="rightArrow">
            <a:avLst/>
          </a:prstGeom>
          <a:solidFill>
            <a:srgbClr val="0C2B50"/>
          </a:solidFill>
          <a:ln w="28575">
            <a:solidFill>
              <a:srgbClr val="F8D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2699145" y="1841832"/>
            <a:ext cx="5194948" cy="1750532"/>
            <a:chOff x="342769" y="2291047"/>
            <a:chExt cx="8415602" cy="2835790"/>
          </a:xfrm>
        </p:grpSpPr>
        <p:sp>
          <p:nvSpPr>
            <p:cNvPr id="33" name="막힌 원호 32">
              <a:extLst>
                <a:ext uri="{FF2B5EF4-FFF2-40B4-BE49-F238E27FC236}">
                  <a16:creationId xmlns="" xmlns:a16="http://schemas.microsoft.com/office/drawing/2014/main" id="{26E6CF2A-C9E5-467C-9882-F453FF39CA79}"/>
                </a:ext>
              </a:extLst>
            </p:cNvPr>
            <p:cNvSpPr/>
            <p:nvPr/>
          </p:nvSpPr>
          <p:spPr>
            <a:xfrm flipV="1">
              <a:off x="342769" y="2291047"/>
              <a:ext cx="2835791" cy="2835790"/>
            </a:xfrm>
            <a:prstGeom prst="blockArc">
              <a:avLst>
                <a:gd name="adj1" fmla="val 10800000"/>
                <a:gd name="adj2" fmla="val 10834"/>
                <a:gd name="adj3" fmla="val 1569"/>
              </a:avLst>
            </a:prstGeom>
            <a:solidFill>
              <a:srgbClr val="F8D14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34" name="막힌 원호 33">
              <a:extLst>
                <a:ext uri="{FF2B5EF4-FFF2-40B4-BE49-F238E27FC236}">
                  <a16:creationId xmlns="" xmlns:a16="http://schemas.microsoft.com/office/drawing/2014/main" id="{B1785EB8-965B-44DF-B2D0-49B7CEC4B9B3}"/>
                </a:ext>
              </a:extLst>
            </p:cNvPr>
            <p:cNvSpPr/>
            <p:nvPr/>
          </p:nvSpPr>
          <p:spPr>
            <a:xfrm rot="10800000" flipV="1">
              <a:off x="3132704" y="2291047"/>
              <a:ext cx="2835791" cy="2835790"/>
            </a:xfrm>
            <a:prstGeom prst="blockArc">
              <a:avLst>
                <a:gd name="adj1" fmla="val 10800000"/>
                <a:gd name="adj2" fmla="val 10834"/>
                <a:gd name="adj3" fmla="val 1569"/>
              </a:avLst>
            </a:prstGeom>
            <a:solidFill>
              <a:srgbClr val="F8D14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38" name="막힌 원호 37">
              <a:extLst>
                <a:ext uri="{FF2B5EF4-FFF2-40B4-BE49-F238E27FC236}">
                  <a16:creationId xmlns="" xmlns:a16="http://schemas.microsoft.com/office/drawing/2014/main" id="{A03977DD-1A98-411B-97E2-BDFF8982B7B9}"/>
                </a:ext>
              </a:extLst>
            </p:cNvPr>
            <p:cNvSpPr/>
            <p:nvPr/>
          </p:nvSpPr>
          <p:spPr>
            <a:xfrm flipV="1">
              <a:off x="5922580" y="2291047"/>
              <a:ext cx="2835791" cy="2835790"/>
            </a:xfrm>
            <a:prstGeom prst="blockArc">
              <a:avLst>
                <a:gd name="adj1" fmla="val 10800000"/>
                <a:gd name="adj2" fmla="val 10834"/>
                <a:gd name="adj3" fmla="val 1569"/>
              </a:avLst>
            </a:prstGeom>
            <a:solidFill>
              <a:srgbClr val="F8D142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644537" y="2574037"/>
              <a:ext cx="2269812" cy="2269812"/>
              <a:chOff x="644537" y="2574037"/>
              <a:chExt cx="2269812" cy="2269812"/>
            </a:xfrm>
          </p:grpSpPr>
          <p:sp>
            <p:nvSpPr>
              <p:cNvPr id="48" name="타원 47">
                <a:extLst>
                  <a:ext uri="{FF2B5EF4-FFF2-40B4-BE49-F238E27FC236}">
                    <a16:creationId xmlns="" xmlns:a16="http://schemas.microsoft.com/office/drawing/2014/main" id="{4A061074-75B0-46D6-816C-9C922E5C7E37}"/>
                  </a:ext>
                </a:extLst>
              </p:cNvPr>
              <p:cNvSpPr/>
              <p:nvPr/>
            </p:nvSpPr>
            <p:spPr>
              <a:xfrm>
                <a:off x="644537" y="2574037"/>
                <a:ext cx="2269812" cy="2269812"/>
              </a:xfrm>
              <a:prstGeom prst="ellipse">
                <a:avLst/>
              </a:prstGeom>
              <a:solidFill>
                <a:srgbClr val="0C2B50">
                  <a:alpha val="90000"/>
                </a:srgb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fontAlgn="base"/>
                <a:endParaRPr lang="ko-KR" altLang="en-US" sz="1400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1E29086C-6502-4BF1-9C47-9F86A0EC8AE4}"/>
                  </a:ext>
                </a:extLst>
              </p:cNvPr>
              <p:cNvSpPr txBox="1"/>
              <p:nvPr/>
            </p:nvSpPr>
            <p:spPr>
              <a:xfrm>
                <a:off x="859015" y="3506340"/>
                <a:ext cx="1896183" cy="548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lvl="0" algn="ctr" defTabSz="914400" latinLnBrk="1">
                  <a:defRPr sz="280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srgbClr val="F8D142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defRPr>
                </a:lvl1pPr>
              </a:lstStyle>
              <a:p>
                <a:r>
                  <a:rPr lang="ko-KR" altLang="en-US" sz="1600" dirty="0" err="1" smtClean="0">
                    <a:latin typeface="배달의민족 도현" pitchFamily="50" charset="-127"/>
                    <a:ea typeface="배달의민족 도현" pitchFamily="50" charset="-127"/>
                  </a:rPr>
                  <a:t>마이페이지</a:t>
                </a:r>
                <a:endParaRPr lang="ko-KR" altLang="en-US" sz="1600" dirty="0"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B0735EAE-A3B4-4E29-987A-A99A7383DDB0}"/>
                  </a:ext>
                </a:extLst>
              </p:cNvPr>
              <p:cNvSpPr txBox="1"/>
              <p:nvPr/>
            </p:nvSpPr>
            <p:spPr>
              <a:xfrm>
                <a:off x="1488730" y="2608566"/>
                <a:ext cx="636735" cy="1146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 defTabSz="914400" latinLnBrk="1">
                  <a:defRPr/>
                </a:pPr>
                <a:r>
                  <a:rPr lang="en-US" altLang="ko-KR" sz="4000" spc="-100" dirty="0" smtClean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prstClr val="white">
                        <a:alpha val="42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1</a:t>
                </a:r>
                <a:endParaRPr lang="ko-KR" altLang="en-US" sz="4000" spc="-10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white">
                      <a:alpha val="42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3424335" y="2574037"/>
              <a:ext cx="2322057" cy="2269812"/>
              <a:chOff x="3424335" y="2574037"/>
              <a:chExt cx="2322057" cy="2269812"/>
            </a:xfrm>
          </p:grpSpPr>
          <p:sp>
            <p:nvSpPr>
              <p:cNvPr id="45" name="타원 44">
                <a:extLst>
                  <a:ext uri="{FF2B5EF4-FFF2-40B4-BE49-F238E27FC236}">
                    <a16:creationId xmlns="" xmlns:a16="http://schemas.microsoft.com/office/drawing/2014/main" id="{4B43B68C-9599-4BD9-B365-C55098A2520E}"/>
                  </a:ext>
                </a:extLst>
              </p:cNvPr>
              <p:cNvSpPr/>
              <p:nvPr/>
            </p:nvSpPr>
            <p:spPr>
              <a:xfrm>
                <a:off x="3444243" y="2574037"/>
                <a:ext cx="2269812" cy="226981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  <a:alpha val="90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>
                <a:noFill/>
              </a:ln>
              <a:effectLst>
                <a:outerShdw blurRad="304800" dir="18900000" sx="88000" sy="88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fontAlgn="base"/>
                <a:endParaRPr lang="ko-KR" altLang="en-US" sz="1400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CCFF9680-D04E-4846-BCFC-9A501108E80F}"/>
                  </a:ext>
                </a:extLst>
              </p:cNvPr>
              <p:cNvSpPr txBox="1"/>
              <p:nvPr/>
            </p:nvSpPr>
            <p:spPr>
              <a:xfrm>
                <a:off x="3424335" y="3506340"/>
                <a:ext cx="2322057" cy="548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lvl="0" algn="ctr" defTabSz="914400" latinLnBrk="1">
                  <a:defRPr sz="280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srgbClr val="F8D142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defRPr>
                </a:lvl1pPr>
              </a:lstStyle>
              <a:p>
                <a:r>
                  <a:rPr lang="ko-KR" altLang="en-US" sz="1600" dirty="0" smtClean="0">
                    <a:latin typeface="배달의민족 도현" pitchFamily="50" charset="-127"/>
                    <a:ea typeface="배달의민족 도현" pitchFamily="50" charset="-127"/>
                  </a:rPr>
                  <a:t>관리자 페이지</a:t>
                </a:r>
                <a:endParaRPr lang="ko-KR" altLang="en-US" sz="1600" dirty="0"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D64D77A2-E908-4376-B9CE-F6F7E29910C8}"/>
                  </a:ext>
                </a:extLst>
              </p:cNvPr>
              <p:cNvSpPr txBox="1"/>
              <p:nvPr/>
            </p:nvSpPr>
            <p:spPr>
              <a:xfrm>
                <a:off x="4306359" y="2608566"/>
                <a:ext cx="636735" cy="1146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 defTabSz="914400" latinLnBrk="1">
                  <a:defRPr/>
                </a:pPr>
                <a:r>
                  <a:rPr lang="en-US" altLang="ko-KR" sz="4000" spc="-100" dirty="0" smtClean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prstClr val="white">
                        <a:alpha val="42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2</a:t>
                </a:r>
                <a:endParaRPr lang="ko-KR" altLang="en-US" sz="4000" spc="-10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white">
                      <a:alpha val="42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6262364" y="2574037"/>
              <a:ext cx="2269812" cy="2269812"/>
              <a:chOff x="6262364" y="2574037"/>
              <a:chExt cx="2269812" cy="2269812"/>
            </a:xfrm>
          </p:grpSpPr>
          <p:sp>
            <p:nvSpPr>
              <p:cNvPr id="42" name="타원 41">
                <a:extLst>
                  <a:ext uri="{FF2B5EF4-FFF2-40B4-BE49-F238E27FC236}">
                    <a16:creationId xmlns="" xmlns:a16="http://schemas.microsoft.com/office/drawing/2014/main" id="{D94604B9-DF33-4E2F-86FA-24ABBD87652B}"/>
                  </a:ext>
                </a:extLst>
              </p:cNvPr>
              <p:cNvSpPr/>
              <p:nvPr/>
            </p:nvSpPr>
            <p:spPr>
              <a:xfrm>
                <a:off x="6262364" y="2574037"/>
                <a:ext cx="2269812" cy="2269812"/>
              </a:xfrm>
              <a:prstGeom prst="ellipse">
                <a:avLst/>
              </a:prstGeom>
              <a:solidFill>
                <a:srgbClr val="071F3D">
                  <a:alpha val="90000"/>
                </a:srgb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fontAlgn="base"/>
                <a:endParaRPr lang="ko-KR" altLang="en-US" sz="1400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C1C0CA70-2A87-46EF-8B15-B9B0E234E3B7}"/>
                  </a:ext>
                </a:extLst>
              </p:cNvPr>
              <p:cNvSpPr txBox="1"/>
              <p:nvPr/>
            </p:nvSpPr>
            <p:spPr>
              <a:xfrm>
                <a:off x="6560482" y="3506340"/>
                <a:ext cx="1683246" cy="548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lvl="0" algn="ctr" defTabSz="914400" latinLnBrk="1">
                  <a:defRPr sz="280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srgbClr val="F8D142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defRPr>
                </a:lvl1pPr>
              </a:lstStyle>
              <a:p>
                <a:r>
                  <a:rPr lang="ko-KR" altLang="en-US" sz="1600" dirty="0" smtClean="0">
                    <a:latin typeface="배달의민족 도현" pitchFamily="50" charset="-127"/>
                    <a:ea typeface="배달의민족 도현" pitchFamily="50" charset="-127"/>
                  </a:rPr>
                  <a:t>파티 모집</a:t>
                </a:r>
                <a:endParaRPr lang="ko-KR" altLang="en-US" sz="1600" dirty="0"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513FBAF2-6E5A-4352-9E87-3E821C8A62C7}"/>
                  </a:ext>
                </a:extLst>
              </p:cNvPr>
              <p:cNvSpPr txBox="1"/>
              <p:nvPr/>
            </p:nvSpPr>
            <p:spPr>
              <a:xfrm>
                <a:off x="7049559" y="2608566"/>
                <a:ext cx="636735" cy="1146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 defTabSz="914400" latinLnBrk="1">
                  <a:defRPr/>
                </a:pPr>
                <a:r>
                  <a:rPr lang="en-US" altLang="ko-KR" sz="4000" spc="-100" dirty="0" smtClean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prstClr val="white">
                        <a:alpha val="42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3</a:t>
                </a:r>
                <a:endParaRPr lang="ko-KR" altLang="en-US" sz="4000" spc="-10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white">
                      <a:alpha val="42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08453" y="1295893"/>
            <a:ext cx="3612175" cy="496048"/>
            <a:chOff x="313322" y="3934956"/>
            <a:chExt cx="3612175" cy="496048"/>
          </a:xfrm>
        </p:grpSpPr>
        <p:sp>
          <p:nvSpPr>
            <p:cNvPr id="79" name="모서리가 둥근 직사각형 599">
              <a:extLst>
                <a:ext uri="{FF2B5EF4-FFF2-40B4-BE49-F238E27FC236}">
                  <a16:creationId xmlns="" xmlns:a16="http://schemas.microsoft.com/office/drawing/2014/main" id="{CF135F36-0D10-4DFA-BD02-3E7C9D331A0F}"/>
                </a:ext>
              </a:extLst>
            </p:cNvPr>
            <p:cNvSpPr/>
            <p:nvPr/>
          </p:nvSpPr>
          <p:spPr>
            <a:xfrm flipH="1">
              <a:off x="313322" y="3934956"/>
              <a:ext cx="2569923" cy="496048"/>
            </a:xfrm>
            <a:prstGeom prst="snip1Rect">
              <a:avLst>
                <a:gd name="adj" fmla="val 0"/>
              </a:avLst>
            </a:prstGeom>
            <a:gradFill>
              <a:gsLst>
                <a:gs pos="50000">
                  <a:schemeClr val="accent5">
                    <a:lumMod val="75000"/>
                  </a:schemeClr>
                </a:gs>
                <a:gs pos="50000">
                  <a:srgbClr val="2C778C"/>
                </a:gs>
              </a:gsLst>
              <a:lin ang="5400000" scaled="0"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0" name="모서리가 둥근 직사각형 599">
              <a:extLst>
                <a:ext uri="{FF2B5EF4-FFF2-40B4-BE49-F238E27FC236}">
                  <a16:creationId xmlns="" xmlns:a16="http://schemas.microsoft.com/office/drawing/2014/main" id="{B21AB954-6E65-4587-9742-C1BC17AE2984}"/>
                </a:ext>
              </a:extLst>
            </p:cNvPr>
            <p:cNvSpPr/>
            <p:nvPr/>
          </p:nvSpPr>
          <p:spPr>
            <a:xfrm flipH="1">
              <a:off x="2141467" y="3934956"/>
              <a:ext cx="1784030" cy="496048"/>
            </a:xfrm>
            <a:prstGeom prst="trapezoid">
              <a:avLst>
                <a:gd name="adj" fmla="val 106941"/>
              </a:avLst>
            </a:prstGeom>
            <a:gradFill>
              <a:gsLst>
                <a:gs pos="50000">
                  <a:schemeClr val="accent5">
                    <a:lumMod val="75000"/>
                  </a:schemeClr>
                </a:gs>
                <a:gs pos="50000">
                  <a:srgbClr val="2C778C"/>
                </a:gs>
              </a:gsLst>
              <a:lin ang="5400000" scaled="0"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1" name="제목 114">
              <a:extLst>
                <a:ext uri="{FF2B5EF4-FFF2-40B4-BE49-F238E27FC236}">
                  <a16:creationId xmlns="" xmlns:a16="http://schemas.microsoft.com/office/drawing/2014/main" id="{144EFD70-4916-4AD0-8372-9BB1307E3709}"/>
                </a:ext>
              </a:extLst>
            </p:cNvPr>
            <p:cNvSpPr txBox="1">
              <a:spLocks/>
            </p:cNvSpPr>
            <p:nvPr/>
          </p:nvSpPr>
          <p:spPr>
            <a:xfrm>
              <a:off x="491497" y="3996436"/>
              <a:ext cx="2885405" cy="369332"/>
            </a:xfrm>
            <a:prstGeom prst="rect">
              <a:avLst/>
            </a:prstGeom>
            <a:effectLst/>
          </p:spPr>
          <p:txBody>
            <a:bodyPr wrap="non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lvl="0">
                <a:buSzPct val="85000"/>
                <a:defRPr/>
              </a:pPr>
              <a:r>
                <a:rPr lang="en-US" altLang="ko-KR" sz="2400" b="1" spc="-70" dirty="0" smtClean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sz="2400" b="1" spc="-70" dirty="0" smtClean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회원 및 관리자 기능</a:t>
              </a:r>
              <a:endParaRPr lang="ko-KR" altLang="en-US" sz="2400" b="1" spc="-7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5570F579-6F2C-4B26-BE87-C12DBF295A01}"/>
              </a:ext>
            </a:extLst>
          </p:cNvPr>
          <p:cNvSpPr/>
          <p:nvPr/>
        </p:nvSpPr>
        <p:spPr>
          <a:xfrm>
            <a:off x="313322" y="1793725"/>
            <a:ext cx="8533498" cy="179529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DD5D9D97-623D-44FC-8E76-B5486F916D3D}"/>
              </a:ext>
            </a:extLst>
          </p:cNvPr>
          <p:cNvSpPr/>
          <p:nvPr/>
        </p:nvSpPr>
        <p:spPr>
          <a:xfrm>
            <a:off x="313321" y="3589020"/>
            <a:ext cx="8533498" cy="268820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09A094D6-261D-4814-88AD-5A3C26149764}"/>
              </a:ext>
            </a:extLst>
          </p:cNvPr>
          <p:cNvGrpSpPr/>
          <p:nvPr/>
        </p:nvGrpSpPr>
        <p:grpSpPr>
          <a:xfrm>
            <a:off x="2526515" y="625201"/>
            <a:ext cx="2159907" cy="338554"/>
            <a:chOff x="2026444" y="625201"/>
            <a:chExt cx="2159907" cy="338554"/>
          </a:xfrm>
        </p:grpSpPr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AA5034BE-4D31-4685-98FB-01D3F0C8D550}"/>
                </a:ext>
              </a:extLst>
            </p:cNvPr>
            <p:cNvSpPr txBox="1"/>
            <p:nvPr/>
          </p:nvSpPr>
          <p:spPr>
            <a:xfrm>
              <a:off x="2191381" y="625201"/>
              <a:ext cx="1994970" cy="3385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-263774" algn="l" defTabSz="4220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200" spc="-92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Web Application</a:t>
              </a:r>
              <a:endParaRPr kumimoji="0" lang="ko-KR" altLang="en-US" sz="2200" b="0" i="0" u="none" strike="noStrike" kern="1200" cap="none" spc="-92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447383E5-DDC6-4677-8C15-B3733E25BDD2}"/>
                </a:ext>
              </a:extLst>
            </p:cNvPr>
            <p:cNvSpPr/>
            <p:nvPr/>
          </p:nvSpPr>
          <p:spPr>
            <a:xfrm>
              <a:off x="2026444" y="671513"/>
              <a:ext cx="18000" cy="259556"/>
            </a:xfrm>
            <a:prstGeom prst="rect">
              <a:avLst/>
            </a:prstGeom>
            <a:solidFill>
              <a:srgbClr val="8E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KoPub돋움체 Medium" panose="00000600000000000000" pitchFamily="2" charset="-127"/>
                <a:cs typeface="+mn-cs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28994" y="1872297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Process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진행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05474" y="3858605"/>
            <a:ext cx="7790915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1)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식별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ID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를 통해 특정 테이블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DB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접근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기능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400" dirty="0" err="1" smtClean="0">
                <a:latin typeface="나눔고딕" pitchFamily="50" charset="-127"/>
                <a:ea typeface="나눔고딕" pitchFamily="50" charset="-127"/>
              </a:rPr>
              <a:t>userId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를 통한 전 게시판 접근 가능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기능별 전 게시판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파티모집 게시판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댓글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리뷰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개인정보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구현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본인이 작성한 내용에 대해서 웹 어플리케이션 내 전 기능 접근 가능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구현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비회원의 경우 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마이페이지로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접근이 불가함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제목 114">
            <a:extLst>
              <a:ext uri="{FF2B5EF4-FFF2-40B4-BE49-F238E27FC236}">
                <a16:creationId xmlns="" xmlns:a16="http://schemas.microsoft.com/office/drawing/2014/main" id="{D2E78317-17D6-4DDC-8356-F2910328195C}"/>
              </a:ext>
            </a:extLst>
          </p:cNvPr>
          <p:cNvSpPr txBox="1">
            <a:spLocks/>
          </p:cNvSpPr>
          <p:nvPr/>
        </p:nvSpPr>
        <p:spPr>
          <a:xfrm>
            <a:off x="585779" y="3595512"/>
            <a:ext cx="3448701" cy="276999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>
              <a:buSzPct val="85000"/>
              <a:defRPr/>
            </a:pPr>
            <a:r>
              <a:rPr lang="ko-KR" altLang="en-US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바</a:t>
            </a:r>
            <a:r>
              <a:rPr lang="en-US" altLang="ko-KR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70" dirty="0" err="1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마이페이지</a:t>
            </a:r>
            <a:r>
              <a:rPr lang="ko-KR" altLang="en-US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 및 관리자 페이지 구현</a:t>
            </a:r>
            <a:endParaRPr lang="ko-KR" altLang="en-US" b="1" spc="-7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05474" y="5060362"/>
            <a:ext cx="7830990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2)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관리자 페이지구현을 통한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DB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및 유지보수의 간소화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기능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통합 페이지를 통하여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DB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및 각 게시판의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CRUD 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접근성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최대화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별도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UI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구축하여 편의성 도모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구현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전 게시물을 가시화하여 확인가능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유사한 기능별로 통합적으로 게시판 관리 가능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구현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회원 관리 변의 및 회원 타입을 통한 블랙리스트 지정 관리 가능 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42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8B2D255-9BE1-4C01-AFFF-AB2E1A92C458}"/>
              </a:ext>
            </a:extLst>
          </p:cNvPr>
          <p:cNvSpPr txBox="1"/>
          <p:nvPr/>
        </p:nvSpPr>
        <p:spPr>
          <a:xfrm>
            <a:off x="386842" y="271460"/>
            <a:ext cx="371897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ED5ED5B-F4D9-41C3-922E-86DCDA54EE47}"/>
              </a:ext>
            </a:extLst>
          </p:cNvPr>
          <p:cNvSpPr txBox="1"/>
          <p:nvPr/>
        </p:nvSpPr>
        <p:spPr>
          <a:xfrm>
            <a:off x="1042988" y="527072"/>
            <a:ext cx="1401922" cy="4616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63774" algn="l" defTabSz="422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spc="-92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  <a:cs typeface="Arial" pitchFamily="34" charset="0"/>
              </a:rPr>
              <a:t>주요기능</a:t>
            </a:r>
            <a:endParaRPr kumimoji="0" lang="en-US" altLang="ko-KR" sz="3000" b="0" i="0" u="none" strike="noStrike" kern="1200" cap="none" spc="-92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Arial" pitchFamily="34" charset="0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983257" y="2327719"/>
            <a:ext cx="841056" cy="571483"/>
          </a:xfrm>
          <a:prstGeom prst="rightArrow">
            <a:avLst/>
          </a:prstGeom>
          <a:solidFill>
            <a:srgbClr val="0C2B50"/>
          </a:solidFill>
          <a:ln w="28575">
            <a:solidFill>
              <a:srgbClr val="F8D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3539992" y="1841832"/>
            <a:ext cx="3472759" cy="1750532"/>
            <a:chOff x="342769" y="2291047"/>
            <a:chExt cx="5625726" cy="2835790"/>
          </a:xfrm>
        </p:grpSpPr>
        <p:sp>
          <p:nvSpPr>
            <p:cNvPr id="33" name="막힌 원호 32">
              <a:extLst>
                <a:ext uri="{FF2B5EF4-FFF2-40B4-BE49-F238E27FC236}">
                  <a16:creationId xmlns="" xmlns:a16="http://schemas.microsoft.com/office/drawing/2014/main" id="{26E6CF2A-C9E5-467C-9882-F453FF39CA79}"/>
                </a:ext>
              </a:extLst>
            </p:cNvPr>
            <p:cNvSpPr/>
            <p:nvPr/>
          </p:nvSpPr>
          <p:spPr>
            <a:xfrm flipV="1">
              <a:off x="342769" y="2291047"/>
              <a:ext cx="2835791" cy="2835790"/>
            </a:xfrm>
            <a:prstGeom prst="blockArc">
              <a:avLst>
                <a:gd name="adj1" fmla="val 10800000"/>
                <a:gd name="adj2" fmla="val 10834"/>
                <a:gd name="adj3" fmla="val 1569"/>
              </a:avLst>
            </a:prstGeom>
            <a:solidFill>
              <a:srgbClr val="F8D14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34" name="막힌 원호 33">
              <a:extLst>
                <a:ext uri="{FF2B5EF4-FFF2-40B4-BE49-F238E27FC236}">
                  <a16:creationId xmlns="" xmlns:a16="http://schemas.microsoft.com/office/drawing/2014/main" id="{B1785EB8-965B-44DF-B2D0-49B7CEC4B9B3}"/>
                </a:ext>
              </a:extLst>
            </p:cNvPr>
            <p:cNvSpPr/>
            <p:nvPr/>
          </p:nvSpPr>
          <p:spPr>
            <a:xfrm rot="10800000" flipV="1">
              <a:off x="3132704" y="2291047"/>
              <a:ext cx="2835791" cy="2835790"/>
            </a:xfrm>
            <a:prstGeom prst="blockArc">
              <a:avLst>
                <a:gd name="adj1" fmla="val 10800000"/>
                <a:gd name="adj2" fmla="val 10834"/>
                <a:gd name="adj3" fmla="val 1569"/>
              </a:avLst>
            </a:prstGeom>
            <a:solidFill>
              <a:srgbClr val="F8D14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644537" y="2574037"/>
              <a:ext cx="2269812" cy="2269812"/>
              <a:chOff x="644537" y="2574037"/>
              <a:chExt cx="2269812" cy="2269812"/>
            </a:xfrm>
          </p:grpSpPr>
          <p:sp>
            <p:nvSpPr>
              <p:cNvPr id="48" name="타원 47">
                <a:extLst>
                  <a:ext uri="{FF2B5EF4-FFF2-40B4-BE49-F238E27FC236}">
                    <a16:creationId xmlns="" xmlns:a16="http://schemas.microsoft.com/office/drawing/2014/main" id="{4A061074-75B0-46D6-816C-9C922E5C7E37}"/>
                  </a:ext>
                </a:extLst>
              </p:cNvPr>
              <p:cNvSpPr/>
              <p:nvPr/>
            </p:nvSpPr>
            <p:spPr>
              <a:xfrm>
                <a:off x="644537" y="2574037"/>
                <a:ext cx="2269812" cy="2269812"/>
              </a:xfrm>
              <a:prstGeom prst="ellipse">
                <a:avLst/>
              </a:prstGeom>
              <a:solidFill>
                <a:srgbClr val="0C2B50">
                  <a:alpha val="90000"/>
                </a:srgb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fontAlgn="base"/>
                <a:endParaRPr lang="ko-KR" altLang="en-US" sz="1400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1E29086C-6502-4BF1-9C47-9F86A0EC8AE4}"/>
                  </a:ext>
                </a:extLst>
              </p:cNvPr>
              <p:cNvSpPr txBox="1"/>
              <p:nvPr/>
            </p:nvSpPr>
            <p:spPr>
              <a:xfrm>
                <a:off x="800586" y="3506340"/>
                <a:ext cx="2013040" cy="548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lvl="0" algn="ctr" defTabSz="914400" latinLnBrk="1">
                  <a:defRPr sz="280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srgbClr val="F8D142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defRPr>
                </a:lvl1pPr>
              </a:lstStyle>
              <a:p>
                <a:r>
                  <a:rPr lang="en-US" altLang="ko-KR" sz="1600" dirty="0" smtClean="0">
                    <a:latin typeface="배달의민족 도현" pitchFamily="50" charset="-127"/>
                    <a:ea typeface="배달의민족 도현" pitchFamily="50" charset="-127"/>
                  </a:rPr>
                  <a:t>Bootstrap</a:t>
                </a:r>
                <a:endParaRPr lang="ko-KR" altLang="en-US" sz="1600" dirty="0"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B0735EAE-A3B4-4E29-987A-A99A7383DDB0}"/>
                  </a:ext>
                </a:extLst>
              </p:cNvPr>
              <p:cNvSpPr txBox="1"/>
              <p:nvPr/>
            </p:nvSpPr>
            <p:spPr>
              <a:xfrm>
                <a:off x="1488730" y="2608566"/>
                <a:ext cx="636735" cy="1146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 defTabSz="914400" latinLnBrk="1">
                  <a:defRPr/>
                </a:pPr>
                <a:r>
                  <a:rPr lang="en-US" altLang="ko-KR" sz="4000" spc="-100" dirty="0" smtClean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prstClr val="white">
                        <a:alpha val="42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1</a:t>
                </a:r>
                <a:endParaRPr lang="ko-KR" altLang="en-US" sz="4000" spc="-10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white">
                      <a:alpha val="42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3444243" y="2574037"/>
              <a:ext cx="2269812" cy="2269812"/>
              <a:chOff x="3444243" y="2574037"/>
              <a:chExt cx="2269812" cy="2269812"/>
            </a:xfrm>
          </p:grpSpPr>
          <p:sp>
            <p:nvSpPr>
              <p:cNvPr id="45" name="타원 44">
                <a:extLst>
                  <a:ext uri="{FF2B5EF4-FFF2-40B4-BE49-F238E27FC236}">
                    <a16:creationId xmlns="" xmlns:a16="http://schemas.microsoft.com/office/drawing/2014/main" id="{4B43B68C-9599-4BD9-B365-C55098A2520E}"/>
                  </a:ext>
                </a:extLst>
              </p:cNvPr>
              <p:cNvSpPr/>
              <p:nvPr/>
            </p:nvSpPr>
            <p:spPr>
              <a:xfrm>
                <a:off x="3444243" y="2574037"/>
                <a:ext cx="2269812" cy="226981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  <a:alpha val="90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>
                <a:noFill/>
              </a:ln>
              <a:effectLst>
                <a:outerShdw blurRad="304800" dir="18900000" sx="88000" sy="88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fontAlgn="base"/>
                <a:endParaRPr lang="ko-KR" altLang="en-US" sz="1400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CCFF9680-D04E-4846-BCFC-9A501108E80F}"/>
                  </a:ext>
                </a:extLst>
              </p:cNvPr>
              <p:cNvSpPr txBox="1"/>
              <p:nvPr/>
            </p:nvSpPr>
            <p:spPr>
              <a:xfrm>
                <a:off x="3541193" y="3506340"/>
                <a:ext cx="2088346" cy="548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lvl="0" algn="ctr" defTabSz="914400" latinLnBrk="1">
                  <a:defRPr sz="280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srgbClr val="F8D142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defRPr>
                </a:lvl1pPr>
              </a:lstStyle>
              <a:p>
                <a:r>
                  <a:rPr lang="en-US" altLang="ko-KR" sz="1600" dirty="0" smtClean="0">
                    <a:latin typeface="배달의민족 도현" pitchFamily="50" charset="-127"/>
                    <a:ea typeface="배달의민족 도현" pitchFamily="50" charset="-127"/>
                  </a:rPr>
                  <a:t>GSON 2.86</a:t>
                </a:r>
                <a:endParaRPr lang="ko-KR" altLang="en-US" sz="1600" dirty="0"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D64D77A2-E908-4376-B9CE-F6F7E29910C8}"/>
                  </a:ext>
                </a:extLst>
              </p:cNvPr>
              <p:cNvSpPr txBox="1"/>
              <p:nvPr/>
            </p:nvSpPr>
            <p:spPr>
              <a:xfrm>
                <a:off x="4306359" y="2608566"/>
                <a:ext cx="636735" cy="1146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 defTabSz="914400" latinLnBrk="1">
                  <a:defRPr/>
                </a:pPr>
                <a:r>
                  <a:rPr lang="en-US" altLang="ko-KR" sz="4000" spc="-100" dirty="0" smtClean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prstClr val="white">
                        <a:alpha val="42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2</a:t>
                </a:r>
                <a:endParaRPr lang="ko-KR" altLang="en-US" sz="4000" spc="-10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white">
                      <a:alpha val="42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08453" y="1295893"/>
            <a:ext cx="3612175" cy="496048"/>
            <a:chOff x="313322" y="3934956"/>
            <a:chExt cx="3612175" cy="496048"/>
          </a:xfrm>
        </p:grpSpPr>
        <p:sp>
          <p:nvSpPr>
            <p:cNvPr id="79" name="모서리가 둥근 직사각형 599">
              <a:extLst>
                <a:ext uri="{FF2B5EF4-FFF2-40B4-BE49-F238E27FC236}">
                  <a16:creationId xmlns="" xmlns:a16="http://schemas.microsoft.com/office/drawing/2014/main" id="{CF135F36-0D10-4DFA-BD02-3E7C9D331A0F}"/>
                </a:ext>
              </a:extLst>
            </p:cNvPr>
            <p:cNvSpPr/>
            <p:nvPr/>
          </p:nvSpPr>
          <p:spPr>
            <a:xfrm flipH="1">
              <a:off x="313322" y="3934956"/>
              <a:ext cx="2569923" cy="496048"/>
            </a:xfrm>
            <a:prstGeom prst="snip1Rect">
              <a:avLst>
                <a:gd name="adj" fmla="val 0"/>
              </a:avLst>
            </a:prstGeom>
            <a:gradFill>
              <a:gsLst>
                <a:gs pos="50000">
                  <a:schemeClr val="accent5">
                    <a:lumMod val="75000"/>
                  </a:schemeClr>
                </a:gs>
                <a:gs pos="50000">
                  <a:srgbClr val="2C778C"/>
                </a:gs>
              </a:gsLst>
              <a:lin ang="5400000" scaled="0"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0" name="모서리가 둥근 직사각형 599">
              <a:extLst>
                <a:ext uri="{FF2B5EF4-FFF2-40B4-BE49-F238E27FC236}">
                  <a16:creationId xmlns="" xmlns:a16="http://schemas.microsoft.com/office/drawing/2014/main" id="{B21AB954-6E65-4587-9742-C1BC17AE2984}"/>
                </a:ext>
              </a:extLst>
            </p:cNvPr>
            <p:cNvSpPr/>
            <p:nvPr/>
          </p:nvSpPr>
          <p:spPr>
            <a:xfrm flipH="1">
              <a:off x="2141467" y="3934956"/>
              <a:ext cx="1784030" cy="496048"/>
            </a:xfrm>
            <a:prstGeom prst="trapezoid">
              <a:avLst>
                <a:gd name="adj" fmla="val 106941"/>
              </a:avLst>
            </a:prstGeom>
            <a:gradFill>
              <a:gsLst>
                <a:gs pos="50000">
                  <a:schemeClr val="accent5">
                    <a:lumMod val="75000"/>
                  </a:schemeClr>
                </a:gs>
                <a:gs pos="50000">
                  <a:srgbClr val="2C778C"/>
                </a:gs>
              </a:gsLst>
              <a:lin ang="5400000" scaled="0"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1" name="제목 114">
              <a:extLst>
                <a:ext uri="{FF2B5EF4-FFF2-40B4-BE49-F238E27FC236}">
                  <a16:creationId xmlns="" xmlns:a16="http://schemas.microsoft.com/office/drawing/2014/main" id="{144EFD70-4916-4AD0-8372-9BB1307E3709}"/>
                </a:ext>
              </a:extLst>
            </p:cNvPr>
            <p:cNvSpPr txBox="1">
              <a:spLocks/>
            </p:cNvSpPr>
            <p:nvPr/>
          </p:nvSpPr>
          <p:spPr>
            <a:xfrm>
              <a:off x="491497" y="3996436"/>
              <a:ext cx="1534394" cy="369332"/>
            </a:xfrm>
            <a:prstGeom prst="rect">
              <a:avLst/>
            </a:prstGeom>
            <a:effectLst/>
          </p:spPr>
          <p:txBody>
            <a:bodyPr wrap="non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lvl="0">
                <a:buSzPct val="85000"/>
                <a:defRPr/>
              </a:pPr>
              <a:r>
                <a:rPr lang="en-US" altLang="ko-KR" sz="2400" b="1" spc="-70" dirty="0" smtClean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4. </a:t>
              </a:r>
              <a:r>
                <a:rPr lang="ko-KR" altLang="en-US" sz="2400" b="1" spc="-70" dirty="0" smtClean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기타 기능</a:t>
              </a:r>
              <a:endParaRPr lang="ko-KR" altLang="en-US" sz="2400" b="1" spc="-7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5570F579-6F2C-4B26-BE87-C12DBF295A01}"/>
              </a:ext>
            </a:extLst>
          </p:cNvPr>
          <p:cNvSpPr/>
          <p:nvPr/>
        </p:nvSpPr>
        <p:spPr>
          <a:xfrm>
            <a:off x="313322" y="1793725"/>
            <a:ext cx="8533498" cy="179529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DD5D9D97-623D-44FC-8E76-B5486F916D3D}"/>
              </a:ext>
            </a:extLst>
          </p:cNvPr>
          <p:cNvSpPr/>
          <p:nvPr/>
        </p:nvSpPr>
        <p:spPr>
          <a:xfrm>
            <a:off x="313321" y="3589020"/>
            <a:ext cx="8533498" cy="268820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09A094D6-261D-4814-88AD-5A3C26149764}"/>
              </a:ext>
            </a:extLst>
          </p:cNvPr>
          <p:cNvGrpSpPr/>
          <p:nvPr/>
        </p:nvGrpSpPr>
        <p:grpSpPr>
          <a:xfrm>
            <a:off x="2526515" y="625201"/>
            <a:ext cx="2159907" cy="338554"/>
            <a:chOff x="2026444" y="625201"/>
            <a:chExt cx="2159907" cy="338554"/>
          </a:xfrm>
        </p:grpSpPr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AA5034BE-4D31-4685-98FB-01D3F0C8D550}"/>
                </a:ext>
              </a:extLst>
            </p:cNvPr>
            <p:cNvSpPr txBox="1"/>
            <p:nvPr/>
          </p:nvSpPr>
          <p:spPr>
            <a:xfrm>
              <a:off x="2191381" y="625201"/>
              <a:ext cx="1994970" cy="3385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-263774" algn="l" defTabSz="4220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200" spc="-92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Web Application</a:t>
              </a:r>
              <a:endParaRPr kumimoji="0" lang="ko-KR" altLang="en-US" sz="2200" b="0" i="0" u="none" strike="noStrike" kern="1200" cap="none" spc="-92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447383E5-DDC6-4677-8C15-B3733E25BDD2}"/>
                </a:ext>
              </a:extLst>
            </p:cNvPr>
            <p:cNvSpPr/>
            <p:nvPr/>
          </p:nvSpPr>
          <p:spPr>
            <a:xfrm>
              <a:off x="2026444" y="671513"/>
              <a:ext cx="18000" cy="259556"/>
            </a:xfrm>
            <a:prstGeom prst="rect">
              <a:avLst/>
            </a:prstGeom>
            <a:solidFill>
              <a:srgbClr val="8E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KoPub돋움체 Medium" panose="00000600000000000000" pitchFamily="2" charset="-127"/>
                <a:cs typeface="+mn-cs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28994" y="1872297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Process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진행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05474" y="3944330"/>
            <a:ext cx="6494085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1) Grid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기능을 이용한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반응형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화면 제작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기능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게시판별 공통 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네비게이션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구축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grid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및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div class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로 데이터 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깨짐현상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최소화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구현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대부분의 홈페이지에서 데이터와 사진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네비게이션이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정상작동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구현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: CSS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및 </a:t>
            </a:r>
            <a:r>
              <a:rPr lang="en-US" altLang="ko-KR" sz="1400" dirty="0" err="1" smtClean="0">
                <a:latin typeface="나눔고딕" pitchFamily="50" charset="-127"/>
                <a:ea typeface="나눔고딕" pitchFamily="50" charset="-127"/>
              </a:rPr>
              <a:t>js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공통 사용 가능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네비게이션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및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 footer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의 간소화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제목 114">
            <a:extLst>
              <a:ext uri="{FF2B5EF4-FFF2-40B4-BE49-F238E27FC236}">
                <a16:creationId xmlns="" xmlns:a16="http://schemas.microsoft.com/office/drawing/2014/main" id="{D2E78317-17D6-4DDC-8356-F2910328195C}"/>
              </a:ext>
            </a:extLst>
          </p:cNvPr>
          <p:cNvSpPr txBox="1">
            <a:spLocks/>
          </p:cNvSpPr>
          <p:nvPr/>
        </p:nvSpPr>
        <p:spPr>
          <a:xfrm>
            <a:off x="585779" y="3595512"/>
            <a:ext cx="3596177" cy="276999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>
              <a:buSzPct val="85000"/>
              <a:defRPr/>
            </a:pPr>
            <a:r>
              <a:rPr lang="ko-KR" altLang="en-US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사</a:t>
            </a:r>
            <a:r>
              <a:rPr lang="en-US" altLang="ko-KR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Bootstrap</a:t>
            </a:r>
            <a:r>
              <a:rPr lang="ko-KR" altLang="en-US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을 통한 </a:t>
            </a:r>
            <a:r>
              <a:rPr lang="ko-KR" altLang="en-US" b="1" spc="-70" dirty="0" err="1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반응형</a:t>
            </a:r>
            <a:r>
              <a:rPr lang="ko-KR" altLang="en-US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 화면 구현</a:t>
            </a:r>
            <a:endParaRPr lang="ko-KR" altLang="en-US" b="1" spc="-7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05474" y="5165137"/>
            <a:ext cx="70519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2) GSON 2.86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라이브러리 구축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기능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 err="1" smtClean="0">
                <a:latin typeface="나눔고딕" pitchFamily="50" charset="-127"/>
                <a:ea typeface="나눔고딕" pitchFamily="50" charset="-127"/>
              </a:rPr>
              <a:t>beanUtil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사용으로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parameter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클래스를 각각 불러오지 않아도 공통으로 사용 가능 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구현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: parameter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클래스가 복수인 경우 많은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VO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데이터를 한번에 전송 가능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0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8B2D255-9BE1-4C01-AFFF-AB2E1A92C458}"/>
              </a:ext>
            </a:extLst>
          </p:cNvPr>
          <p:cNvSpPr txBox="1"/>
          <p:nvPr/>
        </p:nvSpPr>
        <p:spPr>
          <a:xfrm>
            <a:off x="386842" y="271460"/>
            <a:ext cx="371897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rPr>
              <a:t>06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ED5ED5B-F4D9-41C3-922E-86DCDA54EE47}"/>
              </a:ext>
            </a:extLst>
          </p:cNvPr>
          <p:cNvSpPr txBox="1"/>
          <p:nvPr/>
        </p:nvSpPr>
        <p:spPr>
          <a:xfrm>
            <a:off x="1042988" y="527072"/>
            <a:ext cx="791179" cy="4616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63774" algn="l" defTabSz="422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spc="-92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  <a:cs typeface="Arial" pitchFamily="34" charset="0"/>
              </a:rPr>
              <a:t>Spec</a:t>
            </a:r>
            <a:endParaRPr kumimoji="0" lang="en-US" altLang="ko-KR" sz="3000" b="0" i="0" u="none" strike="noStrike" kern="1200" cap="none" spc="-92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Arial" pitchFamily="34" charset="0"/>
            </a:endParaRPr>
          </a:p>
        </p:txBody>
      </p:sp>
      <p:graphicFrame>
        <p:nvGraphicFramePr>
          <p:cNvPr id="27" name="Group 566">
            <a:extLst>
              <a:ext uri="{FF2B5EF4-FFF2-40B4-BE49-F238E27FC236}">
                <a16:creationId xmlns:a16="http://schemas.microsoft.com/office/drawing/2014/main" xmlns="" id="{191C4F44-05D8-44E0-9B0E-6B373BB11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964335"/>
              </p:ext>
            </p:extLst>
          </p:nvPr>
        </p:nvGraphicFramePr>
        <p:xfrm>
          <a:off x="298862" y="1106961"/>
          <a:ext cx="8547957" cy="5693571"/>
        </p:xfrm>
        <a:graphic>
          <a:graphicData uri="http://schemas.openxmlformats.org/drawingml/2006/table">
            <a:tbl>
              <a:tblPr/>
              <a:tblGrid>
                <a:gridCol w="1874743"/>
                <a:gridCol w="18747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152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3249"/>
              </a:tblGrid>
              <a:tr h="3656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-3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대 분 류</a:t>
                      </a:r>
                    </a:p>
                  </a:txBody>
                  <a:tcPr marL="180000" marR="180000" marT="43200" marB="43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kern="1200" cap="none" spc="-3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 분</a:t>
                      </a:r>
                      <a:endParaRPr kumimoji="0" lang="ko-KR" altLang="en-US" sz="1800" b="1" i="0" u="none" strike="noStrike" kern="1200" cap="none" spc="-3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80000" marR="180000"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kern="1200" cap="none" spc="-3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제 품 명</a:t>
                      </a:r>
                      <a:endParaRPr kumimoji="0" lang="ko-KR" altLang="en-US" sz="1800" b="1" i="0" u="none" strike="noStrike" kern="1200" cap="none" spc="-3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72000" marR="72000" marT="43200" marB="432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kern="1200" cap="none" spc="-30" normalizeH="0" baseline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버</a:t>
                      </a:r>
                      <a:r>
                        <a:rPr kumimoji="0" lang="ko-KR" altLang="en-US" sz="1800" b="1" i="0" u="none" strike="noStrike" kern="1200" cap="none" spc="-3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전</a:t>
                      </a:r>
                      <a:endParaRPr kumimoji="0" lang="ko-KR" altLang="en-US" sz="1800" b="1" i="0" u="none" strike="noStrike" kern="1200" cap="none" spc="-3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72000" marR="72000" marT="43200" marB="43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4668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kern="1200" cap="none" spc="-15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T o </a:t>
                      </a:r>
                      <a:r>
                        <a:rPr kumimoji="0" lang="en-US" altLang="ko-KR" sz="1800" b="1" i="0" u="none" strike="noStrike" kern="1200" cap="none" spc="-150" normalizeH="0" baseline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o</a:t>
                      </a:r>
                      <a:r>
                        <a:rPr kumimoji="0" lang="en-US" altLang="ko-KR" sz="1800" b="1" i="0" u="none" strike="noStrike" kern="1200" cap="none" spc="-15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l</a:t>
                      </a:r>
                      <a:endParaRPr kumimoji="0" lang="ko-KR" altLang="en-US" sz="1800" b="1" i="0" u="none" strike="noStrike" kern="1200" cap="none" spc="-15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80000" marR="180000" marT="43200" marB="43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kern="1200" cap="none" spc="-15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IDE</a:t>
                      </a:r>
                      <a:endParaRPr kumimoji="0" lang="ko-KR" altLang="en-US" sz="1400" b="1" i="0" u="none" strike="noStrike" kern="1200" cap="none" spc="-15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80000" marR="180000"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6100" marR="0" lvl="1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4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Eclipse</a:t>
                      </a:r>
                    </a:p>
                  </a:txBody>
                  <a:tcPr marL="108000" marR="72000"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46100" marR="0" lvl="1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4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4.7 (Oxygen)</a:t>
                      </a:r>
                    </a:p>
                  </a:txBody>
                  <a:tcPr marL="108000" marR="72000" marT="43200" marB="43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04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kern="1200" cap="none" spc="-15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Language</a:t>
                      </a:r>
                      <a:endParaRPr kumimoji="0" lang="ko-KR" altLang="en-US" sz="1400" b="1" i="0" u="none" strike="noStrike" kern="1200" cap="none" spc="-15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80000" marR="180000"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6100" marR="0" lvl="1" indent="-889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4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JDK 1.8</a:t>
                      </a:r>
                    </a:p>
                    <a:p>
                      <a:pPr marL="546100" marR="0" lvl="1" indent="-889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4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HTTP</a:t>
                      </a:r>
                    </a:p>
                    <a:p>
                      <a:pPr marL="546100" marR="0" lvl="1" indent="-889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4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CSS</a:t>
                      </a:r>
                    </a:p>
                    <a:p>
                      <a:pPr marL="546100" marR="0" lvl="1" indent="-889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40" normalizeH="0" baseline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JQuery</a:t>
                      </a:r>
                      <a:endParaRPr kumimoji="0" lang="en-US" altLang="ko-KR" sz="1200" b="0" i="0" u="none" strike="noStrike" kern="1200" cap="none" spc="-40" normalizeH="0" baseline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546100" marR="0" lvl="1" indent="-889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4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Bootstrap</a:t>
                      </a:r>
                    </a:p>
                    <a:p>
                      <a:pPr marL="546100" marR="0" lvl="1" indent="-889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4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JavaScript</a:t>
                      </a:r>
                    </a:p>
                  </a:txBody>
                  <a:tcPr marL="108000" marR="72000"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46100" marR="0" lvl="1" indent="-889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4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Java 1.8</a:t>
                      </a:r>
                    </a:p>
                    <a:p>
                      <a:pPr marL="546100" marR="0" lvl="1" indent="-889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4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HTTP 5.0</a:t>
                      </a:r>
                    </a:p>
                    <a:p>
                      <a:pPr marL="546100" marR="0" lvl="1" indent="-889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4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CSS 2.2</a:t>
                      </a:r>
                    </a:p>
                    <a:p>
                      <a:pPr marL="546100" marR="0" lvl="1" indent="-889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40" normalizeH="0" baseline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JQuery</a:t>
                      </a:r>
                      <a:r>
                        <a:rPr kumimoji="0" lang="en-US" altLang="ko-KR" sz="1200" b="0" i="0" u="none" strike="noStrike" kern="1200" cap="none" spc="-4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3.6.0</a:t>
                      </a:r>
                    </a:p>
                    <a:p>
                      <a:pPr marL="546100" marR="0" lvl="1" indent="-889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4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Bootstrap 4.0</a:t>
                      </a:r>
                    </a:p>
                    <a:p>
                      <a:pPr marL="546100" marR="0" lvl="1" indent="-889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40" normalizeH="0" baseline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ECMAScript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-4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2020</a:t>
                      </a:r>
                    </a:p>
                  </a:txBody>
                  <a:tcPr marL="108000" marR="72000" marT="43200" marB="43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411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1" i="0" u="none" strike="noStrike" kern="1200" cap="none" spc="-15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80000" marR="180000" marT="43200" marB="43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kern="1200" cap="none" spc="-15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Gant Chart</a:t>
                      </a:r>
                      <a:endParaRPr kumimoji="0" lang="en-US" altLang="ko-KR" sz="1400" b="1" i="0" u="none" strike="noStrike" kern="1200" cap="none" spc="-15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80000" marR="180000"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6100" marR="0" lvl="1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200" b="0" i="0" u="none" strike="noStrike" kern="1200" cap="none" spc="-4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Red Mine</a:t>
                      </a:r>
                      <a:endParaRPr kumimoji="0" lang="ko-KR" altLang="en-US" sz="1200" b="0" i="0" u="none" strike="noStrike" kern="1200" cap="none" spc="-4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08000" marR="72000"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46100" marR="0" lvl="1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200" b="0" i="0" u="none" strike="noStrike" kern="1200" cap="none" spc="-4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3.3.2(web)</a:t>
                      </a:r>
                      <a:endParaRPr kumimoji="0" lang="ko-KR" altLang="en-US" sz="1200" b="0" i="0" u="none" strike="noStrike" kern="1200" cap="none" spc="-4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08000" marR="72000" marT="43200" marB="43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961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kern="1200" cap="none" spc="-15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80000" marR="180000" marT="43200" marB="43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kern="1200" cap="none" spc="-15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Data Base</a:t>
                      </a:r>
                      <a:endParaRPr kumimoji="0" lang="ko-KR" altLang="en-US" sz="1400" b="1" i="0" u="none" strike="noStrike" kern="1200" cap="none" spc="-15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80000" marR="180000"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6100" marR="0" lvl="1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200" b="0" i="0" u="none" strike="noStrike" kern="1200" cap="none" spc="-4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SQL developer</a:t>
                      </a:r>
                    </a:p>
                    <a:p>
                      <a:pPr marL="546100" marR="0" lvl="1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200" b="0" i="0" u="none" strike="noStrike" kern="1200" cap="none" spc="-4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Oracle</a:t>
                      </a:r>
                      <a:endParaRPr kumimoji="0" lang="ko-KR" altLang="en-US" sz="1200" b="0" i="0" u="none" strike="noStrike" kern="1200" cap="none" spc="-4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08000" marR="72000"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46100" marR="0" lvl="1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200" b="0" i="0" u="none" strike="noStrike" kern="1200" cap="none" spc="-4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4.0</a:t>
                      </a:r>
                    </a:p>
                    <a:p>
                      <a:pPr marL="546100" marR="0" lvl="1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200" b="0" i="0" u="none" strike="noStrike" kern="1200" cap="none" spc="-4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11g XE</a:t>
                      </a:r>
                      <a:endParaRPr kumimoji="0" lang="ko-KR" altLang="en-US" sz="1200" b="0" i="0" u="none" strike="noStrike" kern="1200" cap="none" spc="-4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08000" marR="72000" marT="43200" marB="43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961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kern="1200" cap="none" spc="-15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80000" marR="180000" marT="43200" marB="43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kern="1200" cap="none" spc="-15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UML modeling</a:t>
                      </a:r>
                      <a:endParaRPr kumimoji="0" lang="ko-KR" altLang="en-US" sz="1400" b="1" i="0" u="none" strike="noStrike" kern="1200" cap="none" spc="-15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80000" marR="180000"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6100" marR="0" lvl="1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200" b="0" i="0" u="none" strike="noStrike" kern="1200" cap="none" spc="-4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Star UML</a:t>
                      </a:r>
                    </a:p>
                    <a:p>
                      <a:pPr marL="546100" marR="0" lvl="1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200" b="0" i="0" u="none" strike="noStrike" kern="1200" cap="none" spc="-40" normalizeH="0" baseline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eXRD</a:t>
                      </a:r>
                      <a:endParaRPr kumimoji="0" lang="ko-KR" altLang="en-US" sz="1200" b="0" i="0" u="none" strike="noStrike" kern="1200" cap="none" spc="-4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08000" marR="72000"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46100" marR="0" lvl="1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200" b="0" i="0" u="none" strike="noStrike" kern="1200" cap="none" spc="-4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5.0</a:t>
                      </a:r>
                    </a:p>
                    <a:p>
                      <a:pPr marL="546100" marR="0" lvl="1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200" b="0" i="0" u="none" strike="noStrike" kern="1200" cap="none" spc="-4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2.5.2</a:t>
                      </a:r>
                      <a:endParaRPr kumimoji="0" lang="ko-KR" altLang="en-US" sz="1200" b="0" i="0" u="none" strike="noStrike" kern="1200" cap="none" spc="-4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08000" marR="72000" marT="43200" marB="43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7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-15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 e v e r</a:t>
                      </a:r>
                      <a:endParaRPr kumimoji="0" lang="ko-KR" altLang="en-US" sz="1800" b="1" i="0" u="none" strike="noStrike" kern="1200" cap="none" spc="-15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80000" marR="180000" marT="43200" marB="43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-15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WAS</a:t>
                      </a:r>
                      <a:endParaRPr kumimoji="0" lang="ko-KR" altLang="en-US" sz="1400" b="1" i="0" u="none" strike="noStrike" kern="1200" cap="none" spc="-15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80000" marR="180000"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6100" marR="0" lvl="1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>
                          <a:tab pos="85725" algn="l"/>
                        </a:tabLst>
                      </a:pPr>
                      <a:r>
                        <a:rPr kumimoji="0" lang="en-US" altLang="ko-KR" sz="1200" b="0" i="0" u="none" strike="noStrike" kern="1200" cap="none" spc="-40" normalizeH="0" baseline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Apach</a:t>
                      </a:r>
                      <a:r>
                        <a:rPr kumimoji="0" lang="en-US" altLang="ko-KR" sz="1200" b="0" i="0" u="none" strike="noStrike" kern="1200" cap="none" spc="-4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Tomcat</a:t>
                      </a:r>
                      <a:endParaRPr kumimoji="0" lang="ko-KR" altLang="en-US" sz="1200" b="0" i="0" u="none" strike="noStrike" kern="1200" cap="none" spc="-4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08000" marR="72000"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46100" marR="0" lvl="1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>
                          <a:tab pos="85725" algn="l"/>
                        </a:tabLst>
                      </a:pPr>
                      <a:r>
                        <a:rPr kumimoji="0" lang="en-US" altLang="ko-KR" sz="1200" b="0" i="0" u="none" strike="noStrike" kern="1200" cap="none" spc="-4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7.073</a:t>
                      </a:r>
                      <a:endParaRPr kumimoji="0" lang="ko-KR" altLang="en-US" sz="1200" b="0" i="0" u="none" strike="noStrike" kern="1200" cap="none" spc="-4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08000" marR="72000" marT="43200" marB="43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7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kern="1200" cap="none" spc="-15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80000" marR="180000" marT="43200" marB="43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kern="1200" cap="none" spc="-15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SVN</a:t>
                      </a:r>
                      <a:endParaRPr kumimoji="0" lang="ko-KR" altLang="en-US" sz="1400" b="1" i="0" u="none" strike="noStrike" kern="1200" cap="none" spc="-15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80000" marR="180000"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6100" marR="0" lvl="1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200" b="0" i="0" u="none" strike="noStrike" kern="1200" cap="none" spc="-4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Subversion</a:t>
                      </a:r>
                      <a:endParaRPr kumimoji="0" lang="ko-KR" altLang="en-US" sz="1200" b="0" i="0" u="none" strike="noStrike" kern="1200" cap="none" spc="-4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08000" marR="72000"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46100" marR="0" lvl="1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200" b="0" i="0" u="none" strike="noStrike" kern="1200" cap="none" spc="-4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3.7.1</a:t>
                      </a:r>
                      <a:endParaRPr kumimoji="0" lang="ko-KR" altLang="en-US" sz="1200" b="0" i="0" u="none" strike="noStrike" kern="1200" cap="none" spc="-4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08000" marR="72000" marT="43200" marB="43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8209289"/>
                  </a:ext>
                </a:extLst>
              </a:tr>
              <a:tr h="3607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kern="1200" cap="none" spc="-15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A P I</a:t>
                      </a:r>
                      <a:endParaRPr kumimoji="0" lang="ko-KR" altLang="en-US" sz="1800" b="1" i="0" u="none" strike="noStrike" kern="1200" cap="none" spc="-15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80000" marR="180000" marT="43200" marB="43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kern="1200" cap="none" spc="-15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GPS MAP</a:t>
                      </a:r>
                      <a:endParaRPr kumimoji="0" lang="ko-KR" altLang="en-US" sz="1400" b="1" i="0" u="none" strike="noStrike" kern="1200" cap="none" spc="-15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80000" marR="180000"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6100" marR="0" lvl="1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40" normalizeH="0" baseline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Kakao</a:t>
                      </a:r>
                      <a:r>
                        <a:rPr kumimoji="0" lang="en-US" altLang="ko-KR" sz="1200" b="0" i="0" u="none" strike="noStrike" kern="1200" cap="none" spc="-4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Map</a:t>
                      </a:r>
                      <a:endParaRPr kumimoji="0" lang="ko-KR" altLang="en-US" sz="1200" b="0" i="0" u="none" strike="noStrike" kern="1200" cap="none" spc="-4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08000" marR="72000"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46100" marR="0" lvl="1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4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2.0</a:t>
                      </a:r>
                      <a:endParaRPr kumimoji="0" lang="ko-KR" altLang="en-US" sz="1200" b="0" i="0" u="none" strike="noStrike" kern="1200" cap="none" spc="-4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08000" marR="72000" marT="43200" marB="43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0133892"/>
                  </a:ext>
                </a:extLst>
              </a:tr>
              <a:tr h="3607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kern="1200" cap="none" spc="-15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80000" marR="180000" marT="43200" marB="43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kern="1200" cap="none" spc="-15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Turing Test</a:t>
                      </a:r>
                      <a:endParaRPr kumimoji="0" lang="ko-KR" altLang="en-US" sz="1600" b="1" i="0" u="none" strike="noStrike" kern="1200" cap="none" spc="-15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80000" marR="180000"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6100" marR="0" lvl="1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4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CAPTCHA</a:t>
                      </a:r>
                      <a:endParaRPr kumimoji="0" lang="ko-KR" altLang="en-US" sz="1200" b="0" i="0" u="none" strike="noStrike" kern="1200" cap="none" spc="-4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08000" marR="72000"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46100" marR="0" lvl="1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40" normalizeH="0" baseline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1.4.1</a:t>
                      </a:r>
                      <a:endParaRPr kumimoji="0" lang="ko-KR" altLang="en-US" sz="1200" b="0" i="0" u="none" strike="noStrike" kern="1200" cap="none" spc="-4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08000" marR="72000" marT="43200" marB="43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284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00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8B2D255-9BE1-4C01-AFFF-AB2E1A92C458}"/>
              </a:ext>
            </a:extLst>
          </p:cNvPr>
          <p:cNvSpPr txBox="1"/>
          <p:nvPr/>
        </p:nvSpPr>
        <p:spPr>
          <a:xfrm>
            <a:off x="386842" y="271460"/>
            <a:ext cx="371897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rPr>
              <a:t>07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ED5ED5B-F4D9-41C3-922E-86DCDA54EE47}"/>
              </a:ext>
            </a:extLst>
          </p:cNvPr>
          <p:cNvSpPr txBox="1"/>
          <p:nvPr/>
        </p:nvSpPr>
        <p:spPr>
          <a:xfrm>
            <a:off x="1042988" y="527072"/>
            <a:ext cx="700961" cy="4616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63774" algn="l" defTabSz="422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92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Arial" pitchFamily="34" charset="0"/>
              </a:rPr>
              <a:t>시연</a:t>
            </a:r>
            <a:endParaRPr kumimoji="0" lang="en-US" altLang="ko-KR" sz="3000" b="0" i="0" u="none" strike="noStrike" kern="1200" cap="none" spc="-92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Arial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25" y="1096325"/>
            <a:ext cx="7786350" cy="5683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09A094D6-261D-4814-88AD-5A3C26149764}"/>
              </a:ext>
            </a:extLst>
          </p:cNvPr>
          <p:cNvGrpSpPr/>
          <p:nvPr/>
        </p:nvGrpSpPr>
        <p:grpSpPr>
          <a:xfrm>
            <a:off x="1985495" y="617581"/>
            <a:ext cx="1375974" cy="338554"/>
            <a:chOff x="2026444" y="625201"/>
            <a:chExt cx="1375974" cy="338554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AA5034BE-4D31-4685-98FB-01D3F0C8D550}"/>
                </a:ext>
              </a:extLst>
            </p:cNvPr>
            <p:cNvSpPr txBox="1"/>
            <p:nvPr/>
          </p:nvSpPr>
          <p:spPr>
            <a:xfrm>
              <a:off x="2191381" y="625201"/>
              <a:ext cx="1211037" cy="3385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-263774" algn="l" defTabSz="4220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200" spc="-92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굿 끼 제 먹</a:t>
              </a:r>
              <a:endParaRPr kumimoji="0" lang="ko-KR" altLang="en-US" sz="2200" b="0" i="0" u="none" strike="noStrike" kern="1200" cap="none" spc="-92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447383E5-DDC6-4677-8C15-B3733E25BDD2}"/>
                </a:ext>
              </a:extLst>
            </p:cNvPr>
            <p:cNvSpPr/>
            <p:nvPr/>
          </p:nvSpPr>
          <p:spPr>
            <a:xfrm>
              <a:off x="2026444" y="671513"/>
              <a:ext cx="18000" cy="259556"/>
            </a:xfrm>
            <a:prstGeom prst="rect">
              <a:avLst/>
            </a:prstGeom>
            <a:solidFill>
              <a:srgbClr val="8E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KoPub돋움체 Medium" panose="00000600000000000000" pitchFamily="2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939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8B2D255-9BE1-4C01-AFFF-AB2E1A92C458}"/>
              </a:ext>
            </a:extLst>
          </p:cNvPr>
          <p:cNvSpPr txBox="1"/>
          <p:nvPr/>
        </p:nvSpPr>
        <p:spPr>
          <a:xfrm>
            <a:off x="386842" y="271460"/>
            <a:ext cx="371897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rPr>
              <a:t>07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ED5ED5B-F4D9-41C3-922E-86DCDA54EE47}"/>
              </a:ext>
            </a:extLst>
          </p:cNvPr>
          <p:cNvSpPr txBox="1"/>
          <p:nvPr/>
        </p:nvSpPr>
        <p:spPr>
          <a:xfrm>
            <a:off x="1042988" y="527072"/>
            <a:ext cx="700961" cy="4616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63774" algn="l" defTabSz="422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92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Arial" pitchFamily="34" charset="0"/>
              </a:rPr>
              <a:t>시연</a:t>
            </a:r>
            <a:endParaRPr kumimoji="0" lang="en-US" altLang="ko-KR" sz="3000" b="0" i="0" u="none" strike="noStrike" kern="1200" cap="none" spc="-92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Arial" pitchFamily="34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09A094D6-261D-4814-88AD-5A3C26149764}"/>
              </a:ext>
            </a:extLst>
          </p:cNvPr>
          <p:cNvGrpSpPr/>
          <p:nvPr/>
        </p:nvGrpSpPr>
        <p:grpSpPr>
          <a:xfrm>
            <a:off x="1985495" y="617581"/>
            <a:ext cx="762729" cy="338554"/>
            <a:chOff x="2026444" y="625201"/>
            <a:chExt cx="762729" cy="338554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AA5034BE-4D31-4685-98FB-01D3F0C8D550}"/>
                </a:ext>
              </a:extLst>
            </p:cNvPr>
            <p:cNvSpPr txBox="1"/>
            <p:nvPr/>
          </p:nvSpPr>
          <p:spPr>
            <a:xfrm>
              <a:off x="2191381" y="625201"/>
              <a:ext cx="597792" cy="3385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-263774" algn="l" defTabSz="4220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0" i="0" u="none" strike="noStrike" kern="1200" cap="none" spc="-92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Q&amp;A</a:t>
              </a:r>
              <a:endParaRPr kumimoji="0" lang="ko-KR" altLang="en-US" sz="2200" b="0" i="0" u="none" strike="noStrike" kern="1200" cap="none" spc="-92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447383E5-DDC6-4677-8C15-B3733E25BDD2}"/>
                </a:ext>
              </a:extLst>
            </p:cNvPr>
            <p:cNvSpPr/>
            <p:nvPr/>
          </p:nvSpPr>
          <p:spPr>
            <a:xfrm>
              <a:off x="2026444" y="671513"/>
              <a:ext cx="18000" cy="259556"/>
            </a:xfrm>
            <a:prstGeom prst="rect">
              <a:avLst/>
            </a:prstGeom>
            <a:solidFill>
              <a:srgbClr val="8E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KoPub돋움체 Medium" panose="00000600000000000000" pitchFamily="2" charset="-127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47673" y="2518529"/>
            <a:ext cx="4448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latin typeface="배달의민족 도현" pitchFamily="50" charset="-127"/>
                <a:ea typeface="배달의민족 도현" pitchFamily="50" charset="-127"/>
              </a:rPr>
              <a:t>함께 해주신 여러분</a:t>
            </a:r>
            <a:endParaRPr lang="en-US" altLang="ko-KR" sz="40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ko-KR" altLang="en-US" sz="40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en-US" altLang="ko-KR" sz="40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ko-KR" altLang="en-US" sz="4000" dirty="0" smtClean="0">
                <a:latin typeface="배달의민족 도현" pitchFamily="50" charset="-127"/>
                <a:ea typeface="배달의민족 도현" pitchFamily="50" charset="-127"/>
              </a:rPr>
              <a:t>모두 감사합니다</a:t>
            </a:r>
            <a:r>
              <a:rPr lang="en-US" altLang="ko-KR" sz="4000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  <a:endParaRPr lang="ko-KR" altLang="en-US" sz="40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696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1A554E40-D619-4230-949F-A8F24C1B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9951" y="1716499"/>
            <a:ext cx="9217494" cy="4827154"/>
          </a:xfrm>
          <a:prstGeom prst="rect">
            <a:avLst/>
          </a:prstGeom>
        </p:spPr>
      </p:pic>
      <p:sp>
        <p:nvSpPr>
          <p:cNvPr id="31" name="제목 114">
            <a:extLst>
              <a:ext uri="{FF2B5EF4-FFF2-40B4-BE49-F238E27FC236}">
                <a16:creationId xmlns="" xmlns:a16="http://schemas.microsoft.com/office/drawing/2014/main" id="{90E66530-03B9-4193-9ACB-ADBB071B0F71}"/>
              </a:ext>
            </a:extLst>
          </p:cNvPr>
          <p:cNvSpPr txBox="1">
            <a:spLocks/>
          </p:cNvSpPr>
          <p:nvPr/>
        </p:nvSpPr>
        <p:spPr>
          <a:xfrm>
            <a:off x="2734172" y="2174694"/>
            <a:ext cx="3675686" cy="320088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lnSpc>
                <a:spcPct val="80000"/>
              </a:lnSpc>
              <a:buSzPct val="85000"/>
              <a:defRPr/>
            </a:pPr>
            <a:r>
              <a:rPr lang="en-US" altLang="ko-KR" sz="26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6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나눔고딕" pitchFamily="50" charset="-127"/>
                <a:ea typeface="나눔고딕" pitchFamily="50" charset="-127"/>
              </a:rPr>
              <a:t>오늘 뭐 먹지</a:t>
            </a:r>
            <a:r>
              <a:rPr lang="en-US" altLang="ko-KR" sz="26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나눔고딕" pitchFamily="50" charset="-127"/>
                <a:ea typeface="나눔고딕" pitchFamily="50" charset="-127"/>
              </a:rPr>
              <a:t>?’</a:t>
            </a:r>
            <a:r>
              <a:rPr lang="ko-KR" altLang="en-US" sz="24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나눔고딕" pitchFamily="50" charset="-127"/>
                <a:ea typeface="나눔고딕" pitchFamily="50" charset="-127"/>
              </a:rPr>
              <a:t>에 대한 고민</a:t>
            </a:r>
            <a:endParaRPr lang="ko-KR" altLang="en-US" sz="26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002060"/>
              </a:solidFill>
              <a:effectLst>
                <a:glow rad="101600">
                  <a:schemeClr val="bg1"/>
                </a:glo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AED5ED5B-F4D9-41C3-922E-86DCDA54EE47}"/>
              </a:ext>
            </a:extLst>
          </p:cNvPr>
          <p:cNvSpPr txBox="1"/>
          <p:nvPr/>
        </p:nvSpPr>
        <p:spPr>
          <a:xfrm>
            <a:off x="1042988" y="527072"/>
            <a:ext cx="2102883" cy="4616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63774" algn="l" defTabSz="422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spc="-92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  <a:cs typeface="Arial" pitchFamily="34" charset="0"/>
              </a:rPr>
              <a:t>주제선정의도</a:t>
            </a:r>
            <a:endParaRPr kumimoji="0" lang="en-US" altLang="ko-KR" sz="3000" b="0" i="0" u="none" strike="noStrike" kern="1200" cap="none" spc="-92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68318211-3A15-446D-BA7C-2BD65F5A0F20}"/>
              </a:ext>
            </a:extLst>
          </p:cNvPr>
          <p:cNvSpPr txBox="1"/>
          <p:nvPr/>
        </p:nvSpPr>
        <p:spPr>
          <a:xfrm>
            <a:off x="386842" y="271460"/>
            <a:ext cx="371897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3" name="모서리가 둥근 직사각형 597">
            <a:extLst>
              <a:ext uri="{FF2B5EF4-FFF2-40B4-BE49-F238E27FC236}">
                <a16:creationId xmlns="" xmlns:a16="http://schemas.microsoft.com/office/drawing/2014/main" id="{D21CB326-BA76-40D1-B74B-33878D6BE419}"/>
              </a:ext>
            </a:extLst>
          </p:cNvPr>
          <p:cNvSpPr/>
          <p:nvPr/>
        </p:nvSpPr>
        <p:spPr>
          <a:xfrm rot="10800000" flipH="1">
            <a:off x="4931293" y="3252292"/>
            <a:ext cx="3515904" cy="15181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Arial" panose="020B0604020202020204" pitchFamily="34" charset="0"/>
            </a:endParaRPr>
          </a:p>
        </p:txBody>
      </p:sp>
      <p:sp>
        <p:nvSpPr>
          <p:cNvPr id="34" name="모서리가 둥근 직사각형 599">
            <a:extLst>
              <a:ext uri="{FF2B5EF4-FFF2-40B4-BE49-F238E27FC236}">
                <a16:creationId xmlns="" xmlns:a16="http://schemas.microsoft.com/office/drawing/2014/main" id="{24A678CE-BA9E-4178-A4D4-79902164E1EC}"/>
              </a:ext>
            </a:extLst>
          </p:cNvPr>
          <p:cNvSpPr/>
          <p:nvPr/>
        </p:nvSpPr>
        <p:spPr>
          <a:xfrm>
            <a:off x="684759" y="2744546"/>
            <a:ext cx="3504063" cy="511128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50000">
                <a:schemeClr val="accent5">
                  <a:lumMod val="75000"/>
                </a:schemeClr>
              </a:gs>
              <a:gs pos="50000">
                <a:srgbClr val="2C778C"/>
              </a:gs>
            </a:gsLst>
            <a:lin ang="54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모서리가 둥근 직사각형 597">
            <a:extLst>
              <a:ext uri="{FF2B5EF4-FFF2-40B4-BE49-F238E27FC236}">
                <a16:creationId xmlns="" xmlns:a16="http://schemas.microsoft.com/office/drawing/2014/main" id="{4AAE0712-3D87-4C06-BAAC-41ADBA78601C}"/>
              </a:ext>
            </a:extLst>
          </p:cNvPr>
          <p:cNvSpPr/>
          <p:nvPr/>
        </p:nvSpPr>
        <p:spPr>
          <a:xfrm rot="10800000" flipH="1">
            <a:off x="684761" y="3252292"/>
            <a:ext cx="3504062" cy="1518127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Arial" panose="020B0604020202020204" pitchFamily="34" charset="0"/>
            </a:endParaRPr>
          </a:p>
        </p:txBody>
      </p:sp>
      <p:sp>
        <p:nvSpPr>
          <p:cNvPr id="36" name="모서리가 둥근 직사각형 599">
            <a:extLst>
              <a:ext uri="{FF2B5EF4-FFF2-40B4-BE49-F238E27FC236}">
                <a16:creationId xmlns="" xmlns:a16="http://schemas.microsoft.com/office/drawing/2014/main" id="{56F9A01D-B8DB-4F3C-8D4A-D139A7D48712}"/>
              </a:ext>
            </a:extLst>
          </p:cNvPr>
          <p:cNvSpPr/>
          <p:nvPr/>
        </p:nvSpPr>
        <p:spPr>
          <a:xfrm>
            <a:off x="4931293" y="2736361"/>
            <a:ext cx="3515904" cy="511128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50000">
                <a:schemeClr val="accent3">
                  <a:lumMod val="75000"/>
                </a:schemeClr>
              </a:gs>
              <a:gs pos="50000">
                <a:srgbClr val="698335"/>
              </a:gs>
            </a:gsLst>
            <a:lin ang="54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80915B03-233F-4E36-A44C-B4F3487E0ED7}"/>
              </a:ext>
            </a:extLst>
          </p:cNvPr>
          <p:cNvSpPr txBox="1"/>
          <p:nvPr/>
        </p:nvSpPr>
        <p:spPr>
          <a:xfrm>
            <a:off x="839192" y="3513107"/>
            <a:ext cx="2904641" cy="307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133350" lvl="0" indent="-133350">
              <a:spcAft>
                <a:spcPts val="600"/>
              </a:spcAft>
              <a:buClr>
                <a:srgbClr val="9BBB59">
                  <a:lumMod val="7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거리가 멀면 갈 수가 없다</a:t>
            </a:r>
            <a:r>
              <a:rPr lang="en-US" altLang="ko-KR" sz="2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.</a:t>
            </a:r>
            <a:endParaRPr lang="ko-KR" altLang="en-US" sz="2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C729F64-9217-4930-8915-23F62E613530}"/>
              </a:ext>
            </a:extLst>
          </p:cNvPr>
          <p:cNvSpPr txBox="1"/>
          <p:nvPr/>
        </p:nvSpPr>
        <p:spPr>
          <a:xfrm>
            <a:off x="5127988" y="3513107"/>
            <a:ext cx="2279470" cy="307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133350" lvl="0" indent="-133350">
              <a:spcAft>
                <a:spcPts val="600"/>
              </a:spcAft>
              <a:buClr>
                <a:srgbClr val="4BACC6">
                  <a:lumMod val="7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가격이 부담이 된다</a:t>
            </a:r>
            <a:r>
              <a:rPr lang="en-US" altLang="ko-KR" sz="2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.</a:t>
            </a:r>
            <a:endParaRPr lang="ko-KR" altLang="en-US" sz="2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FE360E0-7882-4787-BEF9-D9904242506A}"/>
              </a:ext>
            </a:extLst>
          </p:cNvPr>
          <p:cNvSpPr txBox="1"/>
          <p:nvPr/>
        </p:nvSpPr>
        <p:spPr>
          <a:xfrm>
            <a:off x="839192" y="4134686"/>
            <a:ext cx="2976777" cy="307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133350" lvl="0" indent="-133350">
              <a:spcAft>
                <a:spcPts val="600"/>
              </a:spcAft>
              <a:buClr>
                <a:srgbClr val="9BBB59">
                  <a:lumMod val="7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맛 집 있는 건 아는데 멀다</a:t>
            </a:r>
            <a:r>
              <a:rPr lang="en-US" altLang="ko-KR" sz="2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.</a:t>
            </a:r>
            <a:endParaRPr lang="ko-KR" altLang="en-US" sz="2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D01A5AD3-4CBA-442A-9195-3F9619503823}"/>
              </a:ext>
            </a:extLst>
          </p:cNvPr>
          <p:cNvSpPr txBox="1"/>
          <p:nvPr/>
        </p:nvSpPr>
        <p:spPr>
          <a:xfrm>
            <a:off x="5127988" y="4134686"/>
            <a:ext cx="2279470" cy="307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133350" lvl="0" indent="-133350">
              <a:spcAft>
                <a:spcPts val="600"/>
              </a:spcAft>
              <a:buClr>
                <a:srgbClr val="4BACC6">
                  <a:lumMod val="7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배달 음식은 비싸다</a:t>
            </a:r>
            <a:r>
              <a:rPr lang="en-US" altLang="ko-KR" sz="2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.</a:t>
            </a:r>
            <a:endParaRPr lang="ko-KR" altLang="en-US" sz="2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45" name="제목 114">
            <a:extLst>
              <a:ext uri="{FF2B5EF4-FFF2-40B4-BE49-F238E27FC236}">
                <a16:creationId xmlns="" xmlns:a16="http://schemas.microsoft.com/office/drawing/2014/main" id="{6B23AC63-4E1F-4A89-9010-2C6FB081524E}"/>
              </a:ext>
            </a:extLst>
          </p:cNvPr>
          <p:cNvSpPr txBox="1">
            <a:spLocks/>
          </p:cNvSpPr>
          <p:nvPr/>
        </p:nvSpPr>
        <p:spPr>
          <a:xfrm>
            <a:off x="6058463" y="2830833"/>
            <a:ext cx="1261564" cy="338554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buSzPct val="85000"/>
              <a:defRPr/>
            </a:pPr>
            <a:r>
              <a:rPr lang="ko-KR" altLang="en-US" sz="2200" spc="-2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매일 먹는다</a:t>
            </a:r>
            <a:r>
              <a:rPr lang="en-US" altLang="ko-KR" sz="2200" spc="-2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ko-KR" altLang="en-US" sz="2200" spc="-25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7" name="제목 114">
            <a:extLst>
              <a:ext uri="{FF2B5EF4-FFF2-40B4-BE49-F238E27FC236}">
                <a16:creationId xmlns="" xmlns:a16="http://schemas.microsoft.com/office/drawing/2014/main" id="{B07D2B04-7848-444E-91D6-DD3B92C53420}"/>
              </a:ext>
            </a:extLst>
          </p:cNvPr>
          <p:cNvSpPr txBox="1">
            <a:spLocks/>
          </p:cNvSpPr>
          <p:nvPr/>
        </p:nvSpPr>
        <p:spPr>
          <a:xfrm>
            <a:off x="1693798" y="2830833"/>
            <a:ext cx="1485984" cy="338554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buSzPct val="85000"/>
              <a:defRPr/>
            </a:pPr>
            <a:r>
              <a:rPr lang="ko-KR" altLang="en-US" sz="22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시간이 없다</a:t>
            </a:r>
            <a:r>
              <a:rPr lang="en-US" altLang="ko-KR" sz="22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ko-KR" altLang="en-US" sz="22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1720555A-DB94-4F28-A172-6758C1C50F19}"/>
              </a:ext>
            </a:extLst>
          </p:cNvPr>
          <p:cNvGrpSpPr/>
          <p:nvPr/>
        </p:nvGrpSpPr>
        <p:grpSpPr>
          <a:xfrm>
            <a:off x="2467155" y="1361540"/>
            <a:ext cx="4209691" cy="557106"/>
            <a:chOff x="1546777" y="1557737"/>
            <a:chExt cx="6409978" cy="610276"/>
          </a:xfrm>
        </p:grpSpPr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EA09C88C-BEC3-4E1F-9CBB-625083A30672}"/>
                </a:ext>
              </a:extLst>
            </p:cNvPr>
            <p:cNvGrpSpPr/>
            <p:nvPr/>
          </p:nvGrpSpPr>
          <p:grpSpPr>
            <a:xfrm>
              <a:off x="1546777" y="1557737"/>
              <a:ext cx="6409978" cy="610276"/>
              <a:chOff x="401777" y="2362669"/>
              <a:chExt cx="8341200" cy="404813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C3398118-B45E-4C69-9472-1D7A2D9DE065}"/>
                  </a:ext>
                </a:extLst>
              </p:cNvPr>
              <p:cNvSpPr/>
              <p:nvPr/>
            </p:nvSpPr>
            <p:spPr bwMode="auto">
              <a:xfrm>
                <a:off x="401777" y="2362669"/>
                <a:ext cx="8341200" cy="403200"/>
              </a:xfrm>
              <a:prstGeom prst="rect">
                <a:avLst/>
              </a:prstGeom>
              <a:gradFill flip="none" rotWithShape="1">
                <a:gsLst>
                  <a:gs pos="15000">
                    <a:srgbClr val="FFFFFF"/>
                  </a:gs>
                  <a:gs pos="0">
                    <a:schemeClr val="bg1">
                      <a:alpha val="0"/>
                    </a:schemeClr>
                  </a:gs>
                  <a:gs pos="85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:scene3d>
              <a:sp3d>
                <a:bevelT w="0" h="0"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endParaRPr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="" xmlns:a16="http://schemas.microsoft.com/office/drawing/2014/main" id="{D9B534AE-21A6-4B4F-B9C6-4951CEB6C025}"/>
                  </a:ext>
                </a:extLst>
              </p:cNvPr>
              <p:cNvGrpSpPr/>
              <p:nvPr/>
            </p:nvGrpSpPr>
            <p:grpSpPr>
              <a:xfrm>
                <a:off x="401777" y="2362669"/>
                <a:ext cx="8340445" cy="404813"/>
                <a:chOff x="378413" y="1627495"/>
                <a:chExt cx="8387174" cy="734452"/>
              </a:xfrm>
            </p:grpSpPr>
            <p:cxnSp>
              <p:nvCxnSpPr>
                <p:cNvPr id="73" name="직선 연결선 72">
                  <a:extLst>
                    <a:ext uri="{FF2B5EF4-FFF2-40B4-BE49-F238E27FC236}">
                      <a16:creationId xmlns="" xmlns:a16="http://schemas.microsoft.com/office/drawing/2014/main" id="{399AC553-F66E-4B0D-A862-CBB173DF2F47}"/>
                    </a:ext>
                  </a:extLst>
                </p:cNvPr>
                <p:cNvCxnSpPr/>
                <p:nvPr/>
              </p:nvCxnSpPr>
              <p:spPr bwMode="auto">
                <a:xfrm flipH="1">
                  <a:off x="378413" y="1627495"/>
                  <a:ext cx="8387174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chemeClr val="bg1">
                          <a:alpha val="0"/>
                        </a:schemeClr>
                      </a:gs>
                      <a:gs pos="15000">
                        <a:srgbClr val="0070C0"/>
                      </a:gs>
                      <a:gs pos="85000">
                        <a:srgbClr val="0070C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="" xmlns:a16="http://schemas.microsoft.com/office/drawing/2014/main" id="{BBDF3FCA-8FFA-418B-A52F-C2B2696F7E09}"/>
                    </a:ext>
                  </a:extLst>
                </p:cNvPr>
                <p:cNvCxnSpPr/>
                <p:nvPr/>
              </p:nvCxnSpPr>
              <p:spPr bwMode="auto">
                <a:xfrm flipH="1">
                  <a:off x="378413" y="2361947"/>
                  <a:ext cx="8387174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chemeClr val="bg1">
                          <a:alpha val="0"/>
                        </a:schemeClr>
                      </a:gs>
                      <a:gs pos="15000">
                        <a:srgbClr val="0070C0"/>
                      </a:gs>
                      <a:gs pos="85000">
                        <a:srgbClr val="0070C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9A140EFA-EB11-4068-BEC1-F109097D0DCC}"/>
                </a:ext>
              </a:extLst>
            </p:cNvPr>
            <p:cNvSpPr/>
            <p:nvPr/>
          </p:nvSpPr>
          <p:spPr>
            <a:xfrm>
              <a:off x="3218279" y="1612238"/>
              <a:ext cx="3066545" cy="48886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R="0" indent="0" algn="ctr" defTabSz="1330325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lang="ko-KR" altLang="en-US" sz="2900" b="1" kern="0" spc="-100" dirty="0" smtClean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무엇을 먹을 것인가</a:t>
              </a:r>
              <a:r>
                <a:rPr lang="en-US" altLang="ko-KR" sz="2900" b="1" kern="0" spc="-100" dirty="0" smtClean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. </a:t>
              </a:r>
              <a:endParaRPr lang="ko-KR" altLang="en-US" sz="2900" b="1" kern="0" spc="-10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85900" y="5472456"/>
            <a:ext cx="6231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itchFamily="50" charset="-127"/>
                <a:ea typeface="배달의민족 도현" pitchFamily="50" charset="-127"/>
              </a:rPr>
              <a:t>답은 도시락인 것을 알고 있다</a:t>
            </a:r>
            <a:r>
              <a:rPr lang="en-US" altLang="ko-KR" sz="2800" dirty="0" smtClean="0"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2800" dirty="0" smtClean="0">
                <a:latin typeface="배달의민족 도현" pitchFamily="50" charset="-127"/>
                <a:ea typeface="배달의민족 도현" pitchFamily="50" charset="-127"/>
              </a:rPr>
              <a:t>하지만</a:t>
            </a:r>
            <a:r>
              <a:rPr lang="en-US" altLang="ko-KR" sz="2800" dirty="0" smtClean="0">
                <a:latin typeface="배달의민족 도현" pitchFamily="50" charset="-127"/>
                <a:ea typeface="배달의민족 도현" pitchFamily="50" charset="-127"/>
              </a:rPr>
              <a:t>?</a:t>
            </a:r>
            <a:endParaRPr lang="ko-KR" altLang="en-US" sz="2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09A094D6-261D-4814-88AD-5A3C26149764}"/>
              </a:ext>
            </a:extLst>
          </p:cNvPr>
          <p:cNvGrpSpPr/>
          <p:nvPr/>
        </p:nvGrpSpPr>
        <p:grpSpPr>
          <a:xfrm>
            <a:off x="3302794" y="625201"/>
            <a:ext cx="2142658" cy="338554"/>
            <a:chOff x="2026444" y="625201"/>
            <a:chExt cx="2142658" cy="338554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AA5034BE-4D31-4685-98FB-01D3F0C8D550}"/>
                </a:ext>
              </a:extLst>
            </p:cNvPr>
            <p:cNvSpPr txBox="1"/>
            <p:nvPr/>
          </p:nvSpPr>
          <p:spPr>
            <a:xfrm>
              <a:off x="2191381" y="625201"/>
              <a:ext cx="1977721" cy="3385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-263774" algn="l" defTabSz="4220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200" b="0" i="0" u="none" strike="noStrike" kern="1200" cap="none" spc="-92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무엇이 불편한가</a:t>
              </a:r>
              <a:r>
                <a:rPr kumimoji="0" lang="en-US" altLang="ko-KR" sz="2200" b="0" i="0" u="none" strike="noStrike" kern="1200" cap="none" spc="-92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?</a:t>
              </a:r>
              <a:endParaRPr kumimoji="0" lang="ko-KR" altLang="en-US" sz="2200" b="0" i="0" u="none" strike="noStrike" kern="1200" cap="none" spc="-92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447383E5-DDC6-4677-8C15-B3733E25BDD2}"/>
                </a:ext>
              </a:extLst>
            </p:cNvPr>
            <p:cNvSpPr/>
            <p:nvPr/>
          </p:nvSpPr>
          <p:spPr>
            <a:xfrm>
              <a:off x="2026444" y="671513"/>
              <a:ext cx="18000" cy="259556"/>
            </a:xfrm>
            <a:prstGeom prst="rect">
              <a:avLst/>
            </a:prstGeom>
            <a:solidFill>
              <a:srgbClr val="8E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KoPub돋움체 Medium" panose="00000600000000000000" pitchFamily="2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068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974532BF-D098-4D69-AF9C-9AE55F5FA28C}"/>
              </a:ext>
            </a:extLst>
          </p:cNvPr>
          <p:cNvGrpSpPr/>
          <p:nvPr/>
        </p:nvGrpSpPr>
        <p:grpSpPr>
          <a:xfrm>
            <a:off x="3582229" y="2326195"/>
            <a:ext cx="2095001" cy="3665030"/>
            <a:chOff x="3582230" y="2171300"/>
            <a:chExt cx="1975732" cy="3665030"/>
          </a:xfrm>
        </p:grpSpPr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7CF9CCA0-4F86-41C4-9FB4-BA6A0ACF32FF}"/>
                </a:ext>
              </a:extLst>
            </p:cNvPr>
            <p:cNvSpPr/>
            <p:nvPr/>
          </p:nvSpPr>
          <p:spPr>
            <a:xfrm>
              <a:off x="3582230" y="2171300"/>
              <a:ext cx="1975732" cy="3665030"/>
            </a:xfrm>
            <a:prstGeom prst="rect">
              <a:avLst/>
            </a:prstGeom>
            <a:gradFill>
              <a:gsLst>
                <a:gs pos="50000">
                  <a:schemeClr val="accent5">
                    <a:lumMod val="75000"/>
                  </a:schemeClr>
                </a:gs>
                <a:gs pos="0">
                  <a:srgbClr val="2B7589"/>
                </a:gs>
                <a:gs pos="100000">
                  <a:srgbClr val="2B758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="" xmlns:a16="http://schemas.microsoft.com/office/drawing/2014/main" id="{89AAAE71-00EF-4774-9FE0-C3661C47609D}"/>
                </a:ext>
              </a:extLst>
            </p:cNvPr>
            <p:cNvGrpSpPr/>
            <p:nvPr/>
          </p:nvGrpSpPr>
          <p:grpSpPr>
            <a:xfrm>
              <a:off x="3595440" y="2896064"/>
              <a:ext cx="1954570" cy="2199603"/>
              <a:chOff x="3673798" y="2896064"/>
              <a:chExt cx="1797854" cy="2199603"/>
            </a:xfrm>
          </p:grpSpPr>
          <p:cxnSp>
            <p:nvCxnSpPr>
              <p:cNvPr id="94" name="직선 연결선 93">
                <a:extLst>
                  <a:ext uri="{FF2B5EF4-FFF2-40B4-BE49-F238E27FC236}">
                    <a16:creationId xmlns="" xmlns:a16="http://schemas.microsoft.com/office/drawing/2014/main" id="{CEBF3EA2-55E3-4643-BAD3-835A226A1A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3798" y="2896064"/>
                <a:ext cx="1797854" cy="3"/>
              </a:xfrm>
              <a:prstGeom prst="line">
                <a:avLst/>
              </a:prstGeom>
              <a:ln w="3175"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="" xmlns:a16="http://schemas.microsoft.com/office/drawing/2014/main" id="{59DF6C1F-D7F0-44FF-B107-366949A037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3798" y="3629264"/>
                <a:ext cx="1797854" cy="3"/>
              </a:xfrm>
              <a:prstGeom prst="line">
                <a:avLst/>
              </a:prstGeom>
              <a:ln w="3175"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="" xmlns:a16="http://schemas.microsoft.com/office/drawing/2014/main" id="{64F6B7E0-7A77-4835-A1F9-470254153A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3798" y="4362464"/>
                <a:ext cx="1797854" cy="3"/>
              </a:xfrm>
              <a:prstGeom prst="line">
                <a:avLst/>
              </a:prstGeom>
              <a:ln w="3175"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="" xmlns:a16="http://schemas.microsoft.com/office/drawing/2014/main" id="{6E4DC259-4D6F-4E58-95DB-F4D7BE0999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3798" y="5095664"/>
                <a:ext cx="1797854" cy="3"/>
              </a:xfrm>
              <a:prstGeom prst="line">
                <a:avLst/>
              </a:prstGeom>
              <a:ln w="3175">
                <a:solidFill>
                  <a:schemeClr val="bg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모서리가 둥근 직사각형 599">
            <a:extLst>
              <a:ext uri="{FF2B5EF4-FFF2-40B4-BE49-F238E27FC236}">
                <a16:creationId xmlns="" xmlns:a16="http://schemas.microsoft.com/office/drawing/2014/main" id="{8B96A003-7CF0-4D35-B79E-CFD29C432909}"/>
              </a:ext>
            </a:extLst>
          </p:cNvPr>
          <p:cNvSpPr/>
          <p:nvPr/>
        </p:nvSpPr>
        <p:spPr>
          <a:xfrm>
            <a:off x="1469625" y="1579655"/>
            <a:ext cx="1545456" cy="1332808"/>
          </a:xfrm>
          <a:prstGeom prst="ellipse">
            <a:avLst/>
          </a:prstGeom>
          <a:gradFill>
            <a:gsLst>
              <a:gs pos="40000">
                <a:schemeClr val="accent3">
                  <a:lumMod val="75000"/>
                </a:schemeClr>
              </a:gs>
              <a:gs pos="45000">
                <a:srgbClr val="698335"/>
              </a:gs>
            </a:gsLst>
            <a:lin ang="54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9" name="모서리가 둥근 직사각형 599">
            <a:extLst>
              <a:ext uri="{FF2B5EF4-FFF2-40B4-BE49-F238E27FC236}">
                <a16:creationId xmlns="" xmlns:a16="http://schemas.microsoft.com/office/drawing/2014/main" id="{7E90D18C-4686-4A44-B35A-E351D209C481}"/>
              </a:ext>
            </a:extLst>
          </p:cNvPr>
          <p:cNvSpPr/>
          <p:nvPr/>
        </p:nvSpPr>
        <p:spPr>
          <a:xfrm>
            <a:off x="6368642" y="1579656"/>
            <a:ext cx="1546202" cy="1332808"/>
          </a:xfrm>
          <a:prstGeom prst="ellipse">
            <a:avLst/>
          </a:prstGeom>
          <a:gradFill>
            <a:gsLst>
              <a:gs pos="40000">
                <a:schemeClr val="accent1">
                  <a:lumMod val="75000"/>
                </a:schemeClr>
              </a:gs>
              <a:gs pos="45000">
                <a:srgbClr val="2F527D"/>
              </a:gs>
            </a:gsLst>
            <a:lin ang="54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제목 114">
            <a:extLst>
              <a:ext uri="{FF2B5EF4-FFF2-40B4-BE49-F238E27FC236}">
                <a16:creationId xmlns="" xmlns:a16="http://schemas.microsoft.com/office/drawing/2014/main" id="{F5181651-7BDA-4273-BA02-B1ABB691C1C5}"/>
              </a:ext>
            </a:extLst>
          </p:cNvPr>
          <p:cNvSpPr txBox="1">
            <a:spLocks/>
          </p:cNvSpPr>
          <p:nvPr/>
        </p:nvSpPr>
        <p:spPr>
          <a:xfrm>
            <a:off x="3772926" y="2551568"/>
            <a:ext cx="1713611" cy="276999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buSzPct val="85000"/>
              <a:defRPr/>
            </a:pPr>
            <a:r>
              <a:rPr lang="ko-KR" altLang="en-US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식당에 가야 한다</a:t>
            </a:r>
            <a:r>
              <a:rPr lang="en-US" altLang="ko-KR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1" name="제목 114">
            <a:extLst>
              <a:ext uri="{FF2B5EF4-FFF2-40B4-BE49-F238E27FC236}">
                <a16:creationId xmlns="" xmlns:a16="http://schemas.microsoft.com/office/drawing/2014/main" id="{5F3D02DE-6934-4953-A33B-95245238225D}"/>
              </a:ext>
            </a:extLst>
          </p:cNvPr>
          <p:cNvSpPr txBox="1">
            <a:spLocks/>
          </p:cNvSpPr>
          <p:nvPr/>
        </p:nvSpPr>
        <p:spPr>
          <a:xfrm>
            <a:off x="3804986" y="3300956"/>
            <a:ext cx="1649491" cy="249299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lnSpc>
                <a:spcPct val="90000"/>
              </a:lnSpc>
              <a:buSzPct val="85000"/>
              <a:defRPr/>
            </a:pPr>
            <a:r>
              <a:rPr lang="ko-KR" altLang="en-US" b="1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가격</a:t>
            </a:r>
            <a:r>
              <a:rPr lang="ko-KR" altLang="en-US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이 중요하다</a:t>
            </a:r>
            <a:r>
              <a:rPr lang="en-US" altLang="ko-KR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" name="제목 114">
            <a:extLst>
              <a:ext uri="{FF2B5EF4-FFF2-40B4-BE49-F238E27FC236}">
                <a16:creationId xmlns="" xmlns:a16="http://schemas.microsoft.com/office/drawing/2014/main" id="{DADCC0ED-7660-42C5-B123-343DB3959499}"/>
              </a:ext>
            </a:extLst>
          </p:cNvPr>
          <p:cNvSpPr txBox="1">
            <a:spLocks/>
          </p:cNvSpPr>
          <p:nvPr/>
        </p:nvSpPr>
        <p:spPr>
          <a:xfrm>
            <a:off x="3804985" y="4006745"/>
            <a:ext cx="1649491" cy="276999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buSzPct val="85000"/>
              <a:defRPr/>
            </a:pPr>
            <a:r>
              <a:rPr lang="ko-KR" altLang="en-US" b="1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거리</a:t>
            </a:r>
            <a:r>
              <a:rPr lang="ko-KR" altLang="en-US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가 중요하다</a:t>
            </a:r>
            <a:r>
              <a:rPr lang="en-US" altLang="ko-KR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4" name="제목 114">
            <a:extLst>
              <a:ext uri="{FF2B5EF4-FFF2-40B4-BE49-F238E27FC236}">
                <a16:creationId xmlns="" xmlns:a16="http://schemas.microsoft.com/office/drawing/2014/main" id="{C7C50F1E-4BCA-484D-A9C3-85847E7FDD23}"/>
              </a:ext>
            </a:extLst>
          </p:cNvPr>
          <p:cNvSpPr txBox="1">
            <a:spLocks/>
          </p:cNvSpPr>
          <p:nvPr/>
        </p:nvSpPr>
        <p:spPr>
          <a:xfrm>
            <a:off x="3804986" y="4735872"/>
            <a:ext cx="1649491" cy="276999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buSzPct val="85000"/>
              <a:defRPr/>
            </a:pPr>
            <a:r>
              <a:rPr lang="ko-KR" altLang="en-US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찾아가봐야 한다</a:t>
            </a:r>
            <a:r>
              <a:rPr lang="en-US" altLang="ko-KR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5" name="제목 114">
            <a:extLst>
              <a:ext uri="{FF2B5EF4-FFF2-40B4-BE49-F238E27FC236}">
                <a16:creationId xmlns="" xmlns:a16="http://schemas.microsoft.com/office/drawing/2014/main" id="{2DBA2791-3915-4D5E-A094-DCCF61B0276E}"/>
              </a:ext>
            </a:extLst>
          </p:cNvPr>
          <p:cNvSpPr txBox="1">
            <a:spLocks/>
          </p:cNvSpPr>
          <p:nvPr/>
        </p:nvSpPr>
        <p:spPr>
          <a:xfrm>
            <a:off x="3916399" y="5342402"/>
            <a:ext cx="1426673" cy="553998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buSzPct val="85000"/>
              <a:defRPr/>
            </a:pPr>
            <a:r>
              <a:rPr lang="ko-KR" altLang="en-US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같이 갈 사람이</a:t>
            </a:r>
            <a:endParaRPr lang="en-US" altLang="ko-KR" dirty="0" smtClean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buSzPct val="85000"/>
              <a:defRPr/>
            </a:pPr>
            <a:r>
              <a:rPr lang="ko-KR" altLang="en-US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필요하다</a:t>
            </a:r>
            <a:r>
              <a:rPr lang="en-US" altLang="ko-KR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F306F1B0-753A-4041-9EE6-ACBBA2D0BA2E}"/>
              </a:ext>
            </a:extLst>
          </p:cNvPr>
          <p:cNvSpPr/>
          <p:nvPr/>
        </p:nvSpPr>
        <p:spPr>
          <a:xfrm flipH="1">
            <a:off x="5826469" y="2188084"/>
            <a:ext cx="2630548" cy="394125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="" xmlns:a16="http://schemas.microsoft.com/office/drawing/2014/main" id="{7A4F40C1-3620-4A2F-8B0A-EEDA89A63E90}"/>
              </a:ext>
            </a:extLst>
          </p:cNvPr>
          <p:cNvCxnSpPr>
            <a:cxnSpLocks/>
          </p:cNvCxnSpPr>
          <p:nvPr/>
        </p:nvCxnSpPr>
        <p:spPr>
          <a:xfrm flipH="1" flipV="1">
            <a:off x="5820355" y="2968380"/>
            <a:ext cx="2636664" cy="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="" xmlns:a16="http://schemas.microsoft.com/office/drawing/2014/main" id="{49E9D99E-4622-4DBC-AF37-AD57808EE089}"/>
              </a:ext>
            </a:extLst>
          </p:cNvPr>
          <p:cNvCxnSpPr>
            <a:cxnSpLocks/>
          </p:cNvCxnSpPr>
          <p:nvPr/>
        </p:nvCxnSpPr>
        <p:spPr>
          <a:xfrm flipH="1" flipV="1">
            <a:off x="5820355" y="3763448"/>
            <a:ext cx="2636664" cy="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="" xmlns:a16="http://schemas.microsoft.com/office/drawing/2014/main" id="{EAD2FC60-30AE-4E9E-9DD5-E6CBA317923A}"/>
              </a:ext>
            </a:extLst>
          </p:cNvPr>
          <p:cNvCxnSpPr>
            <a:cxnSpLocks/>
          </p:cNvCxnSpPr>
          <p:nvPr/>
        </p:nvCxnSpPr>
        <p:spPr>
          <a:xfrm flipH="1" flipV="1">
            <a:off x="5820355" y="4551297"/>
            <a:ext cx="2636664" cy="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="" xmlns:a16="http://schemas.microsoft.com/office/drawing/2014/main" id="{C591D0DC-0BD4-4DFE-BB84-CBE31544C602}"/>
              </a:ext>
            </a:extLst>
          </p:cNvPr>
          <p:cNvCxnSpPr>
            <a:cxnSpLocks/>
          </p:cNvCxnSpPr>
          <p:nvPr/>
        </p:nvCxnSpPr>
        <p:spPr>
          <a:xfrm flipH="1" flipV="1">
            <a:off x="5820355" y="5341076"/>
            <a:ext cx="2636664" cy="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제목 114">
            <a:extLst>
              <a:ext uri="{FF2B5EF4-FFF2-40B4-BE49-F238E27FC236}">
                <a16:creationId xmlns="" xmlns:a16="http://schemas.microsoft.com/office/drawing/2014/main" id="{6E5A7390-BE7A-485B-840A-01A207C7B1C9}"/>
              </a:ext>
            </a:extLst>
          </p:cNvPr>
          <p:cNvSpPr txBox="1">
            <a:spLocks/>
          </p:cNvSpPr>
          <p:nvPr/>
        </p:nvSpPr>
        <p:spPr>
          <a:xfrm>
            <a:off x="1809543" y="1741688"/>
            <a:ext cx="865622" cy="369332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문제점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0" name="제목 114">
            <a:extLst>
              <a:ext uri="{FF2B5EF4-FFF2-40B4-BE49-F238E27FC236}">
                <a16:creationId xmlns="" xmlns:a16="http://schemas.microsoft.com/office/drawing/2014/main" id="{132E18EA-21EA-4239-8FC1-FB5A70F9E2C2}"/>
              </a:ext>
            </a:extLst>
          </p:cNvPr>
          <p:cNvSpPr txBox="1">
            <a:spLocks/>
          </p:cNvSpPr>
          <p:nvPr/>
        </p:nvSpPr>
        <p:spPr>
          <a:xfrm>
            <a:off x="6696755" y="1741688"/>
            <a:ext cx="865622" cy="369332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해결책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1" name="제목 114">
            <a:extLst>
              <a:ext uri="{FF2B5EF4-FFF2-40B4-BE49-F238E27FC236}">
                <a16:creationId xmlns="" xmlns:a16="http://schemas.microsoft.com/office/drawing/2014/main" id="{8F9BAB42-F659-4E87-B797-BBC7B47EE1B6}"/>
              </a:ext>
            </a:extLst>
          </p:cNvPr>
          <p:cNvSpPr txBox="1">
            <a:spLocks/>
          </p:cNvSpPr>
          <p:nvPr/>
        </p:nvSpPr>
        <p:spPr>
          <a:xfrm>
            <a:off x="6345854" y="2472585"/>
            <a:ext cx="1591782" cy="307777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buSzPct val="85000"/>
              <a:defRPr/>
            </a:pPr>
            <a:r>
              <a:rPr lang="ko-KR" altLang="en-US" sz="2000" b="1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4F81BD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식당</a:t>
            </a:r>
            <a:r>
              <a:rPr lang="ko-KR" altLang="en-US" sz="20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4F81BD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으로 가자</a:t>
            </a:r>
            <a:r>
              <a:rPr lang="en-US" altLang="ko-KR" sz="20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4F81BD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4F81BD">
                  <a:lumMod val="50000"/>
                </a:srgb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2" name="제목 114">
            <a:extLst>
              <a:ext uri="{FF2B5EF4-FFF2-40B4-BE49-F238E27FC236}">
                <a16:creationId xmlns="" xmlns:a16="http://schemas.microsoft.com/office/drawing/2014/main" id="{2D594F43-E920-4D2E-8201-4F168758160E}"/>
              </a:ext>
            </a:extLst>
          </p:cNvPr>
          <p:cNvSpPr txBox="1">
            <a:spLocks/>
          </p:cNvSpPr>
          <p:nvPr/>
        </p:nvSpPr>
        <p:spPr>
          <a:xfrm>
            <a:off x="6504554" y="3070887"/>
            <a:ext cx="1274387" cy="615553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buSzPct val="85000"/>
              <a:defRPr/>
            </a:pPr>
            <a:r>
              <a:rPr lang="ko-KR" altLang="en-US" sz="2000" b="1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4F81BD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가격정보</a:t>
            </a:r>
            <a:r>
              <a:rPr lang="ko-KR" altLang="en-US" sz="20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4F81BD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가 </a:t>
            </a:r>
            <a:endParaRPr lang="en-US" altLang="ko-KR" sz="2000" dirty="0" smtClean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4F81BD">
                  <a:lumMod val="50000"/>
                </a:srgbClr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ctr">
              <a:buSzPct val="85000"/>
              <a:defRPr/>
            </a:pPr>
            <a:r>
              <a:rPr lang="ko-KR" altLang="en-US" sz="20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4F81BD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필요하다</a:t>
            </a:r>
            <a:r>
              <a:rPr lang="en-US" altLang="ko-KR" sz="20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4F81BD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4F81BD">
                  <a:lumMod val="50000"/>
                </a:srgb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3" name="제목 114">
            <a:extLst>
              <a:ext uri="{FF2B5EF4-FFF2-40B4-BE49-F238E27FC236}">
                <a16:creationId xmlns="" xmlns:a16="http://schemas.microsoft.com/office/drawing/2014/main" id="{753F19B3-1587-41DA-98A1-14EA6D681195}"/>
              </a:ext>
            </a:extLst>
          </p:cNvPr>
          <p:cNvSpPr txBox="1">
            <a:spLocks/>
          </p:cNvSpPr>
          <p:nvPr/>
        </p:nvSpPr>
        <p:spPr>
          <a:xfrm>
            <a:off x="6466079" y="3835590"/>
            <a:ext cx="1351331" cy="615553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buSzPct val="85000"/>
              <a:defRPr/>
            </a:pPr>
            <a:r>
              <a:rPr lang="ko-KR" altLang="en-US" sz="2000" b="1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4F81BD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인근 식당</a:t>
            </a:r>
            <a:endParaRPr lang="en-US" altLang="ko-KR" sz="2000" b="1" dirty="0" smtClean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4F81BD">
                  <a:lumMod val="50000"/>
                </a:srgbClr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ctr">
              <a:buSzPct val="85000"/>
              <a:defRPr/>
            </a:pPr>
            <a:r>
              <a:rPr lang="ko-KR" altLang="en-US" sz="20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4F81BD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이어야 한다</a:t>
            </a:r>
            <a:r>
              <a:rPr lang="en-US" altLang="ko-KR" sz="20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4F81BD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4F81BD">
                  <a:lumMod val="50000"/>
                </a:srgb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4" name="제목 114">
            <a:extLst>
              <a:ext uri="{FF2B5EF4-FFF2-40B4-BE49-F238E27FC236}">
                <a16:creationId xmlns="" xmlns:a16="http://schemas.microsoft.com/office/drawing/2014/main" id="{F14E9EFE-3D7A-45A5-B15D-FB886D89817A}"/>
              </a:ext>
            </a:extLst>
          </p:cNvPr>
          <p:cNvSpPr txBox="1">
            <a:spLocks/>
          </p:cNvSpPr>
          <p:nvPr/>
        </p:nvSpPr>
        <p:spPr>
          <a:xfrm>
            <a:off x="6466084" y="4657161"/>
            <a:ext cx="1351332" cy="615553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buSzPct val="85000"/>
              <a:defRPr/>
            </a:pPr>
            <a:r>
              <a:rPr lang="ko-KR" altLang="en-US" sz="2000" b="1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4F81BD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분류</a:t>
            </a:r>
            <a:r>
              <a:rPr lang="ko-KR" altLang="en-US" sz="20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4F81BD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를 </a:t>
            </a:r>
            <a:endParaRPr lang="en-US" altLang="ko-KR" sz="2000" dirty="0" smtClean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4F81BD">
                  <a:lumMod val="50000"/>
                </a:srgbClr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ctr">
              <a:buSzPct val="85000"/>
              <a:defRPr/>
            </a:pPr>
            <a:r>
              <a:rPr lang="ko-KR" altLang="en-US" sz="2000" b="1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4F81BD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추천</a:t>
            </a:r>
            <a:r>
              <a:rPr lang="ko-KR" altLang="en-US" sz="20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4F81BD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 받는다</a:t>
            </a:r>
            <a:r>
              <a:rPr lang="en-US" altLang="ko-KR" sz="20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4F81BD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4F81BD">
                  <a:lumMod val="50000"/>
                </a:srgb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8266CC34-FF77-4BBF-8E30-48DA26255304}"/>
              </a:ext>
            </a:extLst>
          </p:cNvPr>
          <p:cNvSpPr/>
          <p:nvPr/>
        </p:nvSpPr>
        <p:spPr>
          <a:xfrm>
            <a:off x="1046670" y="2188084"/>
            <a:ext cx="2391367" cy="394125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="" xmlns:a16="http://schemas.microsoft.com/office/drawing/2014/main" id="{233B5292-7E2C-4753-8F1D-B767FDFD692A}"/>
              </a:ext>
            </a:extLst>
          </p:cNvPr>
          <p:cNvCxnSpPr>
            <a:cxnSpLocks/>
          </p:cNvCxnSpPr>
          <p:nvPr/>
        </p:nvCxnSpPr>
        <p:spPr>
          <a:xfrm flipV="1">
            <a:off x="1046669" y="2968380"/>
            <a:ext cx="2380343" cy="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="" xmlns:a16="http://schemas.microsoft.com/office/drawing/2014/main" id="{FA62B75F-5637-4B41-90EB-88612B18911A}"/>
              </a:ext>
            </a:extLst>
          </p:cNvPr>
          <p:cNvCxnSpPr>
            <a:cxnSpLocks/>
          </p:cNvCxnSpPr>
          <p:nvPr/>
        </p:nvCxnSpPr>
        <p:spPr>
          <a:xfrm flipV="1">
            <a:off x="1046669" y="3763448"/>
            <a:ext cx="2380343" cy="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="" xmlns:a16="http://schemas.microsoft.com/office/drawing/2014/main" id="{BCA936E8-86C2-4985-AE7C-E2F3DCDC493F}"/>
              </a:ext>
            </a:extLst>
          </p:cNvPr>
          <p:cNvCxnSpPr>
            <a:cxnSpLocks/>
          </p:cNvCxnSpPr>
          <p:nvPr/>
        </p:nvCxnSpPr>
        <p:spPr>
          <a:xfrm flipV="1">
            <a:off x="1046669" y="4551297"/>
            <a:ext cx="2380343" cy="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="" xmlns:a16="http://schemas.microsoft.com/office/drawing/2014/main" id="{4B148E7D-9747-4C5E-B421-926C7A39C745}"/>
              </a:ext>
            </a:extLst>
          </p:cNvPr>
          <p:cNvCxnSpPr>
            <a:cxnSpLocks/>
          </p:cNvCxnSpPr>
          <p:nvPr/>
        </p:nvCxnSpPr>
        <p:spPr>
          <a:xfrm flipV="1">
            <a:off x="1046669" y="5341076"/>
            <a:ext cx="2380343" cy="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제목 114">
            <a:extLst>
              <a:ext uri="{FF2B5EF4-FFF2-40B4-BE49-F238E27FC236}">
                <a16:creationId xmlns="" xmlns:a16="http://schemas.microsoft.com/office/drawing/2014/main" id="{BFD7BC40-3E33-4D6A-A8CE-F459D036CCCC}"/>
              </a:ext>
            </a:extLst>
          </p:cNvPr>
          <p:cNvSpPr txBox="1">
            <a:spLocks/>
          </p:cNvSpPr>
          <p:nvPr/>
        </p:nvSpPr>
        <p:spPr>
          <a:xfrm>
            <a:off x="1371924" y="2472585"/>
            <a:ext cx="1740862" cy="307777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도시락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질린다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1" name="제목 114">
            <a:extLst>
              <a:ext uri="{FF2B5EF4-FFF2-40B4-BE49-F238E27FC236}">
                <a16:creationId xmlns="" xmlns:a16="http://schemas.microsoft.com/office/drawing/2014/main" id="{86809470-FA74-406F-899E-8545C741705D}"/>
              </a:ext>
            </a:extLst>
          </p:cNvPr>
          <p:cNvSpPr txBox="1">
            <a:spLocks/>
          </p:cNvSpPr>
          <p:nvPr/>
        </p:nvSpPr>
        <p:spPr>
          <a:xfrm>
            <a:off x="1492148" y="3224775"/>
            <a:ext cx="1500411" cy="307777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buSzPct val="85000"/>
              <a:defRPr/>
            </a:pPr>
            <a:r>
              <a:rPr lang="ko-KR" altLang="en-US" sz="20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9BBB59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배달 </a:t>
            </a:r>
            <a:r>
              <a:rPr lang="en-US" altLang="ko-KR" sz="20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9BBB59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 b="1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9BBB59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비싸다</a:t>
            </a:r>
            <a:r>
              <a:rPr lang="en-US" altLang="ko-KR" sz="2000" b="1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9BBB59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000" b="1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9BBB59">
                  <a:lumMod val="50000"/>
                </a:srgb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2" name="제목 114">
            <a:extLst>
              <a:ext uri="{FF2B5EF4-FFF2-40B4-BE49-F238E27FC236}">
                <a16:creationId xmlns="" xmlns:a16="http://schemas.microsoft.com/office/drawing/2014/main" id="{3F278B06-87AC-4DB2-9BCC-83320E6142F2}"/>
              </a:ext>
            </a:extLst>
          </p:cNvPr>
          <p:cNvSpPr txBox="1">
            <a:spLocks/>
          </p:cNvSpPr>
          <p:nvPr/>
        </p:nvSpPr>
        <p:spPr>
          <a:xfrm>
            <a:off x="1576305" y="4034336"/>
            <a:ext cx="1332096" cy="307777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buSzPct val="85000"/>
              <a:defRPr/>
            </a:pPr>
            <a:r>
              <a:rPr lang="ko-KR" altLang="en-US" sz="20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9BBB59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맛 집 </a:t>
            </a:r>
            <a:r>
              <a:rPr lang="en-US" altLang="ko-KR" sz="20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9BBB59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 b="1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9BBB59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멀다</a:t>
            </a:r>
            <a:r>
              <a:rPr lang="en-US" altLang="ko-KR" sz="20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9BBB59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9BBB59">
                  <a:lumMod val="50000"/>
                </a:srgb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3" name="제목 114">
            <a:extLst>
              <a:ext uri="{FF2B5EF4-FFF2-40B4-BE49-F238E27FC236}">
                <a16:creationId xmlns="" xmlns:a16="http://schemas.microsoft.com/office/drawing/2014/main" id="{100094C5-B58B-480D-9CD6-232E838A8C8C}"/>
              </a:ext>
            </a:extLst>
          </p:cNvPr>
          <p:cNvSpPr txBox="1">
            <a:spLocks/>
          </p:cNvSpPr>
          <p:nvPr/>
        </p:nvSpPr>
        <p:spPr>
          <a:xfrm>
            <a:off x="1059337" y="4811049"/>
            <a:ext cx="2366032" cy="307777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buSzPct val="85000"/>
              <a:defRPr/>
            </a:pPr>
            <a:r>
              <a:rPr lang="ko-KR" altLang="en-US" sz="20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9BBB59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인근 식당 </a:t>
            </a:r>
            <a:r>
              <a:rPr lang="ko-KR" altLang="en-US" sz="2000" b="1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9BBB59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정보 </a:t>
            </a:r>
            <a:r>
              <a:rPr lang="en-US" altLang="ko-KR" sz="2000" b="1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9BBB59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 b="1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9BBB59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없다</a:t>
            </a:r>
            <a:r>
              <a:rPr lang="en-US" altLang="ko-KR" sz="20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9BBB59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9BBB59">
                  <a:lumMod val="50000"/>
                </a:srgb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4" name="제목 114">
            <a:extLst>
              <a:ext uri="{FF2B5EF4-FFF2-40B4-BE49-F238E27FC236}">
                <a16:creationId xmlns="" xmlns:a16="http://schemas.microsoft.com/office/drawing/2014/main" id="{11AA2D6D-5A51-437E-A77C-97C420CEEBDB}"/>
              </a:ext>
            </a:extLst>
          </p:cNvPr>
          <p:cNvSpPr txBox="1">
            <a:spLocks/>
          </p:cNvSpPr>
          <p:nvPr/>
        </p:nvSpPr>
        <p:spPr>
          <a:xfrm>
            <a:off x="1292575" y="5416045"/>
            <a:ext cx="1899559" cy="615553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buSzPct val="85000"/>
              <a:defRPr/>
            </a:pPr>
            <a:r>
              <a:rPr lang="ko-KR" altLang="en-US" sz="2000" b="1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9BBB59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혼자 </a:t>
            </a:r>
            <a:r>
              <a:rPr lang="ko-KR" altLang="en-US" sz="20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9BBB59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식당에 가는 </a:t>
            </a:r>
            <a:endParaRPr lang="en-US" altLang="ko-KR" sz="2000" dirty="0" smtClean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9BBB59">
                  <a:lumMod val="50000"/>
                </a:srgbClr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ctr">
              <a:buSzPct val="85000"/>
              <a:defRPr/>
            </a:pPr>
            <a:r>
              <a:rPr lang="ko-KR" altLang="en-US" sz="20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9BBB59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부담감</a:t>
            </a:r>
            <a:endParaRPr lang="en-US" altLang="ko-KR" sz="2000" dirty="0" smtClean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9BBB59">
                  <a:lumMod val="50000"/>
                </a:srgb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5" name="제목 114">
            <a:extLst>
              <a:ext uri="{FF2B5EF4-FFF2-40B4-BE49-F238E27FC236}">
                <a16:creationId xmlns="" xmlns:a16="http://schemas.microsoft.com/office/drawing/2014/main" id="{CF9D6BA6-CF79-4D46-9471-FF1064DF8C2C}"/>
              </a:ext>
            </a:extLst>
          </p:cNvPr>
          <p:cNvSpPr txBox="1">
            <a:spLocks/>
          </p:cNvSpPr>
          <p:nvPr/>
        </p:nvSpPr>
        <p:spPr>
          <a:xfrm>
            <a:off x="6348259" y="5416046"/>
            <a:ext cx="1586973" cy="615553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buSzPct val="85000"/>
              <a:defRPr/>
            </a:pPr>
            <a:r>
              <a:rPr lang="ko-KR" altLang="en-US" sz="2000" b="1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4F81BD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사람을 모아</a:t>
            </a:r>
            <a:r>
              <a:rPr lang="ko-KR" altLang="en-US" sz="20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4F81BD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서 </a:t>
            </a:r>
            <a:endParaRPr lang="en-US" altLang="ko-KR" sz="2000" dirty="0" smtClean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4F81BD">
                  <a:lumMod val="50000"/>
                </a:srgbClr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ctr">
              <a:buSzPct val="85000"/>
              <a:defRPr/>
            </a:pPr>
            <a:r>
              <a:rPr lang="ko-KR" altLang="en-US" sz="2000" b="1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4F81BD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같이 간다</a:t>
            </a:r>
            <a:r>
              <a:rPr lang="en-US" altLang="ko-KR" sz="20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4F81BD">
                    <a:lumMod val="50000"/>
                  </a:srgb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4F81BD">
                  <a:lumMod val="50000"/>
                </a:srgb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6" name="사다리꼴 145">
            <a:extLst>
              <a:ext uri="{FF2B5EF4-FFF2-40B4-BE49-F238E27FC236}">
                <a16:creationId xmlns="" xmlns:a16="http://schemas.microsoft.com/office/drawing/2014/main" id="{AB23D698-65E6-4A8D-8E96-4CA41C78A716}"/>
              </a:ext>
            </a:extLst>
          </p:cNvPr>
          <p:cNvSpPr/>
          <p:nvPr/>
        </p:nvSpPr>
        <p:spPr>
          <a:xfrm rot="5400000" flipH="1">
            <a:off x="1545513" y="4076356"/>
            <a:ext cx="3941249" cy="164703"/>
          </a:xfrm>
          <a:prstGeom prst="trapezoid">
            <a:avLst>
              <a:gd name="adj" fmla="val 8448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7" name="직선 연결선 146">
            <a:extLst>
              <a:ext uri="{FF2B5EF4-FFF2-40B4-BE49-F238E27FC236}">
                <a16:creationId xmlns="" xmlns:a16="http://schemas.microsoft.com/office/drawing/2014/main" id="{E2C5D84B-BF19-4CA4-9E66-B8C7778BB1FD}"/>
              </a:ext>
            </a:extLst>
          </p:cNvPr>
          <p:cNvCxnSpPr>
            <a:cxnSpLocks/>
          </p:cNvCxnSpPr>
          <p:nvPr/>
        </p:nvCxnSpPr>
        <p:spPr>
          <a:xfrm>
            <a:off x="3435970" y="2966002"/>
            <a:ext cx="163991" cy="8195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="" xmlns:a16="http://schemas.microsoft.com/office/drawing/2014/main" id="{7AB5665A-A2AD-4B3E-B4C0-6185534E28A9}"/>
              </a:ext>
            </a:extLst>
          </p:cNvPr>
          <p:cNvCxnSpPr>
            <a:cxnSpLocks/>
          </p:cNvCxnSpPr>
          <p:nvPr/>
        </p:nvCxnSpPr>
        <p:spPr>
          <a:xfrm>
            <a:off x="3437789" y="3764144"/>
            <a:ext cx="157162" cy="2143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="" xmlns:a16="http://schemas.microsoft.com/office/drawing/2014/main" id="{F3572763-DFBF-4283-80E9-0E7ABFCB50CC}"/>
              </a:ext>
            </a:extLst>
          </p:cNvPr>
          <p:cNvCxnSpPr>
            <a:cxnSpLocks/>
          </p:cNvCxnSpPr>
          <p:nvPr/>
        </p:nvCxnSpPr>
        <p:spPr>
          <a:xfrm flipV="1">
            <a:off x="3432691" y="5250193"/>
            <a:ext cx="169659" cy="82929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="" xmlns:a16="http://schemas.microsoft.com/office/drawing/2014/main" id="{E1421795-C86A-4FD1-8359-AD14A5BC5038}"/>
              </a:ext>
            </a:extLst>
          </p:cNvPr>
          <p:cNvCxnSpPr>
            <a:cxnSpLocks/>
          </p:cNvCxnSpPr>
          <p:nvPr/>
        </p:nvCxnSpPr>
        <p:spPr>
          <a:xfrm flipV="1">
            <a:off x="3430302" y="4521316"/>
            <a:ext cx="174438" cy="2533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그룹 150">
            <a:extLst>
              <a:ext uri="{FF2B5EF4-FFF2-40B4-BE49-F238E27FC236}">
                <a16:creationId xmlns="" xmlns:a16="http://schemas.microsoft.com/office/drawing/2014/main" id="{C352120B-2865-4216-BC81-14BBA93C806D}"/>
              </a:ext>
            </a:extLst>
          </p:cNvPr>
          <p:cNvGrpSpPr/>
          <p:nvPr/>
        </p:nvGrpSpPr>
        <p:grpSpPr>
          <a:xfrm>
            <a:off x="5661151" y="2188083"/>
            <a:ext cx="174438" cy="3941249"/>
            <a:chOff x="5550178" y="2033188"/>
            <a:chExt cx="174438" cy="3941249"/>
          </a:xfrm>
        </p:grpSpPr>
        <p:sp>
          <p:nvSpPr>
            <p:cNvPr id="152" name="사다리꼴 151">
              <a:extLst>
                <a:ext uri="{FF2B5EF4-FFF2-40B4-BE49-F238E27FC236}">
                  <a16:creationId xmlns="" xmlns:a16="http://schemas.microsoft.com/office/drawing/2014/main" id="{24F29A1F-C6A0-48A7-B536-DFC207EE77E7}"/>
                </a:ext>
              </a:extLst>
            </p:cNvPr>
            <p:cNvSpPr/>
            <p:nvPr/>
          </p:nvSpPr>
          <p:spPr>
            <a:xfrm rot="16200000">
              <a:off x="3668156" y="3921461"/>
              <a:ext cx="3941249" cy="164703"/>
            </a:xfrm>
            <a:prstGeom prst="trapezoid">
              <a:avLst>
                <a:gd name="adj" fmla="val 8448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153" name="직선 연결선 152">
              <a:extLst>
                <a:ext uri="{FF2B5EF4-FFF2-40B4-BE49-F238E27FC236}">
                  <a16:creationId xmlns="" xmlns:a16="http://schemas.microsoft.com/office/drawing/2014/main" id="{9F2A7CFF-F420-47D0-AE0A-D160604A02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4958" y="2811107"/>
              <a:ext cx="163991" cy="81957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="" xmlns:a16="http://schemas.microsoft.com/office/drawing/2014/main" id="{D97804BF-7C27-4087-8C0A-69B2AAB78E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7497" y="3611630"/>
              <a:ext cx="158750" cy="1905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="" xmlns:a16="http://schemas.microsoft.com/office/drawing/2014/main" id="{196E41D7-0E8F-4AFA-AD6C-12C3A5458B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2567" y="5095298"/>
              <a:ext cx="169659" cy="82929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="" xmlns:a16="http://schemas.microsoft.com/office/drawing/2014/main" id="{4EDC977D-532C-40DA-9333-ED97156FBA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0178" y="4366421"/>
              <a:ext cx="174438" cy="2533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화살표: 오른쪽 156">
            <a:extLst>
              <a:ext uri="{FF2B5EF4-FFF2-40B4-BE49-F238E27FC236}">
                <a16:creationId xmlns="" xmlns:a16="http://schemas.microsoft.com/office/drawing/2014/main" id="{5BB07A04-17FF-4B0B-B85F-69F714CD710D}"/>
              </a:ext>
            </a:extLst>
          </p:cNvPr>
          <p:cNvSpPr/>
          <p:nvPr/>
        </p:nvSpPr>
        <p:spPr>
          <a:xfrm>
            <a:off x="3474024" y="1848661"/>
            <a:ext cx="2311409" cy="269629"/>
          </a:xfrm>
          <a:prstGeom prst="rightArrow">
            <a:avLst>
              <a:gd name="adj1" fmla="val 33606"/>
              <a:gd name="adj2" fmla="val 68151"/>
            </a:avLst>
          </a:prstGeom>
          <a:gradFill>
            <a:gsLst>
              <a:gs pos="22000">
                <a:schemeClr val="accent3"/>
              </a:gs>
              <a:gs pos="0">
                <a:schemeClr val="accent3">
                  <a:alpha val="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ED9BD07A-BBAD-45F5-AEE4-D414FCCC050B}"/>
              </a:ext>
            </a:extLst>
          </p:cNvPr>
          <p:cNvSpPr txBox="1"/>
          <p:nvPr/>
        </p:nvSpPr>
        <p:spPr>
          <a:xfrm>
            <a:off x="386842" y="271460"/>
            <a:ext cx="371897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AED5ED5B-F4D9-41C3-922E-86DCDA54EE47}"/>
              </a:ext>
            </a:extLst>
          </p:cNvPr>
          <p:cNvSpPr txBox="1"/>
          <p:nvPr/>
        </p:nvSpPr>
        <p:spPr>
          <a:xfrm>
            <a:off x="1042988" y="527072"/>
            <a:ext cx="2102883" cy="4616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63774" algn="l" defTabSz="422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spc="-92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  <a:cs typeface="Arial" pitchFamily="34" charset="0"/>
              </a:rPr>
              <a:t>주제선정의도</a:t>
            </a:r>
            <a:endParaRPr kumimoji="0" lang="en-US" altLang="ko-KR" sz="3000" b="0" i="0" u="none" strike="noStrike" kern="1200" cap="none" spc="-92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Arial" pitchFamily="34" charset="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09A094D6-261D-4814-88AD-5A3C26149764}"/>
              </a:ext>
            </a:extLst>
          </p:cNvPr>
          <p:cNvGrpSpPr/>
          <p:nvPr/>
        </p:nvGrpSpPr>
        <p:grpSpPr>
          <a:xfrm>
            <a:off x="3302794" y="625201"/>
            <a:ext cx="1242476" cy="338554"/>
            <a:chOff x="2026444" y="625201"/>
            <a:chExt cx="1242476" cy="338554"/>
          </a:xfrm>
        </p:grpSpPr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AA5034BE-4D31-4685-98FB-01D3F0C8D550}"/>
                </a:ext>
              </a:extLst>
            </p:cNvPr>
            <p:cNvSpPr txBox="1"/>
            <p:nvPr/>
          </p:nvSpPr>
          <p:spPr>
            <a:xfrm>
              <a:off x="2191381" y="625201"/>
              <a:ext cx="1077539" cy="3385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-263774" algn="l" defTabSz="4220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200" spc="-92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문제 인식</a:t>
              </a:r>
              <a:endParaRPr kumimoji="0" lang="ko-KR" altLang="en-US" sz="2200" b="0" i="0" u="none" strike="noStrike" kern="1200" cap="none" spc="-92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447383E5-DDC6-4677-8C15-B3733E25BDD2}"/>
                </a:ext>
              </a:extLst>
            </p:cNvPr>
            <p:cNvSpPr/>
            <p:nvPr/>
          </p:nvSpPr>
          <p:spPr>
            <a:xfrm>
              <a:off x="2026444" y="671513"/>
              <a:ext cx="18000" cy="259556"/>
            </a:xfrm>
            <a:prstGeom prst="rect">
              <a:avLst/>
            </a:prstGeom>
            <a:solidFill>
              <a:srgbClr val="8E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KoPub돋움체 Medium" panose="00000600000000000000" pitchFamily="2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271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1A554E40-D619-4230-949F-A8F24C1B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951" y="2107046"/>
            <a:ext cx="9217494" cy="2060000"/>
          </a:xfrm>
          <a:prstGeom prst="rect">
            <a:avLst/>
          </a:prstGeom>
        </p:spPr>
      </p:pic>
      <p:sp>
        <p:nvSpPr>
          <p:cNvPr id="31" name="제목 114">
            <a:extLst>
              <a:ext uri="{FF2B5EF4-FFF2-40B4-BE49-F238E27FC236}">
                <a16:creationId xmlns="" xmlns:a16="http://schemas.microsoft.com/office/drawing/2014/main" id="{90E66530-03B9-4193-9ACB-ADBB071B0F71}"/>
              </a:ext>
            </a:extLst>
          </p:cNvPr>
          <p:cNvSpPr txBox="1">
            <a:spLocks/>
          </p:cNvSpPr>
          <p:nvPr/>
        </p:nvSpPr>
        <p:spPr>
          <a:xfrm>
            <a:off x="2752603" y="2772864"/>
            <a:ext cx="3638817" cy="320088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lnSpc>
                <a:spcPct val="80000"/>
              </a:lnSpc>
              <a:buSzPct val="85000"/>
              <a:defRPr/>
            </a:pPr>
            <a:r>
              <a:rPr lang="ko-KR" altLang="en-US" sz="26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나눔고딕" pitchFamily="50" charset="-127"/>
                <a:ea typeface="나눔고딕" pitchFamily="50" charset="-127"/>
              </a:rPr>
              <a:t>식당 정보 </a:t>
            </a:r>
            <a:r>
              <a:rPr lang="en-US" altLang="ko-KR" sz="26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26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002060"/>
                </a:solidFill>
                <a:effectLst>
                  <a:glow rad="101600">
                    <a:schemeClr val="bg1"/>
                  </a:glow>
                </a:effectLst>
                <a:latin typeface="나눔고딕" pitchFamily="50" charset="-127"/>
                <a:ea typeface="나눔고딕" pitchFamily="50" charset="-127"/>
              </a:rPr>
              <a:t>간편한 소모임</a:t>
            </a:r>
            <a:endParaRPr lang="ko-KR" altLang="en-US" sz="26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002060"/>
              </a:solidFill>
              <a:effectLst>
                <a:glow rad="101600">
                  <a:schemeClr val="bg1"/>
                </a:glo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AED5ED5B-F4D9-41C3-922E-86DCDA54EE47}"/>
              </a:ext>
            </a:extLst>
          </p:cNvPr>
          <p:cNvSpPr txBox="1"/>
          <p:nvPr/>
        </p:nvSpPr>
        <p:spPr>
          <a:xfrm>
            <a:off x="1042988" y="527072"/>
            <a:ext cx="2102883" cy="4616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63774" algn="l" defTabSz="422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spc="-92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  <a:cs typeface="Arial" pitchFamily="34" charset="0"/>
              </a:rPr>
              <a:t>주제선정의도</a:t>
            </a:r>
            <a:endParaRPr kumimoji="0" lang="en-US" altLang="ko-KR" sz="3000" b="0" i="0" u="none" strike="noStrike" kern="1200" cap="none" spc="-92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68318211-3A15-446D-BA7C-2BD65F5A0F20}"/>
              </a:ext>
            </a:extLst>
          </p:cNvPr>
          <p:cNvSpPr txBox="1"/>
          <p:nvPr/>
        </p:nvSpPr>
        <p:spPr>
          <a:xfrm>
            <a:off x="386842" y="271460"/>
            <a:ext cx="371897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3" name="모서리가 둥근 직사각형 597">
            <a:extLst>
              <a:ext uri="{FF2B5EF4-FFF2-40B4-BE49-F238E27FC236}">
                <a16:creationId xmlns="" xmlns:a16="http://schemas.microsoft.com/office/drawing/2014/main" id="{D21CB326-BA76-40D1-B74B-33878D6BE419}"/>
              </a:ext>
            </a:extLst>
          </p:cNvPr>
          <p:cNvSpPr/>
          <p:nvPr/>
        </p:nvSpPr>
        <p:spPr>
          <a:xfrm rot="10800000" flipH="1">
            <a:off x="4341714" y="4082574"/>
            <a:ext cx="4105483" cy="209759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Arial" panose="020B0604020202020204" pitchFamily="34" charset="0"/>
            </a:endParaRPr>
          </a:p>
        </p:txBody>
      </p:sp>
      <p:sp>
        <p:nvSpPr>
          <p:cNvPr id="34" name="모서리가 둥근 직사각형 599">
            <a:extLst>
              <a:ext uri="{FF2B5EF4-FFF2-40B4-BE49-F238E27FC236}">
                <a16:creationId xmlns="" xmlns:a16="http://schemas.microsoft.com/office/drawing/2014/main" id="{24A678CE-BA9E-4178-A4D4-79902164E1EC}"/>
              </a:ext>
            </a:extLst>
          </p:cNvPr>
          <p:cNvSpPr/>
          <p:nvPr/>
        </p:nvSpPr>
        <p:spPr>
          <a:xfrm>
            <a:off x="4340431" y="3574826"/>
            <a:ext cx="4119357" cy="511128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50000">
                <a:schemeClr val="accent5">
                  <a:lumMod val="75000"/>
                </a:schemeClr>
              </a:gs>
              <a:gs pos="50000">
                <a:srgbClr val="2C778C"/>
              </a:gs>
            </a:gsLst>
            <a:lin ang="54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모서리가 둥근 직사각형 597">
            <a:extLst>
              <a:ext uri="{FF2B5EF4-FFF2-40B4-BE49-F238E27FC236}">
                <a16:creationId xmlns="" xmlns:a16="http://schemas.microsoft.com/office/drawing/2014/main" id="{4AAE0712-3D87-4C06-BAAC-41ADBA78601C}"/>
              </a:ext>
            </a:extLst>
          </p:cNvPr>
          <p:cNvSpPr/>
          <p:nvPr/>
        </p:nvSpPr>
        <p:spPr>
          <a:xfrm rot="10800000" flipH="1">
            <a:off x="684761" y="4082573"/>
            <a:ext cx="3504062" cy="209759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Arial" panose="020B0604020202020204" pitchFamily="34" charset="0"/>
            </a:endParaRPr>
          </a:p>
        </p:txBody>
      </p:sp>
      <p:sp>
        <p:nvSpPr>
          <p:cNvPr id="36" name="모서리가 둥근 직사각형 599">
            <a:extLst>
              <a:ext uri="{FF2B5EF4-FFF2-40B4-BE49-F238E27FC236}">
                <a16:creationId xmlns="" xmlns:a16="http://schemas.microsoft.com/office/drawing/2014/main" id="{56F9A01D-B8DB-4F3C-8D4A-D139A7D48712}"/>
              </a:ext>
            </a:extLst>
          </p:cNvPr>
          <p:cNvSpPr/>
          <p:nvPr/>
        </p:nvSpPr>
        <p:spPr>
          <a:xfrm>
            <a:off x="684213" y="3574826"/>
            <a:ext cx="3515904" cy="511128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50000">
                <a:schemeClr val="accent3">
                  <a:lumMod val="75000"/>
                </a:schemeClr>
              </a:gs>
              <a:gs pos="50000">
                <a:srgbClr val="698335"/>
              </a:gs>
            </a:gsLst>
            <a:lin ang="54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80915B03-233F-4E36-A44C-B4F3487E0ED7}"/>
              </a:ext>
            </a:extLst>
          </p:cNvPr>
          <p:cNvSpPr txBox="1"/>
          <p:nvPr/>
        </p:nvSpPr>
        <p:spPr>
          <a:xfrm>
            <a:off x="839192" y="4248137"/>
            <a:ext cx="2274662" cy="27699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133350" lvl="0" indent="-133350">
              <a:spcAft>
                <a:spcPts val="600"/>
              </a:spcAft>
              <a:buClr>
                <a:srgbClr val="9BBB59">
                  <a:lumMod val="7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가격</a:t>
            </a:r>
            <a:r>
              <a:rPr lang="ko-KR" altLang="en-US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에 따른 식당 정보</a:t>
            </a:r>
            <a:endParaRPr lang="ko-KR" altLang="en-US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C729F64-9217-4930-8915-23F62E613530}"/>
              </a:ext>
            </a:extLst>
          </p:cNvPr>
          <p:cNvSpPr txBox="1"/>
          <p:nvPr/>
        </p:nvSpPr>
        <p:spPr>
          <a:xfrm>
            <a:off x="4489813" y="4248137"/>
            <a:ext cx="2912657" cy="27699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133350" lvl="0" indent="-133350">
              <a:spcAft>
                <a:spcPts val="600"/>
              </a:spcAft>
              <a:buClr>
                <a:srgbClr val="4BACC6">
                  <a:lumMod val="7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식사를 위한 </a:t>
            </a:r>
            <a:r>
              <a:rPr lang="en-US" altLang="ko-KR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MEAL</a:t>
            </a:r>
            <a:r>
              <a:rPr lang="ko-KR" altLang="en-US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파티 모집</a:t>
            </a:r>
            <a:endParaRPr lang="ko-KR" altLang="en-US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FE360E0-7882-4787-BEF9-D9904242506A}"/>
              </a:ext>
            </a:extLst>
          </p:cNvPr>
          <p:cNvSpPr txBox="1"/>
          <p:nvPr/>
        </p:nvSpPr>
        <p:spPr>
          <a:xfrm>
            <a:off x="839192" y="4717316"/>
            <a:ext cx="2274662" cy="27699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133350" lvl="0" indent="-133350">
              <a:spcAft>
                <a:spcPts val="600"/>
              </a:spcAft>
              <a:buClr>
                <a:srgbClr val="9BBB59">
                  <a:lumMod val="7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거리</a:t>
            </a:r>
            <a:r>
              <a:rPr lang="ko-KR" altLang="en-US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에 따른 식당 정보</a:t>
            </a:r>
            <a:endParaRPr lang="ko-KR" altLang="en-US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D01A5AD3-4CBA-442A-9195-3F9619503823}"/>
              </a:ext>
            </a:extLst>
          </p:cNvPr>
          <p:cNvSpPr txBox="1"/>
          <p:nvPr/>
        </p:nvSpPr>
        <p:spPr>
          <a:xfrm>
            <a:off x="4489813" y="4717316"/>
            <a:ext cx="2994409" cy="27699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133350" lvl="0" indent="-133350">
              <a:spcAft>
                <a:spcPts val="600"/>
              </a:spcAft>
              <a:buClr>
                <a:srgbClr val="4BACC6">
                  <a:lumMod val="7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반별 게시판</a:t>
            </a:r>
            <a:r>
              <a:rPr lang="en-US" altLang="ko-KR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, </a:t>
            </a:r>
            <a:r>
              <a:rPr lang="ko-KR" altLang="en-US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커뮤니티 게시판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0D7A381-8C24-4324-B109-B2208A4199B5}"/>
              </a:ext>
            </a:extLst>
          </p:cNvPr>
          <p:cNvSpPr txBox="1"/>
          <p:nvPr/>
        </p:nvSpPr>
        <p:spPr>
          <a:xfrm>
            <a:off x="4489813" y="5186495"/>
            <a:ext cx="2835713" cy="27699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133350" lvl="0" indent="-133350">
              <a:spcAft>
                <a:spcPts val="600"/>
              </a:spcAft>
              <a:buClr>
                <a:srgbClr val="4BACC6">
                  <a:lumMod val="7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식당에 대한 리뷰 평가 및 찜</a:t>
            </a:r>
            <a:endParaRPr lang="ko-KR" altLang="en-US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45" name="제목 114">
            <a:extLst>
              <a:ext uri="{FF2B5EF4-FFF2-40B4-BE49-F238E27FC236}">
                <a16:creationId xmlns="" xmlns:a16="http://schemas.microsoft.com/office/drawing/2014/main" id="{6B23AC63-4E1F-4A89-9010-2C6FB081524E}"/>
              </a:ext>
            </a:extLst>
          </p:cNvPr>
          <p:cNvSpPr txBox="1">
            <a:spLocks/>
          </p:cNvSpPr>
          <p:nvPr/>
        </p:nvSpPr>
        <p:spPr>
          <a:xfrm>
            <a:off x="5302012" y="3661113"/>
            <a:ext cx="2184893" cy="338554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buSzPct val="85000"/>
              <a:defRPr/>
            </a:pPr>
            <a:r>
              <a:rPr lang="ko-KR" altLang="en-US" sz="2200" spc="-2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커뮤니티 기반 소모임</a:t>
            </a:r>
            <a:endParaRPr lang="ko-KR" altLang="en-US" sz="2200" spc="-25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7" name="제목 114">
            <a:extLst>
              <a:ext uri="{FF2B5EF4-FFF2-40B4-BE49-F238E27FC236}">
                <a16:creationId xmlns="" xmlns:a16="http://schemas.microsoft.com/office/drawing/2014/main" id="{B07D2B04-7848-444E-91D6-DD3B92C53420}"/>
              </a:ext>
            </a:extLst>
          </p:cNvPr>
          <p:cNvSpPr txBox="1">
            <a:spLocks/>
          </p:cNvSpPr>
          <p:nvPr/>
        </p:nvSpPr>
        <p:spPr>
          <a:xfrm>
            <a:off x="1266367" y="3661113"/>
            <a:ext cx="2351606" cy="338554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buSzPct val="85000"/>
              <a:defRPr/>
            </a:pPr>
            <a:r>
              <a:rPr lang="ko-KR" altLang="en-US" sz="22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주변 식당 정보 검</a:t>
            </a:r>
            <a:r>
              <a:rPr lang="ko-KR" altLang="en-US" sz="2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색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1720555A-DB94-4F28-A172-6758C1C50F19}"/>
              </a:ext>
            </a:extLst>
          </p:cNvPr>
          <p:cNvGrpSpPr/>
          <p:nvPr/>
        </p:nvGrpSpPr>
        <p:grpSpPr>
          <a:xfrm>
            <a:off x="1367011" y="1561565"/>
            <a:ext cx="6409978" cy="557106"/>
            <a:chOff x="1546777" y="1557737"/>
            <a:chExt cx="6409978" cy="610276"/>
          </a:xfrm>
        </p:grpSpPr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EA09C88C-BEC3-4E1F-9CBB-625083A30672}"/>
                </a:ext>
              </a:extLst>
            </p:cNvPr>
            <p:cNvGrpSpPr/>
            <p:nvPr/>
          </p:nvGrpSpPr>
          <p:grpSpPr>
            <a:xfrm>
              <a:off x="1546777" y="1557737"/>
              <a:ext cx="6409978" cy="610276"/>
              <a:chOff x="401777" y="2362669"/>
              <a:chExt cx="8341200" cy="404813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C3398118-B45E-4C69-9472-1D7A2D9DE065}"/>
                  </a:ext>
                </a:extLst>
              </p:cNvPr>
              <p:cNvSpPr/>
              <p:nvPr/>
            </p:nvSpPr>
            <p:spPr bwMode="auto">
              <a:xfrm>
                <a:off x="401777" y="2362669"/>
                <a:ext cx="8341200" cy="403200"/>
              </a:xfrm>
              <a:prstGeom prst="rect">
                <a:avLst/>
              </a:prstGeom>
              <a:gradFill flip="none" rotWithShape="1">
                <a:gsLst>
                  <a:gs pos="15000">
                    <a:srgbClr val="FFFFFF"/>
                  </a:gs>
                  <a:gs pos="0">
                    <a:schemeClr val="bg1">
                      <a:alpha val="0"/>
                    </a:schemeClr>
                  </a:gs>
                  <a:gs pos="85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:scene3d>
              <a:sp3d>
                <a:bevelT w="0" h="0"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endParaRPr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="" xmlns:a16="http://schemas.microsoft.com/office/drawing/2014/main" id="{D9B534AE-21A6-4B4F-B9C6-4951CEB6C025}"/>
                  </a:ext>
                </a:extLst>
              </p:cNvPr>
              <p:cNvGrpSpPr/>
              <p:nvPr/>
            </p:nvGrpSpPr>
            <p:grpSpPr>
              <a:xfrm>
                <a:off x="401777" y="2362669"/>
                <a:ext cx="8340445" cy="404813"/>
                <a:chOff x="378413" y="1627495"/>
                <a:chExt cx="8387174" cy="734452"/>
              </a:xfrm>
            </p:grpSpPr>
            <p:cxnSp>
              <p:nvCxnSpPr>
                <p:cNvPr id="73" name="직선 연결선 72">
                  <a:extLst>
                    <a:ext uri="{FF2B5EF4-FFF2-40B4-BE49-F238E27FC236}">
                      <a16:creationId xmlns="" xmlns:a16="http://schemas.microsoft.com/office/drawing/2014/main" id="{399AC553-F66E-4B0D-A862-CBB173DF2F47}"/>
                    </a:ext>
                  </a:extLst>
                </p:cNvPr>
                <p:cNvCxnSpPr/>
                <p:nvPr/>
              </p:nvCxnSpPr>
              <p:spPr bwMode="auto">
                <a:xfrm flipH="1">
                  <a:off x="378413" y="1627495"/>
                  <a:ext cx="8387174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chemeClr val="bg1">
                          <a:alpha val="0"/>
                        </a:schemeClr>
                      </a:gs>
                      <a:gs pos="15000">
                        <a:srgbClr val="0070C0"/>
                      </a:gs>
                      <a:gs pos="85000">
                        <a:srgbClr val="0070C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="" xmlns:a16="http://schemas.microsoft.com/office/drawing/2014/main" id="{BBDF3FCA-8FFA-418B-A52F-C2B2696F7E09}"/>
                    </a:ext>
                  </a:extLst>
                </p:cNvPr>
                <p:cNvCxnSpPr/>
                <p:nvPr/>
              </p:nvCxnSpPr>
              <p:spPr bwMode="auto">
                <a:xfrm flipH="1">
                  <a:off x="378413" y="2361947"/>
                  <a:ext cx="8387174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chemeClr val="bg1">
                          <a:alpha val="0"/>
                        </a:schemeClr>
                      </a:gs>
                      <a:gs pos="15000">
                        <a:srgbClr val="0070C0"/>
                      </a:gs>
                      <a:gs pos="85000">
                        <a:srgbClr val="0070C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9A140EFA-EB11-4068-BEC1-F109097D0DCC}"/>
                </a:ext>
              </a:extLst>
            </p:cNvPr>
            <p:cNvSpPr/>
            <p:nvPr/>
          </p:nvSpPr>
          <p:spPr>
            <a:xfrm>
              <a:off x="1840491" y="1612238"/>
              <a:ext cx="5822108" cy="48886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lvl="0" algn="ctr" defTabSz="1330325" eaLnBrk="0" hangingPunct="0">
                <a:buSzPct val="100000"/>
                <a:defRPr/>
              </a:pPr>
              <a:r>
                <a:rPr lang="ko-KR" altLang="en-US" sz="2900" b="1" kern="0" spc="-100" dirty="0" smtClean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식사 시 선택의 </a:t>
              </a:r>
              <a:r>
                <a:rPr lang="en-US" altLang="ko-KR" sz="2900" b="1" kern="0" spc="-100" dirty="0" smtClean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‘</a:t>
              </a:r>
              <a:r>
                <a:rPr lang="ko-KR" altLang="en-US" sz="2900" b="1" kern="0" spc="-100" dirty="0" smtClean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편의성</a:t>
              </a:r>
              <a:r>
                <a:rPr lang="en-US" altLang="ko-KR" sz="2900" b="1" kern="0" spc="-100" dirty="0" smtClean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’</a:t>
              </a:r>
              <a:r>
                <a:rPr lang="ko-KR" altLang="en-US" sz="2900" b="1" kern="0" spc="-100" dirty="0" smtClean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과 </a:t>
              </a:r>
              <a:r>
                <a:rPr lang="en-US" altLang="ko-KR" sz="2900" b="1" kern="0" spc="-100" dirty="0" smtClean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‘</a:t>
              </a:r>
              <a:r>
                <a:rPr lang="ko-KR" altLang="en-US" sz="2900" b="1" kern="0" spc="-100" dirty="0" smtClean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소모임</a:t>
              </a:r>
              <a:r>
                <a:rPr lang="en-US" altLang="ko-KR" sz="2900" b="1" kern="0" spc="-100" dirty="0" smtClean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’ </a:t>
              </a:r>
              <a:r>
                <a:rPr lang="ko-KR" altLang="en-US" sz="2900" b="1" kern="0" spc="-100" dirty="0" smtClean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제공</a:t>
              </a:r>
              <a:endParaRPr lang="ko-KR" altLang="en-US" sz="2900" b="1" kern="0" spc="-10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42CEE1DB-7147-4EEA-AA30-4ACB3CD6F3A4}"/>
              </a:ext>
            </a:extLst>
          </p:cNvPr>
          <p:cNvSpPr txBox="1"/>
          <p:nvPr/>
        </p:nvSpPr>
        <p:spPr>
          <a:xfrm>
            <a:off x="839192" y="5186495"/>
            <a:ext cx="2120773" cy="27699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133350" lvl="0" indent="-133350">
              <a:spcAft>
                <a:spcPts val="600"/>
              </a:spcAft>
              <a:buClr>
                <a:srgbClr val="9BBB59">
                  <a:lumMod val="7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b="1" spc="-1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분류</a:t>
            </a:r>
            <a:r>
              <a:rPr lang="ko-KR" altLang="en-US" spc="-1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에 따른 식당 정보</a:t>
            </a:r>
            <a:endParaRPr lang="ko-KR" altLang="en-US" spc="-1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2CEE1DB-7147-4EEA-AA30-4ACB3CD6F3A4}"/>
              </a:ext>
            </a:extLst>
          </p:cNvPr>
          <p:cNvSpPr txBox="1"/>
          <p:nvPr/>
        </p:nvSpPr>
        <p:spPr>
          <a:xfrm>
            <a:off x="839192" y="5655675"/>
            <a:ext cx="2630528" cy="27699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133350" lvl="0" indent="-133350">
              <a:spcAft>
                <a:spcPts val="600"/>
              </a:spcAft>
              <a:buClr>
                <a:srgbClr val="9BBB59">
                  <a:lumMod val="7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pc="-1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식장 주인의 홍보 및 이벤트</a:t>
            </a:r>
            <a:endParaRPr lang="ko-KR" altLang="en-US" spc="-1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09A094D6-261D-4814-88AD-5A3C26149764}"/>
              </a:ext>
            </a:extLst>
          </p:cNvPr>
          <p:cNvGrpSpPr/>
          <p:nvPr/>
        </p:nvGrpSpPr>
        <p:grpSpPr>
          <a:xfrm>
            <a:off x="3302794" y="625201"/>
            <a:ext cx="1495173" cy="338554"/>
            <a:chOff x="2026444" y="625201"/>
            <a:chExt cx="1495173" cy="338554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AA5034BE-4D31-4685-98FB-01D3F0C8D550}"/>
                </a:ext>
              </a:extLst>
            </p:cNvPr>
            <p:cNvSpPr txBox="1"/>
            <p:nvPr/>
          </p:nvSpPr>
          <p:spPr>
            <a:xfrm>
              <a:off x="2191381" y="625201"/>
              <a:ext cx="1330236" cy="3385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-263774" algn="l" defTabSz="4220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200" b="0" i="0" u="none" strike="noStrike" kern="1200" cap="none" spc="-92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해결책 </a:t>
              </a:r>
              <a:r>
                <a:rPr lang="ko-KR" altLang="en-US" sz="2200" spc="-92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도출</a:t>
              </a:r>
              <a:endParaRPr kumimoji="0" lang="ko-KR" altLang="en-US" sz="2200" b="0" i="0" u="none" strike="noStrike" kern="1200" cap="none" spc="-92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447383E5-DDC6-4677-8C15-B3733E25BDD2}"/>
                </a:ext>
              </a:extLst>
            </p:cNvPr>
            <p:cNvSpPr/>
            <p:nvPr/>
          </p:nvSpPr>
          <p:spPr>
            <a:xfrm>
              <a:off x="2026444" y="671513"/>
              <a:ext cx="18000" cy="259556"/>
            </a:xfrm>
            <a:prstGeom prst="rect">
              <a:avLst/>
            </a:prstGeom>
            <a:solidFill>
              <a:srgbClr val="8E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KoPub돋움체 Medium" panose="00000600000000000000" pitchFamily="2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404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76698" y="5004819"/>
            <a:ext cx="3660168" cy="1266803"/>
            <a:chOff x="5376696" y="4814873"/>
            <a:chExt cx="3660168" cy="1266803"/>
          </a:xfrm>
        </p:grpSpPr>
        <p:sp>
          <p:nvSpPr>
            <p:cNvPr id="19" name="모서리가 둥근 직사각형 599">
              <a:extLst>
                <a:ext uri="{FF2B5EF4-FFF2-40B4-BE49-F238E27FC236}">
                  <a16:creationId xmlns="" xmlns:a16="http://schemas.microsoft.com/office/drawing/2014/main" id="{24A678CE-BA9E-4178-A4D4-79902164E1EC}"/>
                </a:ext>
              </a:extLst>
            </p:cNvPr>
            <p:cNvSpPr/>
            <p:nvPr/>
          </p:nvSpPr>
          <p:spPr>
            <a:xfrm>
              <a:off x="5376696" y="4814873"/>
              <a:ext cx="3660168" cy="51112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77933C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모서리가 둥근 직사각형 597">
              <a:extLst>
                <a:ext uri="{FF2B5EF4-FFF2-40B4-BE49-F238E27FC236}">
                  <a16:creationId xmlns="" xmlns:a16="http://schemas.microsoft.com/office/drawing/2014/main" id="{4AAE0712-3D87-4C06-BAAC-41ADBA78601C}"/>
                </a:ext>
              </a:extLst>
            </p:cNvPr>
            <p:cNvSpPr/>
            <p:nvPr/>
          </p:nvSpPr>
          <p:spPr>
            <a:xfrm rot="10800000" flipH="1">
              <a:off x="5376698" y="5322613"/>
              <a:ext cx="3660166" cy="759063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제목 114">
              <a:extLst>
                <a:ext uri="{FF2B5EF4-FFF2-40B4-BE49-F238E27FC236}">
                  <a16:creationId xmlns="" xmlns:a16="http://schemas.microsoft.com/office/drawing/2014/main" id="{B07D2B04-7848-444E-91D6-DD3B92C53420}"/>
                </a:ext>
              </a:extLst>
            </p:cNvPr>
            <p:cNvSpPr txBox="1">
              <a:spLocks/>
            </p:cNvSpPr>
            <p:nvPr/>
          </p:nvSpPr>
          <p:spPr>
            <a:xfrm>
              <a:off x="5468707" y="4931938"/>
              <a:ext cx="1917192" cy="276999"/>
            </a:xfrm>
            <a:prstGeom prst="rect">
              <a:avLst/>
            </a:prstGeom>
            <a:effectLst/>
          </p:spPr>
          <p:txBody>
            <a:bodyPr wrap="non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lvl="0" algn="ctr">
                <a:buSzPct val="85000"/>
                <a:defRPr/>
              </a:pPr>
              <a:r>
                <a:rPr lang="en-US" altLang="ko-KR" dirty="0" smtClean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3. </a:t>
              </a:r>
              <a:r>
                <a:rPr lang="ko-KR" altLang="en-US" dirty="0" smtClean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커뮤니티  게시판</a:t>
              </a:r>
              <a:endParaRPr lang="ko-KR" altLang="en-US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A554E40-D619-4230-949F-A8F24C1B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V="1">
            <a:off x="293815" y="1860902"/>
            <a:ext cx="6537601" cy="405361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ED9BD07A-BBAD-45F5-AEE4-D414FCCC050B}"/>
              </a:ext>
            </a:extLst>
          </p:cNvPr>
          <p:cNvSpPr txBox="1"/>
          <p:nvPr/>
        </p:nvSpPr>
        <p:spPr>
          <a:xfrm>
            <a:off x="386842" y="271460"/>
            <a:ext cx="371897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AED5ED5B-F4D9-41C3-922E-86DCDA54EE47}"/>
              </a:ext>
            </a:extLst>
          </p:cNvPr>
          <p:cNvSpPr txBox="1"/>
          <p:nvPr/>
        </p:nvSpPr>
        <p:spPr>
          <a:xfrm>
            <a:off x="1042988" y="527072"/>
            <a:ext cx="2102883" cy="4616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63774" algn="l" defTabSz="422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spc="-92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  <a:cs typeface="Arial" pitchFamily="34" charset="0"/>
              </a:rPr>
              <a:t>주제선정의도</a:t>
            </a:r>
            <a:endParaRPr kumimoji="0" lang="en-US" altLang="ko-KR" sz="3000" b="0" i="0" u="none" strike="noStrike" kern="1200" cap="none" spc="-92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Arial" pitchFamily="34" charset="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09A094D6-261D-4814-88AD-5A3C26149764}"/>
              </a:ext>
            </a:extLst>
          </p:cNvPr>
          <p:cNvGrpSpPr/>
          <p:nvPr/>
        </p:nvGrpSpPr>
        <p:grpSpPr>
          <a:xfrm>
            <a:off x="3302794" y="625201"/>
            <a:ext cx="1747871" cy="338554"/>
            <a:chOff x="2026444" y="625201"/>
            <a:chExt cx="1747871" cy="338554"/>
          </a:xfrm>
        </p:grpSpPr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AA5034BE-4D31-4685-98FB-01D3F0C8D550}"/>
                </a:ext>
              </a:extLst>
            </p:cNvPr>
            <p:cNvSpPr txBox="1"/>
            <p:nvPr/>
          </p:nvSpPr>
          <p:spPr>
            <a:xfrm>
              <a:off x="2191381" y="625201"/>
              <a:ext cx="1582934" cy="3385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-263774" algn="l" defTabSz="4220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200" b="0" i="0" u="none" strike="noStrike" kern="1200" cap="none" spc="-92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요구사항 분석</a:t>
              </a:r>
              <a:endParaRPr kumimoji="0" lang="ko-KR" altLang="en-US" sz="2200" b="0" i="0" u="none" strike="noStrike" kern="1200" cap="none" spc="-92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447383E5-DDC6-4677-8C15-B3733E25BDD2}"/>
                </a:ext>
              </a:extLst>
            </p:cNvPr>
            <p:cNvSpPr/>
            <p:nvPr/>
          </p:nvSpPr>
          <p:spPr>
            <a:xfrm>
              <a:off x="2026444" y="671513"/>
              <a:ext cx="18000" cy="259556"/>
            </a:xfrm>
            <a:prstGeom prst="rect">
              <a:avLst/>
            </a:prstGeom>
            <a:solidFill>
              <a:srgbClr val="8E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KoPub돋움체 Medium" panose="00000600000000000000" pitchFamily="2" charset="-127"/>
                <a:cs typeface="+mn-cs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8" y="1435022"/>
            <a:ext cx="3945963" cy="490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모서리가 둥근 직사각형 599">
            <a:extLst>
              <a:ext uri="{FF2B5EF4-FFF2-40B4-BE49-F238E27FC236}">
                <a16:creationId xmlns="" xmlns:a16="http://schemas.microsoft.com/office/drawing/2014/main" id="{24A678CE-BA9E-4178-A4D4-79902164E1EC}"/>
              </a:ext>
            </a:extLst>
          </p:cNvPr>
          <p:cNvSpPr/>
          <p:nvPr/>
        </p:nvSpPr>
        <p:spPr>
          <a:xfrm>
            <a:off x="5376700" y="1510962"/>
            <a:ext cx="3660168" cy="51112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77933C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모서리가 둥근 직사각형 597">
            <a:extLst>
              <a:ext uri="{FF2B5EF4-FFF2-40B4-BE49-F238E27FC236}">
                <a16:creationId xmlns="" xmlns:a16="http://schemas.microsoft.com/office/drawing/2014/main" id="{4AAE0712-3D87-4C06-BAAC-41ADBA78601C}"/>
              </a:ext>
            </a:extLst>
          </p:cNvPr>
          <p:cNvSpPr/>
          <p:nvPr/>
        </p:nvSpPr>
        <p:spPr>
          <a:xfrm rot="10800000" flipH="1">
            <a:off x="5376702" y="2018702"/>
            <a:ext cx="3660166" cy="75906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0915B03-233F-4E36-A44C-B4F3487E0ED7}"/>
              </a:ext>
            </a:extLst>
          </p:cNvPr>
          <p:cNvSpPr txBox="1"/>
          <p:nvPr/>
        </p:nvSpPr>
        <p:spPr>
          <a:xfrm>
            <a:off x="5523340" y="2124255"/>
            <a:ext cx="2689839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133350" lvl="0" indent="-133350">
              <a:spcAft>
                <a:spcPts val="600"/>
              </a:spcAft>
              <a:buClr>
                <a:srgbClr val="9BBB59">
                  <a:lumMod val="7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식당정보와 연계된 메뉴정보 검색</a:t>
            </a:r>
            <a:endParaRPr lang="ko-KR" altLang="en-US" sz="14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2" name="제목 114">
            <a:extLst>
              <a:ext uri="{FF2B5EF4-FFF2-40B4-BE49-F238E27FC236}">
                <a16:creationId xmlns="" xmlns:a16="http://schemas.microsoft.com/office/drawing/2014/main" id="{B07D2B04-7848-444E-91D6-DD3B92C53420}"/>
              </a:ext>
            </a:extLst>
          </p:cNvPr>
          <p:cNvSpPr txBox="1">
            <a:spLocks/>
          </p:cNvSpPr>
          <p:nvPr/>
        </p:nvSpPr>
        <p:spPr>
          <a:xfrm>
            <a:off x="5468707" y="1628027"/>
            <a:ext cx="1636666" cy="276999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buSzPct val="85000"/>
              <a:defRPr/>
            </a:pPr>
            <a:r>
              <a:rPr lang="en-US" altLang="ko-KR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식당정보 검색</a:t>
            </a:r>
            <a:endParaRPr lang="ko-KR" altLang="en-US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0915B03-233F-4E36-A44C-B4F3487E0ED7}"/>
              </a:ext>
            </a:extLst>
          </p:cNvPr>
          <p:cNvSpPr txBox="1"/>
          <p:nvPr/>
        </p:nvSpPr>
        <p:spPr>
          <a:xfrm>
            <a:off x="5523340" y="2426051"/>
            <a:ext cx="2175275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133350" lvl="0" indent="-133350">
              <a:spcAft>
                <a:spcPts val="600"/>
              </a:spcAft>
              <a:buClr>
                <a:srgbClr val="9BBB59">
                  <a:lumMod val="7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거리 </a:t>
            </a:r>
            <a:r>
              <a:rPr lang="ko-KR" altLang="en-US" sz="14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산정시</a:t>
            </a:r>
            <a:r>
              <a:rPr lang="ko-KR" altLang="en-US" sz="1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 지도 </a:t>
            </a:r>
            <a:r>
              <a:rPr lang="en-US" altLang="ko-KR" sz="1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API </a:t>
            </a:r>
            <a:r>
              <a:rPr lang="ko-KR" altLang="en-US" sz="1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이용</a:t>
            </a:r>
            <a:endParaRPr lang="ko-KR" altLang="en-US" sz="14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4" name="모서리가 둥근 직사각형 599">
            <a:extLst>
              <a:ext uri="{FF2B5EF4-FFF2-40B4-BE49-F238E27FC236}">
                <a16:creationId xmlns="" xmlns:a16="http://schemas.microsoft.com/office/drawing/2014/main" id="{24A678CE-BA9E-4178-A4D4-79902164E1EC}"/>
              </a:ext>
            </a:extLst>
          </p:cNvPr>
          <p:cNvSpPr/>
          <p:nvPr/>
        </p:nvSpPr>
        <p:spPr>
          <a:xfrm>
            <a:off x="5376698" y="3098222"/>
            <a:ext cx="3660168" cy="511128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50000">
                <a:schemeClr val="accent5">
                  <a:lumMod val="75000"/>
                </a:schemeClr>
              </a:gs>
              <a:gs pos="50000">
                <a:srgbClr val="2C778C"/>
              </a:gs>
            </a:gsLst>
            <a:lin ang="54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모서리가 둥근 직사각형 597">
            <a:extLst>
              <a:ext uri="{FF2B5EF4-FFF2-40B4-BE49-F238E27FC236}">
                <a16:creationId xmlns="" xmlns:a16="http://schemas.microsoft.com/office/drawing/2014/main" id="{4AAE0712-3D87-4C06-BAAC-41ADBA78601C}"/>
              </a:ext>
            </a:extLst>
          </p:cNvPr>
          <p:cNvSpPr/>
          <p:nvPr/>
        </p:nvSpPr>
        <p:spPr>
          <a:xfrm rot="10800000" flipH="1">
            <a:off x="5376700" y="3605961"/>
            <a:ext cx="3660166" cy="10264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0915B03-233F-4E36-A44C-B4F3487E0ED7}"/>
              </a:ext>
            </a:extLst>
          </p:cNvPr>
          <p:cNvSpPr txBox="1"/>
          <p:nvPr/>
        </p:nvSpPr>
        <p:spPr>
          <a:xfrm>
            <a:off x="5523340" y="3711515"/>
            <a:ext cx="2848537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133350" lvl="0" indent="-133350">
              <a:spcAft>
                <a:spcPts val="600"/>
              </a:spcAft>
              <a:buClr>
                <a:srgbClr val="9BBB59">
                  <a:lumMod val="7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가격</a:t>
            </a:r>
            <a:r>
              <a:rPr lang="en-US" altLang="ko-KR" sz="1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, </a:t>
            </a:r>
            <a:r>
              <a:rPr lang="ko-KR" altLang="en-US" sz="1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거리</a:t>
            </a:r>
            <a:r>
              <a:rPr lang="en-US" altLang="ko-KR" sz="1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, </a:t>
            </a:r>
            <a:r>
              <a:rPr lang="ko-KR" altLang="en-US" sz="1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분류와 식당이름을 기준</a:t>
            </a:r>
            <a:endParaRPr lang="ko-KR" altLang="en-US" sz="14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7" name="제목 114">
            <a:extLst>
              <a:ext uri="{FF2B5EF4-FFF2-40B4-BE49-F238E27FC236}">
                <a16:creationId xmlns="" xmlns:a16="http://schemas.microsoft.com/office/drawing/2014/main" id="{B07D2B04-7848-444E-91D6-DD3B92C53420}"/>
              </a:ext>
            </a:extLst>
          </p:cNvPr>
          <p:cNvSpPr txBox="1">
            <a:spLocks/>
          </p:cNvSpPr>
          <p:nvPr/>
        </p:nvSpPr>
        <p:spPr>
          <a:xfrm>
            <a:off x="5468707" y="3215287"/>
            <a:ext cx="2133597" cy="276999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buSzPct val="85000"/>
              <a:defRPr/>
            </a:pPr>
            <a:r>
              <a:rPr lang="en-US" altLang="ko-KR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소모임 모집 게시판</a:t>
            </a:r>
            <a:endParaRPr lang="ko-KR" altLang="en-US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0915B03-233F-4E36-A44C-B4F3487E0ED7}"/>
              </a:ext>
            </a:extLst>
          </p:cNvPr>
          <p:cNvSpPr txBox="1"/>
          <p:nvPr/>
        </p:nvSpPr>
        <p:spPr>
          <a:xfrm>
            <a:off x="5523340" y="4013311"/>
            <a:ext cx="3076163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133350" lvl="0" indent="-133350">
              <a:spcAft>
                <a:spcPts val="600"/>
              </a:spcAft>
              <a:buClr>
                <a:srgbClr val="9BBB59">
                  <a:lumMod val="7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소모임의 개최자와 참가자의 역할 분리</a:t>
            </a:r>
            <a:r>
              <a:rPr lang="en-US" altLang="ko-KR" sz="1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 </a:t>
            </a:r>
            <a:endParaRPr lang="ko-KR" altLang="en-US" sz="14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0915B03-233F-4E36-A44C-B4F3487E0ED7}"/>
              </a:ext>
            </a:extLst>
          </p:cNvPr>
          <p:cNvSpPr txBox="1"/>
          <p:nvPr/>
        </p:nvSpPr>
        <p:spPr>
          <a:xfrm>
            <a:off x="5523340" y="5635533"/>
            <a:ext cx="3363100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133350" lvl="0" indent="-133350">
              <a:spcAft>
                <a:spcPts val="600"/>
              </a:spcAft>
              <a:buClr>
                <a:srgbClr val="9BBB59">
                  <a:lumMod val="7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4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카테고리별</a:t>
            </a:r>
            <a:r>
              <a:rPr lang="ko-KR" altLang="en-US" sz="1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 여러 게시판을 이용하도록 구현</a:t>
            </a:r>
            <a:endParaRPr lang="ko-KR" altLang="en-US" sz="14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0915B03-233F-4E36-A44C-B4F3487E0ED7}"/>
              </a:ext>
            </a:extLst>
          </p:cNvPr>
          <p:cNvSpPr txBox="1"/>
          <p:nvPr/>
        </p:nvSpPr>
        <p:spPr>
          <a:xfrm>
            <a:off x="5523340" y="5937329"/>
            <a:ext cx="3246081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133350" lvl="0" indent="-133350">
              <a:spcAft>
                <a:spcPts val="600"/>
              </a:spcAft>
              <a:buClr>
                <a:srgbClr val="9BBB59">
                  <a:lumMod val="7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기능을 공유하는  하나의 </a:t>
            </a:r>
            <a:r>
              <a:rPr lang="en-US" altLang="ko-KR" sz="1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DB </a:t>
            </a:r>
            <a:r>
              <a:rPr lang="ko-KR" altLang="en-US" sz="1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테이블 구현</a:t>
            </a:r>
            <a:r>
              <a:rPr lang="en-US" altLang="ko-KR" sz="1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 </a:t>
            </a:r>
            <a:endParaRPr lang="ko-KR" altLang="en-US" sz="14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0915B03-233F-4E36-A44C-B4F3487E0ED7}"/>
              </a:ext>
            </a:extLst>
          </p:cNvPr>
          <p:cNvSpPr txBox="1"/>
          <p:nvPr/>
        </p:nvSpPr>
        <p:spPr>
          <a:xfrm>
            <a:off x="5523340" y="4320979"/>
            <a:ext cx="2806859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133350" lvl="0" indent="-133350">
              <a:spcAft>
                <a:spcPts val="600"/>
              </a:spcAft>
              <a:buClr>
                <a:srgbClr val="9BBB59">
                  <a:lumMod val="7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프로필 사진으로 참가</a:t>
            </a:r>
            <a:r>
              <a:rPr lang="en-US" altLang="ko-KR" sz="1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/ </a:t>
            </a:r>
            <a:r>
              <a:rPr lang="ko-KR" altLang="en-US" sz="1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미참가 구분 </a:t>
            </a:r>
            <a:endParaRPr lang="ko-KR" altLang="en-US" sz="14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9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5570F579-6F2C-4B26-BE87-C12DBF295A01}"/>
              </a:ext>
            </a:extLst>
          </p:cNvPr>
          <p:cNvSpPr/>
          <p:nvPr/>
        </p:nvSpPr>
        <p:spPr>
          <a:xfrm>
            <a:off x="1050362" y="1976606"/>
            <a:ext cx="7416800" cy="12730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98289D2-8582-472D-BB91-AA4BA6435399}"/>
              </a:ext>
            </a:extLst>
          </p:cNvPr>
          <p:cNvSpPr txBox="1"/>
          <p:nvPr/>
        </p:nvSpPr>
        <p:spPr>
          <a:xfrm>
            <a:off x="1219587" y="2217702"/>
            <a:ext cx="5339603" cy="307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133350" lvl="0" indent="-133350">
              <a:spcAft>
                <a:spcPts val="300"/>
              </a:spcAft>
              <a:buClr>
                <a:srgbClr val="9BBB59">
                  <a:lumMod val="7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현재의 위치에 따른 거리 별 식당 정보 </a:t>
            </a:r>
            <a:r>
              <a:rPr lang="en-US" altLang="ko-KR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(</a:t>
            </a:r>
            <a:r>
              <a:rPr lang="ko-KR" altLang="en-US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지도 </a:t>
            </a:r>
            <a:r>
              <a:rPr lang="en-US" altLang="ko-KR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API)</a:t>
            </a:r>
            <a:endParaRPr lang="en-US" altLang="ko-KR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2" name="모서리가 둥근 직사각형 599">
            <a:extLst>
              <a:ext uri="{FF2B5EF4-FFF2-40B4-BE49-F238E27FC236}">
                <a16:creationId xmlns="" xmlns:a16="http://schemas.microsoft.com/office/drawing/2014/main" id="{7BEC0C82-4099-431A-84F5-4206E5244A69}"/>
              </a:ext>
            </a:extLst>
          </p:cNvPr>
          <p:cNvSpPr/>
          <p:nvPr/>
        </p:nvSpPr>
        <p:spPr>
          <a:xfrm flipH="1">
            <a:off x="1050362" y="1484313"/>
            <a:ext cx="3521638" cy="496048"/>
          </a:xfrm>
          <a:prstGeom prst="snip1Rect">
            <a:avLst>
              <a:gd name="adj" fmla="val 0"/>
            </a:avLst>
          </a:prstGeom>
          <a:gradFill>
            <a:gsLst>
              <a:gs pos="50000">
                <a:schemeClr val="accent3">
                  <a:lumMod val="75000"/>
                </a:schemeClr>
              </a:gs>
              <a:gs pos="50000">
                <a:srgbClr val="698335"/>
              </a:gs>
            </a:gsLst>
            <a:lin ang="54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모서리가 둥근 직사각형 599">
            <a:extLst>
              <a:ext uri="{FF2B5EF4-FFF2-40B4-BE49-F238E27FC236}">
                <a16:creationId xmlns="" xmlns:a16="http://schemas.microsoft.com/office/drawing/2014/main" id="{B2BA69B3-0536-456C-8F3B-98DCAC6ED29E}"/>
              </a:ext>
            </a:extLst>
          </p:cNvPr>
          <p:cNvSpPr/>
          <p:nvPr/>
        </p:nvSpPr>
        <p:spPr>
          <a:xfrm flipH="1">
            <a:off x="3853215" y="1484313"/>
            <a:ext cx="2521712" cy="496048"/>
          </a:xfrm>
          <a:prstGeom prst="trapezoid">
            <a:avLst>
              <a:gd name="adj" fmla="val 106941"/>
            </a:avLst>
          </a:prstGeom>
          <a:gradFill>
            <a:gsLst>
              <a:gs pos="50000">
                <a:schemeClr val="accent3">
                  <a:lumMod val="75000"/>
                </a:schemeClr>
              </a:gs>
              <a:gs pos="50000">
                <a:srgbClr val="698335"/>
              </a:gs>
            </a:gsLst>
            <a:lin ang="54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제목 114">
            <a:extLst>
              <a:ext uri="{FF2B5EF4-FFF2-40B4-BE49-F238E27FC236}">
                <a16:creationId xmlns="" xmlns:a16="http://schemas.microsoft.com/office/drawing/2014/main" id="{D2E78317-17D6-4DDC-8356-F2910328195C}"/>
              </a:ext>
            </a:extLst>
          </p:cNvPr>
          <p:cNvSpPr txBox="1">
            <a:spLocks/>
          </p:cNvSpPr>
          <p:nvPr/>
        </p:nvSpPr>
        <p:spPr>
          <a:xfrm>
            <a:off x="1228537" y="1545794"/>
            <a:ext cx="3749103" cy="369332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>
              <a:buSzPct val="85000"/>
              <a:defRPr/>
            </a:pPr>
            <a:r>
              <a:rPr lang="ko-KR" altLang="en-US" sz="2400" b="1" spc="-70" dirty="0" err="1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네이버</a:t>
            </a:r>
            <a:r>
              <a:rPr lang="ko-KR" altLang="en-US" sz="2400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검색엔진</a:t>
            </a:r>
            <a:r>
              <a:rPr lang="en-US" altLang="ko-KR" sz="2400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spc="-70" dirty="0" err="1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다이닝</a:t>
            </a:r>
            <a:r>
              <a:rPr lang="ko-KR" altLang="en-US" sz="2400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코드</a:t>
            </a:r>
            <a:endParaRPr lang="ko-KR" altLang="en-US" sz="2400" b="1" spc="-7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D5D9D97-623D-44FC-8E76-B5486F916D3D}"/>
              </a:ext>
            </a:extLst>
          </p:cNvPr>
          <p:cNvSpPr/>
          <p:nvPr/>
        </p:nvSpPr>
        <p:spPr>
          <a:xfrm>
            <a:off x="1050362" y="4116572"/>
            <a:ext cx="7416800" cy="184428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모서리가 둥근 직사각형 599">
            <a:extLst>
              <a:ext uri="{FF2B5EF4-FFF2-40B4-BE49-F238E27FC236}">
                <a16:creationId xmlns="" xmlns:a16="http://schemas.microsoft.com/office/drawing/2014/main" id="{CF135F36-0D10-4DFA-BD02-3E7C9D331A0F}"/>
              </a:ext>
            </a:extLst>
          </p:cNvPr>
          <p:cNvSpPr/>
          <p:nvPr/>
        </p:nvSpPr>
        <p:spPr>
          <a:xfrm flipH="1">
            <a:off x="1050362" y="3624194"/>
            <a:ext cx="2569923" cy="496048"/>
          </a:xfrm>
          <a:prstGeom prst="snip1Rect">
            <a:avLst>
              <a:gd name="adj" fmla="val 0"/>
            </a:avLst>
          </a:prstGeom>
          <a:gradFill>
            <a:gsLst>
              <a:gs pos="50000">
                <a:schemeClr val="accent5">
                  <a:lumMod val="75000"/>
                </a:schemeClr>
              </a:gs>
              <a:gs pos="50000">
                <a:srgbClr val="2C778C"/>
              </a:gs>
            </a:gsLst>
            <a:lin ang="54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모서리가 둥근 직사각형 599">
            <a:extLst>
              <a:ext uri="{FF2B5EF4-FFF2-40B4-BE49-F238E27FC236}">
                <a16:creationId xmlns="" xmlns:a16="http://schemas.microsoft.com/office/drawing/2014/main" id="{B21AB954-6E65-4587-9742-C1BC17AE2984}"/>
              </a:ext>
            </a:extLst>
          </p:cNvPr>
          <p:cNvSpPr/>
          <p:nvPr/>
        </p:nvSpPr>
        <p:spPr>
          <a:xfrm flipH="1">
            <a:off x="2620896" y="3624194"/>
            <a:ext cx="1784030" cy="496048"/>
          </a:xfrm>
          <a:prstGeom prst="trapezoid">
            <a:avLst>
              <a:gd name="adj" fmla="val 106941"/>
            </a:avLst>
          </a:prstGeom>
          <a:gradFill>
            <a:gsLst>
              <a:gs pos="50000">
                <a:schemeClr val="accent5">
                  <a:lumMod val="75000"/>
                </a:schemeClr>
              </a:gs>
              <a:gs pos="50000">
                <a:srgbClr val="2C778C"/>
              </a:gs>
            </a:gsLst>
            <a:lin ang="54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제목 114">
            <a:extLst>
              <a:ext uri="{FF2B5EF4-FFF2-40B4-BE49-F238E27FC236}">
                <a16:creationId xmlns="" xmlns:a16="http://schemas.microsoft.com/office/drawing/2014/main" id="{144EFD70-4916-4AD0-8372-9BB1307E3709}"/>
              </a:ext>
            </a:extLst>
          </p:cNvPr>
          <p:cNvSpPr txBox="1">
            <a:spLocks/>
          </p:cNvSpPr>
          <p:nvPr/>
        </p:nvSpPr>
        <p:spPr>
          <a:xfrm>
            <a:off x="1228537" y="3685674"/>
            <a:ext cx="838691" cy="369332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>
              <a:buSzPct val="85000"/>
              <a:defRPr/>
            </a:pPr>
            <a:r>
              <a:rPr lang="ko-KR" altLang="en-US" sz="2400" b="1" spc="-70" dirty="0" err="1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차별점</a:t>
            </a:r>
            <a:endParaRPr lang="ko-KR" altLang="en-US" sz="2400" b="1" spc="-7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18A9FF7-3A18-4A3D-8B3A-CED441110F40}"/>
              </a:ext>
            </a:extLst>
          </p:cNvPr>
          <p:cNvSpPr txBox="1"/>
          <p:nvPr/>
        </p:nvSpPr>
        <p:spPr>
          <a:xfrm>
            <a:off x="1219587" y="4268205"/>
            <a:ext cx="5939126" cy="307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133350" lvl="0" indent="-133350">
              <a:spcAft>
                <a:spcPts val="300"/>
              </a:spcAft>
              <a:buClr>
                <a:srgbClr val="4BACC6">
                  <a:lumMod val="7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Arial" pitchFamily="34" charset="0"/>
              </a:rPr>
              <a:t>가격</a:t>
            </a:r>
            <a:r>
              <a:rPr lang="en-US" altLang="ko-KR" sz="2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Arial" pitchFamily="34" charset="0"/>
              </a:rPr>
              <a:t>, </a:t>
            </a:r>
            <a:r>
              <a:rPr lang="ko-KR" altLang="en-US" sz="2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Arial" pitchFamily="34" charset="0"/>
              </a:rPr>
              <a:t>거리</a:t>
            </a:r>
            <a:r>
              <a:rPr lang="en-US" altLang="ko-KR" sz="2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Arial" pitchFamily="34" charset="0"/>
              </a:rPr>
              <a:t>, </a:t>
            </a:r>
            <a:r>
              <a:rPr lang="ko-KR" altLang="en-US" sz="2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Arial" pitchFamily="34" charset="0"/>
              </a:rPr>
              <a:t>분류에 대한 정량적</a:t>
            </a:r>
            <a:r>
              <a:rPr lang="en-US" altLang="ko-KR" sz="2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Arial" pitchFamily="34" charset="0"/>
              </a:rPr>
              <a:t>/</a:t>
            </a:r>
            <a:r>
              <a:rPr lang="ko-KR" altLang="en-US" sz="2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Arial" pitchFamily="34" charset="0"/>
              </a:rPr>
              <a:t>직관적 카테고리</a:t>
            </a:r>
            <a:r>
              <a:rPr lang="en-US" altLang="ko-KR" sz="2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Arial" pitchFamily="34" charset="0"/>
              </a:rPr>
              <a:t> </a:t>
            </a:r>
            <a:r>
              <a:rPr lang="ko-KR" altLang="en-US" sz="2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Arial" pitchFamily="34" charset="0"/>
              </a:rPr>
              <a:t>분류</a:t>
            </a:r>
            <a:endParaRPr lang="en-US" altLang="ko-KR" sz="200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1BA3BC2E-CD08-4689-A94E-D53FE07C3D6A}"/>
              </a:ext>
            </a:extLst>
          </p:cNvPr>
          <p:cNvSpPr txBox="1"/>
          <p:nvPr/>
        </p:nvSpPr>
        <p:spPr>
          <a:xfrm>
            <a:off x="1219587" y="2683476"/>
            <a:ext cx="5059077" cy="307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133350" lvl="0" indent="-133350">
              <a:spcAft>
                <a:spcPts val="300"/>
              </a:spcAft>
              <a:buClr>
                <a:srgbClr val="9BBB59">
                  <a:lumMod val="7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다이닝</a:t>
            </a:r>
            <a:r>
              <a:rPr lang="ko-KR" altLang="en-US" sz="2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 코드 검색 사이트 </a:t>
            </a:r>
            <a:r>
              <a:rPr lang="en-US" altLang="ko-KR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(</a:t>
            </a:r>
            <a:r>
              <a:rPr lang="ko-KR" altLang="en-US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평점</a:t>
            </a:r>
            <a:r>
              <a:rPr lang="en-US" altLang="ko-KR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, </a:t>
            </a:r>
            <a:r>
              <a:rPr lang="ko-KR" altLang="en-US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리뷰</a:t>
            </a:r>
            <a:r>
              <a:rPr lang="en-US" altLang="ko-KR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, </a:t>
            </a:r>
            <a:r>
              <a:rPr lang="ko-KR" altLang="en-US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메뉴 소개</a:t>
            </a:r>
            <a:r>
              <a:rPr lang="en-US" altLang="ko-KR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)</a:t>
            </a:r>
            <a:endParaRPr lang="ko-KR" altLang="en-US" sz="2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F7BE78E-9BA4-4428-AB5B-74D7D2C047C6}"/>
              </a:ext>
            </a:extLst>
          </p:cNvPr>
          <p:cNvSpPr txBox="1"/>
          <p:nvPr/>
        </p:nvSpPr>
        <p:spPr>
          <a:xfrm>
            <a:off x="1219587" y="4823454"/>
            <a:ext cx="4065215" cy="307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133350" lvl="0" indent="-133350">
              <a:spcAft>
                <a:spcPts val="300"/>
              </a:spcAft>
              <a:buClr>
                <a:srgbClr val="4BACC6">
                  <a:lumMod val="7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spc="-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Arial" pitchFamily="34" charset="0"/>
              </a:rPr>
              <a:t>학원생을</a:t>
            </a:r>
            <a:r>
              <a:rPr lang="ko-KR" altLang="en-US" sz="2000" spc="-2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Arial" pitchFamily="34" charset="0"/>
              </a:rPr>
              <a:t>  위한 커뮤니티 온라인 공간 개설</a:t>
            </a:r>
            <a:endParaRPr lang="en-US" altLang="ko-KR" sz="2000" spc="-20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AB2AD705-6293-4873-944D-578EE42780A3}"/>
              </a:ext>
            </a:extLst>
          </p:cNvPr>
          <p:cNvSpPr txBox="1"/>
          <p:nvPr/>
        </p:nvSpPr>
        <p:spPr>
          <a:xfrm>
            <a:off x="1219587" y="5378704"/>
            <a:ext cx="4102085" cy="307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133350" lvl="0" indent="-133350">
              <a:spcAft>
                <a:spcPts val="300"/>
              </a:spcAft>
              <a:buClr>
                <a:srgbClr val="4BACC6">
                  <a:lumMod val="7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Arial" pitchFamily="34" charset="0"/>
              </a:rPr>
              <a:t>식사 모집을 통한 오프라인 친목도모 </a:t>
            </a:r>
            <a:endParaRPr lang="en-US" altLang="ko-KR" sz="200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AF72352-BBCE-4C71-8FD4-229BB802128A}"/>
              </a:ext>
            </a:extLst>
          </p:cNvPr>
          <p:cNvSpPr txBox="1"/>
          <p:nvPr/>
        </p:nvSpPr>
        <p:spPr>
          <a:xfrm>
            <a:off x="386842" y="271460"/>
            <a:ext cx="371897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ED5ED5B-F4D9-41C3-922E-86DCDA54EE47}"/>
              </a:ext>
            </a:extLst>
          </p:cNvPr>
          <p:cNvSpPr txBox="1"/>
          <p:nvPr/>
        </p:nvSpPr>
        <p:spPr>
          <a:xfrm>
            <a:off x="1042988" y="527072"/>
            <a:ext cx="1401922" cy="4616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63774" algn="l" defTabSz="422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92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Arial" pitchFamily="34" charset="0"/>
              </a:rPr>
              <a:t>벤치마킹</a:t>
            </a:r>
            <a:endParaRPr kumimoji="0" lang="en-US" altLang="ko-KR" sz="3000" b="0" i="0" u="none" strike="noStrike" kern="1200" cap="none" spc="-92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7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5570F579-6F2C-4B26-BE87-C12DBF295A01}"/>
              </a:ext>
            </a:extLst>
          </p:cNvPr>
          <p:cNvSpPr/>
          <p:nvPr/>
        </p:nvSpPr>
        <p:spPr>
          <a:xfrm>
            <a:off x="1050362" y="1976606"/>
            <a:ext cx="7416800" cy="12730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98289D2-8582-472D-BB91-AA4BA6435399}"/>
              </a:ext>
            </a:extLst>
          </p:cNvPr>
          <p:cNvSpPr txBox="1"/>
          <p:nvPr/>
        </p:nvSpPr>
        <p:spPr>
          <a:xfrm>
            <a:off x="1219587" y="2217702"/>
            <a:ext cx="5339603" cy="307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133350" lvl="0" indent="-133350">
              <a:spcAft>
                <a:spcPts val="300"/>
              </a:spcAft>
              <a:buClr>
                <a:srgbClr val="9BBB59">
                  <a:lumMod val="7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현재의 위치에 따른 거리 별 식당 정보 </a:t>
            </a:r>
            <a:r>
              <a:rPr lang="en-US" altLang="ko-KR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(</a:t>
            </a:r>
            <a:r>
              <a:rPr lang="ko-KR" altLang="en-US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지도 </a:t>
            </a:r>
            <a:r>
              <a:rPr lang="en-US" altLang="ko-KR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API)</a:t>
            </a:r>
            <a:endParaRPr lang="en-US" altLang="ko-KR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2" name="모서리가 둥근 직사각형 599">
            <a:extLst>
              <a:ext uri="{FF2B5EF4-FFF2-40B4-BE49-F238E27FC236}">
                <a16:creationId xmlns="" xmlns:a16="http://schemas.microsoft.com/office/drawing/2014/main" id="{7BEC0C82-4099-431A-84F5-4206E5244A69}"/>
              </a:ext>
            </a:extLst>
          </p:cNvPr>
          <p:cNvSpPr/>
          <p:nvPr/>
        </p:nvSpPr>
        <p:spPr>
          <a:xfrm flipH="1">
            <a:off x="1050362" y="1484313"/>
            <a:ext cx="3521638" cy="496048"/>
          </a:xfrm>
          <a:prstGeom prst="snip1Rect">
            <a:avLst>
              <a:gd name="adj" fmla="val 0"/>
            </a:avLst>
          </a:prstGeom>
          <a:gradFill>
            <a:gsLst>
              <a:gs pos="50000">
                <a:schemeClr val="accent3">
                  <a:lumMod val="75000"/>
                </a:schemeClr>
              </a:gs>
              <a:gs pos="50000">
                <a:srgbClr val="698335"/>
              </a:gs>
            </a:gsLst>
            <a:lin ang="54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모서리가 둥근 직사각형 599">
            <a:extLst>
              <a:ext uri="{FF2B5EF4-FFF2-40B4-BE49-F238E27FC236}">
                <a16:creationId xmlns="" xmlns:a16="http://schemas.microsoft.com/office/drawing/2014/main" id="{B2BA69B3-0536-456C-8F3B-98DCAC6ED29E}"/>
              </a:ext>
            </a:extLst>
          </p:cNvPr>
          <p:cNvSpPr/>
          <p:nvPr/>
        </p:nvSpPr>
        <p:spPr>
          <a:xfrm flipH="1">
            <a:off x="3853215" y="1484313"/>
            <a:ext cx="2521712" cy="496048"/>
          </a:xfrm>
          <a:prstGeom prst="trapezoid">
            <a:avLst>
              <a:gd name="adj" fmla="val 106941"/>
            </a:avLst>
          </a:prstGeom>
          <a:gradFill>
            <a:gsLst>
              <a:gs pos="50000">
                <a:schemeClr val="accent3">
                  <a:lumMod val="75000"/>
                </a:schemeClr>
              </a:gs>
              <a:gs pos="50000">
                <a:srgbClr val="698335"/>
              </a:gs>
            </a:gsLst>
            <a:lin ang="54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제목 114">
            <a:extLst>
              <a:ext uri="{FF2B5EF4-FFF2-40B4-BE49-F238E27FC236}">
                <a16:creationId xmlns="" xmlns:a16="http://schemas.microsoft.com/office/drawing/2014/main" id="{D2E78317-17D6-4DDC-8356-F2910328195C}"/>
              </a:ext>
            </a:extLst>
          </p:cNvPr>
          <p:cNvSpPr txBox="1">
            <a:spLocks/>
          </p:cNvSpPr>
          <p:nvPr/>
        </p:nvSpPr>
        <p:spPr>
          <a:xfrm>
            <a:off x="1228537" y="1545794"/>
            <a:ext cx="3749103" cy="369332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>
              <a:buSzPct val="85000"/>
              <a:defRPr/>
            </a:pPr>
            <a:r>
              <a:rPr lang="ko-KR" altLang="en-US" sz="2400" b="1" spc="-70" dirty="0" err="1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네이버</a:t>
            </a:r>
            <a:r>
              <a:rPr lang="ko-KR" altLang="en-US" sz="2400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검색엔진</a:t>
            </a:r>
            <a:r>
              <a:rPr lang="en-US" altLang="ko-KR" sz="2400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spc="-70" dirty="0" err="1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다이닝</a:t>
            </a:r>
            <a:r>
              <a:rPr lang="ko-KR" altLang="en-US" sz="2400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코드</a:t>
            </a:r>
            <a:endParaRPr lang="ko-KR" altLang="en-US" sz="2400" b="1" spc="-7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D5D9D97-623D-44FC-8E76-B5486F916D3D}"/>
              </a:ext>
            </a:extLst>
          </p:cNvPr>
          <p:cNvSpPr/>
          <p:nvPr/>
        </p:nvSpPr>
        <p:spPr>
          <a:xfrm>
            <a:off x="1050362" y="4116572"/>
            <a:ext cx="7416800" cy="184428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모서리가 둥근 직사각형 599">
            <a:extLst>
              <a:ext uri="{FF2B5EF4-FFF2-40B4-BE49-F238E27FC236}">
                <a16:creationId xmlns="" xmlns:a16="http://schemas.microsoft.com/office/drawing/2014/main" id="{CF135F36-0D10-4DFA-BD02-3E7C9D331A0F}"/>
              </a:ext>
            </a:extLst>
          </p:cNvPr>
          <p:cNvSpPr/>
          <p:nvPr/>
        </p:nvSpPr>
        <p:spPr>
          <a:xfrm flipH="1">
            <a:off x="1050362" y="3624194"/>
            <a:ext cx="2569923" cy="496048"/>
          </a:xfrm>
          <a:prstGeom prst="snip1Rect">
            <a:avLst>
              <a:gd name="adj" fmla="val 0"/>
            </a:avLst>
          </a:prstGeom>
          <a:gradFill>
            <a:gsLst>
              <a:gs pos="50000">
                <a:schemeClr val="accent5">
                  <a:lumMod val="75000"/>
                </a:schemeClr>
              </a:gs>
              <a:gs pos="50000">
                <a:srgbClr val="2C778C"/>
              </a:gs>
            </a:gsLst>
            <a:lin ang="54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모서리가 둥근 직사각형 599">
            <a:extLst>
              <a:ext uri="{FF2B5EF4-FFF2-40B4-BE49-F238E27FC236}">
                <a16:creationId xmlns="" xmlns:a16="http://schemas.microsoft.com/office/drawing/2014/main" id="{B21AB954-6E65-4587-9742-C1BC17AE2984}"/>
              </a:ext>
            </a:extLst>
          </p:cNvPr>
          <p:cNvSpPr/>
          <p:nvPr/>
        </p:nvSpPr>
        <p:spPr>
          <a:xfrm flipH="1">
            <a:off x="2620896" y="3624194"/>
            <a:ext cx="1784030" cy="496048"/>
          </a:xfrm>
          <a:prstGeom prst="trapezoid">
            <a:avLst>
              <a:gd name="adj" fmla="val 106941"/>
            </a:avLst>
          </a:prstGeom>
          <a:gradFill>
            <a:gsLst>
              <a:gs pos="50000">
                <a:schemeClr val="accent5">
                  <a:lumMod val="75000"/>
                </a:schemeClr>
              </a:gs>
              <a:gs pos="50000">
                <a:srgbClr val="2C778C"/>
              </a:gs>
            </a:gsLst>
            <a:lin ang="54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제목 114">
            <a:extLst>
              <a:ext uri="{FF2B5EF4-FFF2-40B4-BE49-F238E27FC236}">
                <a16:creationId xmlns="" xmlns:a16="http://schemas.microsoft.com/office/drawing/2014/main" id="{144EFD70-4916-4AD0-8372-9BB1307E3709}"/>
              </a:ext>
            </a:extLst>
          </p:cNvPr>
          <p:cNvSpPr txBox="1">
            <a:spLocks/>
          </p:cNvSpPr>
          <p:nvPr/>
        </p:nvSpPr>
        <p:spPr>
          <a:xfrm>
            <a:off x="1228537" y="3685674"/>
            <a:ext cx="1906291" cy="369332"/>
          </a:xfrm>
          <a:prstGeom prst="rect">
            <a:avLst/>
          </a:prstGeom>
          <a:effectLst/>
        </p:spPr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>
              <a:buSzPct val="85000"/>
              <a:defRPr/>
            </a:pPr>
            <a:r>
              <a:rPr lang="en-US" altLang="ko-KR" sz="2400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MVC -2 </a:t>
            </a:r>
            <a:r>
              <a:rPr lang="en-US" altLang="ko-KR" sz="2000" b="1" spc="-7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Pattern</a:t>
            </a:r>
            <a:endParaRPr lang="ko-KR" altLang="en-US" sz="2000" b="1" spc="-7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1BA3BC2E-CD08-4689-A94E-D53FE07C3D6A}"/>
              </a:ext>
            </a:extLst>
          </p:cNvPr>
          <p:cNvSpPr txBox="1"/>
          <p:nvPr/>
        </p:nvSpPr>
        <p:spPr>
          <a:xfrm>
            <a:off x="1219587" y="2683476"/>
            <a:ext cx="5059077" cy="307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133350" lvl="0" indent="-133350">
              <a:spcAft>
                <a:spcPts val="300"/>
              </a:spcAft>
              <a:buClr>
                <a:srgbClr val="9BBB59">
                  <a:lumMod val="7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다이닝</a:t>
            </a:r>
            <a:r>
              <a:rPr lang="ko-KR" altLang="en-US" sz="2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 코드 검색 사이트 </a:t>
            </a:r>
            <a:r>
              <a:rPr lang="en-US" altLang="ko-KR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(</a:t>
            </a:r>
            <a:r>
              <a:rPr lang="ko-KR" altLang="en-US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평점</a:t>
            </a:r>
            <a:r>
              <a:rPr lang="en-US" altLang="ko-KR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, </a:t>
            </a:r>
            <a:r>
              <a:rPr lang="ko-KR" altLang="en-US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리뷰</a:t>
            </a:r>
            <a:r>
              <a:rPr lang="en-US" altLang="ko-KR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, </a:t>
            </a:r>
            <a:r>
              <a:rPr lang="ko-KR" altLang="en-US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메뉴 소개</a:t>
            </a:r>
            <a:r>
              <a:rPr lang="en-US" altLang="ko-KR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)</a:t>
            </a:r>
            <a:endParaRPr lang="ko-KR" altLang="en-US" sz="2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AF72352-BBCE-4C71-8FD4-229BB802128A}"/>
              </a:ext>
            </a:extLst>
          </p:cNvPr>
          <p:cNvSpPr txBox="1"/>
          <p:nvPr/>
        </p:nvSpPr>
        <p:spPr>
          <a:xfrm>
            <a:off x="386842" y="271460"/>
            <a:ext cx="371897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ED5ED5B-F4D9-41C3-922E-86DCDA54EE47}"/>
              </a:ext>
            </a:extLst>
          </p:cNvPr>
          <p:cNvSpPr txBox="1"/>
          <p:nvPr/>
        </p:nvSpPr>
        <p:spPr>
          <a:xfrm>
            <a:off x="1042988" y="527072"/>
            <a:ext cx="1401922" cy="4616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63774" algn="l" defTabSz="422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92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Arial" pitchFamily="34" charset="0"/>
              </a:rPr>
              <a:t>벤치마킹</a:t>
            </a:r>
            <a:endParaRPr kumimoji="0" lang="en-US" altLang="ko-KR" sz="3000" b="0" i="0" u="none" strike="noStrike" kern="1200" cap="none" spc="-92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97813" y="4299937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장점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체계적이고 구조적이다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유지보수에 용이하다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97813" y="4973926"/>
            <a:ext cx="569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단점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MVC1pattern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에 비해 복잡하다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개발기간이 길다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5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3310329" y="1988059"/>
            <a:ext cx="2391368" cy="3941254"/>
            <a:chOff x="1046669" y="2188084"/>
            <a:chExt cx="2391368" cy="3941254"/>
          </a:xfrm>
        </p:grpSpPr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8266CC34-FF77-4BBF-8E30-48DA26255304}"/>
                </a:ext>
              </a:extLst>
            </p:cNvPr>
            <p:cNvSpPr/>
            <p:nvPr/>
          </p:nvSpPr>
          <p:spPr>
            <a:xfrm>
              <a:off x="1046670" y="2188084"/>
              <a:ext cx="2391367" cy="39412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="" xmlns:a16="http://schemas.microsoft.com/office/drawing/2014/main" id="{233B5292-7E2C-4753-8F1D-B767FDFD6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69" y="2968380"/>
              <a:ext cx="2380343" cy="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="" xmlns:a16="http://schemas.microsoft.com/office/drawing/2014/main" id="{FA62B75F-5637-4B41-90EB-88612B1891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69" y="3763448"/>
              <a:ext cx="2380343" cy="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="" xmlns:a16="http://schemas.microsoft.com/office/drawing/2014/main" id="{BCA936E8-86C2-4985-AE7C-E2F3DCDC49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69" y="4551297"/>
              <a:ext cx="2380343" cy="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="" xmlns:a16="http://schemas.microsoft.com/office/drawing/2014/main" id="{4B148E7D-9747-4C5E-B421-926C7A39C7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69" y="5341076"/>
              <a:ext cx="2380343" cy="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598994" y="1988059"/>
            <a:ext cx="2391368" cy="3941254"/>
            <a:chOff x="1046669" y="2188084"/>
            <a:chExt cx="2391368" cy="3941254"/>
          </a:xfrm>
        </p:grpSpPr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8266CC34-FF77-4BBF-8E30-48DA26255304}"/>
                </a:ext>
              </a:extLst>
            </p:cNvPr>
            <p:cNvSpPr/>
            <p:nvPr/>
          </p:nvSpPr>
          <p:spPr>
            <a:xfrm>
              <a:off x="1046670" y="2188084"/>
              <a:ext cx="2391367" cy="39412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="" xmlns:a16="http://schemas.microsoft.com/office/drawing/2014/main" id="{233B5292-7E2C-4753-8F1D-B767FDFD6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69" y="2968380"/>
              <a:ext cx="2380343" cy="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A62B75F-5637-4B41-90EB-88612B1891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69" y="3763448"/>
              <a:ext cx="2380343" cy="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BCA936E8-86C2-4985-AE7C-E2F3DCDC49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69" y="4551297"/>
              <a:ext cx="2380343" cy="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4B148E7D-9747-4C5E-B421-926C7A39C7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69" y="5341076"/>
              <a:ext cx="2380343" cy="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8B2D255-9BE1-4C01-AFFF-AB2E1A92C458}"/>
              </a:ext>
            </a:extLst>
          </p:cNvPr>
          <p:cNvSpPr txBox="1"/>
          <p:nvPr/>
        </p:nvSpPr>
        <p:spPr>
          <a:xfrm>
            <a:off x="386842" y="271460"/>
            <a:ext cx="371897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Arial" pitchFamily="34" charset="0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ED5ED5B-F4D9-41C3-922E-86DCDA54EE47}"/>
              </a:ext>
            </a:extLst>
          </p:cNvPr>
          <p:cNvSpPr txBox="1"/>
          <p:nvPr/>
        </p:nvSpPr>
        <p:spPr>
          <a:xfrm>
            <a:off x="1042988" y="527072"/>
            <a:ext cx="1401922" cy="4616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263774" algn="l" defTabSz="422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pc="-92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팀원소개</a:t>
            </a:r>
            <a:endParaRPr kumimoji="0" lang="en-US" altLang="ko-KR" sz="3000" b="1" i="0" u="none" strike="noStrike" kern="1200" cap="none" spc="-92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332" y="1988059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PL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(Project Leader)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4807" y="3563423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AA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(Application Architect)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6766" y="4368284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DA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(Data Architect)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31014" y="2152650"/>
            <a:ext cx="2185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프로젝트 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리딩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요구사항 분석 및 화면설계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6043714" y="1988059"/>
            <a:ext cx="2391368" cy="3941254"/>
            <a:chOff x="1046669" y="2188084"/>
            <a:chExt cx="2391368" cy="3941254"/>
          </a:xfrm>
        </p:grpSpPr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8266CC34-FF77-4BBF-8E30-48DA26255304}"/>
                </a:ext>
              </a:extLst>
            </p:cNvPr>
            <p:cNvSpPr/>
            <p:nvPr/>
          </p:nvSpPr>
          <p:spPr>
            <a:xfrm>
              <a:off x="1046670" y="2188084"/>
              <a:ext cx="2391367" cy="39412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="" xmlns:a16="http://schemas.microsoft.com/office/drawing/2014/main" id="{233B5292-7E2C-4753-8F1D-B767FDFD6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69" y="2968380"/>
              <a:ext cx="2380343" cy="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="" xmlns:a16="http://schemas.microsoft.com/office/drawing/2014/main" id="{FA62B75F-5637-4B41-90EB-88612B1891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69" y="3763448"/>
              <a:ext cx="2380343" cy="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="" xmlns:a16="http://schemas.microsoft.com/office/drawing/2014/main" id="{BCA936E8-86C2-4985-AE7C-E2F3DCDC49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69" y="4551297"/>
              <a:ext cx="2380343" cy="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="" xmlns:a16="http://schemas.microsoft.com/office/drawing/2014/main" id="{4B148E7D-9747-4C5E-B421-926C7A39C7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69" y="5341076"/>
              <a:ext cx="2380343" cy="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296785" y="4775716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정 유 진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96785" y="2399182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김 이 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331014" y="3716870"/>
            <a:ext cx="2007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기본 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로직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및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표준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설계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외부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기능구현 총괄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91272" y="398942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유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은 지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4332" y="2779112"/>
            <a:ext cx="214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TA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(Technical Architect)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0797" y="3205116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도현" pitchFamily="50" charset="-127"/>
                <a:ea typeface="배달의민족 도현" pitchFamily="50" charset="-127"/>
              </a:rPr>
              <a:t>박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예 진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4332" y="5145048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DA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(Data Architect)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04351" y="555248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최 윤 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31014" y="2906628"/>
            <a:ext cx="228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네트워크 구축 및 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공통업무 총괄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31014" y="4491514"/>
            <a:ext cx="1729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데이터 구축 및  설계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기술부문 총괄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331014" y="5301139"/>
            <a:ext cx="19191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데이터 구축 및  설계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공통업무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DB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관리 총괄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43715" y="2111884"/>
            <a:ext cx="179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JSP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화면설계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</a:p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커뮤니티 게시판 구현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43714" y="2893412"/>
            <a:ext cx="2239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공지사항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FAQ, </a:t>
            </a:r>
          </a:p>
          <a:p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찜기능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디테일 페이지 구현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043713" y="3570165"/>
            <a:ext cx="20762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회원가입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마이페이지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</a:p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로그인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비밀번호 암호화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세션구현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식당검색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043712" y="4361218"/>
            <a:ext cx="2294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데이터테이블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ERD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로직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</a:p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파티 게시판 구현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통합댓글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관리자 페이지 구현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043711" y="5152271"/>
            <a:ext cx="22397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이벤트 및 홍보게시판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r>
              <a:rPr lang="en-US" altLang="ko-KR" sz="1400" dirty="0" err="1" smtClean="0">
                <a:latin typeface="나눔고딕" pitchFamily="50" charset="-127"/>
                <a:ea typeface="나눔고딕" pitchFamily="50" charset="-127"/>
              </a:rPr>
              <a:t>QnA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게시판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식당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DB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정보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오퍼레이터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604806" y="1492011"/>
            <a:ext cx="2374531" cy="496048"/>
            <a:chOff x="604806" y="1492011"/>
            <a:chExt cx="2374531" cy="496048"/>
          </a:xfrm>
        </p:grpSpPr>
        <p:sp>
          <p:nvSpPr>
            <p:cNvPr id="76" name="모서리가 둥근 직사각형 599">
              <a:extLst>
                <a:ext uri="{FF2B5EF4-FFF2-40B4-BE49-F238E27FC236}">
                  <a16:creationId xmlns="" xmlns:a16="http://schemas.microsoft.com/office/drawing/2014/main" id="{CF135F36-0D10-4DFA-BD02-3E7C9D331A0F}"/>
                </a:ext>
              </a:extLst>
            </p:cNvPr>
            <p:cNvSpPr/>
            <p:nvPr/>
          </p:nvSpPr>
          <p:spPr>
            <a:xfrm flipH="1">
              <a:off x="604806" y="1492011"/>
              <a:ext cx="1357343" cy="496048"/>
            </a:xfrm>
            <a:prstGeom prst="snip1Rect">
              <a:avLst>
                <a:gd name="adj" fmla="val 0"/>
              </a:avLst>
            </a:prstGeom>
            <a:gradFill>
              <a:gsLst>
                <a:gs pos="50000">
                  <a:schemeClr val="accent5">
                    <a:lumMod val="75000"/>
                  </a:schemeClr>
                </a:gs>
                <a:gs pos="50000">
                  <a:srgbClr val="2C778C"/>
                </a:gs>
              </a:gsLst>
              <a:lin ang="5400000" scaled="0"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7" name="모서리가 둥근 직사각형 599">
              <a:extLst>
                <a:ext uri="{FF2B5EF4-FFF2-40B4-BE49-F238E27FC236}">
                  <a16:creationId xmlns="" xmlns:a16="http://schemas.microsoft.com/office/drawing/2014/main" id="{B21AB954-6E65-4587-9742-C1BC17AE2984}"/>
                </a:ext>
              </a:extLst>
            </p:cNvPr>
            <p:cNvSpPr/>
            <p:nvPr/>
          </p:nvSpPr>
          <p:spPr>
            <a:xfrm flipH="1">
              <a:off x="1195307" y="1492011"/>
              <a:ext cx="1784030" cy="496048"/>
            </a:xfrm>
            <a:prstGeom prst="trapezoid">
              <a:avLst>
                <a:gd name="adj" fmla="val 106941"/>
              </a:avLst>
            </a:prstGeom>
            <a:gradFill>
              <a:gsLst>
                <a:gs pos="50000">
                  <a:schemeClr val="accent5">
                    <a:lumMod val="75000"/>
                  </a:schemeClr>
                </a:gs>
                <a:gs pos="50000">
                  <a:srgbClr val="2C778C"/>
                </a:gs>
              </a:gsLst>
              <a:lin ang="5400000" scaled="0"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8" name="제목 114">
              <a:extLst>
                <a:ext uri="{FF2B5EF4-FFF2-40B4-BE49-F238E27FC236}">
                  <a16:creationId xmlns="" xmlns:a16="http://schemas.microsoft.com/office/drawing/2014/main" id="{144EFD70-4916-4AD0-8372-9BB1307E3709}"/>
                </a:ext>
              </a:extLst>
            </p:cNvPr>
            <p:cNvSpPr txBox="1">
              <a:spLocks/>
            </p:cNvSpPr>
            <p:nvPr/>
          </p:nvSpPr>
          <p:spPr>
            <a:xfrm>
              <a:off x="782982" y="1553491"/>
              <a:ext cx="838691" cy="369332"/>
            </a:xfrm>
            <a:prstGeom prst="rect">
              <a:avLst/>
            </a:prstGeom>
            <a:effectLst/>
          </p:spPr>
          <p:txBody>
            <a:bodyPr wrap="non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lvl="0">
                <a:buSzPct val="85000"/>
                <a:defRPr/>
              </a:pPr>
              <a:r>
                <a:rPr lang="ko-KR" altLang="en-US" sz="2400" b="1" spc="-70" dirty="0" smtClean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포지션</a:t>
              </a:r>
              <a:endParaRPr lang="ko-KR" altLang="en-US" sz="2400" b="1" spc="-7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318747" y="1492011"/>
            <a:ext cx="2374531" cy="496048"/>
            <a:chOff x="604806" y="1492011"/>
            <a:chExt cx="2374531" cy="496048"/>
          </a:xfrm>
        </p:grpSpPr>
        <p:sp>
          <p:nvSpPr>
            <p:cNvPr id="80" name="모서리가 둥근 직사각형 599">
              <a:extLst>
                <a:ext uri="{FF2B5EF4-FFF2-40B4-BE49-F238E27FC236}">
                  <a16:creationId xmlns="" xmlns:a16="http://schemas.microsoft.com/office/drawing/2014/main" id="{CF135F36-0D10-4DFA-BD02-3E7C9D331A0F}"/>
                </a:ext>
              </a:extLst>
            </p:cNvPr>
            <p:cNvSpPr/>
            <p:nvPr/>
          </p:nvSpPr>
          <p:spPr>
            <a:xfrm flipH="1">
              <a:off x="604806" y="1492011"/>
              <a:ext cx="1357343" cy="496048"/>
            </a:xfrm>
            <a:prstGeom prst="snip1Rect">
              <a:avLst>
                <a:gd name="adj" fmla="val 0"/>
              </a:avLst>
            </a:prstGeom>
            <a:gradFill>
              <a:gsLst>
                <a:gs pos="50000">
                  <a:schemeClr val="accent5">
                    <a:lumMod val="75000"/>
                  </a:schemeClr>
                </a:gs>
                <a:gs pos="50000">
                  <a:srgbClr val="2C778C"/>
                </a:gs>
              </a:gsLst>
              <a:lin ang="5400000" scaled="0"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1" name="모서리가 둥근 직사각형 599">
              <a:extLst>
                <a:ext uri="{FF2B5EF4-FFF2-40B4-BE49-F238E27FC236}">
                  <a16:creationId xmlns="" xmlns:a16="http://schemas.microsoft.com/office/drawing/2014/main" id="{B21AB954-6E65-4587-9742-C1BC17AE2984}"/>
                </a:ext>
              </a:extLst>
            </p:cNvPr>
            <p:cNvSpPr/>
            <p:nvPr/>
          </p:nvSpPr>
          <p:spPr>
            <a:xfrm flipH="1">
              <a:off x="1195307" y="1492011"/>
              <a:ext cx="1784030" cy="496048"/>
            </a:xfrm>
            <a:prstGeom prst="trapezoid">
              <a:avLst>
                <a:gd name="adj" fmla="val 106941"/>
              </a:avLst>
            </a:prstGeom>
            <a:gradFill>
              <a:gsLst>
                <a:gs pos="50000">
                  <a:schemeClr val="accent5">
                    <a:lumMod val="75000"/>
                  </a:schemeClr>
                </a:gs>
                <a:gs pos="50000">
                  <a:srgbClr val="2C778C"/>
                </a:gs>
              </a:gsLst>
              <a:lin ang="5400000" scaled="0"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" name="제목 114">
              <a:extLst>
                <a:ext uri="{FF2B5EF4-FFF2-40B4-BE49-F238E27FC236}">
                  <a16:creationId xmlns="" xmlns:a16="http://schemas.microsoft.com/office/drawing/2014/main" id="{144EFD70-4916-4AD0-8372-9BB1307E3709}"/>
                </a:ext>
              </a:extLst>
            </p:cNvPr>
            <p:cNvSpPr txBox="1">
              <a:spLocks/>
            </p:cNvSpPr>
            <p:nvPr/>
          </p:nvSpPr>
          <p:spPr>
            <a:xfrm>
              <a:off x="782982" y="1553491"/>
              <a:ext cx="559127" cy="369332"/>
            </a:xfrm>
            <a:prstGeom prst="rect">
              <a:avLst/>
            </a:prstGeom>
            <a:effectLst/>
          </p:spPr>
          <p:txBody>
            <a:bodyPr wrap="non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lvl="0">
                <a:buSzPct val="85000"/>
                <a:defRPr/>
              </a:pPr>
              <a:r>
                <a:rPr lang="ko-KR" altLang="en-US" sz="2400" b="1" spc="-70" dirty="0" smtClean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담당</a:t>
              </a:r>
              <a:endParaRPr lang="ko-KR" altLang="en-US" sz="2400" b="1" spc="-7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6043711" y="1492011"/>
            <a:ext cx="2374531" cy="496048"/>
            <a:chOff x="604806" y="1492011"/>
            <a:chExt cx="2374531" cy="496048"/>
          </a:xfrm>
        </p:grpSpPr>
        <p:sp>
          <p:nvSpPr>
            <p:cNvPr id="84" name="모서리가 둥근 직사각형 599">
              <a:extLst>
                <a:ext uri="{FF2B5EF4-FFF2-40B4-BE49-F238E27FC236}">
                  <a16:creationId xmlns="" xmlns:a16="http://schemas.microsoft.com/office/drawing/2014/main" id="{CF135F36-0D10-4DFA-BD02-3E7C9D331A0F}"/>
                </a:ext>
              </a:extLst>
            </p:cNvPr>
            <p:cNvSpPr/>
            <p:nvPr/>
          </p:nvSpPr>
          <p:spPr>
            <a:xfrm flipH="1">
              <a:off x="604806" y="1492011"/>
              <a:ext cx="1357343" cy="496048"/>
            </a:xfrm>
            <a:prstGeom prst="snip1Rect">
              <a:avLst>
                <a:gd name="adj" fmla="val 0"/>
              </a:avLst>
            </a:prstGeom>
            <a:gradFill>
              <a:gsLst>
                <a:gs pos="50000">
                  <a:schemeClr val="accent5">
                    <a:lumMod val="75000"/>
                  </a:schemeClr>
                </a:gs>
                <a:gs pos="50000">
                  <a:srgbClr val="2C778C"/>
                </a:gs>
              </a:gsLst>
              <a:lin ang="5400000" scaled="0"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5" name="모서리가 둥근 직사각형 599">
              <a:extLst>
                <a:ext uri="{FF2B5EF4-FFF2-40B4-BE49-F238E27FC236}">
                  <a16:creationId xmlns="" xmlns:a16="http://schemas.microsoft.com/office/drawing/2014/main" id="{B21AB954-6E65-4587-9742-C1BC17AE2984}"/>
                </a:ext>
              </a:extLst>
            </p:cNvPr>
            <p:cNvSpPr/>
            <p:nvPr/>
          </p:nvSpPr>
          <p:spPr>
            <a:xfrm flipH="1">
              <a:off x="1195307" y="1492011"/>
              <a:ext cx="1784030" cy="496048"/>
            </a:xfrm>
            <a:prstGeom prst="trapezoid">
              <a:avLst>
                <a:gd name="adj" fmla="val 106941"/>
              </a:avLst>
            </a:prstGeom>
            <a:gradFill>
              <a:gsLst>
                <a:gs pos="50000">
                  <a:schemeClr val="accent5">
                    <a:lumMod val="75000"/>
                  </a:schemeClr>
                </a:gs>
                <a:gs pos="50000">
                  <a:srgbClr val="2C778C"/>
                </a:gs>
              </a:gsLst>
              <a:lin ang="5400000" scaled="0"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6" name="제목 114">
              <a:extLst>
                <a:ext uri="{FF2B5EF4-FFF2-40B4-BE49-F238E27FC236}">
                  <a16:creationId xmlns="" xmlns:a16="http://schemas.microsoft.com/office/drawing/2014/main" id="{144EFD70-4916-4AD0-8372-9BB1307E3709}"/>
                </a:ext>
              </a:extLst>
            </p:cNvPr>
            <p:cNvSpPr txBox="1">
              <a:spLocks/>
            </p:cNvSpPr>
            <p:nvPr/>
          </p:nvSpPr>
          <p:spPr>
            <a:xfrm>
              <a:off x="782982" y="1553491"/>
              <a:ext cx="1118255" cy="369332"/>
            </a:xfrm>
            <a:prstGeom prst="rect">
              <a:avLst/>
            </a:prstGeom>
            <a:effectLst/>
          </p:spPr>
          <p:txBody>
            <a:bodyPr wrap="non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lvl="0">
                <a:buSzPct val="85000"/>
                <a:defRPr/>
              </a:pPr>
              <a:r>
                <a:rPr lang="ko-KR" altLang="en-US" sz="2400" b="1" spc="-70" dirty="0" smtClean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기능구현</a:t>
              </a:r>
              <a:endParaRPr lang="ko-KR" altLang="en-US" sz="2400" b="1" spc="-7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254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나눔고딕" pitchFamily="50" charset="-127"/>
            <a:ea typeface="나눔고딕" pitchFamily="50" charset="-127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solidFill>
            <a:schemeClr val="bg1">
              <a:lumMod val="65000"/>
            </a:schemeClr>
          </a:solidFill>
        </a:ln>
      </a:spPr>
      <a:bodyPr wrap="none" rtlCol="0">
        <a:spAutoFit/>
      </a:bodyPr>
      <a:lstStyle>
        <a:defPPr algn="ctr">
          <a:defRPr sz="1200" dirty="0" smtClean="0">
            <a:solidFill>
              <a:schemeClr val="bg1">
                <a:lumMod val="50000"/>
              </a:schemeClr>
            </a:solidFill>
            <a:latin typeface="Arial" pitchFamily="34" charset="0"/>
            <a:ea typeface="나눔고딕" pitchFamily="50" charset="-127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6768</TotalTime>
  <Words>1833</Words>
  <Application>Microsoft Office PowerPoint</Application>
  <PresentationFormat>화면 슬라이드 쇼(4:3)</PresentationFormat>
  <Paragraphs>415</Paragraphs>
  <Slides>24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3_Office 테마</vt:lpstr>
      <vt:lpstr>4_Office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</dc:creator>
  <cp:lastModifiedBy>PC-08</cp:lastModifiedBy>
  <cp:revision>889</cp:revision>
  <dcterms:created xsi:type="dcterms:W3CDTF">2017-02-06T01:23:32Z</dcterms:created>
  <dcterms:modified xsi:type="dcterms:W3CDTF">2021-05-03T00:06:41Z</dcterms:modified>
</cp:coreProperties>
</file>