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20"/>
  </p:notesMasterIdLst>
  <p:sldIdLst>
    <p:sldId id="272" r:id="rId2"/>
    <p:sldId id="273" r:id="rId3"/>
    <p:sldId id="274" r:id="rId4"/>
    <p:sldId id="275" r:id="rId5"/>
    <p:sldId id="288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9" r:id="rId17"/>
    <p:sldId id="286" r:id="rId18"/>
    <p:sldId id="287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C69FF03A-DF0C-4845-94BB-EF2385AD676B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1"/>
              </a:solidFill>
            </a:ln>
          </a:top>
          <a:bottom>
            <a:ln w="2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1"/>
              </a:solidFill>
            </a:ln>
          </a:top>
          <a:bottom>
            <a:ln w="10000" cmpd="sng">
              <a:solidFill>
                <a:schemeClr val="accent1"/>
              </a:solidFill>
            </a:ln>
          </a:bottom>
        </a:tcBdr>
        <a:fill>
          <a:solidFill>
            <a:schemeClr val="accent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06F615A-370F-48FF-96DE-FFA2584FB0C5}" styleName="Light Style 2 - Body/Background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1">
              <a:schemeClr val="dk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dk1"/>
            </a:lnRef>
          </a:top>
          <a:bottom>
            <a:lnRef idx="1">
              <a:schemeClr val="dk1"/>
            </a:lnRef>
          </a:bottom>
        </a:tcBdr>
      </a:tcStyle>
    </a:band1H>
    <a:band1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dk1"/>
      </a:tcTxStyle>
      <a:tcStyle>
        <a:tcBdr>
          <a:top>
            <a:ln w="60800" cmpd="dbl">
              <a:solidFill>
                <a:schemeClr val="dk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dk1">
          <a:shade val="40000"/>
        </a:schemeClr>
      </a:tcTxStyle>
      <a:tcStyle>
        <a:tcBdr/>
        <a:fill>
          <a:solidFill>
            <a:schemeClr val="dk1">
              <a:alpha val="40000"/>
            </a:schemeClr>
          </a:solidFill>
        </a:fill>
      </a:tcStyle>
    </a:firstRow>
  </a:tblStyle>
  <a:tblStyle styleId="{35B5AC75-323D-4BF5-8D33-902B30104892}" styleName="Normal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3"/>
              </a:solidFill>
            </a:ln>
          </a:left>
          <a:right>
            <a:ln w="40000" cmpd="sng">
              <a:solidFill>
                <a:schemeClr val="accent3"/>
              </a:solidFill>
            </a:ln>
          </a:right>
          <a:top>
            <a:ln w="40000" cmpd="sng">
              <a:solidFill>
                <a:schemeClr val="accent3"/>
              </a:solidFill>
            </a:ln>
          </a:top>
          <a:bottom>
            <a:ln w="400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3">
          <a:shade val="80000"/>
        </a:schemeClr>
      </a:tcTxStyle>
      <a:tcStyle>
        <a:tcBdr>
          <a:bottom>
            <a:ln w="35400" cmpd="sng">
              <a:solidFill>
                <a:schemeClr val="accent3">
                  <a:shade val="80000"/>
                </a:schemeClr>
              </a:solidFill>
            </a:ln>
          </a:bottom>
        </a:tcBdr>
        <a:fill>
          <a:solidFill>
            <a:schemeClr val="accent3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4E978D-9BAA-4586-AC6A-376D3A6993E0}" styleName="Normal Style 3 - Accent 4">
    <a:wholeTbl>
      <a:tcTxStyle>
        <a:fontRef idx="minor">
          <a:scrgbClr r="0" g="0" b="0"/>
        </a:fontRef>
        <a:schemeClr val="accent4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>
        <a:fontRef idx="minor">
          <a:scrgbClr r="0" g="0" b="0"/>
        </a:fontRef>
        <a:schemeClr val="dk1"/>
      </a:tcTxStyle>
      <a:tcStyle>
        <a:tcBdr/>
        <a:fill>
          <a:solidFill>
            <a:schemeClr val="dk1">
              <a:lum val="8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5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scrgbClr r="0" g="0" b="0"/>
        </a:fontRef>
        <a:schemeClr val="accent4"/>
      </a:tcTxStyle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accent4"/>
      </a:tcTxStyle>
      <a:tcStyle>
        <a:tcBdr/>
      </a:tcStyle>
    </a:seCell>
    <a:swCell>
      <a:tcTxStyle b="on">
        <a:fontRef idx="minor">
          <a:scrgbClr r="0" g="0" b="0"/>
        </a:fontRef>
        <a:schemeClr val="accent4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500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BBCF0C9-1C79-4413-BDAC-4FF0CCA5B560}" styleName="Normal Style 1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77BBAD0-2FD1-4BB3-BED5-B7D4590D3504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3"/>
      </a:tcTxStyle>
      <a:tcStyle>
        <a:tcBdr>
          <a:top>
            <a:ln w="6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3">
          <a:shade val="40000"/>
        </a:schemeClr>
      </a:tcTxStyle>
      <a:tcStyle>
        <a:tcBdr/>
        <a:fill>
          <a:solidFill>
            <a:schemeClr val="accent3">
              <a:alpha val="40000"/>
            </a:schemeClr>
          </a:solidFill>
        </a:fill>
      </a:tcStyle>
    </a:firstRow>
  </a:tblStyle>
  <a:tblStyle styleId="{2B97EFD9-3E4E-4774-82E3-5CA0719C0AE7}" styleName="Normal Style 3 - Accent 3">
    <a:wholeTbl>
      <a:tcTxStyle>
        <a:fontRef idx="minor">
          <a:scrgbClr r="0" g="0" b="0"/>
        </a:fontRef>
        <a:schemeClr val="accent3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>
        <a:fontRef idx="minor">
          <a:scrgbClr r="0" g="0" b="0"/>
        </a:fontRef>
        <a:schemeClr val="dk1"/>
      </a:tcTxStyle>
      <a:tcStyle>
        <a:tcBdr/>
        <a:fill>
          <a:solidFill>
            <a:schemeClr val="dk1">
              <a:lum val="8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5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scrgbClr r="0" g="0" b="0"/>
        </a:fontRef>
        <a:schemeClr val="accent3"/>
      </a:tcTxStyle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accent3"/>
      </a:tcTxStyle>
      <a:tcStyle>
        <a:tcBdr/>
      </a:tcStyle>
    </a:seCell>
    <a:swCell>
      <a:tcTxStyle b="on">
        <a:fontRef idx="minor">
          <a:scrgbClr r="0" g="0" b="0"/>
        </a:fontRef>
        <a:schemeClr val="accent3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500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F0A0EA-C916-463C-A3AD-4CCFBD9124EA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1"/>
      </a:tcTxStyle>
      <a:tcStyle>
        <a:tcBdr>
          <a:top>
            <a:ln w="6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1">
          <a:shade val="40000"/>
        </a:schemeClr>
      </a:tcTxStyle>
      <a:tcStyle>
        <a:tcBdr/>
        <a:fill>
          <a:solidFill>
            <a:schemeClr val="accent1">
              <a:alpha val="40000"/>
            </a:schemeClr>
          </a:solidFill>
        </a:fill>
      </a:tcStyle>
    </a:firstRow>
  </a:tblStyle>
  <a:tblStyle styleId="{8C7C34EE-A80E-4234-8AE3-745E8258B0B7}" styleName="Normal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2"/>
              </a:solidFill>
            </a:ln>
          </a:left>
          <a:right>
            <a:ln w="40000" cmpd="sng">
              <a:solidFill>
                <a:schemeClr val="accent2"/>
              </a:solidFill>
            </a:ln>
          </a:right>
          <a:top>
            <a:ln w="40000" cmpd="sng">
              <a:solidFill>
                <a:schemeClr val="accent2"/>
              </a:solidFill>
            </a:ln>
          </a:top>
          <a:bottom>
            <a:ln w="400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2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2">
          <a:shade val="80000"/>
        </a:schemeClr>
      </a:tcTxStyle>
      <a:tcStyle>
        <a:tcBdr>
          <a:bottom>
            <a:ln w="35400" cmpd="sng">
              <a:solidFill>
                <a:schemeClr val="accent2">
                  <a:shade val="80000"/>
                </a:schemeClr>
              </a:solidFill>
            </a:ln>
          </a:bottom>
        </a:tcBdr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46"/>
    <p:restoredTop sz="94660"/>
  </p:normalViewPr>
  <p:slideViewPr>
    <p:cSldViewPr>
      <p:cViewPr varScale="1">
        <p:scale>
          <a:sx n="88" d="100"/>
          <a:sy n="88" d="100"/>
        </p:scale>
        <p:origin x="78" y="522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59677B1A-63AA-4974-BA26-B72D010D6FE6}" type="datetime1">
              <a:rPr lang="ko-KR" altLang="en-US"/>
              <a:pPr lvl="0">
                <a:defRPr/>
              </a:pPr>
              <a:t>2021-06-29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F2A08E7-1FBD-4573-B950-8C82B52267F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77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10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642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477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695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252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156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15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89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4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761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E6F8D-A215-4982-85FB-D3213693C3C4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EFB45-EA1E-4CBE-B216-641E159E2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3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062157"/>
              </p:ext>
            </p:extLst>
          </p:nvPr>
        </p:nvGraphicFramePr>
        <p:xfrm>
          <a:off x="144488" y="-20843"/>
          <a:ext cx="8785466" cy="111610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2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9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84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84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2034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프로세스명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교육계획서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034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2021.06.29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 dirty="0" err="1">
                          <a:solidFill>
                            <a:schemeClr val="tx1"/>
                          </a:solidFill>
                        </a:rPr>
                        <a:t>이휘로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034">
                <a:tc grid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프로세스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Flow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44555" y="1182976"/>
            <a:ext cx="2232248" cy="360040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</a:rPr>
              <a:t>교육생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D52E3A0-F3CD-46DD-8E57-77D4FB129AE4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2555776" y="3609020"/>
            <a:ext cx="1944216" cy="0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A9AB48A-E714-435C-9304-0E244EF73CBE}"/>
              </a:ext>
            </a:extLst>
          </p:cNvPr>
          <p:cNvSpPr/>
          <p:nvPr/>
        </p:nvSpPr>
        <p:spPr>
          <a:xfrm>
            <a:off x="1259632" y="3429000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>
                <a:solidFill>
                  <a:schemeClr val="lt1"/>
                </a:solidFill>
              </a:rPr>
              <a:t>교육생 로그인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3B1F394-DFF3-4542-9CB0-88FA00A27DCB}"/>
              </a:ext>
            </a:extLst>
          </p:cNvPr>
          <p:cNvSpPr/>
          <p:nvPr/>
        </p:nvSpPr>
        <p:spPr>
          <a:xfrm>
            <a:off x="2915816" y="3429000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/>
              <a:t>교육계획서</a:t>
            </a:r>
            <a:endParaRPr lang="ko-KR" altLang="en-US" sz="1300" dirty="0">
              <a:solidFill>
                <a:schemeClr val="lt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E2CC55F-9736-49D0-9F78-DE82208A2756}"/>
              </a:ext>
            </a:extLst>
          </p:cNvPr>
          <p:cNvSpPr/>
          <p:nvPr/>
        </p:nvSpPr>
        <p:spPr>
          <a:xfrm>
            <a:off x="4499992" y="3429000"/>
            <a:ext cx="1403176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/>
              <a:t>교육계획서 조회</a:t>
            </a:r>
            <a:endParaRPr lang="ko-KR" altLang="en-US" sz="1300" dirty="0">
              <a:solidFill>
                <a:schemeClr val="lt1"/>
              </a:solidFill>
            </a:endParaRPr>
          </a:p>
        </p:txBody>
      </p:sp>
      <p:sp>
        <p:nvSpPr>
          <p:cNvPr id="30" name="말풍선: 사각형 29">
            <a:extLst>
              <a:ext uri="{FF2B5EF4-FFF2-40B4-BE49-F238E27FC236}">
                <a16:creationId xmlns:a16="http://schemas.microsoft.com/office/drawing/2014/main" id="{8E3452A9-9B0D-4A30-8969-CA362FC0EC15}"/>
              </a:ext>
            </a:extLst>
          </p:cNvPr>
          <p:cNvSpPr/>
          <p:nvPr/>
        </p:nvSpPr>
        <p:spPr>
          <a:xfrm>
            <a:off x="2915749" y="1826825"/>
            <a:ext cx="1224136" cy="136815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dk1"/>
                </a:solidFill>
              </a:rPr>
              <a:t>모든 교육은 각각의 교육계획서가 있으며 교육별로 다른 내용의 교육계획서가 나온다</a:t>
            </a:r>
            <a:r>
              <a:rPr lang="en-US" altLang="ko-KR" sz="1100" dirty="0">
                <a:solidFill>
                  <a:schemeClr val="dk1"/>
                </a:solidFill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C4077C05-69AF-430C-A3AB-A029D74ED1C5}"/>
              </a:ext>
            </a:extLst>
          </p:cNvPr>
          <p:cNvCxnSpPr/>
          <p:nvPr/>
        </p:nvCxnSpPr>
        <p:spPr>
          <a:xfrm>
            <a:off x="5831161" y="3609020"/>
            <a:ext cx="360039" cy="576064"/>
          </a:xfrm>
          <a:prstGeom prst="bentConnector3">
            <a:avLst>
              <a:gd name="adj1" fmla="val 50000"/>
            </a:avLst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6F028F5B-2A49-4A48-BA96-A4CE9AA4EE83}"/>
              </a:ext>
            </a:extLst>
          </p:cNvPr>
          <p:cNvCxnSpPr/>
          <p:nvPr/>
        </p:nvCxnSpPr>
        <p:spPr>
          <a:xfrm>
            <a:off x="4139953" y="3609020"/>
            <a:ext cx="360039" cy="576064"/>
          </a:xfrm>
          <a:prstGeom prst="bentConnector3">
            <a:avLst>
              <a:gd name="adj1" fmla="val 50000"/>
            </a:avLst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074937"/>
              </p:ext>
            </p:extLst>
          </p:nvPr>
        </p:nvGraphicFramePr>
        <p:xfrm>
          <a:off x="144488" y="-20843"/>
          <a:ext cx="8785466" cy="111610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2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9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84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84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2034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프로세스명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질문게시판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034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2021.06.29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 dirty="0" err="1">
                          <a:solidFill>
                            <a:schemeClr val="tx1"/>
                          </a:solidFill>
                        </a:rPr>
                        <a:t>이휘로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034">
                <a:tc grid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프로세스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Flow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44555" y="1182976"/>
            <a:ext cx="2232248" cy="360040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</a:rPr>
              <a:t>교육생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D52E3A0-F3CD-46DD-8E57-77D4FB129AE4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2555776" y="3609020"/>
            <a:ext cx="4896544" cy="0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A9AB48A-E714-435C-9304-0E244EF73CBE}"/>
              </a:ext>
            </a:extLst>
          </p:cNvPr>
          <p:cNvSpPr/>
          <p:nvPr/>
        </p:nvSpPr>
        <p:spPr>
          <a:xfrm>
            <a:off x="1259632" y="3429000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>
                <a:solidFill>
                  <a:schemeClr val="lt1"/>
                </a:solidFill>
              </a:rPr>
              <a:t>교육생 로그인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3B1F394-DFF3-4542-9CB0-88FA00A27DCB}"/>
              </a:ext>
            </a:extLst>
          </p:cNvPr>
          <p:cNvSpPr/>
          <p:nvPr/>
        </p:nvSpPr>
        <p:spPr>
          <a:xfrm>
            <a:off x="2915816" y="3429000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/>
              <a:t>질문게시판</a:t>
            </a:r>
            <a:endParaRPr lang="ko-KR" altLang="en-US" sz="1300" dirty="0">
              <a:solidFill>
                <a:schemeClr val="lt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E2CC55F-9736-49D0-9F78-DE82208A2756}"/>
              </a:ext>
            </a:extLst>
          </p:cNvPr>
          <p:cNvSpPr/>
          <p:nvPr/>
        </p:nvSpPr>
        <p:spPr>
          <a:xfrm>
            <a:off x="4499992" y="3429000"/>
            <a:ext cx="1403176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/>
              <a:t>질문게시판 </a:t>
            </a:r>
            <a:r>
              <a:rPr lang="ko-KR" altLang="en-US" sz="1300" dirty="0"/>
              <a:t>조회</a:t>
            </a:r>
            <a:endParaRPr lang="ko-KR" altLang="en-US" sz="1300" dirty="0">
              <a:solidFill>
                <a:schemeClr val="lt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2D45F62-EA4E-4986-9B94-53B339985681}"/>
              </a:ext>
            </a:extLst>
          </p:cNvPr>
          <p:cNvSpPr/>
          <p:nvPr/>
        </p:nvSpPr>
        <p:spPr>
          <a:xfrm>
            <a:off x="4499992" y="3978679"/>
            <a:ext cx="1403176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/>
              <a:t>질문게시판 등록</a:t>
            </a:r>
            <a:endParaRPr lang="ko-KR" altLang="en-US" sz="1300" dirty="0">
              <a:solidFill>
                <a:schemeClr val="lt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459D9B-D24C-4FC4-9903-7200DEEDC5B9}"/>
              </a:ext>
            </a:extLst>
          </p:cNvPr>
          <p:cNvSpPr/>
          <p:nvPr/>
        </p:nvSpPr>
        <p:spPr>
          <a:xfrm>
            <a:off x="6219598" y="3429000"/>
            <a:ext cx="1403176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/>
              <a:t>질문게시판 수정</a:t>
            </a:r>
            <a:endParaRPr lang="ko-KR" altLang="en-US" sz="1300" dirty="0">
              <a:solidFill>
                <a:schemeClr val="lt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9DB627-2803-4429-B8BE-7B08F2E0F14B}"/>
              </a:ext>
            </a:extLst>
          </p:cNvPr>
          <p:cNvSpPr/>
          <p:nvPr/>
        </p:nvSpPr>
        <p:spPr>
          <a:xfrm>
            <a:off x="6219598" y="3978679"/>
            <a:ext cx="1403176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/>
              <a:t>질문게시판 삭제</a:t>
            </a:r>
            <a:endParaRPr lang="ko-KR" altLang="en-US" sz="1300" dirty="0">
              <a:solidFill>
                <a:schemeClr val="lt1"/>
              </a:solidFill>
            </a:endParaRPr>
          </a:p>
        </p:txBody>
      </p:sp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87052B36-7632-49C3-8108-643CC1D3A07C}"/>
              </a:ext>
            </a:extLst>
          </p:cNvPr>
          <p:cNvSpPr/>
          <p:nvPr/>
        </p:nvSpPr>
        <p:spPr>
          <a:xfrm>
            <a:off x="4355976" y="1826825"/>
            <a:ext cx="1224136" cy="136815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dk1"/>
                </a:solidFill>
              </a:rPr>
              <a:t>해당 과목에 대한 모든 질문이 리스트 형태로 표시</a:t>
            </a:r>
            <a:endParaRPr lang="en-US" altLang="ko-KR" sz="11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31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1778"/>
              </p:ext>
            </p:extLst>
          </p:nvPr>
        </p:nvGraphicFramePr>
        <p:xfrm>
          <a:off x="144488" y="-20843"/>
          <a:ext cx="8785466" cy="111610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2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9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84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84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2034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프로세스명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교육만족도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평가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034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2021.06.29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 dirty="0" err="1">
                          <a:solidFill>
                            <a:schemeClr val="tx1"/>
                          </a:solidFill>
                        </a:rPr>
                        <a:t>이휘로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034">
                <a:tc grid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프로세스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Flow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44555" y="1182976"/>
            <a:ext cx="2232248" cy="360040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</a:rPr>
              <a:t>교육생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D52E3A0-F3CD-46DD-8E57-77D4FB129AE4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 flipV="1">
            <a:off x="2555776" y="3598134"/>
            <a:ext cx="2232248" cy="10886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A9AB48A-E714-435C-9304-0E244EF73CBE}"/>
              </a:ext>
            </a:extLst>
          </p:cNvPr>
          <p:cNvSpPr/>
          <p:nvPr/>
        </p:nvSpPr>
        <p:spPr>
          <a:xfrm>
            <a:off x="1259632" y="3429000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>
                <a:solidFill>
                  <a:schemeClr val="lt1"/>
                </a:solidFill>
              </a:rPr>
              <a:t>교육생 로그인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3B1F394-DFF3-4542-9CB0-88FA00A27DCB}"/>
              </a:ext>
            </a:extLst>
          </p:cNvPr>
          <p:cNvSpPr/>
          <p:nvPr/>
        </p:nvSpPr>
        <p:spPr>
          <a:xfrm>
            <a:off x="2915816" y="3429000"/>
            <a:ext cx="1512168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/>
              <a:t>교육만족도</a:t>
            </a:r>
            <a:r>
              <a:rPr lang="en-US" altLang="ko-KR" sz="1300" dirty="0"/>
              <a:t>/</a:t>
            </a:r>
            <a:r>
              <a:rPr lang="ko-KR" altLang="en-US" sz="1300" dirty="0"/>
              <a:t>평가</a:t>
            </a:r>
            <a:endParaRPr lang="ko-KR" altLang="en-US" sz="1300" dirty="0">
              <a:solidFill>
                <a:schemeClr val="lt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E2CC55F-9736-49D0-9F78-DE82208A2756}"/>
              </a:ext>
            </a:extLst>
          </p:cNvPr>
          <p:cNvSpPr/>
          <p:nvPr/>
        </p:nvSpPr>
        <p:spPr>
          <a:xfrm>
            <a:off x="4788024" y="3418114"/>
            <a:ext cx="1800202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/>
              <a:t>교육만족도</a:t>
            </a:r>
            <a:r>
              <a:rPr lang="en-US" altLang="ko-KR" sz="1300" dirty="0"/>
              <a:t>/</a:t>
            </a:r>
            <a:r>
              <a:rPr lang="ko-KR" altLang="en-US" sz="1300" dirty="0"/>
              <a:t>평가 등록</a:t>
            </a:r>
            <a:endParaRPr lang="ko-KR" altLang="en-US" sz="1300" dirty="0">
              <a:solidFill>
                <a:schemeClr val="lt1"/>
              </a:solidFill>
            </a:endParaRPr>
          </a:p>
        </p:txBody>
      </p:sp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0979766B-2309-46BB-9FD5-FA0E60B7DE0F}"/>
              </a:ext>
            </a:extLst>
          </p:cNvPr>
          <p:cNvSpPr/>
          <p:nvPr/>
        </p:nvSpPr>
        <p:spPr>
          <a:xfrm>
            <a:off x="4932040" y="1844824"/>
            <a:ext cx="1224136" cy="136815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dk1"/>
                </a:solidFill>
              </a:rPr>
              <a:t>수강중인 교육의 출석률이 </a:t>
            </a:r>
            <a:r>
              <a:rPr lang="en-US" altLang="ko-KR" sz="1100" dirty="0">
                <a:solidFill>
                  <a:schemeClr val="dk1"/>
                </a:solidFill>
              </a:rPr>
              <a:t>80%</a:t>
            </a:r>
            <a:r>
              <a:rPr lang="ko-KR" altLang="en-US" sz="1100" dirty="0">
                <a:solidFill>
                  <a:schemeClr val="dk1"/>
                </a:solidFill>
              </a:rPr>
              <a:t>이상일때 강의 평가가 가능하도록 하고 그 이하인 경우 </a:t>
            </a:r>
            <a:r>
              <a:rPr lang="ko-KR" altLang="en-US" sz="1100" dirty="0" err="1">
                <a:solidFill>
                  <a:schemeClr val="dk1"/>
                </a:solidFill>
              </a:rPr>
              <a:t>알림메세지를</a:t>
            </a:r>
            <a:r>
              <a:rPr lang="ko-KR" altLang="en-US" sz="1100" dirty="0">
                <a:solidFill>
                  <a:schemeClr val="dk1"/>
                </a:solidFill>
              </a:rPr>
              <a:t> 통해 조건을 표시</a:t>
            </a:r>
            <a:endParaRPr lang="en-US" altLang="ko-KR" sz="11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20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826C813F-4997-407F-ABCC-5CB54DEA9AF0}"/>
              </a:ext>
            </a:extLst>
          </p:cNvPr>
          <p:cNvCxnSpPr/>
          <p:nvPr/>
        </p:nvCxnSpPr>
        <p:spPr>
          <a:xfrm>
            <a:off x="4139953" y="3609020"/>
            <a:ext cx="360039" cy="576064"/>
          </a:xfrm>
          <a:prstGeom prst="bentConnector3">
            <a:avLst>
              <a:gd name="adj1" fmla="val 62094"/>
            </a:avLst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3121D1B2-25BA-4A4A-B646-F876D75BBD05}"/>
              </a:ext>
            </a:extLst>
          </p:cNvPr>
          <p:cNvCxnSpPr>
            <a:cxnSpLocks/>
            <a:stCxn id="26" idx="3"/>
            <a:endCxn id="9" idx="1"/>
          </p:cNvCxnSpPr>
          <p:nvPr/>
        </p:nvCxnSpPr>
        <p:spPr>
          <a:xfrm>
            <a:off x="4211960" y="3609020"/>
            <a:ext cx="297160" cy="998038"/>
          </a:xfrm>
          <a:prstGeom prst="bentConnector3">
            <a:avLst>
              <a:gd name="adj1" fmla="val 50000"/>
            </a:avLst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863006"/>
              </p:ext>
            </p:extLst>
          </p:nvPr>
        </p:nvGraphicFramePr>
        <p:xfrm>
          <a:off x="144488" y="-20843"/>
          <a:ext cx="8785466" cy="111610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2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9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84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84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2034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프로세스명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마이교육카드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034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2021.06.29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 dirty="0" err="1">
                          <a:solidFill>
                            <a:schemeClr val="tx1"/>
                          </a:solidFill>
                        </a:rPr>
                        <a:t>이휘로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034">
                <a:tc grid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프로세스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Flow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44555" y="1182976"/>
            <a:ext cx="2232248" cy="360040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</a:rPr>
              <a:t>교육생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D52E3A0-F3CD-46DD-8E57-77D4FB129AE4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2555776" y="3609020"/>
            <a:ext cx="1944216" cy="0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A9AB48A-E714-435C-9304-0E244EF73CBE}"/>
              </a:ext>
            </a:extLst>
          </p:cNvPr>
          <p:cNvSpPr/>
          <p:nvPr/>
        </p:nvSpPr>
        <p:spPr>
          <a:xfrm>
            <a:off x="1259632" y="3429000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>
                <a:solidFill>
                  <a:schemeClr val="lt1"/>
                </a:solidFill>
              </a:rPr>
              <a:t>교육생 로그인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3B1F394-DFF3-4542-9CB0-88FA00A27DCB}"/>
              </a:ext>
            </a:extLst>
          </p:cNvPr>
          <p:cNvSpPr/>
          <p:nvPr/>
        </p:nvSpPr>
        <p:spPr>
          <a:xfrm>
            <a:off x="2915816" y="3429000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 err="1"/>
              <a:t>마이교육카드</a:t>
            </a:r>
            <a:endParaRPr lang="ko-KR" altLang="en-US" sz="1300" dirty="0">
              <a:solidFill>
                <a:schemeClr val="lt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E2CC55F-9736-49D0-9F78-DE82208A2756}"/>
              </a:ext>
            </a:extLst>
          </p:cNvPr>
          <p:cNvSpPr/>
          <p:nvPr/>
        </p:nvSpPr>
        <p:spPr>
          <a:xfrm>
            <a:off x="4499992" y="3429000"/>
            <a:ext cx="1403176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/>
              <a:t>출석보기</a:t>
            </a:r>
            <a:endParaRPr lang="ko-KR" altLang="en-US" sz="1300" dirty="0">
              <a:solidFill>
                <a:schemeClr val="lt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D5D364C-2C7D-4582-92E3-E0746B32AB44}"/>
              </a:ext>
            </a:extLst>
          </p:cNvPr>
          <p:cNvSpPr/>
          <p:nvPr/>
        </p:nvSpPr>
        <p:spPr>
          <a:xfrm>
            <a:off x="4509120" y="3928019"/>
            <a:ext cx="1403176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 err="1"/>
              <a:t>수강평</a:t>
            </a:r>
            <a:r>
              <a:rPr lang="ko-KR" altLang="en-US" sz="1300" dirty="0"/>
              <a:t> 등록</a:t>
            </a:r>
            <a:endParaRPr lang="ko-KR" altLang="en-US" sz="1300" dirty="0">
              <a:solidFill>
                <a:schemeClr val="lt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1608161-4080-4E63-AC8F-D8B4F0FB3A4E}"/>
              </a:ext>
            </a:extLst>
          </p:cNvPr>
          <p:cNvSpPr/>
          <p:nvPr/>
        </p:nvSpPr>
        <p:spPr>
          <a:xfrm>
            <a:off x="4509120" y="4427038"/>
            <a:ext cx="1403176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/>
              <a:t>교육 시간표</a:t>
            </a:r>
            <a:endParaRPr lang="ko-KR" altLang="en-US" sz="1300" dirty="0">
              <a:solidFill>
                <a:schemeClr val="lt1"/>
              </a:solidFill>
            </a:endParaRPr>
          </a:p>
        </p:txBody>
      </p:sp>
      <p:sp>
        <p:nvSpPr>
          <p:cNvPr id="15" name="말풍선: 사각형 14">
            <a:extLst>
              <a:ext uri="{FF2B5EF4-FFF2-40B4-BE49-F238E27FC236}">
                <a16:creationId xmlns:a16="http://schemas.microsoft.com/office/drawing/2014/main" id="{9CA521E5-4C57-4334-8C42-1B0F9DE6B15D}"/>
              </a:ext>
            </a:extLst>
          </p:cNvPr>
          <p:cNvSpPr/>
          <p:nvPr/>
        </p:nvSpPr>
        <p:spPr>
          <a:xfrm>
            <a:off x="3311861" y="1635209"/>
            <a:ext cx="1656184" cy="1584174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dk1"/>
                </a:solidFill>
              </a:rPr>
              <a:t>교육관리카드의 내용은 </a:t>
            </a:r>
            <a:r>
              <a:rPr lang="ko-KR" altLang="en-US" sz="1100" dirty="0" err="1">
                <a:solidFill>
                  <a:schemeClr val="dk1"/>
                </a:solidFill>
              </a:rPr>
              <a:t>과정명</a:t>
            </a:r>
            <a:r>
              <a:rPr lang="en-US" altLang="ko-KR" sz="1100" dirty="0">
                <a:solidFill>
                  <a:schemeClr val="dk1"/>
                </a:solidFill>
              </a:rPr>
              <a:t>, </a:t>
            </a:r>
            <a:r>
              <a:rPr lang="ko-KR" altLang="en-US" sz="1100" dirty="0">
                <a:solidFill>
                  <a:schemeClr val="dk1"/>
                </a:solidFill>
              </a:rPr>
              <a:t>교육결과</a:t>
            </a:r>
            <a:r>
              <a:rPr lang="en-US" altLang="ko-KR" sz="1100" dirty="0">
                <a:solidFill>
                  <a:schemeClr val="dk1"/>
                </a:solidFill>
              </a:rPr>
              <a:t>, </a:t>
            </a:r>
            <a:r>
              <a:rPr lang="ko-KR" altLang="en-US" sz="1100" dirty="0">
                <a:solidFill>
                  <a:schemeClr val="dk1"/>
                </a:solidFill>
              </a:rPr>
              <a:t>교육시작일자</a:t>
            </a:r>
            <a:r>
              <a:rPr lang="en-US" altLang="ko-KR" sz="1100" dirty="0">
                <a:solidFill>
                  <a:schemeClr val="dk1"/>
                </a:solidFill>
              </a:rPr>
              <a:t>, </a:t>
            </a:r>
            <a:r>
              <a:rPr lang="ko-KR" altLang="en-US" sz="1100" dirty="0">
                <a:solidFill>
                  <a:schemeClr val="dk1"/>
                </a:solidFill>
              </a:rPr>
              <a:t>교육종료일자</a:t>
            </a:r>
            <a:r>
              <a:rPr lang="en-US" altLang="ko-KR" sz="1100" dirty="0">
                <a:solidFill>
                  <a:schemeClr val="dk1"/>
                </a:solidFill>
              </a:rPr>
              <a:t>, </a:t>
            </a:r>
            <a:r>
              <a:rPr lang="ko-KR" altLang="en-US" sz="1100" dirty="0">
                <a:solidFill>
                  <a:schemeClr val="dk1"/>
                </a:solidFill>
              </a:rPr>
              <a:t>과정만족도</a:t>
            </a:r>
            <a:r>
              <a:rPr lang="en-US" altLang="ko-KR" sz="1100" dirty="0">
                <a:solidFill>
                  <a:schemeClr val="dk1"/>
                </a:solidFill>
              </a:rPr>
              <a:t>, </a:t>
            </a:r>
          </a:p>
          <a:p>
            <a:pPr algn="ctr">
              <a:defRPr/>
            </a:pPr>
            <a:r>
              <a:rPr lang="en-US" altLang="ko-KR" sz="1100" dirty="0">
                <a:solidFill>
                  <a:schemeClr val="dk1"/>
                </a:solidFill>
              </a:rPr>
              <a:t>   </a:t>
            </a:r>
            <a:r>
              <a:rPr lang="ko-KR" altLang="en-US" sz="1100" dirty="0">
                <a:solidFill>
                  <a:schemeClr val="dk1"/>
                </a:solidFill>
              </a:rPr>
              <a:t>비고</a:t>
            </a:r>
            <a:r>
              <a:rPr lang="en-US" altLang="ko-KR" sz="1100" dirty="0">
                <a:solidFill>
                  <a:schemeClr val="dk1"/>
                </a:solidFill>
              </a:rPr>
              <a:t>(</a:t>
            </a:r>
            <a:r>
              <a:rPr lang="ko-KR" altLang="en-US" sz="1100" dirty="0">
                <a:solidFill>
                  <a:schemeClr val="dk1"/>
                </a:solidFill>
              </a:rPr>
              <a:t>출석보기</a:t>
            </a:r>
            <a:r>
              <a:rPr lang="en-US" altLang="ko-KR" sz="1100" dirty="0">
                <a:solidFill>
                  <a:schemeClr val="dk1"/>
                </a:solidFill>
              </a:rPr>
              <a:t>, </a:t>
            </a:r>
            <a:r>
              <a:rPr lang="ko-KR" altLang="en-US" sz="1100" dirty="0">
                <a:solidFill>
                  <a:schemeClr val="dk1"/>
                </a:solidFill>
              </a:rPr>
              <a:t>수강평등록</a:t>
            </a:r>
            <a:r>
              <a:rPr lang="en-US" altLang="ko-KR" sz="1100" dirty="0">
                <a:solidFill>
                  <a:schemeClr val="dk1"/>
                </a:solidFill>
              </a:rPr>
              <a:t>, </a:t>
            </a:r>
            <a:r>
              <a:rPr lang="ko-KR" altLang="en-US" sz="1100" dirty="0">
                <a:solidFill>
                  <a:schemeClr val="dk1"/>
                </a:solidFill>
              </a:rPr>
              <a:t>교육시간표</a:t>
            </a:r>
            <a:r>
              <a:rPr lang="en-US" altLang="ko-KR" sz="1100" dirty="0">
                <a:solidFill>
                  <a:schemeClr val="dk1"/>
                </a:solidFill>
              </a:rPr>
              <a:t>)</a:t>
            </a:r>
            <a:r>
              <a:rPr lang="ko-KR" altLang="en-US" sz="1100" dirty="0">
                <a:solidFill>
                  <a:schemeClr val="dk1"/>
                </a:solidFill>
              </a:rPr>
              <a:t>가 포함</a:t>
            </a:r>
            <a:endParaRPr lang="en-US" altLang="ko-KR" sz="11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81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819547"/>
              </p:ext>
            </p:extLst>
          </p:nvPr>
        </p:nvGraphicFramePr>
        <p:xfrm>
          <a:off x="144488" y="-20843"/>
          <a:ext cx="8785466" cy="111610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2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9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84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84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2034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프로세스명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마이정보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034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2021.06.29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 dirty="0" err="1">
                          <a:solidFill>
                            <a:schemeClr val="tx1"/>
                          </a:solidFill>
                        </a:rPr>
                        <a:t>이휘로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034">
                <a:tc grid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프로세스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Flow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44555" y="1182976"/>
            <a:ext cx="2232248" cy="360040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</a:rPr>
              <a:t>교육생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D52E3A0-F3CD-46DD-8E57-77D4FB129AE4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2555776" y="3609020"/>
            <a:ext cx="1944216" cy="0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A9AB48A-E714-435C-9304-0E244EF73CBE}"/>
              </a:ext>
            </a:extLst>
          </p:cNvPr>
          <p:cNvSpPr/>
          <p:nvPr/>
        </p:nvSpPr>
        <p:spPr>
          <a:xfrm>
            <a:off x="1259632" y="3429000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>
                <a:solidFill>
                  <a:schemeClr val="lt1"/>
                </a:solidFill>
              </a:rPr>
              <a:t>교육생 로그인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3B1F394-DFF3-4542-9CB0-88FA00A27DCB}"/>
              </a:ext>
            </a:extLst>
          </p:cNvPr>
          <p:cNvSpPr/>
          <p:nvPr/>
        </p:nvSpPr>
        <p:spPr>
          <a:xfrm>
            <a:off x="2915816" y="3429000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 err="1"/>
              <a:t>마이정보</a:t>
            </a:r>
            <a:endParaRPr lang="ko-KR" altLang="en-US" sz="1300" dirty="0">
              <a:solidFill>
                <a:schemeClr val="lt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E2CC55F-9736-49D0-9F78-DE82208A2756}"/>
              </a:ext>
            </a:extLst>
          </p:cNvPr>
          <p:cNvSpPr/>
          <p:nvPr/>
        </p:nvSpPr>
        <p:spPr>
          <a:xfrm>
            <a:off x="4499992" y="3429000"/>
            <a:ext cx="1403176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 err="1"/>
              <a:t>마이정보</a:t>
            </a:r>
            <a:r>
              <a:rPr lang="ko-KR" altLang="en-US" sz="1300" dirty="0"/>
              <a:t> 수정</a:t>
            </a:r>
            <a:endParaRPr lang="ko-KR" altLang="en-US" sz="1300" dirty="0">
              <a:solidFill>
                <a:schemeClr val="lt1"/>
              </a:solidFill>
            </a:endParaRPr>
          </a:p>
        </p:txBody>
      </p: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B0A5437F-DBC5-4EE2-82B7-C5E4CD28F39B}"/>
              </a:ext>
            </a:extLst>
          </p:cNvPr>
          <p:cNvSpPr/>
          <p:nvPr/>
        </p:nvSpPr>
        <p:spPr>
          <a:xfrm>
            <a:off x="3311861" y="1988839"/>
            <a:ext cx="1403176" cy="1230543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dk1"/>
                </a:solidFill>
              </a:rPr>
              <a:t>개인 신상정보</a:t>
            </a:r>
            <a:r>
              <a:rPr lang="en-US" altLang="ko-KR" sz="1100" dirty="0">
                <a:solidFill>
                  <a:schemeClr val="dk1"/>
                </a:solidFill>
              </a:rPr>
              <a:t>(</a:t>
            </a:r>
            <a:r>
              <a:rPr lang="ko-KR" altLang="en-US" sz="1100" dirty="0">
                <a:solidFill>
                  <a:schemeClr val="dk1"/>
                </a:solidFill>
              </a:rPr>
              <a:t>이름</a:t>
            </a:r>
            <a:r>
              <a:rPr lang="en-US" altLang="ko-KR" sz="1100" dirty="0">
                <a:solidFill>
                  <a:schemeClr val="dk1"/>
                </a:solidFill>
              </a:rPr>
              <a:t>(</a:t>
            </a:r>
            <a:r>
              <a:rPr lang="ko-KR" altLang="en-US" sz="1100" dirty="0">
                <a:solidFill>
                  <a:schemeClr val="dk1"/>
                </a:solidFill>
              </a:rPr>
              <a:t>아이디</a:t>
            </a:r>
            <a:r>
              <a:rPr lang="en-US" altLang="ko-KR" sz="1100" dirty="0">
                <a:solidFill>
                  <a:schemeClr val="dk1"/>
                </a:solidFill>
              </a:rPr>
              <a:t>), </a:t>
            </a:r>
            <a:r>
              <a:rPr lang="ko-KR" altLang="en-US" sz="1100" dirty="0">
                <a:solidFill>
                  <a:schemeClr val="dk1"/>
                </a:solidFill>
              </a:rPr>
              <a:t>주소</a:t>
            </a:r>
            <a:r>
              <a:rPr lang="en-US" altLang="ko-KR" sz="1100" dirty="0">
                <a:solidFill>
                  <a:schemeClr val="dk1"/>
                </a:solidFill>
              </a:rPr>
              <a:t>, </a:t>
            </a:r>
            <a:r>
              <a:rPr lang="ko-KR" altLang="en-US" sz="1100" dirty="0">
                <a:solidFill>
                  <a:schemeClr val="dk1"/>
                </a:solidFill>
              </a:rPr>
              <a:t>연락처</a:t>
            </a:r>
            <a:r>
              <a:rPr lang="en-US" altLang="ko-KR" sz="1100" dirty="0">
                <a:solidFill>
                  <a:schemeClr val="dk1"/>
                </a:solidFill>
              </a:rPr>
              <a:t>, </a:t>
            </a:r>
            <a:r>
              <a:rPr lang="ko-KR" altLang="en-US" sz="1100" dirty="0">
                <a:solidFill>
                  <a:schemeClr val="dk1"/>
                </a:solidFill>
              </a:rPr>
              <a:t>이메일</a:t>
            </a:r>
            <a:r>
              <a:rPr lang="en-US" altLang="ko-KR" sz="1100" dirty="0">
                <a:solidFill>
                  <a:schemeClr val="dk1"/>
                </a:solidFill>
              </a:rPr>
              <a:t>, </a:t>
            </a:r>
            <a:r>
              <a:rPr lang="ko-KR" altLang="en-US" sz="1100" dirty="0" err="1">
                <a:solidFill>
                  <a:schemeClr val="dk1"/>
                </a:solidFill>
              </a:rPr>
              <a:t>프로필이미지</a:t>
            </a:r>
            <a:r>
              <a:rPr lang="en-US" altLang="ko-KR" sz="1100" dirty="0">
                <a:solidFill>
                  <a:schemeClr val="dk1"/>
                </a:solidFill>
              </a:rPr>
              <a:t>)</a:t>
            </a:r>
            <a:r>
              <a:rPr lang="ko-KR" altLang="en-US" sz="1100" dirty="0">
                <a:solidFill>
                  <a:schemeClr val="dk1"/>
                </a:solidFill>
              </a:rPr>
              <a:t>가 화면에 표시</a:t>
            </a:r>
            <a:endParaRPr lang="en-US" altLang="ko-KR" sz="1100" dirty="0">
              <a:solidFill>
                <a:schemeClr val="dk1"/>
              </a:solidFill>
            </a:endParaRPr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A4ECBE7F-B6E6-4FAC-81F2-59E9BAC97BC0}"/>
              </a:ext>
            </a:extLst>
          </p:cNvPr>
          <p:cNvSpPr/>
          <p:nvPr/>
        </p:nvSpPr>
        <p:spPr>
          <a:xfrm>
            <a:off x="5004048" y="1985592"/>
            <a:ext cx="1403176" cy="1230543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dk1"/>
                </a:solidFill>
              </a:rPr>
              <a:t>주소</a:t>
            </a:r>
            <a:r>
              <a:rPr lang="en-US" altLang="ko-KR" sz="1100" dirty="0">
                <a:solidFill>
                  <a:schemeClr val="dk1"/>
                </a:solidFill>
              </a:rPr>
              <a:t>, </a:t>
            </a:r>
            <a:r>
              <a:rPr lang="ko-KR" altLang="en-US" sz="1100" dirty="0">
                <a:solidFill>
                  <a:schemeClr val="dk1"/>
                </a:solidFill>
              </a:rPr>
              <a:t>연락처</a:t>
            </a:r>
            <a:r>
              <a:rPr lang="en-US" altLang="ko-KR" sz="1100" dirty="0">
                <a:solidFill>
                  <a:schemeClr val="dk1"/>
                </a:solidFill>
              </a:rPr>
              <a:t>, </a:t>
            </a:r>
            <a:r>
              <a:rPr lang="ko-KR" altLang="en-US" sz="1100" dirty="0">
                <a:solidFill>
                  <a:schemeClr val="dk1"/>
                </a:solidFill>
              </a:rPr>
              <a:t>이메일 </a:t>
            </a:r>
            <a:r>
              <a:rPr lang="ko-KR" altLang="en-US" sz="1100" dirty="0" err="1">
                <a:solidFill>
                  <a:schemeClr val="dk1"/>
                </a:solidFill>
              </a:rPr>
              <a:t>프로필이미지만</a:t>
            </a:r>
            <a:r>
              <a:rPr lang="ko-KR" altLang="en-US" sz="1100" dirty="0">
                <a:solidFill>
                  <a:schemeClr val="dk1"/>
                </a:solidFill>
              </a:rPr>
              <a:t> 수정이 가능</a:t>
            </a:r>
            <a:endParaRPr lang="en-US" altLang="ko-KR" sz="11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22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181267"/>
              </p:ext>
            </p:extLst>
          </p:nvPr>
        </p:nvGraphicFramePr>
        <p:xfrm>
          <a:off x="144488" y="-20843"/>
          <a:ext cx="8785466" cy="111610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2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9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84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84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2034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프로세스명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자격증 시험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034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2021.06.29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 dirty="0" err="1">
                          <a:solidFill>
                            <a:schemeClr val="tx1"/>
                          </a:solidFill>
                        </a:rPr>
                        <a:t>이휘로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034">
                <a:tc grid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프로세스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Flow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44555" y="1182976"/>
            <a:ext cx="2232248" cy="360040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</a:rPr>
              <a:t>교육생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D52E3A0-F3CD-46DD-8E57-77D4FB129AE4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2555776" y="3609020"/>
            <a:ext cx="1944216" cy="0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A9AB48A-E714-435C-9304-0E244EF73CBE}"/>
              </a:ext>
            </a:extLst>
          </p:cNvPr>
          <p:cNvSpPr/>
          <p:nvPr/>
        </p:nvSpPr>
        <p:spPr>
          <a:xfrm>
            <a:off x="1259632" y="3429000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>
                <a:solidFill>
                  <a:schemeClr val="lt1"/>
                </a:solidFill>
              </a:rPr>
              <a:t>교육생 로그인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3B1F394-DFF3-4542-9CB0-88FA00A27DCB}"/>
              </a:ext>
            </a:extLst>
          </p:cNvPr>
          <p:cNvSpPr/>
          <p:nvPr/>
        </p:nvSpPr>
        <p:spPr>
          <a:xfrm>
            <a:off x="2915816" y="3429000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/>
              <a:t>자격증 시험</a:t>
            </a:r>
            <a:endParaRPr lang="ko-KR" altLang="en-US" sz="1300" dirty="0">
              <a:solidFill>
                <a:schemeClr val="lt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E2CC55F-9736-49D0-9F78-DE82208A2756}"/>
              </a:ext>
            </a:extLst>
          </p:cNvPr>
          <p:cNvSpPr/>
          <p:nvPr/>
        </p:nvSpPr>
        <p:spPr>
          <a:xfrm>
            <a:off x="4499992" y="3429000"/>
            <a:ext cx="1403176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/>
              <a:t>자격증시험 조회</a:t>
            </a:r>
            <a:endParaRPr lang="ko-KR" altLang="en-US" sz="1300" dirty="0">
              <a:solidFill>
                <a:schemeClr val="lt1"/>
              </a:solidFill>
            </a:endParaRPr>
          </a:p>
        </p:txBody>
      </p: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EBFEF73D-B449-4507-AF79-C38646D3D2B3}"/>
              </a:ext>
            </a:extLst>
          </p:cNvPr>
          <p:cNvSpPr/>
          <p:nvPr/>
        </p:nvSpPr>
        <p:spPr>
          <a:xfrm>
            <a:off x="3311861" y="1988839"/>
            <a:ext cx="1403176" cy="1230543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dk1"/>
                </a:solidFill>
              </a:rPr>
              <a:t>교육생이 수강하고 있는 교육과 관련된 </a:t>
            </a:r>
          </a:p>
          <a:p>
            <a:pPr algn="ctr">
              <a:defRPr/>
            </a:pPr>
            <a:r>
              <a:rPr lang="ko-KR" altLang="en-US" sz="1100" dirty="0">
                <a:solidFill>
                  <a:schemeClr val="dk1"/>
                </a:solidFill>
              </a:rPr>
              <a:t>   자격증이 리스트 형태로 표시</a:t>
            </a:r>
            <a:endParaRPr lang="en-US" altLang="ko-KR" sz="1100" dirty="0">
              <a:solidFill>
                <a:schemeClr val="dk1"/>
              </a:solidFill>
            </a:endParaRPr>
          </a:p>
        </p:txBody>
      </p:sp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EF9F6897-5429-40AC-81BF-A20B9C9CAF36}"/>
              </a:ext>
            </a:extLst>
          </p:cNvPr>
          <p:cNvSpPr/>
          <p:nvPr/>
        </p:nvSpPr>
        <p:spPr>
          <a:xfrm>
            <a:off x="5004048" y="1988838"/>
            <a:ext cx="1403176" cy="1230543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dk1"/>
                </a:solidFill>
              </a:rPr>
              <a:t>해당 자격증에 대한 상세설명이 표시</a:t>
            </a:r>
            <a:endParaRPr lang="en-US" altLang="ko-KR" sz="11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17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C4202F61-0067-426F-AE14-C80AA43D860A}"/>
              </a:ext>
            </a:extLst>
          </p:cNvPr>
          <p:cNvCxnSpPr/>
          <p:nvPr/>
        </p:nvCxnSpPr>
        <p:spPr>
          <a:xfrm>
            <a:off x="6000329" y="3609020"/>
            <a:ext cx="360039" cy="576064"/>
          </a:xfrm>
          <a:prstGeom prst="bentConnector3">
            <a:avLst>
              <a:gd name="adj1" fmla="val 50000"/>
            </a:avLst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449B547-46C5-48C6-91F0-6BD79D0CBF5C}"/>
              </a:ext>
            </a:extLst>
          </p:cNvPr>
          <p:cNvCxnSpPr/>
          <p:nvPr/>
        </p:nvCxnSpPr>
        <p:spPr>
          <a:xfrm>
            <a:off x="4139953" y="3609020"/>
            <a:ext cx="360039" cy="576064"/>
          </a:xfrm>
          <a:prstGeom prst="bentConnector3">
            <a:avLst>
              <a:gd name="adj1" fmla="val 50000"/>
            </a:avLst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390452"/>
              </p:ext>
            </p:extLst>
          </p:nvPr>
        </p:nvGraphicFramePr>
        <p:xfrm>
          <a:off x="144488" y="-20843"/>
          <a:ext cx="8785466" cy="111610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2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9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84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84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2034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프로세스명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포트폴리오 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034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2021.06.29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 dirty="0" err="1">
                          <a:solidFill>
                            <a:schemeClr val="tx1"/>
                          </a:solidFill>
                        </a:rPr>
                        <a:t>이휘로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034">
                <a:tc grid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프로세스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Flow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44555" y="1182976"/>
            <a:ext cx="2232248" cy="360040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</a:rPr>
              <a:t>교육생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D52E3A0-F3CD-46DD-8E57-77D4FB129AE4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2555776" y="3609020"/>
            <a:ext cx="4506180" cy="0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A9AB48A-E714-435C-9304-0E244EF73CBE}"/>
              </a:ext>
            </a:extLst>
          </p:cNvPr>
          <p:cNvSpPr/>
          <p:nvPr/>
        </p:nvSpPr>
        <p:spPr>
          <a:xfrm>
            <a:off x="1259632" y="3429000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>
                <a:solidFill>
                  <a:schemeClr val="lt1"/>
                </a:solidFill>
              </a:rPr>
              <a:t>교육생 로그인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3B1F394-DFF3-4542-9CB0-88FA00A27DCB}"/>
              </a:ext>
            </a:extLst>
          </p:cNvPr>
          <p:cNvSpPr/>
          <p:nvPr/>
        </p:nvSpPr>
        <p:spPr>
          <a:xfrm>
            <a:off x="2915816" y="3429000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/>
              <a:t>포트폴리오</a:t>
            </a:r>
            <a:endParaRPr lang="ko-KR" altLang="en-US" sz="1300" dirty="0">
              <a:solidFill>
                <a:schemeClr val="lt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E2CC55F-9736-49D0-9F78-DE82208A2756}"/>
              </a:ext>
            </a:extLst>
          </p:cNvPr>
          <p:cNvSpPr/>
          <p:nvPr/>
        </p:nvSpPr>
        <p:spPr>
          <a:xfrm>
            <a:off x="4499992" y="3429000"/>
            <a:ext cx="1403176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/>
              <a:t>포트폴리오 조회</a:t>
            </a:r>
            <a:endParaRPr lang="ko-KR" altLang="en-US" sz="1300" dirty="0">
              <a:solidFill>
                <a:schemeClr val="lt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EF94B7-801E-449E-9074-7142EEB6BC50}"/>
              </a:ext>
            </a:extLst>
          </p:cNvPr>
          <p:cNvSpPr/>
          <p:nvPr/>
        </p:nvSpPr>
        <p:spPr>
          <a:xfrm>
            <a:off x="6360368" y="4005064"/>
            <a:ext cx="1403176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/>
              <a:t>포트폴리오 삭제</a:t>
            </a:r>
            <a:endParaRPr lang="ko-KR" altLang="en-US" sz="1300" dirty="0">
              <a:solidFill>
                <a:schemeClr val="lt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54890BB-2645-480A-9FB0-2A1BBF38B3BB}"/>
              </a:ext>
            </a:extLst>
          </p:cNvPr>
          <p:cNvSpPr/>
          <p:nvPr/>
        </p:nvSpPr>
        <p:spPr>
          <a:xfrm>
            <a:off x="6360368" y="3429000"/>
            <a:ext cx="1403176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/>
              <a:t>포트폴리오 수정</a:t>
            </a:r>
            <a:endParaRPr lang="ko-KR" altLang="en-US" sz="1300" dirty="0">
              <a:solidFill>
                <a:schemeClr val="lt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7F4C0E3-4D32-469B-BCE7-4E964E3C0BE0}"/>
              </a:ext>
            </a:extLst>
          </p:cNvPr>
          <p:cNvSpPr/>
          <p:nvPr/>
        </p:nvSpPr>
        <p:spPr>
          <a:xfrm>
            <a:off x="4499992" y="4005064"/>
            <a:ext cx="1403176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/>
              <a:t>포트폴리오 등록</a:t>
            </a:r>
            <a:endParaRPr lang="ko-KR" altLang="en-US" sz="1300" dirty="0">
              <a:solidFill>
                <a:schemeClr val="lt1"/>
              </a:solidFill>
            </a:endParaRPr>
          </a:p>
        </p:txBody>
      </p:sp>
      <p:sp>
        <p:nvSpPr>
          <p:cNvPr id="15" name="말풍선: 사각형 14">
            <a:extLst>
              <a:ext uri="{FF2B5EF4-FFF2-40B4-BE49-F238E27FC236}">
                <a16:creationId xmlns:a16="http://schemas.microsoft.com/office/drawing/2014/main" id="{AFEA1C33-EDE9-44E7-86E7-692A580AF438}"/>
              </a:ext>
            </a:extLst>
          </p:cNvPr>
          <p:cNvSpPr/>
          <p:nvPr/>
        </p:nvSpPr>
        <p:spPr>
          <a:xfrm>
            <a:off x="2195736" y="4750033"/>
            <a:ext cx="3419155" cy="1849981"/>
          </a:xfrm>
          <a:prstGeom prst="wedgeRectCallout">
            <a:avLst>
              <a:gd name="adj1" fmla="val 31380"/>
              <a:gd name="adj2" fmla="val -67542"/>
            </a:avLst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dk1"/>
                </a:solidFill>
              </a:rPr>
              <a:t>교육생의 개인정보</a:t>
            </a:r>
            <a:r>
              <a:rPr lang="en-US" altLang="ko-KR" sz="1100" dirty="0">
                <a:solidFill>
                  <a:schemeClr val="dk1"/>
                </a:solidFill>
              </a:rPr>
              <a:t>(</a:t>
            </a:r>
            <a:r>
              <a:rPr lang="ko-KR" altLang="en-US" sz="1100" dirty="0">
                <a:solidFill>
                  <a:schemeClr val="dk1"/>
                </a:solidFill>
              </a:rPr>
              <a:t>이름</a:t>
            </a:r>
            <a:r>
              <a:rPr lang="en-US" altLang="ko-KR" sz="1100" dirty="0">
                <a:solidFill>
                  <a:schemeClr val="dk1"/>
                </a:solidFill>
              </a:rPr>
              <a:t>, </a:t>
            </a:r>
            <a:r>
              <a:rPr lang="ko-KR" altLang="en-US" sz="1100" dirty="0">
                <a:solidFill>
                  <a:schemeClr val="dk1"/>
                </a:solidFill>
              </a:rPr>
              <a:t>성별</a:t>
            </a:r>
            <a:r>
              <a:rPr lang="en-US" altLang="ko-KR" sz="1100" dirty="0">
                <a:solidFill>
                  <a:schemeClr val="dk1"/>
                </a:solidFill>
              </a:rPr>
              <a:t>, </a:t>
            </a:r>
            <a:r>
              <a:rPr lang="ko-KR" altLang="en-US" sz="1100" dirty="0">
                <a:solidFill>
                  <a:schemeClr val="dk1"/>
                </a:solidFill>
              </a:rPr>
              <a:t>생년월일</a:t>
            </a:r>
            <a:r>
              <a:rPr lang="en-US" altLang="ko-KR" sz="1100" dirty="0">
                <a:solidFill>
                  <a:schemeClr val="dk1"/>
                </a:solidFill>
              </a:rPr>
              <a:t>, </a:t>
            </a:r>
            <a:r>
              <a:rPr lang="ko-KR" altLang="en-US" sz="1100" dirty="0">
                <a:solidFill>
                  <a:schemeClr val="dk1"/>
                </a:solidFill>
              </a:rPr>
              <a:t>주소</a:t>
            </a:r>
            <a:r>
              <a:rPr lang="en-US" altLang="ko-KR" sz="1100" dirty="0">
                <a:solidFill>
                  <a:schemeClr val="dk1"/>
                </a:solidFill>
              </a:rPr>
              <a:t>, </a:t>
            </a:r>
            <a:r>
              <a:rPr lang="ko-KR" altLang="en-US" sz="1100" dirty="0">
                <a:solidFill>
                  <a:schemeClr val="dk1"/>
                </a:solidFill>
              </a:rPr>
              <a:t>연락처</a:t>
            </a:r>
            <a:r>
              <a:rPr lang="en-US" altLang="ko-KR" sz="1100" dirty="0">
                <a:solidFill>
                  <a:schemeClr val="dk1"/>
                </a:solidFill>
              </a:rPr>
              <a:t>, </a:t>
            </a:r>
            <a:r>
              <a:rPr lang="ko-KR" altLang="en-US" sz="1100" dirty="0">
                <a:solidFill>
                  <a:schemeClr val="dk1"/>
                </a:solidFill>
              </a:rPr>
              <a:t>이메일</a:t>
            </a:r>
            <a:r>
              <a:rPr lang="en-US" altLang="ko-KR" sz="1100" dirty="0">
                <a:solidFill>
                  <a:schemeClr val="dk1"/>
                </a:solidFill>
              </a:rPr>
              <a:t>)</a:t>
            </a:r>
          </a:p>
          <a:p>
            <a:pPr algn="ctr">
              <a:defRPr/>
            </a:pPr>
            <a:r>
              <a:rPr lang="en-US" altLang="ko-KR" sz="1100" dirty="0">
                <a:solidFill>
                  <a:schemeClr val="dk1"/>
                </a:solidFill>
              </a:rPr>
              <a:t>   </a:t>
            </a:r>
            <a:r>
              <a:rPr lang="ko-KR" altLang="en-US" sz="1100" dirty="0">
                <a:solidFill>
                  <a:schemeClr val="dk1"/>
                </a:solidFill>
              </a:rPr>
              <a:t>학력사항</a:t>
            </a:r>
            <a:r>
              <a:rPr lang="en-US" altLang="ko-KR" sz="1100" dirty="0">
                <a:solidFill>
                  <a:schemeClr val="dk1"/>
                </a:solidFill>
              </a:rPr>
              <a:t>(</a:t>
            </a:r>
            <a:r>
              <a:rPr lang="ko-KR" altLang="en-US" sz="1100" dirty="0">
                <a:solidFill>
                  <a:schemeClr val="dk1"/>
                </a:solidFill>
              </a:rPr>
              <a:t>학교명</a:t>
            </a:r>
            <a:r>
              <a:rPr lang="en-US" altLang="ko-KR" sz="1100" dirty="0">
                <a:solidFill>
                  <a:schemeClr val="dk1"/>
                </a:solidFill>
              </a:rPr>
              <a:t>, </a:t>
            </a:r>
            <a:r>
              <a:rPr lang="ko-KR" altLang="en-US" sz="1100" dirty="0">
                <a:solidFill>
                  <a:schemeClr val="dk1"/>
                </a:solidFill>
              </a:rPr>
              <a:t>기간</a:t>
            </a:r>
            <a:r>
              <a:rPr lang="en-US" altLang="ko-KR" sz="1100" dirty="0">
                <a:solidFill>
                  <a:schemeClr val="dk1"/>
                </a:solidFill>
              </a:rPr>
              <a:t>, </a:t>
            </a:r>
            <a:r>
              <a:rPr lang="ko-KR" altLang="en-US" sz="1100" dirty="0">
                <a:solidFill>
                  <a:schemeClr val="dk1"/>
                </a:solidFill>
              </a:rPr>
              <a:t>전공학과</a:t>
            </a:r>
            <a:r>
              <a:rPr lang="en-US" altLang="ko-KR" sz="1100" dirty="0">
                <a:solidFill>
                  <a:schemeClr val="dk1"/>
                </a:solidFill>
              </a:rPr>
              <a:t>, </a:t>
            </a:r>
            <a:r>
              <a:rPr lang="ko-KR" altLang="en-US" sz="1100" dirty="0">
                <a:solidFill>
                  <a:schemeClr val="dk1"/>
                </a:solidFill>
              </a:rPr>
              <a:t>학점</a:t>
            </a:r>
            <a:r>
              <a:rPr lang="en-US" altLang="ko-KR" sz="1100" dirty="0">
                <a:solidFill>
                  <a:schemeClr val="dk1"/>
                </a:solidFill>
              </a:rPr>
              <a:t>, </a:t>
            </a:r>
            <a:r>
              <a:rPr lang="ko-KR" altLang="en-US" sz="1100" dirty="0">
                <a:solidFill>
                  <a:schemeClr val="dk1"/>
                </a:solidFill>
              </a:rPr>
              <a:t>상태</a:t>
            </a:r>
            <a:r>
              <a:rPr lang="en-US" altLang="ko-KR" sz="1100" dirty="0">
                <a:solidFill>
                  <a:schemeClr val="dk1"/>
                </a:solidFill>
              </a:rPr>
              <a:t>, </a:t>
            </a:r>
            <a:r>
              <a:rPr lang="ko-KR" altLang="en-US" sz="1100" dirty="0">
                <a:solidFill>
                  <a:schemeClr val="dk1"/>
                </a:solidFill>
              </a:rPr>
              <a:t>관리기능</a:t>
            </a:r>
            <a:r>
              <a:rPr lang="en-US" altLang="ko-KR" sz="1100" dirty="0">
                <a:solidFill>
                  <a:schemeClr val="dk1"/>
                </a:solidFill>
              </a:rPr>
              <a:t>(</a:t>
            </a:r>
            <a:r>
              <a:rPr lang="ko-KR" altLang="en-US" sz="1100" dirty="0">
                <a:solidFill>
                  <a:schemeClr val="dk1"/>
                </a:solidFill>
              </a:rPr>
              <a:t>삭제</a:t>
            </a:r>
            <a:r>
              <a:rPr lang="en-US" altLang="ko-KR" sz="1100" dirty="0">
                <a:solidFill>
                  <a:schemeClr val="dk1"/>
                </a:solidFill>
              </a:rPr>
              <a:t>)), </a:t>
            </a:r>
          </a:p>
          <a:p>
            <a:pPr algn="ctr">
              <a:defRPr/>
            </a:pPr>
            <a:r>
              <a:rPr lang="en-US" altLang="ko-KR" sz="1100" dirty="0">
                <a:solidFill>
                  <a:schemeClr val="dk1"/>
                </a:solidFill>
              </a:rPr>
              <a:t>   </a:t>
            </a:r>
            <a:r>
              <a:rPr lang="ko-KR" altLang="en-US" sz="1100" dirty="0">
                <a:solidFill>
                  <a:schemeClr val="dk1"/>
                </a:solidFill>
              </a:rPr>
              <a:t>경력사항</a:t>
            </a:r>
            <a:r>
              <a:rPr lang="en-US" altLang="ko-KR" sz="1100" dirty="0">
                <a:solidFill>
                  <a:schemeClr val="dk1"/>
                </a:solidFill>
              </a:rPr>
              <a:t>(</a:t>
            </a:r>
            <a:r>
              <a:rPr lang="ko-KR" altLang="en-US" sz="1100" dirty="0">
                <a:solidFill>
                  <a:schemeClr val="dk1"/>
                </a:solidFill>
              </a:rPr>
              <a:t>기간</a:t>
            </a:r>
            <a:r>
              <a:rPr lang="en-US" altLang="ko-KR" sz="1100" dirty="0">
                <a:solidFill>
                  <a:schemeClr val="dk1"/>
                </a:solidFill>
              </a:rPr>
              <a:t>, </a:t>
            </a:r>
            <a:r>
              <a:rPr lang="ko-KR" altLang="en-US" sz="1100" dirty="0">
                <a:solidFill>
                  <a:schemeClr val="dk1"/>
                </a:solidFill>
              </a:rPr>
              <a:t>회사명</a:t>
            </a:r>
            <a:r>
              <a:rPr lang="en-US" altLang="ko-KR" sz="1100" dirty="0">
                <a:solidFill>
                  <a:schemeClr val="dk1"/>
                </a:solidFill>
              </a:rPr>
              <a:t>, </a:t>
            </a:r>
            <a:r>
              <a:rPr lang="ko-KR" altLang="en-US" sz="1100" dirty="0">
                <a:solidFill>
                  <a:schemeClr val="dk1"/>
                </a:solidFill>
              </a:rPr>
              <a:t>직급</a:t>
            </a:r>
            <a:r>
              <a:rPr lang="en-US" altLang="ko-KR" sz="1100" dirty="0">
                <a:solidFill>
                  <a:schemeClr val="dk1"/>
                </a:solidFill>
              </a:rPr>
              <a:t>/</a:t>
            </a:r>
            <a:r>
              <a:rPr lang="ko-KR" altLang="en-US" sz="1100" dirty="0">
                <a:solidFill>
                  <a:schemeClr val="dk1"/>
                </a:solidFill>
              </a:rPr>
              <a:t>직책</a:t>
            </a:r>
            <a:r>
              <a:rPr lang="en-US" altLang="ko-KR" sz="1100" dirty="0">
                <a:solidFill>
                  <a:schemeClr val="dk1"/>
                </a:solidFill>
              </a:rPr>
              <a:t>, </a:t>
            </a:r>
            <a:r>
              <a:rPr lang="ko-KR" altLang="en-US" sz="1100" dirty="0">
                <a:solidFill>
                  <a:schemeClr val="dk1"/>
                </a:solidFill>
              </a:rPr>
              <a:t>상태</a:t>
            </a:r>
            <a:r>
              <a:rPr lang="en-US" altLang="ko-KR" sz="1100" dirty="0">
                <a:solidFill>
                  <a:schemeClr val="dk1"/>
                </a:solidFill>
              </a:rPr>
              <a:t>, </a:t>
            </a:r>
            <a:r>
              <a:rPr lang="ko-KR" altLang="en-US" sz="1100" dirty="0">
                <a:solidFill>
                  <a:schemeClr val="dk1"/>
                </a:solidFill>
              </a:rPr>
              <a:t>관리기능</a:t>
            </a:r>
            <a:r>
              <a:rPr lang="en-US" altLang="ko-KR" sz="1100" dirty="0">
                <a:solidFill>
                  <a:schemeClr val="dk1"/>
                </a:solidFill>
              </a:rPr>
              <a:t>(</a:t>
            </a:r>
            <a:r>
              <a:rPr lang="ko-KR" altLang="en-US" sz="1100" dirty="0">
                <a:solidFill>
                  <a:schemeClr val="dk1"/>
                </a:solidFill>
              </a:rPr>
              <a:t>삭제</a:t>
            </a:r>
            <a:r>
              <a:rPr lang="en-US" altLang="ko-KR" sz="1100" dirty="0">
                <a:solidFill>
                  <a:schemeClr val="dk1"/>
                </a:solidFill>
              </a:rPr>
              <a:t>), </a:t>
            </a:r>
            <a:r>
              <a:rPr lang="ko-KR" altLang="en-US" sz="1100" dirty="0">
                <a:solidFill>
                  <a:schemeClr val="dk1"/>
                </a:solidFill>
              </a:rPr>
              <a:t>기타사항</a:t>
            </a:r>
            <a:r>
              <a:rPr lang="en-US" altLang="ko-KR" sz="1100" dirty="0">
                <a:solidFill>
                  <a:schemeClr val="dk1"/>
                </a:solidFill>
              </a:rPr>
              <a:t>),</a:t>
            </a:r>
          </a:p>
          <a:p>
            <a:pPr algn="ctr">
              <a:defRPr/>
            </a:pPr>
            <a:r>
              <a:rPr lang="en-US" altLang="ko-KR" sz="1100" dirty="0">
                <a:solidFill>
                  <a:schemeClr val="dk1"/>
                </a:solidFill>
              </a:rPr>
              <a:t>   </a:t>
            </a:r>
            <a:r>
              <a:rPr lang="ko-KR" altLang="en-US" sz="1100" dirty="0">
                <a:solidFill>
                  <a:schemeClr val="dk1"/>
                </a:solidFill>
              </a:rPr>
              <a:t>희망직종 및 선택사항</a:t>
            </a:r>
            <a:r>
              <a:rPr lang="en-US" altLang="ko-KR" sz="1100" dirty="0">
                <a:solidFill>
                  <a:schemeClr val="dk1"/>
                </a:solidFill>
              </a:rPr>
              <a:t>(</a:t>
            </a:r>
            <a:r>
              <a:rPr lang="ko-KR" altLang="en-US" sz="1100" dirty="0">
                <a:solidFill>
                  <a:schemeClr val="dk1"/>
                </a:solidFill>
              </a:rPr>
              <a:t>희망근무지역</a:t>
            </a:r>
            <a:r>
              <a:rPr lang="en-US" altLang="ko-KR" sz="1100" dirty="0">
                <a:solidFill>
                  <a:schemeClr val="dk1"/>
                </a:solidFill>
              </a:rPr>
              <a:t>, </a:t>
            </a:r>
            <a:r>
              <a:rPr lang="ko-KR" altLang="en-US" sz="1100" dirty="0">
                <a:solidFill>
                  <a:schemeClr val="dk1"/>
                </a:solidFill>
              </a:rPr>
              <a:t>희망직종</a:t>
            </a:r>
            <a:r>
              <a:rPr lang="en-US" altLang="ko-KR" sz="1100" dirty="0">
                <a:solidFill>
                  <a:schemeClr val="dk1"/>
                </a:solidFill>
              </a:rPr>
              <a:t>, </a:t>
            </a:r>
            <a:r>
              <a:rPr lang="ko-KR" altLang="en-US" sz="1100" dirty="0">
                <a:solidFill>
                  <a:schemeClr val="dk1"/>
                </a:solidFill>
              </a:rPr>
              <a:t>희망직무내용</a:t>
            </a:r>
            <a:r>
              <a:rPr lang="en-US" altLang="ko-KR" sz="1100" dirty="0">
                <a:solidFill>
                  <a:schemeClr val="dk1"/>
                </a:solidFill>
              </a:rPr>
              <a:t>, </a:t>
            </a:r>
            <a:r>
              <a:rPr lang="ko-KR" altLang="en-US" sz="1100" dirty="0">
                <a:solidFill>
                  <a:schemeClr val="dk1"/>
                </a:solidFill>
              </a:rPr>
              <a:t>희망직종 경력여부</a:t>
            </a:r>
            <a:r>
              <a:rPr lang="en-US" altLang="ko-KR" sz="1100" dirty="0">
                <a:solidFill>
                  <a:schemeClr val="dk1"/>
                </a:solidFill>
              </a:rPr>
              <a:t>(</a:t>
            </a:r>
            <a:r>
              <a:rPr lang="ko-KR" altLang="en-US" sz="1100" dirty="0">
                <a:solidFill>
                  <a:schemeClr val="dk1"/>
                </a:solidFill>
              </a:rPr>
              <a:t>신입</a:t>
            </a:r>
            <a:r>
              <a:rPr lang="en-US" altLang="ko-KR" sz="1100" dirty="0">
                <a:solidFill>
                  <a:schemeClr val="dk1"/>
                </a:solidFill>
              </a:rPr>
              <a:t>, </a:t>
            </a:r>
            <a:r>
              <a:rPr lang="ko-KR" altLang="en-US" sz="1100" dirty="0">
                <a:solidFill>
                  <a:schemeClr val="dk1"/>
                </a:solidFill>
              </a:rPr>
              <a:t>경력</a:t>
            </a:r>
            <a:r>
              <a:rPr lang="en-US" altLang="ko-KR" sz="1100" dirty="0">
                <a:solidFill>
                  <a:schemeClr val="dk1"/>
                </a:solidFill>
              </a:rPr>
              <a:t>)</a:t>
            </a:r>
          </a:p>
          <a:p>
            <a:pPr algn="ctr">
              <a:defRPr/>
            </a:pPr>
            <a:r>
              <a:rPr lang="en-US" altLang="ko-KR" sz="1100" dirty="0">
                <a:solidFill>
                  <a:schemeClr val="dk1"/>
                </a:solidFill>
              </a:rPr>
              <a:t>   , </a:t>
            </a:r>
            <a:r>
              <a:rPr lang="ko-KR" altLang="en-US" sz="1100" dirty="0">
                <a:solidFill>
                  <a:schemeClr val="dk1"/>
                </a:solidFill>
              </a:rPr>
              <a:t>희망임금</a:t>
            </a:r>
            <a:r>
              <a:rPr lang="en-US" altLang="ko-KR" sz="1100" dirty="0">
                <a:solidFill>
                  <a:schemeClr val="dk1"/>
                </a:solidFill>
              </a:rPr>
              <a:t>, </a:t>
            </a:r>
            <a:r>
              <a:rPr lang="ko-KR" altLang="en-US" sz="1100" dirty="0">
                <a:solidFill>
                  <a:schemeClr val="dk1"/>
                </a:solidFill>
              </a:rPr>
              <a:t>고용형태</a:t>
            </a:r>
            <a:r>
              <a:rPr lang="en-US" altLang="ko-KR" sz="1100" dirty="0">
                <a:solidFill>
                  <a:schemeClr val="dk1"/>
                </a:solidFill>
              </a:rPr>
              <a:t>, </a:t>
            </a:r>
            <a:r>
              <a:rPr lang="ko-KR" altLang="en-US" sz="1100" dirty="0">
                <a:solidFill>
                  <a:schemeClr val="dk1"/>
                </a:solidFill>
              </a:rPr>
              <a:t>희망근무기간</a:t>
            </a:r>
            <a:r>
              <a:rPr lang="en-US" altLang="ko-KR" sz="1100" dirty="0">
                <a:solidFill>
                  <a:schemeClr val="dk1"/>
                </a:solidFill>
              </a:rPr>
              <a:t>, </a:t>
            </a:r>
            <a:r>
              <a:rPr lang="ko-KR" altLang="en-US" sz="1100" dirty="0">
                <a:solidFill>
                  <a:schemeClr val="dk1"/>
                </a:solidFill>
              </a:rPr>
              <a:t>기타 희망사항</a:t>
            </a:r>
            <a:r>
              <a:rPr lang="en-US" altLang="ko-KR" sz="1100" dirty="0">
                <a:solidFill>
                  <a:schemeClr val="dk1"/>
                </a:solidFill>
              </a:rPr>
              <a:t>)</a:t>
            </a:r>
            <a:r>
              <a:rPr lang="ko-KR" altLang="en-US" sz="1100" dirty="0">
                <a:solidFill>
                  <a:schemeClr val="dk1"/>
                </a:solidFill>
              </a:rPr>
              <a:t>을 필수로 </a:t>
            </a:r>
            <a:r>
              <a:rPr lang="ko-KR" altLang="en-US" sz="1100" dirty="0" err="1">
                <a:solidFill>
                  <a:schemeClr val="dk1"/>
                </a:solidFill>
              </a:rPr>
              <a:t>적어야한다</a:t>
            </a:r>
            <a:r>
              <a:rPr lang="en-US" altLang="ko-KR" sz="1100" dirty="0">
                <a:solidFill>
                  <a:schemeClr val="dk1"/>
                </a:solidFill>
              </a:rPr>
              <a:t>. (</a:t>
            </a:r>
            <a:r>
              <a:rPr lang="ko-KR" altLang="en-US" sz="1100" dirty="0">
                <a:solidFill>
                  <a:schemeClr val="dk1"/>
                </a:solidFill>
              </a:rPr>
              <a:t>포트폴리오 등록은 선택</a:t>
            </a:r>
            <a:r>
              <a:rPr lang="en-US" altLang="ko-KR" sz="1100" dirty="0">
                <a:solidFill>
                  <a:schemeClr val="dk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9892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C4202F61-0067-426F-AE14-C80AA43D860A}"/>
              </a:ext>
            </a:extLst>
          </p:cNvPr>
          <p:cNvCxnSpPr/>
          <p:nvPr/>
        </p:nvCxnSpPr>
        <p:spPr>
          <a:xfrm>
            <a:off x="6000329" y="3609020"/>
            <a:ext cx="360039" cy="576064"/>
          </a:xfrm>
          <a:prstGeom prst="bentConnector3">
            <a:avLst>
              <a:gd name="adj1" fmla="val 50000"/>
            </a:avLst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449B547-46C5-48C6-91F0-6BD79D0CBF5C}"/>
              </a:ext>
            </a:extLst>
          </p:cNvPr>
          <p:cNvCxnSpPr/>
          <p:nvPr/>
        </p:nvCxnSpPr>
        <p:spPr>
          <a:xfrm>
            <a:off x="4139953" y="3609020"/>
            <a:ext cx="360039" cy="576064"/>
          </a:xfrm>
          <a:prstGeom prst="bentConnector3">
            <a:avLst>
              <a:gd name="adj1" fmla="val 50000"/>
            </a:avLst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44488" y="-20843"/>
          <a:ext cx="8785466" cy="111610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2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9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84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84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2034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프로세스명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포트폴리오 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034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2021.06.29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 dirty="0" err="1">
                          <a:solidFill>
                            <a:schemeClr val="tx1"/>
                          </a:solidFill>
                        </a:rPr>
                        <a:t>이휘로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034">
                <a:tc grid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프로세스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Flow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44555" y="1182976"/>
            <a:ext cx="2232248" cy="360040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</a:rPr>
              <a:t>교육생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D52E3A0-F3CD-46DD-8E57-77D4FB129AE4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2555776" y="3609020"/>
            <a:ext cx="4506180" cy="0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A9AB48A-E714-435C-9304-0E244EF73CBE}"/>
              </a:ext>
            </a:extLst>
          </p:cNvPr>
          <p:cNvSpPr/>
          <p:nvPr/>
        </p:nvSpPr>
        <p:spPr>
          <a:xfrm>
            <a:off x="1259632" y="3429000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>
                <a:solidFill>
                  <a:schemeClr val="lt1"/>
                </a:solidFill>
              </a:rPr>
              <a:t>교육생 로그인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3B1F394-DFF3-4542-9CB0-88FA00A27DCB}"/>
              </a:ext>
            </a:extLst>
          </p:cNvPr>
          <p:cNvSpPr/>
          <p:nvPr/>
        </p:nvSpPr>
        <p:spPr>
          <a:xfrm>
            <a:off x="2915816" y="3429000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/>
              <a:t>포트폴리오</a:t>
            </a:r>
            <a:endParaRPr lang="ko-KR" altLang="en-US" sz="1300" dirty="0">
              <a:solidFill>
                <a:schemeClr val="lt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E2CC55F-9736-49D0-9F78-DE82208A2756}"/>
              </a:ext>
            </a:extLst>
          </p:cNvPr>
          <p:cNvSpPr/>
          <p:nvPr/>
        </p:nvSpPr>
        <p:spPr>
          <a:xfrm>
            <a:off x="4499992" y="3429000"/>
            <a:ext cx="1403176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/>
              <a:t>포트폴리오 조회</a:t>
            </a:r>
            <a:endParaRPr lang="ko-KR" altLang="en-US" sz="1300" dirty="0">
              <a:solidFill>
                <a:schemeClr val="lt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EF94B7-801E-449E-9074-7142EEB6BC50}"/>
              </a:ext>
            </a:extLst>
          </p:cNvPr>
          <p:cNvSpPr/>
          <p:nvPr/>
        </p:nvSpPr>
        <p:spPr>
          <a:xfrm>
            <a:off x="6360368" y="4005064"/>
            <a:ext cx="1403176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/>
              <a:t>포트폴리오 삭제</a:t>
            </a:r>
            <a:endParaRPr lang="ko-KR" altLang="en-US" sz="1300" dirty="0">
              <a:solidFill>
                <a:schemeClr val="lt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54890BB-2645-480A-9FB0-2A1BBF38B3BB}"/>
              </a:ext>
            </a:extLst>
          </p:cNvPr>
          <p:cNvSpPr/>
          <p:nvPr/>
        </p:nvSpPr>
        <p:spPr>
          <a:xfrm>
            <a:off x="6360368" y="3429000"/>
            <a:ext cx="1403176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/>
              <a:t>포트폴리오 수정</a:t>
            </a:r>
            <a:endParaRPr lang="ko-KR" altLang="en-US" sz="1300" dirty="0">
              <a:solidFill>
                <a:schemeClr val="lt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7F4C0E3-4D32-469B-BCE7-4E964E3C0BE0}"/>
              </a:ext>
            </a:extLst>
          </p:cNvPr>
          <p:cNvSpPr/>
          <p:nvPr/>
        </p:nvSpPr>
        <p:spPr>
          <a:xfrm>
            <a:off x="4499992" y="4005064"/>
            <a:ext cx="1403176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/>
              <a:t>포트폴리오 등록</a:t>
            </a:r>
            <a:endParaRPr lang="ko-KR" altLang="en-US" sz="13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84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95362"/>
              </p:ext>
            </p:extLst>
          </p:nvPr>
        </p:nvGraphicFramePr>
        <p:xfrm>
          <a:off x="144488" y="-20843"/>
          <a:ext cx="8785466" cy="111610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2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9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84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84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2034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프로세스명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수강이력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034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2021.06.29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 dirty="0" err="1">
                          <a:solidFill>
                            <a:schemeClr val="tx1"/>
                          </a:solidFill>
                        </a:rPr>
                        <a:t>이휘로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034">
                <a:tc grid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프로세스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Flow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44555" y="1182976"/>
            <a:ext cx="2232248" cy="360040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</a:rPr>
              <a:t>교육생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D52E3A0-F3CD-46DD-8E57-77D4FB129AE4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2555776" y="3609020"/>
            <a:ext cx="1944216" cy="0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A9AB48A-E714-435C-9304-0E244EF73CBE}"/>
              </a:ext>
            </a:extLst>
          </p:cNvPr>
          <p:cNvSpPr/>
          <p:nvPr/>
        </p:nvSpPr>
        <p:spPr>
          <a:xfrm>
            <a:off x="1259632" y="3429000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>
                <a:solidFill>
                  <a:schemeClr val="lt1"/>
                </a:solidFill>
              </a:rPr>
              <a:t>교육생 로그인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3B1F394-DFF3-4542-9CB0-88FA00A27DCB}"/>
              </a:ext>
            </a:extLst>
          </p:cNvPr>
          <p:cNvSpPr/>
          <p:nvPr/>
        </p:nvSpPr>
        <p:spPr>
          <a:xfrm>
            <a:off x="2915816" y="3429000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/>
              <a:t>수강이력</a:t>
            </a:r>
            <a:endParaRPr lang="ko-KR" altLang="en-US" sz="1300" dirty="0">
              <a:solidFill>
                <a:schemeClr val="lt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E2CC55F-9736-49D0-9F78-DE82208A2756}"/>
              </a:ext>
            </a:extLst>
          </p:cNvPr>
          <p:cNvSpPr/>
          <p:nvPr/>
        </p:nvSpPr>
        <p:spPr>
          <a:xfrm>
            <a:off x="4499992" y="3429000"/>
            <a:ext cx="1403176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/>
              <a:t>수강이력 조회</a:t>
            </a:r>
            <a:endParaRPr lang="ko-KR" altLang="en-US" sz="13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68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991985"/>
              </p:ext>
            </p:extLst>
          </p:nvPr>
        </p:nvGraphicFramePr>
        <p:xfrm>
          <a:off x="144488" y="-20843"/>
          <a:ext cx="8785466" cy="111610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2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9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84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84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2034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프로세스명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입사지원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034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2021.06.29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 dirty="0" err="1">
                          <a:solidFill>
                            <a:schemeClr val="tx1"/>
                          </a:solidFill>
                        </a:rPr>
                        <a:t>이휘로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034">
                <a:tc grid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프로세스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Flow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44555" y="1182976"/>
            <a:ext cx="2232248" cy="360040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</a:rPr>
              <a:t>교육생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D52E3A0-F3CD-46DD-8E57-77D4FB129AE4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2555776" y="3609020"/>
            <a:ext cx="1944216" cy="0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A9AB48A-E714-435C-9304-0E244EF73CBE}"/>
              </a:ext>
            </a:extLst>
          </p:cNvPr>
          <p:cNvSpPr/>
          <p:nvPr/>
        </p:nvSpPr>
        <p:spPr>
          <a:xfrm>
            <a:off x="1259632" y="3429000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>
                <a:solidFill>
                  <a:schemeClr val="lt1"/>
                </a:solidFill>
              </a:rPr>
              <a:t>교육생 로그인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3B1F394-DFF3-4542-9CB0-88FA00A27DCB}"/>
              </a:ext>
            </a:extLst>
          </p:cNvPr>
          <p:cNvSpPr/>
          <p:nvPr/>
        </p:nvSpPr>
        <p:spPr>
          <a:xfrm>
            <a:off x="2915816" y="3429000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/>
              <a:t>입사지원</a:t>
            </a:r>
            <a:endParaRPr lang="ko-KR" altLang="en-US" sz="1300" dirty="0">
              <a:solidFill>
                <a:schemeClr val="lt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E2CC55F-9736-49D0-9F78-DE82208A2756}"/>
              </a:ext>
            </a:extLst>
          </p:cNvPr>
          <p:cNvSpPr/>
          <p:nvPr/>
        </p:nvSpPr>
        <p:spPr>
          <a:xfrm>
            <a:off x="4499992" y="3429000"/>
            <a:ext cx="1403176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/>
              <a:t>입사지원 조회</a:t>
            </a:r>
            <a:endParaRPr lang="ko-KR" altLang="en-US" sz="1300" dirty="0">
              <a:solidFill>
                <a:schemeClr val="lt1"/>
              </a:solidFill>
            </a:endParaRPr>
          </a:p>
        </p:txBody>
      </p: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0D1CEE05-7F9B-48A0-8F4F-BC0E7E873234}"/>
              </a:ext>
            </a:extLst>
          </p:cNvPr>
          <p:cNvSpPr/>
          <p:nvPr/>
        </p:nvSpPr>
        <p:spPr>
          <a:xfrm>
            <a:off x="3311861" y="1988839"/>
            <a:ext cx="1403176" cy="1230543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dk1"/>
                </a:solidFill>
              </a:rPr>
              <a:t>해당 교육생이 수강하고 있는 교육과 </a:t>
            </a:r>
          </a:p>
          <a:p>
            <a:pPr algn="ctr">
              <a:defRPr/>
            </a:pPr>
            <a:r>
              <a:rPr lang="ko-KR" altLang="en-US" sz="1100" dirty="0">
                <a:solidFill>
                  <a:schemeClr val="dk1"/>
                </a:solidFill>
              </a:rPr>
              <a:t>   관련된 </a:t>
            </a:r>
            <a:r>
              <a:rPr lang="ko-KR" altLang="en-US" sz="1100" dirty="0" err="1">
                <a:solidFill>
                  <a:schemeClr val="dk1"/>
                </a:solidFill>
              </a:rPr>
              <a:t>구직처</a:t>
            </a:r>
            <a:r>
              <a:rPr lang="ko-KR" altLang="en-US" sz="1100" dirty="0">
                <a:solidFill>
                  <a:schemeClr val="dk1"/>
                </a:solidFill>
              </a:rPr>
              <a:t> 리스트가 출력</a:t>
            </a:r>
            <a:endParaRPr lang="en-US" altLang="ko-KR" sz="1100" dirty="0">
              <a:solidFill>
                <a:schemeClr val="dk1"/>
              </a:solidFill>
            </a:endParaRPr>
          </a:p>
        </p:txBody>
      </p:sp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438A1C5A-B99E-45B5-A1DC-9A6DCE047F14}"/>
              </a:ext>
            </a:extLst>
          </p:cNvPr>
          <p:cNvSpPr/>
          <p:nvPr/>
        </p:nvSpPr>
        <p:spPr>
          <a:xfrm>
            <a:off x="5004048" y="1988839"/>
            <a:ext cx="1403176" cy="1230543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dk1"/>
                </a:solidFill>
              </a:rPr>
              <a:t>구직처에 대한 </a:t>
            </a:r>
          </a:p>
          <a:p>
            <a:pPr algn="ctr">
              <a:defRPr/>
            </a:pPr>
            <a:r>
              <a:rPr lang="ko-KR" altLang="en-US" sz="1100" dirty="0">
                <a:solidFill>
                  <a:schemeClr val="dk1"/>
                </a:solidFill>
              </a:rPr>
              <a:t>   상세정보가 표시</a:t>
            </a:r>
            <a:endParaRPr lang="en-US" altLang="ko-KR" sz="11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12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180775"/>
              </p:ext>
            </p:extLst>
          </p:nvPr>
        </p:nvGraphicFramePr>
        <p:xfrm>
          <a:off x="144488" y="-20843"/>
          <a:ext cx="8785466" cy="111610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2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9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84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84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2034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프로세스명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034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2021.06.29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 dirty="0" err="1">
                          <a:solidFill>
                            <a:schemeClr val="tx1"/>
                          </a:solidFill>
                        </a:rPr>
                        <a:t>이휘로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034">
                <a:tc grid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프로세스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Flow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44555" y="1182976"/>
            <a:ext cx="2232248" cy="360040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</a:rPr>
              <a:t>교육생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D52E3A0-F3CD-46DD-8E57-77D4FB129AE4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2555776" y="3609020"/>
            <a:ext cx="1944216" cy="0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A9AB48A-E714-435C-9304-0E244EF73CBE}"/>
              </a:ext>
            </a:extLst>
          </p:cNvPr>
          <p:cNvSpPr/>
          <p:nvPr/>
        </p:nvSpPr>
        <p:spPr>
          <a:xfrm>
            <a:off x="1259632" y="3429000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>
                <a:solidFill>
                  <a:schemeClr val="lt1"/>
                </a:solidFill>
              </a:rPr>
              <a:t>교육생 로그인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3B1F394-DFF3-4542-9CB0-88FA00A27DCB}"/>
              </a:ext>
            </a:extLst>
          </p:cNvPr>
          <p:cNvSpPr/>
          <p:nvPr/>
        </p:nvSpPr>
        <p:spPr>
          <a:xfrm>
            <a:off x="2915816" y="3429000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/>
              <a:t>공지사항</a:t>
            </a:r>
            <a:endParaRPr lang="ko-KR" altLang="en-US" sz="1300" dirty="0">
              <a:solidFill>
                <a:schemeClr val="lt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E2CC55F-9736-49D0-9F78-DE82208A2756}"/>
              </a:ext>
            </a:extLst>
          </p:cNvPr>
          <p:cNvSpPr/>
          <p:nvPr/>
        </p:nvSpPr>
        <p:spPr>
          <a:xfrm>
            <a:off x="4499992" y="3429000"/>
            <a:ext cx="1403176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/>
              <a:t>공지사항 조회</a:t>
            </a:r>
            <a:endParaRPr lang="ko-KR" altLang="en-US" sz="13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17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122089"/>
              </p:ext>
            </p:extLst>
          </p:nvPr>
        </p:nvGraphicFramePr>
        <p:xfrm>
          <a:off x="144488" y="-20843"/>
          <a:ext cx="8785466" cy="111610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2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9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84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84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2034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프로세스명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수강시간표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교육일정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034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2021.06.29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 dirty="0" err="1">
                          <a:solidFill>
                            <a:schemeClr val="tx1"/>
                          </a:solidFill>
                        </a:rPr>
                        <a:t>이휘로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034">
                <a:tc grid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프로세스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Flow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44555" y="1182976"/>
            <a:ext cx="2232248" cy="360040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</a:rPr>
              <a:t>교육생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D52E3A0-F3CD-46DD-8E57-77D4FB129AE4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2555776" y="3609020"/>
            <a:ext cx="1944216" cy="0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A9AB48A-E714-435C-9304-0E244EF73CBE}"/>
              </a:ext>
            </a:extLst>
          </p:cNvPr>
          <p:cNvSpPr/>
          <p:nvPr/>
        </p:nvSpPr>
        <p:spPr>
          <a:xfrm>
            <a:off x="1259632" y="3429000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>
                <a:solidFill>
                  <a:schemeClr val="lt1"/>
                </a:solidFill>
              </a:rPr>
              <a:t>교육생 로그인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3B1F394-DFF3-4542-9CB0-88FA00A27DCB}"/>
              </a:ext>
            </a:extLst>
          </p:cNvPr>
          <p:cNvSpPr/>
          <p:nvPr/>
        </p:nvSpPr>
        <p:spPr>
          <a:xfrm>
            <a:off x="2915816" y="3429000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>
                <a:solidFill>
                  <a:schemeClr val="lt1"/>
                </a:solidFill>
              </a:rPr>
              <a:t>수강시간표</a:t>
            </a:r>
            <a:r>
              <a:rPr lang="en-US" altLang="ko-KR" sz="1300" dirty="0"/>
              <a:t>/</a:t>
            </a:r>
          </a:p>
          <a:p>
            <a:pPr algn="ctr">
              <a:defRPr/>
            </a:pPr>
            <a:r>
              <a:rPr lang="ko-KR" altLang="en-US" sz="1300" dirty="0"/>
              <a:t>교육일정</a:t>
            </a:r>
            <a:endParaRPr lang="ko-KR" altLang="en-US" sz="1300" dirty="0">
              <a:solidFill>
                <a:schemeClr val="lt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E2CC55F-9736-49D0-9F78-DE82208A2756}"/>
              </a:ext>
            </a:extLst>
          </p:cNvPr>
          <p:cNvSpPr/>
          <p:nvPr/>
        </p:nvSpPr>
        <p:spPr>
          <a:xfrm>
            <a:off x="4499992" y="3429000"/>
            <a:ext cx="1403176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/>
              <a:t>수강시간표</a:t>
            </a:r>
            <a:r>
              <a:rPr lang="en-US" altLang="ko-KR" sz="1300" dirty="0"/>
              <a:t>/</a:t>
            </a:r>
          </a:p>
          <a:p>
            <a:pPr algn="ctr">
              <a:defRPr/>
            </a:pPr>
            <a:r>
              <a:rPr lang="ko-KR" altLang="en-US" sz="1300" dirty="0"/>
              <a:t>교육일정 조회</a:t>
            </a:r>
          </a:p>
        </p:txBody>
      </p:sp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66B69D4A-C275-4C58-849F-A612A7DF8026}"/>
              </a:ext>
            </a:extLst>
          </p:cNvPr>
          <p:cNvSpPr/>
          <p:nvPr/>
        </p:nvSpPr>
        <p:spPr>
          <a:xfrm>
            <a:off x="2627784" y="1412801"/>
            <a:ext cx="1944216" cy="1665811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dk1"/>
                </a:solidFill>
              </a:rPr>
              <a:t>수강시간표는 반응형 캘린더 형태로 표시되며 교육생은 조회권한만 가진다</a:t>
            </a:r>
            <a:r>
              <a:rPr lang="en-US" altLang="ko-KR" sz="1100" dirty="0">
                <a:solidFill>
                  <a:schemeClr val="dk1"/>
                </a:solidFill>
              </a:rPr>
              <a:t>.</a:t>
            </a:r>
          </a:p>
          <a:p>
            <a:pPr algn="ctr">
              <a:defRPr/>
            </a:pPr>
            <a:endParaRPr lang="en-US" altLang="ko-KR" sz="1100" dirty="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1100" dirty="0">
                <a:solidFill>
                  <a:schemeClr val="dk1"/>
                </a:solidFill>
              </a:rPr>
              <a:t>교육일정은 캘린더와 캘린더 외적으로도 시작일과 종료일에 대한 명확한 표시를 한다</a:t>
            </a:r>
            <a:r>
              <a:rPr lang="en-US" altLang="ko-KR" sz="1100" dirty="0">
                <a:solidFill>
                  <a:schemeClr val="dk1"/>
                </a:solidFill>
              </a:rPr>
              <a:t>.</a:t>
            </a:r>
          </a:p>
          <a:p>
            <a:pPr algn="ctr">
              <a:defRPr/>
            </a:pPr>
            <a:endParaRPr lang="en-US" altLang="ko-KR" sz="11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94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402691"/>
              </p:ext>
            </p:extLst>
          </p:nvPr>
        </p:nvGraphicFramePr>
        <p:xfrm>
          <a:off x="144488" y="-20843"/>
          <a:ext cx="8785466" cy="111610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2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9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84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84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2034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프로세스명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교육진도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출결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034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2021.06.29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 dirty="0" err="1">
                          <a:solidFill>
                            <a:schemeClr val="tx1"/>
                          </a:solidFill>
                        </a:rPr>
                        <a:t>이휘로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034">
                <a:tc grid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프로세스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Flow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44555" y="1182976"/>
            <a:ext cx="2232248" cy="360040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</a:rPr>
              <a:t>교육생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D52E3A0-F3CD-46DD-8E57-77D4FB129AE4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2555776" y="3609020"/>
            <a:ext cx="1944216" cy="0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A9AB48A-E714-435C-9304-0E244EF73CBE}"/>
              </a:ext>
            </a:extLst>
          </p:cNvPr>
          <p:cNvSpPr/>
          <p:nvPr/>
        </p:nvSpPr>
        <p:spPr>
          <a:xfrm>
            <a:off x="1259632" y="3429000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>
                <a:solidFill>
                  <a:schemeClr val="lt1"/>
                </a:solidFill>
              </a:rPr>
              <a:t>교육생 로그인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3B1F394-DFF3-4542-9CB0-88FA00A27DCB}"/>
              </a:ext>
            </a:extLst>
          </p:cNvPr>
          <p:cNvSpPr/>
          <p:nvPr/>
        </p:nvSpPr>
        <p:spPr>
          <a:xfrm>
            <a:off x="2915816" y="3429000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/>
              <a:t>교육진도</a:t>
            </a:r>
            <a:r>
              <a:rPr lang="en-US" altLang="ko-KR" sz="1300" dirty="0"/>
              <a:t>/ </a:t>
            </a:r>
          </a:p>
          <a:p>
            <a:pPr algn="ctr">
              <a:defRPr/>
            </a:pPr>
            <a:r>
              <a:rPr lang="ko-KR" altLang="en-US" sz="1300" dirty="0"/>
              <a:t>출결</a:t>
            </a:r>
            <a:endParaRPr lang="ko-KR" altLang="en-US" sz="1300" dirty="0">
              <a:solidFill>
                <a:schemeClr val="lt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E2CC55F-9736-49D0-9F78-DE82208A2756}"/>
              </a:ext>
            </a:extLst>
          </p:cNvPr>
          <p:cNvSpPr/>
          <p:nvPr/>
        </p:nvSpPr>
        <p:spPr>
          <a:xfrm>
            <a:off x="4499992" y="3429000"/>
            <a:ext cx="1403176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/>
              <a:t>교육진도</a:t>
            </a:r>
            <a:r>
              <a:rPr lang="en-US" altLang="ko-KR" sz="1300" dirty="0"/>
              <a:t>/ </a:t>
            </a:r>
          </a:p>
          <a:p>
            <a:pPr algn="ctr">
              <a:defRPr/>
            </a:pPr>
            <a:r>
              <a:rPr lang="ko-KR" altLang="en-US" sz="1300" dirty="0"/>
              <a:t>출결 조회</a:t>
            </a:r>
          </a:p>
        </p:txBody>
      </p: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976D0F4C-5CDA-49AE-801B-C961CCE88392}"/>
              </a:ext>
            </a:extLst>
          </p:cNvPr>
          <p:cNvSpPr/>
          <p:nvPr/>
        </p:nvSpPr>
        <p:spPr>
          <a:xfrm>
            <a:off x="3347864" y="2294875"/>
            <a:ext cx="1224136" cy="936104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dk1"/>
                </a:solidFill>
              </a:rPr>
              <a:t>교육진도는 커리큘럼에 맞춰서 현재 일정과 비교할 수 있도록 캘린더에 표시</a:t>
            </a:r>
            <a:endParaRPr lang="en-US" altLang="ko-KR" sz="11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10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44488" y="-20843"/>
          <a:ext cx="8785466" cy="111610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2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9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84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84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2034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프로세스명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시험응시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034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2021.06.29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 dirty="0" err="1">
                          <a:solidFill>
                            <a:schemeClr val="tx1"/>
                          </a:solidFill>
                        </a:rPr>
                        <a:t>이휘로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034">
                <a:tc grid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프로세스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Flow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44555" y="1182976"/>
            <a:ext cx="2232248" cy="360040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</a:rPr>
              <a:t>교육생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D52E3A0-F3CD-46DD-8E57-77D4FB129AE4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2555776" y="3609020"/>
            <a:ext cx="3600400" cy="0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A9AB48A-E714-435C-9304-0E244EF73CBE}"/>
              </a:ext>
            </a:extLst>
          </p:cNvPr>
          <p:cNvSpPr/>
          <p:nvPr/>
        </p:nvSpPr>
        <p:spPr>
          <a:xfrm>
            <a:off x="1259632" y="3429000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>
                <a:solidFill>
                  <a:schemeClr val="lt1"/>
                </a:solidFill>
              </a:rPr>
              <a:t>교육생 로그인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3B1F394-DFF3-4542-9CB0-88FA00A27DCB}"/>
              </a:ext>
            </a:extLst>
          </p:cNvPr>
          <p:cNvSpPr/>
          <p:nvPr/>
        </p:nvSpPr>
        <p:spPr>
          <a:xfrm>
            <a:off x="2915816" y="3429000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 err="1"/>
              <a:t>시험응시</a:t>
            </a:r>
            <a:endParaRPr lang="ko-KR" altLang="en-US" sz="1300" dirty="0">
              <a:solidFill>
                <a:schemeClr val="lt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E2CC55F-9736-49D0-9F78-DE82208A2756}"/>
              </a:ext>
            </a:extLst>
          </p:cNvPr>
          <p:cNvSpPr/>
          <p:nvPr/>
        </p:nvSpPr>
        <p:spPr>
          <a:xfrm>
            <a:off x="4499992" y="3429000"/>
            <a:ext cx="1403176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 err="1"/>
              <a:t>시험응시</a:t>
            </a:r>
            <a:r>
              <a:rPr lang="en-US" altLang="ko-KR" sz="1300" dirty="0"/>
              <a:t> </a:t>
            </a:r>
            <a:r>
              <a:rPr lang="ko-KR" altLang="en-US" sz="1300" dirty="0"/>
              <a:t>조회</a:t>
            </a:r>
            <a:endParaRPr lang="ko-KR" altLang="en-US" sz="1300" dirty="0">
              <a:solidFill>
                <a:schemeClr val="lt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78FACF-3B72-486C-9E8A-DC1BE082ED3D}"/>
              </a:ext>
            </a:extLst>
          </p:cNvPr>
          <p:cNvSpPr/>
          <p:nvPr/>
        </p:nvSpPr>
        <p:spPr>
          <a:xfrm>
            <a:off x="6156176" y="3429000"/>
            <a:ext cx="1403176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 err="1"/>
              <a:t>시험응시</a:t>
            </a:r>
            <a:endParaRPr lang="ko-KR" altLang="en-US" sz="1300" dirty="0">
              <a:solidFill>
                <a:schemeClr val="lt1"/>
              </a:solidFill>
            </a:endParaRPr>
          </a:p>
        </p:txBody>
      </p:sp>
      <p:sp>
        <p:nvSpPr>
          <p:cNvPr id="24" name="말풍선: 사각형 23">
            <a:extLst>
              <a:ext uri="{FF2B5EF4-FFF2-40B4-BE49-F238E27FC236}">
                <a16:creationId xmlns:a16="http://schemas.microsoft.com/office/drawing/2014/main" id="{D75B4584-EDFA-4F9A-ACDD-0E4DBD0CFF8E}"/>
              </a:ext>
            </a:extLst>
          </p:cNvPr>
          <p:cNvSpPr/>
          <p:nvPr/>
        </p:nvSpPr>
        <p:spPr>
          <a:xfrm>
            <a:off x="4463008" y="1985875"/>
            <a:ext cx="1440160" cy="1116102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dk1"/>
                </a:solidFill>
              </a:rPr>
              <a:t>시판에 출력된 </a:t>
            </a:r>
            <a:r>
              <a:rPr lang="ko-KR" altLang="en-US" sz="1100" dirty="0" err="1">
                <a:solidFill>
                  <a:schemeClr val="dk1"/>
                </a:solidFill>
              </a:rPr>
              <a:t>시험응시</a:t>
            </a:r>
            <a:r>
              <a:rPr lang="ko-KR" altLang="en-US" sz="1100" dirty="0">
                <a:solidFill>
                  <a:schemeClr val="dk1"/>
                </a:solidFill>
              </a:rPr>
              <a:t> 리스트는 활성화 되어있는 시험만 선택이 가능</a:t>
            </a:r>
            <a:endParaRPr lang="en-US" altLang="ko-KR" sz="1100" dirty="0">
              <a:solidFill>
                <a:schemeClr val="dk1"/>
              </a:solidFill>
            </a:endParaRPr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9817F29A-2A3A-46AD-8D4D-68957540AD92}"/>
              </a:ext>
            </a:extLst>
          </p:cNvPr>
          <p:cNvSpPr/>
          <p:nvPr/>
        </p:nvSpPr>
        <p:spPr>
          <a:xfrm>
            <a:off x="6198906" y="1543016"/>
            <a:ext cx="1685461" cy="1545738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dk1"/>
                </a:solidFill>
              </a:rPr>
              <a:t>객관식 시험지가 텍스트 혹은 이미지 형태로 표시되고</a:t>
            </a:r>
            <a:r>
              <a:rPr lang="en-US" altLang="ko-KR" sz="1100" dirty="0">
                <a:solidFill>
                  <a:schemeClr val="dk1"/>
                </a:solidFill>
              </a:rPr>
              <a:t>, </a:t>
            </a:r>
            <a:r>
              <a:rPr lang="ko-KR" altLang="en-US" sz="1100" dirty="0">
                <a:solidFill>
                  <a:schemeClr val="dk1"/>
                </a:solidFill>
              </a:rPr>
              <a:t>오른쪽에 시험 시간 내용과 답안을 표시할 수 있는 각 항목별 번호와 </a:t>
            </a:r>
            <a:r>
              <a:rPr lang="ko-KR" altLang="en-US" sz="1100" dirty="0" err="1">
                <a:solidFill>
                  <a:schemeClr val="dk1"/>
                </a:solidFill>
              </a:rPr>
              <a:t>라디오버튼또는</a:t>
            </a:r>
            <a:r>
              <a:rPr lang="ko-KR" altLang="en-US" sz="1100" dirty="0">
                <a:solidFill>
                  <a:schemeClr val="dk1"/>
                </a:solidFill>
              </a:rPr>
              <a:t> 체크박스가 제공</a:t>
            </a:r>
            <a:endParaRPr lang="en-US" altLang="ko-KR" sz="11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4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582139"/>
              </p:ext>
            </p:extLst>
          </p:nvPr>
        </p:nvGraphicFramePr>
        <p:xfrm>
          <a:off x="144488" y="-20843"/>
          <a:ext cx="8785466" cy="111610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2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9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84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84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2034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프로세스명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마이성적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034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2021.06.29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 dirty="0" err="1">
                          <a:solidFill>
                            <a:schemeClr val="tx1"/>
                          </a:solidFill>
                        </a:rPr>
                        <a:t>이휘로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034">
                <a:tc grid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프로세스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Flow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44555" y="1182976"/>
            <a:ext cx="2232248" cy="360040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</a:rPr>
              <a:t>교육생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D52E3A0-F3CD-46DD-8E57-77D4FB129AE4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2555776" y="3609020"/>
            <a:ext cx="3600400" cy="0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A9AB48A-E714-435C-9304-0E244EF73CBE}"/>
              </a:ext>
            </a:extLst>
          </p:cNvPr>
          <p:cNvSpPr/>
          <p:nvPr/>
        </p:nvSpPr>
        <p:spPr>
          <a:xfrm>
            <a:off x="1259632" y="3429000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>
                <a:solidFill>
                  <a:schemeClr val="lt1"/>
                </a:solidFill>
              </a:rPr>
              <a:t>교육생 로그인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3B1F394-DFF3-4542-9CB0-88FA00A27DCB}"/>
              </a:ext>
            </a:extLst>
          </p:cNvPr>
          <p:cNvSpPr/>
          <p:nvPr/>
        </p:nvSpPr>
        <p:spPr>
          <a:xfrm>
            <a:off x="2915816" y="3429000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/>
              <a:t>마이성적</a:t>
            </a:r>
            <a:endParaRPr lang="ko-KR" altLang="en-US" sz="1300" dirty="0">
              <a:solidFill>
                <a:schemeClr val="lt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E2CC55F-9736-49D0-9F78-DE82208A2756}"/>
              </a:ext>
            </a:extLst>
          </p:cNvPr>
          <p:cNvSpPr/>
          <p:nvPr/>
        </p:nvSpPr>
        <p:spPr>
          <a:xfrm>
            <a:off x="4499992" y="3429000"/>
            <a:ext cx="1403176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/>
              <a:t>마이성적</a:t>
            </a:r>
            <a:r>
              <a:rPr lang="en-US" altLang="ko-KR" sz="1300" dirty="0"/>
              <a:t> </a:t>
            </a:r>
            <a:r>
              <a:rPr lang="ko-KR" altLang="en-US" sz="1300" dirty="0"/>
              <a:t>조회</a:t>
            </a:r>
            <a:endParaRPr lang="ko-KR" altLang="en-US" sz="1300" dirty="0">
              <a:solidFill>
                <a:schemeClr val="lt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78FACF-3B72-486C-9E8A-DC1BE082ED3D}"/>
              </a:ext>
            </a:extLst>
          </p:cNvPr>
          <p:cNvSpPr/>
          <p:nvPr/>
        </p:nvSpPr>
        <p:spPr>
          <a:xfrm>
            <a:off x="6156176" y="3429000"/>
            <a:ext cx="1403176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/>
              <a:t>이의 신청</a:t>
            </a:r>
          </a:p>
        </p:txBody>
      </p:sp>
      <p:sp>
        <p:nvSpPr>
          <p:cNvPr id="24" name="말풍선: 사각형 23">
            <a:extLst>
              <a:ext uri="{FF2B5EF4-FFF2-40B4-BE49-F238E27FC236}">
                <a16:creationId xmlns:a16="http://schemas.microsoft.com/office/drawing/2014/main" id="{D75B4584-EDFA-4F9A-ACDD-0E4DBD0CFF8E}"/>
              </a:ext>
            </a:extLst>
          </p:cNvPr>
          <p:cNvSpPr/>
          <p:nvPr/>
        </p:nvSpPr>
        <p:spPr>
          <a:xfrm>
            <a:off x="2885728" y="1844826"/>
            <a:ext cx="1398240" cy="1233786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dk1"/>
                </a:solidFill>
              </a:rPr>
              <a:t>리스트형태로 게시판 출력이 되며 각각의 행에는 시험 항목</a:t>
            </a:r>
            <a:r>
              <a:rPr lang="en-US" altLang="ko-KR" sz="1100" dirty="0">
                <a:solidFill>
                  <a:schemeClr val="dk1"/>
                </a:solidFill>
              </a:rPr>
              <a:t>(</a:t>
            </a:r>
            <a:r>
              <a:rPr lang="ko-KR" altLang="en-US" sz="1100" dirty="0">
                <a:solidFill>
                  <a:schemeClr val="dk1"/>
                </a:solidFill>
              </a:rPr>
              <a:t>중간</a:t>
            </a:r>
            <a:r>
              <a:rPr lang="en-US" altLang="ko-KR" sz="1100" dirty="0">
                <a:solidFill>
                  <a:schemeClr val="dk1"/>
                </a:solidFill>
              </a:rPr>
              <a:t>, </a:t>
            </a:r>
            <a:r>
              <a:rPr lang="ko-KR" altLang="en-US" sz="1100" dirty="0">
                <a:solidFill>
                  <a:schemeClr val="dk1"/>
                </a:solidFill>
              </a:rPr>
              <a:t>기말</a:t>
            </a:r>
            <a:r>
              <a:rPr lang="en-US" altLang="ko-KR" sz="1100" dirty="0">
                <a:solidFill>
                  <a:schemeClr val="dk1"/>
                </a:solidFill>
              </a:rPr>
              <a:t>, </a:t>
            </a:r>
            <a:r>
              <a:rPr lang="ko-KR" altLang="en-US" sz="1100" dirty="0">
                <a:solidFill>
                  <a:schemeClr val="dk1"/>
                </a:solidFill>
              </a:rPr>
              <a:t>쪽지</a:t>
            </a:r>
            <a:r>
              <a:rPr lang="en-US" altLang="ko-KR" sz="1100" dirty="0">
                <a:solidFill>
                  <a:schemeClr val="dk1"/>
                </a:solidFill>
              </a:rPr>
              <a:t>) </a:t>
            </a:r>
            <a:r>
              <a:rPr lang="ko-KR" altLang="en-US" sz="1100" dirty="0">
                <a:solidFill>
                  <a:schemeClr val="dk1"/>
                </a:solidFill>
              </a:rPr>
              <a:t>또는 과목에 따라서 </a:t>
            </a:r>
            <a:r>
              <a:rPr lang="ko-KR" altLang="en-US" sz="1100" dirty="0" err="1">
                <a:solidFill>
                  <a:schemeClr val="dk1"/>
                </a:solidFill>
              </a:rPr>
              <a:t>문항수</a:t>
            </a:r>
            <a:r>
              <a:rPr lang="ko-KR" altLang="en-US" sz="1100" dirty="0">
                <a:solidFill>
                  <a:schemeClr val="dk1"/>
                </a:solidFill>
              </a:rPr>
              <a:t> </a:t>
            </a:r>
            <a:r>
              <a:rPr lang="en-US" altLang="ko-KR" sz="1100" dirty="0">
                <a:solidFill>
                  <a:schemeClr val="dk1"/>
                </a:solidFill>
              </a:rPr>
              <a:t>/ </a:t>
            </a:r>
            <a:r>
              <a:rPr lang="ko-KR" altLang="en-US" sz="1100" dirty="0" err="1">
                <a:solidFill>
                  <a:schemeClr val="dk1"/>
                </a:solidFill>
              </a:rPr>
              <a:t>정답수</a:t>
            </a:r>
            <a:r>
              <a:rPr lang="ko-KR" altLang="en-US" sz="1100" dirty="0">
                <a:solidFill>
                  <a:schemeClr val="dk1"/>
                </a:solidFill>
              </a:rPr>
              <a:t> 점수가 표시</a:t>
            </a:r>
            <a:endParaRPr lang="en-US" altLang="ko-KR" sz="1100" dirty="0">
              <a:solidFill>
                <a:schemeClr val="dk1"/>
              </a:solidFill>
            </a:endParaRPr>
          </a:p>
        </p:txBody>
      </p:sp>
      <p:sp>
        <p:nvSpPr>
          <p:cNvPr id="28" name="말풍선: 사각형 27">
            <a:extLst>
              <a:ext uri="{FF2B5EF4-FFF2-40B4-BE49-F238E27FC236}">
                <a16:creationId xmlns:a16="http://schemas.microsoft.com/office/drawing/2014/main" id="{0AE4C58B-A8EC-4741-A0EA-BFAC698003D8}"/>
              </a:ext>
            </a:extLst>
          </p:cNvPr>
          <p:cNvSpPr/>
          <p:nvPr/>
        </p:nvSpPr>
        <p:spPr>
          <a:xfrm>
            <a:off x="4547295" y="1860852"/>
            <a:ext cx="1398240" cy="1233786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dk1"/>
                </a:solidFill>
              </a:rPr>
              <a:t>제출했던 답안지 화면이 표시되고 </a:t>
            </a:r>
            <a:r>
              <a:rPr lang="ko-KR" altLang="en-US" sz="1100" dirty="0" err="1">
                <a:solidFill>
                  <a:schemeClr val="dk1"/>
                </a:solidFill>
              </a:rPr>
              <a:t>틀린부분은</a:t>
            </a:r>
            <a:r>
              <a:rPr lang="ko-KR" altLang="en-US" sz="1100" dirty="0">
                <a:solidFill>
                  <a:schemeClr val="dk1"/>
                </a:solidFill>
              </a:rPr>
              <a:t> 빨간색으로 나타내고 교강사의 코멘트를 확인</a:t>
            </a:r>
            <a:endParaRPr lang="en-US" altLang="ko-KR" sz="1100" dirty="0">
              <a:solidFill>
                <a:schemeClr val="dk1"/>
              </a:solidFill>
            </a:endParaRPr>
          </a:p>
        </p:txBody>
      </p:sp>
      <p:sp>
        <p:nvSpPr>
          <p:cNvPr id="29" name="말풍선: 사각형 28">
            <a:extLst>
              <a:ext uri="{FF2B5EF4-FFF2-40B4-BE49-F238E27FC236}">
                <a16:creationId xmlns:a16="http://schemas.microsoft.com/office/drawing/2014/main" id="{6547BE18-A853-4315-83B8-B917A82A33BA}"/>
              </a:ext>
            </a:extLst>
          </p:cNvPr>
          <p:cNvSpPr/>
          <p:nvPr/>
        </p:nvSpPr>
        <p:spPr>
          <a:xfrm>
            <a:off x="6239761" y="1981984"/>
            <a:ext cx="1140551" cy="1116102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dk1"/>
                </a:solidFill>
              </a:rPr>
              <a:t>이의신청사유를 선택</a:t>
            </a:r>
            <a:endParaRPr lang="en-US" altLang="ko-KR" sz="11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19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620473"/>
              </p:ext>
            </p:extLst>
          </p:nvPr>
        </p:nvGraphicFramePr>
        <p:xfrm>
          <a:off x="144488" y="-20843"/>
          <a:ext cx="8785466" cy="111610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2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9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84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84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2034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프로세스명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과제제출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034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2021.06.29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 dirty="0" err="1">
                          <a:solidFill>
                            <a:schemeClr val="tx1"/>
                          </a:solidFill>
                        </a:rPr>
                        <a:t>이휘로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034">
                <a:tc grid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프로세스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Flow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44555" y="1182976"/>
            <a:ext cx="2232248" cy="360040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</a:rPr>
              <a:t>교육생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D52E3A0-F3CD-46DD-8E57-77D4FB129AE4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2555776" y="3609020"/>
            <a:ext cx="1944216" cy="0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A9AB48A-E714-435C-9304-0E244EF73CBE}"/>
              </a:ext>
            </a:extLst>
          </p:cNvPr>
          <p:cNvSpPr/>
          <p:nvPr/>
        </p:nvSpPr>
        <p:spPr>
          <a:xfrm>
            <a:off x="1259632" y="3429000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>
                <a:solidFill>
                  <a:schemeClr val="lt1"/>
                </a:solidFill>
              </a:rPr>
              <a:t>교육생 로그인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3B1F394-DFF3-4542-9CB0-88FA00A27DCB}"/>
              </a:ext>
            </a:extLst>
          </p:cNvPr>
          <p:cNvSpPr/>
          <p:nvPr/>
        </p:nvSpPr>
        <p:spPr>
          <a:xfrm>
            <a:off x="2915816" y="3429000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/>
              <a:t>과제제출</a:t>
            </a:r>
            <a:endParaRPr lang="ko-KR" altLang="en-US" sz="1300" dirty="0">
              <a:solidFill>
                <a:schemeClr val="lt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E2CC55F-9736-49D0-9F78-DE82208A2756}"/>
              </a:ext>
            </a:extLst>
          </p:cNvPr>
          <p:cNvSpPr/>
          <p:nvPr/>
        </p:nvSpPr>
        <p:spPr>
          <a:xfrm>
            <a:off x="4499992" y="3429000"/>
            <a:ext cx="1403176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/>
              <a:t>과제제출 조회</a:t>
            </a:r>
            <a:endParaRPr lang="ko-KR" altLang="en-US" sz="1300" dirty="0">
              <a:solidFill>
                <a:schemeClr val="lt1"/>
              </a:solidFill>
            </a:endParaRPr>
          </a:p>
        </p:txBody>
      </p:sp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0430DF98-C719-4938-BEE1-FF6C77D31596}"/>
              </a:ext>
            </a:extLst>
          </p:cNvPr>
          <p:cNvSpPr/>
          <p:nvPr/>
        </p:nvSpPr>
        <p:spPr>
          <a:xfrm>
            <a:off x="3347864" y="2294875"/>
            <a:ext cx="1224136" cy="936104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dk1"/>
                </a:solidFill>
              </a:rPr>
              <a:t>기간이 종료되었거나 활성화 되어있는 과제만 제출</a:t>
            </a:r>
            <a:endParaRPr lang="en-US" altLang="ko-KR" sz="1100" dirty="0">
              <a:solidFill>
                <a:schemeClr val="dk1"/>
              </a:solidFill>
            </a:endParaRPr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7F3E3EC5-10F3-4A32-9BED-119227AC16B3}"/>
              </a:ext>
            </a:extLst>
          </p:cNvPr>
          <p:cNvSpPr/>
          <p:nvPr/>
        </p:nvSpPr>
        <p:spPr>
          <a:xfrm>
            <a:off x="4932040" y="1988840"/>
            <a:ext cx="1224136" cy="1242139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dk1"/>
                </a:solidFill>
              </a:rPr>
              <a:t>과제 제목</a:t>
            </a:r>
            <a:r>
              <a:rPr lang="en-US" altLang="ko-KR" sz="1100" dirty="0">
                <a:solidFill>
                  <a:schemeClr val="dk1"/>
                </a:solidFill>
              </a:rPr>
              <a:t>, </a:t>
            </a:r>
            <a:r>
              <a:rPr lang="ko-KR" altLang="en-US" sz="1100" dirty="0">
                <a:solidFill>
                  <a:schemeClr val="dk1"/>
                </a:solidFill>
              </a:rPr>
              <a:t>참고내용</a:t>
            </a:r>
            <a:r>
              <a:rPr lang="en-US" altLang="ko-KR" sz="1100" dirty="0">
                <a:solidFill>
                  <a:schemeClr val="dk1"/>
                </a:solidFill>
              </a:rPr>
              <a:t>, </a:t>
            </a:r>
            <a:r>
              <a:rPr lang="ko-KR" altLang="en-US" sz="1100" dirty="0">
                <a:solidFill>
                  <a:schemeClr val="dk1"/>
                </a:solidFill>
              </a:rPr>
              <a:t>교육과정 </a:t>
            </a:r>
            <a:r>
              <a:rPr lang="en-US" altLang="ko-KR" sz="1100" dirty="0">
                <a:solidFill>
                  <a:schemeClr val="dk1"/>
                </a:solidFill>
              </a:rPr>
              <a:t>, </a:t>
            </a:r>
            <a:r>
              <a:rPr lang="ko-KR" altLang="en-US" sz="1100" dirty="0">
                <a:solidFill>
                  <a:schemeClr val="dk1"/>
                </a:solidFill>
              </a:rPr>
              <a:t>제출일정</a:t>
            </a:r>
            <a:r>
              <a:rPr lang="en-US" altLang="ko-KR" sz="1100" dirty="0">
                <a:solidFill>
                  <a:schemeClr val="dk1"/>
                </a:solidFill>
              </a:rPr>
              <a:t>, </a:t>
            </a:r>
            <a:r>
              <a:rPr lang="ko-KR" altLang="en-US" sz="1100" dirty="0" err="1">
                <a:solidFill>
                  <a:schemeClr val="dk1"/>
                </a:solidFill>
              </a:rPr>
              <a:t>양식등이</a:t>
            </a:r>
            <a:r>
              <a:rPr lang="ko-KR" altLang="en-US" sz="1100" dirty="0">
                <a:solidFill>
                  <a:schemeClr val="dk1"/>
                </a:solidFill>
              </a:rPr>
              <a:t> 표시되며 과제 제출 버튼을 통해 파일 </a:t>
            </a:r>
            <a:endParaRPr lang="en-US" altLang="ko-KR" sz="1100" dirty="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1100" dirty="0">
                <a:solidFill>
                  <a:schemeClr val="dk1"/>
                </a:solidFill>
              </a:rPr>
              <a:t>업로드 </a:t>
            </a:r>
            <a:endParaRPr lang="en-US" altLang="ko-KR" sz="11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99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133855"/>
              </p:ext>
            </p:extLst>
          </p:nvPr>
        </p:nvGraphicFramePr>
        <p:xfrm>
          <a:off x="144488" y="-20843"/>
          <a:ext cx="8785466" cy="111610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2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9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84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84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2034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프로세스명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학습자료실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034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2021.06.29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 dirty="0" err="1">
                          <a:solidFill>
                            <a:schemeClr val="tx1"/>
                          </a:solidFill>
                        </a:rPr>
                        <a:t>이휘로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034">
                <a:tc grid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프로세스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Flow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44555" y="1182976"/>
            <a:ext cx="2232248" cy="360040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</a:rPr>
              <a:t>교육생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D52E3A0-F3CD-46DD-8E57-77D4FB129AE4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2555776" y="3609020"/>
            <a:ext cx="1944216" cy="0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A9AB48A-E714-435C-9304-0E244EF73CBE}"/>
              </a:ext>
            </a:extLst>
          </p:cNvPr>
          <p:cNvSpPr/>
          <p:nvPr/>
        </p:nvSpPr>
        <p:spPr>
          <a:xfrm>
            <a:off x="1259632" y="3429000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>
                <a:solidFill>
                  <a:schemeClr val="lt1"/>
                </a:solidFill>
              </a:rPr>
              <a:t>교육생 로그인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3B1F394-DFF3-4542-9CB0-88FA00A27DCB}"/>
              </a:ext>
            </a:extLst>
          </p:cNvPr>
          <p:cNvSpPr/>
          <p:nvPr/>
        </p:nvSpPr>
        <p:spPr>
          <a:xfrm>
            <a:off x="2915816" y="3429000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/>
              <a:t>학습자료실</a:t>
            </a:r>
            <a:endParaRPr lang="ko-KR" altLang="en-US" sz="1300" dirty="0">
              <a:solidFill>
                <a:schemeClr val="lt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E2CC55F-9736-49D0-9F78-DE82208A2756}"/>
              </a:ext>
            </a:extLst>
          </p:cNvPr>
          <p:cNvSpPr/>
          <p:nvPr/>
        </p:nvSpPr>
        <p:spPr>
          <a:xfrm>
            <a:off x="4499992" y="3429000"/>
            <a:ext cx="1403176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/>
              <a:t>학습자료실 조회</a:t>
            </a:r>
            <a:endParaRPr lang="ko-KR" altLang="en-US" sz="1300" dirty="0">
              <a:solidFill>
                <a:schemeClr val="lt1"/>
              </a:solidFill>
            </a:endParaRPr>
          </a:p>
        </p:txBody>
      </p:sp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E1CDBFD4-2A6A-4C8B-8AAA-DF5217EF4973}"/>
              </a:ext>
            </a:extLst>
          </p:cNvPr>
          <p:cNvSpPr/>
          <p:nvPr/>
        </p:nvSpPr>
        <p:spPr>
          <a:xfrm>
            <a:off x="3347864" y="1844826"/>
            <a:ext cx="1224136" cy="136815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dk1"/>
                </a:solidFill>
              </a:rPr>
              <a:t>자료제목</a:t>
            </a:r>
            <a:r>
              <a:rPr lang="en-US" altLang="ko-KR" sz="1100" dirty="0">
                <a:solidFill>
                  <a:schemeClr val="dk1"/>
                </a:solidFill>
              </a:rPr>
              <a:t>, 00</a:t>
            </a:r>
            <a:r>
              <a:rPr lang="ko-KR" altLang="en-US" sz="1100" dirty="0">
                <a:solidFill>
                  <a:schemeClr val="dk1"/>
                </a:solidFill>
              </a:rPr>
              <a:t>주차 과목에 대한 정보가 있으며 작성자는 </a:t>
            </a:r>
            <a:r>
              <a:rPr lang="ko-KR" altLang="en-US" sz="1100" dirty="0" err="1">
                <a:solidFill>
                  <a:schemeClr val="dk1"/>
                </a:solidFill>
              </a:rPr>
              <a:t>교강사</a:t>
            </a:r>
            <a:r>
              <a:rPr lang="ko-KR" altLang="en-US" sz="1100" dirty="0">
                <a:solidFill>
                  <a:schemeClr val="dk1"/>
                </a:solidFill>
              </a:rPr>
              <a:t> 이름이 표시되고</a:t>
            </a:r>
            <a:endParaRPr lang="en-US" altLang="ko-KR" sz="1100" dirty="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1100" dirty="0">
                <a:solidFill>
                  <a:schemeClr val="dk1"/>
                </a:solidFill>
              </a:rPr>
              <a:t>최근 업로드 된 순으로 정렬</a:t>
            </a:r>
            <a:endParaRPr lang="en-US" altLang="ko-KR" sz="1100" dirty="0">
              <a:solidFill>
                <a:schemeClr val="dk1"/>
              </a:solidFill>
            </a:endParaRPr>
          </a:p>
        </p:txBody>
      </p:sp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1C99C29C-FA7B-47E8-99A8-F25648947DF7}"/>
              </a:ext>
            </a:extLst>
          </p:cNvPr>
          <p:cNvSpPr/>
          <p:nvPr/>
        </p:nvSpPr>
        <p:spPr>
          <a:xfrm>
            <a:off x="4788024" y="1844826"/>
            <a:ext cx="1224136" cy="136815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dk1"/>
                </a:solidFill>
              </a:rPr>
              <a:t>세부페이지를 확인할 경우 </a:t>
            </a:r>
          </a:p>
          <a:p>
            <a:pPr algn="ctr">
              <a:defRPr/>
            </a:pPr>
            <a:r>
              <a:rPr lang="ko-KR" altLang="en-US" sz="1100" dirty="0">
                <a:solidFill>
                  <a:schemeClr val="dk1"/>
                </a:solidFill>
              </a:rPr>
              <a:t>학습자료실의 모든 자료는 다운로드가 가능</a:t>
            </a:r>
            <a:endParaRPr lang="en-US" altLang="ko-KR" sz="11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08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445759"/>
              </p:ext>
            </p:extLst>
          </p:nvPr>
        </p:nvGraphicFramePr>
        <p:xfrm>
          <a:off x="144488" y="-20843"/>
          <a:ext cx="8785466" cy="111610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2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9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84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84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2034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프로세스명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보충학습영상강의실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034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2021.06.29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 dirty="0" err="1">
                          <a:solidFill>
                            <a:schemeClr val="tx1"/>
                          </a:solidFill>
                        </a:rPr>
                        <a:t>이휘로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034">
                <a:tc grid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프로세스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Flow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44555" y="1182976"/>
            <a:ext cx="2232248" cy="360040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</a:rPr>
              <a:t>교육생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D52E3A0-F3CD-46DD-8E57-77D4FB129AE4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2555776" y="3609020"/>
            <a:ext cx="1944216" cy="0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A9AB48A-E714-435C-9304-0E244EF73CBE}"/>
              </a:ext>
            </a:extLst>
          </p:cNvPr>
          <p:cNvSpPr/>
          <p:nvPr/>
        </p:nvSpPr>
        <p:spPr>
          <a:xfrm>
            <a:off x="1259632" y="3429000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>
                <a:solidFill>
                  <a:schemeClr val="lt1"/>
                </a:solidFill>
              </a:rPr>
              <a:t>교육생 로그인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3B1F394-DFF3-4542-9CB0-88FA00A27DCB}"/>
              </a:ext>
            </a:extLst>
          </p:cNvPr>
          <p:cNvSpPr/>
          <p:nvPr/>
        </p:nvSpPr>
        <p:spPr>
          <a:xfrm>
            <a:off x="2915816" y="3429000"/>
            <a:ext cx="1403176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/>
              <a:t>보충학습 강의실</a:t>
            </a:r>
            <a:endParaRPr lang="ko-KR" altLang="en-US" sz="1300" dirty="0">
              <a:solidFill>
                <a:schemeClr val="lt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E2CC55F-9736-49D0-9F78-DE82208A2756}"/>
              </a:ext>
            </a:extLst>
          </p:cNvPr>
          <p:cNvSpPr/>
          <p:nvPr/>
        </p:nvSpPr>
        <p:spPr>
          <a:xfrm>
            <a:off x="4499992" y="3429000"/>
            <a:ext cx="1800200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/>
              <a:t>보충학습 강의실 조회</a:t>
            </a:r>
            <a:endParaRPr lang="ko-KR" altLang="en-US" sz="1300" dirty="0">
              <a:solidFill>
                <a:schemeClr val="lt1"/>
              </a:solidFill>
            </a:endParaRPr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3784725A-ABFA-4456-B1BC-1A689122A6C7}"/>
              </a:ext>
            </a:extLst>
          </p:cNvPr>
          <p:cNvSpPr/>
          <p:nvPr/>
        </p:nvSpPr>
        <p:spPr>
          <a:xfrm>
            <a:off x="3347864" y="1844826"/>
            <a:ext cx="1224136" cy="136815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dk1"/>
                </a:solidFill>
              </a:rPr>
              <a:t>교육과 관련된 보충학습 동영상리스트가 썸네일이 표시된 카드형태로 표시</a:t>
            </a:r>
            <a:endParaRPr lang="en-US" altLang="ko-KR" sz="1100" dirty="0">
              <a:solidFill>
                <a:schemeClr val="dk1"/>
              </a:solidFill>
            </a:endParaRPr>
          </a:p>
        </p:txBody>
      </p:sp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753E8F45-8209-4B06-A62A-9ED086572617}"/>
              </a:ext>
            </a:extLst>
          </p:cNvPr>
          <p:cNvSpPr/>
          <p:nvPr/>
        </p:nvSpPr>
        <p:spPr>
          <a:xfrm>
            <a:off x="5076056" y="1830695"/>
            <a:ext cx="1224136" cy="136815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dk1"/>
                </a:solidFill>
              </a:rPr>
              <a:t>새로운 윈도우 창으로 영상이 표시되고</a:t>
            </a:r>
            <a:r>
              <a:rPr lang="en-US" altLang="ko-KR" sz="1100" dirty="0">
                <a:solidFill>
                  <a:schemeClr val="dk1"/>
                </a:solidFill>
              </a:rPr>
              <a:t>, </a:t>
            </a:r>
            <a:r>
              <a:rPr lang="ko-KR" altLang="en-US" sz="1100" dirty="0">
                <a:solidFill>
                  <a:schemeClr val="dk1"/>
                </a:solidFill>
              </a:rPr>
              <a:t>선택된 영상은 선택재생이 가능하며</a:t>
            </a:r>
            <a:r>
              <a:rPr lang="en-US" altLang="ko-KR" sz="1100" dirty="0">
                <a:solidFill>
                  <a:schemeClr val="dk1"/>
                </a:solidFill>
              </a:rPr>
              <a:t>, </a:t>
            </a:r>
            <a:r>
              <a:rPr lang="ko-KR" altLang="en-US" sz="1100" dirty="0">
                <a:solidFill>
                  <a:schemeClr val="dk1"/>
                </a:solidFill>
              </a:rPr>
              <a:t>플레이가 끝나면 창이 닫힌다</a:t>
            </a:r>
            <a:r>
              <a:rPr lang="en-US" altLang="ko-KR" sz="1100" dirty="0">
                <a:solidFill>
                  <a:schemeClr val="dk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819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690</Words>
  <Application>Microsoft Office PowerPoint</Application>
  <PresentationFormat>화면 슬라이드 쇼(4:3)</PresentationFormat>
  <Paragraphs>270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Microsoft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AutoBVT</dc:creator>
  <cp:lastModifiedBy>70817</cp:lastModifiedBy>
  <cp:revision>93</cp:revision>
  <dcterms:created xsi:type="dcterms:W3CDTF">2016-02-24T11:18:49Z</dcterms:created>
  <dcterms:modified xsi:type="dcterms:W3CDTF">2021-06-29T02:50:37Z</dcterms:modified>
  <cp:version/>
</cp:coreProperties>
</file>