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76" r:id="rId2"/>
    <p:sldId id="272" r:id="rId3"/>
    <p:sldId id="277" r:id="rId4"/>
    <p:sldId id="278" r:id="rId5"/>
    <p:sldId id="279" r:id="rId6"/>
    <p:sldId id="285" r:id="rId7"/>
    <p:sldId id="281" r:id="rId8"/>
    <p:sldId id="286" r:id="rId9"/>
    <p:sldId id="288" r:id="rId10"/>
    <p:sldId id="28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4E978D-9BAA-4586-AC6A-376D3A6993E0}" styleName="Normal Style 3 - Accent 4">
    <a:wholeTbl>
      <a:tcTxStyle>
        <a:fontRef idx="minor">
          <a:scrgbClr r="0" g="0" b="0"/>
        </a:fontRef>
        <a:schemeClr val="accent4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4"/>
      </a:tcTxStyle>
      <a:tcStyle>
        <a:tcBdr/>
      </a:tcStyle>
    </a:seCell>
    <a:swCell>
      <a:tcTxStyle b="on">
        <a:fontRef idx="minor">
          <a:scrgbClr r="0" g="0" b="0"/>
        </a:fontRef>
        <a:schemeClr val="accent4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8C7C34EE-A80E-4234-8AE3-745E8258B0B7}" styleName="Normal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2"/>
              </a:solidFill>
            </a:ln>
          </a:left>
          <a:right>
            <a:ln w="40000" cmpd="sng">
              <a:solidFill>
                <a:schemeClr val="accent2"/>
              </a:solidFill>
            </a:ln>
          </a:right>
          <a:top>
            <a:ln w="40000" cmpd="sng">
              <a:solidFill>
                <a:schemeClr val="accent2"/>
              </a:solidFill>
            </a:ln>
          </a:top>
          <a:bottom>
            <a:ln w="400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2">
          <a:shade val="80000"/>
        </a:schemeClr>
      </a:tcTxStyle>
      <a:tcStyle>
        <a:tcBdr>
          <a:bottom>
            <a:ln w="35400" cmpd="sng">
              <a:solidFill>
                <a:schemeClr val="accent2">
                  <a:shade val="80000"/>
                </a:schemeClr>
              </a:solidFill>
            </a:ln>
          </a:bottom>
        </a:tcBdr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6"/>
    <p:restoredTop sz="94660"/>
  </p:normalViewPr>
  <p:slideViewPr>
    <p:cSldViewPr>
      <p:cViewPr varScale="1">
        <p:scale>
          <a:sx n="104" d="100"/>
          <a:sy n="104" d="100"/>
        </p:scale>
        <p:origin x="2304" y="10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9677B1A-63AA-4974-BA26-B72D010D6FE6}" type="datetime1">
              <a:rPr lang="ko-KR" altLang="en-US"/>
              <a:pPr lvl="0">
                <a:defRPr/>
              </a:pPr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F2A08E7-1FBD-4573-B950-8C82B52267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3131840" y="4041068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78183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35696" y="386104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91880" y="386104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일정관리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386104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일정 현황</a:t>
            </a:r>
          </a:p>
        </p:txBody>
      </p:sp>
      <p:sp>
        <p:nvSpPr>
          <p:cNvPr id="14" name="말풍선: 사각형 13"/>
          <p:cNvSpPr/>
          <p:nvPr/>
        </p:nvSpPr>
        <p:spPr>
          <a:xfrm>
            <a:off x="3491880" y="2708920"/>
            <a:ext cx="1224136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과정 별 </a:t>
            </a:r>
            <a:r>
              <a:rPr lang="ko-KR" altLang="en-US" sz="1100" dirty="0" err="1">
                <a:solidFill>
                  <a:schemeClr val="dk1"/>
                </a:solidFill>
              </a:rPr>
              <a:t>셀렉트</a:t>
            </a:r>
            <a:r>
              <a:rPr lang="ko-KR" altLang="en-US" sz="1100" dirty="0">
                <a:solidFill>
                  <a:schemeClr val="dk1"/>
                </a:solidFill>
              </a:rPr>
              <a:t> 버튼이 있어서 해당 과정을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클릭시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</a:rPr>
              <a:t>캘런더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변경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5" name="말풍선: 사각형 14"/>
          <p:cNvSpPr/>
          <p:nvPr/>
        </p:nvSpPr>
        <p:spPr>
          <a:xfrm>
            <a:off x="5076056" y="2492896"/>
            <a:ext cx="2736304" cy="1152128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캘린더에 해당 과정의 과목이름</a:t>
            </a:r>
            <a:r>
              <a:rPr lang="en-US" altLang="ko-KR" sz="1100" dirty="0">
                <a:solidFill>
                  <a:schemeClr val="dk1"/>
                </a:solidFill>
              </a:rPr>
              <a:t>/ </a:t>
            </a:r>
            <a:r>
              <a:rPr lang="ko-KR" altLang="en-US" sz="1100" dirty="0">
                <a:solidFill>
                  <a:schemeClr val="dk1"/>
                </a:solidFill>
              </a:rPr>
              <a:t>교강사명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확인 가능하며 해당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과목의 교강사를 수정이 가능하다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추가로 과목 </a:t>
            </a:r>
            <a:r>
              <a:rPr lang="ko-KR" altLang="en-US" sz="1100" dirty="0" err="1">
                <a:solidFill>
                  <a:schemeClr val="dk1"/>
                </a:solidFill>
              </a:rPr>
              <a:t>클릭시</a:t>
            </a:r>
            <a:r>
              <a:rPr lang="ko-KR" altLang="en-US" sz="1100" dirty="0">
                <a:solidFill>
                  <a:schemeClr val="dk1"/>
                </a:solidFill>
              </a:rPr>
              <a:t> 상세 현황 조회가 가능하다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 flipV="1">
            <a:off x="2843808" y="3533315"/>
            <a:ext cx="2007346" cy="3697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35135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664" y="335699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335699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/>
              <a:t>SMS</a:t>
            </a:r>
            <a:r>
              <a:rPr lang="ko-KR" altLang="en-US" sz="1300" dirty="0"/>
              <a:t> 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51154" y="3353295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자동 </a:t>
            </a:r>
            <a:r>
              <a:rPr lang="en-US" altLang="ko-KR" sz="1300" dirty="0"/>
              <a:t>SMS 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14284" y="4721447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수동 </a:t>
            </a:r>
            <a:r>
              <a:rPr lang="en-US" altLang="ko-KR" sz="1300" dirty="0"/>
              <a:t>SMS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5" name="말풍선: 사각형 14"/>
          <p:cNvSpPr/>
          <p:nvPr/>
        </p:nvSpPr>
        <p:spPr>
          <a:xfrm>
            <a:off x="4680012" y="2139874"/>
            <a:ext cx="2808312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예약</a:t>
            </a:r>
            <a:r>
              <a:rPr lang="en-US" altLang="ko-KR" sz="1100" dirty="0">
                <a:solidFill>
                  <a:schemeClr val="dk1"/>
                </a:solidFill>
              </a:rPr>
              <a:t>/ </a:t>
            </a:r>
            <a:r>
              <a:rPr lang="ko-KR" altLang="en-US" sz="1100" dirty="0">
                <a:solidFill>
                  <a:schemeClr val="dk1"/>
                </a:solidFill>
              </a:rPr>
              <a:t>권환 설정 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승인 확인 </a:t>
            </a:r>
            <a:r>
              <a:rPr lang="ko-KR" altLang="en-US" sz="1100" dirty="0" err="1">
                <a:solidFill>
                  <a:schemeClr val="dk1"/>
                </a:solidFill>
              </a:rPr>
              <a:t>되었을때</a:t>
            </a:r>
            <a:r>
              <a:rPr lang="ko-KR" altLang="en-US" sz="1100" dirty="0">
                <a:solidFill>
                  <a:schemeClr val="dk1"/>
                </a:solidFill>
              </a:rPr>
              <a:t> 자동으로 발송되는 </a:t>
            </a:r>
            <a:r>
              <a:rPr lang="en-US" altLang="ko-KR" sz="1100" dirty="0" err="1">
                <a:solidFill>
                  <a:schemeClr val="dk1"/>
                </a:solidFill>
              </a:rPr>
              <a:t>sms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관련 리스트 조회 수정 삭제 가능합니다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8" name="말풍선: 사각형 17"/>
          <p:cNvSpPr/>
          <p:nvPr/>
        </p:nvSpPr>
        <p:spPr>
          <a:xfrm>
            <a:off x="3086958" y="5481240"/>
            <a:ext cx="2781186" cy="792076"/>
          </a:xfrm>
          <a:prstGeom prst="wedgeRectCallout">
            <a:avLst>
              <a:gd name="adj1" fmla="val 34868"/>
              <a:gd name="adj2" fmla="val -97334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수동으로 공지나 안내 등을 발송하는 매크로를 만들 수도 있으며 원하는 내용을 전달 할 수 </a:t>
            </a:r>
            <a:r>
              <a:rPr lang="en-US" altLang="ko-KR" sz="1100" dirty="0">
                <a:solidFill>
                  <a:schemeClr val="dk1"/>
                </a:solidFill>
              </a:rPr>
              <a:t>SMS </a:t>
            </a:r>
            <a:r>
              <a:rPr lang="ko-KR" altLang="en-US" sz="1100" dirty="0">
                <a:solidFill>
                  <a:schemeClr val="dk1"/>
                </a:solidFill>
              </a:rPr>
              <a:t>기능 </a:t>
            </a:r>
          </a:p>
        </p:txBody>
      </p:sp>
      <p:cxnSp>
        <p:nvCxnSpPr>
          <p:cNvPr id="21" name="연결선: 꺾임 20"/>
          <p:cNvCxnSpPr>
            <a:cxnSpLocks/>
          </p:cNvCxnSpPr>
          <p:nvPr/>
        </p:nvCxnSpPr>
        <p:spPr>
          <a:xfrm>
            <a:off x="4491114" y="3533315"/>
            <a:ext cx="432048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1691680" y="342900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10" idx="3"/>
          </p:cNvCxnSpPr>
          <p:nvPr/>
        </p:nvCxnSpPr>
        <p:spPr>
          <a:xfrm>
            <a:off x="5018357" y="4811211"/>
            <a:ext cx="417739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41216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웹회원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51720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웹회원</a:t>
            </a:r>
            <a:r>
              <a:rPr lang="ko-KR" altLang="en-US" sz="1300" dirty="0"/>
              <a:t> 관리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웹회원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22213" y="4631191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기업 회원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4380" y="4631191"/>
            <a:ext cx="1425852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채용게시판 승인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4380" y="5279263"/>
            <a:ext cx="1425851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가입 승인</a:t>
            </a:r>
          </a:p>
        </p:txBody>
      </p:sp>
      <p:sp>
        <p:nvSpPr>
          <p:cNvPr id="15" name="말풍선: 사각형 14"/>
          <p:cNvSpPr/>
          <p:nvPr/>
        </p:nvSpPr>
        <p:spPr>
          <a:xfrm>
            <a:off x="3527884" y="2031862"/>
            <a:ext cx="2808312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웹회원</a:t>
            </a:r>
            <a:r>
              <a:rPr lang="ko-KR" altLang="en-US" sz="1100" dirty="0">
                <a:solidFill>
                  <a:schemeClr val="dk1"/>
                </a:solidFill>
              </a:rPr>
              <a:t> 리스트를 </a:t>
            </a:r>
            <a:r>
              <a:rPr lang="ko-KR" altLang="en-US" sz="1100" dirty="0" err="1">
                <a:solidFill>
                  <a:schemeClr val="dk1"/>
                </a:solidFill>
              </a:rPr>
              <a:t>조회할수</a:t>
            </a:r>
            <a:r>
              <a:rPr lang="ko-KR" altLang="en-US" sz="1100" dirty="0">
                <a:solidFill>
                  <a:schemeClr val="dk1"/>
                </a:solidFill>
              </a:rPr>
              <a:t> 있으며 교육생으로 </a:t>
            </a:r>
            <a:r>
              <a:rPr lang="ko-KR" altLang="en-US" sz="1100" dirty="0" err="1">
                <a:solidFill>
                  <a:schemeClr val="dk1"/>
                </a:solidFill>
              </a:rPr>
              <a:t>권환을</a:t>
            </a:r>
            <a:r>
              <a:rPr lang="ko-KR" altLang="en-US" sz="1100" dirty="0">
                <a:solidFill>
                  <a:schemeClr val="dk1"/>
                </a:solidFill>
              </a:rPr>
              <a:t> 올려주는 작업을 진행한다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클릭시</a:t>
            </a:r>
            <a:r>
              <a:rPr lang="ko-KR" altLang="en-US" sz="1100" dirty="0">
                <a:solidFill>
                  <a:schemeClr val="dk1"/>
                </a:solidFill>
              </a:rPr>
              <a:t> 그 회원의 상세한 내역을 </a:t>
            </a:r>
            <a:r>
              <a:rPr lang="ko-KR" altLang="en-US" sz="1100" dirty="0" err="1">
                <a:solidFill>
                  <a:schemeClr val="dk1"/>
                </a:solidFill>
              </a:rPr>
              <a:t>볼수있다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18" name="말풍선: 사각형 17"/>
          <p:cNvSpPr/>
          <p:nvPr/>
        </p:nvSpPr>
        <p:spPr>
          <a:xfrm>
            <a:off x="1934830" y="5373228"/>
            <a:ext cx="2781186" cy="792076"/>
          </a:xfrm>
          <a:prstGeom prst="wedgeRectCallout">
            <a:avLst>
              <a:gd name="adj1" fmla="val 61043"/>
              <a:gd name="adj2" fmla="val -39052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입력된 사업자등록 번호와 제출한 서류와 일치하는지 확인하는 작업을 진행하며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승인 혹은 거부를 할 수 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cxnSp>
        <p:nvCxnSpPr>
          <p:cNvPr id="21" name="연결선: 꺾임 20"/>
          <p:cNvCxnSpPr>
            <a:cxnSpLocks/>
          </p:cNvCxnSpPr>
          <p:nvPr/>
        </p:nvCxnSpPr>
        <p:spPr>
          <a:xfrm>
            <a:off x="3338986" y="3425303"/>
            <a:ext cx="432048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/>
          <p:cNvCxnSpPr>
            <a:cxnSpLocks/>
            <a:stCxn id="10" idx="3"/>
            <a:endCxn id="13" idx="1"/>
          </p:cNvCxnSpPr>
          <p:nvPr/>
        </p:nvCxnSpPr>
        <p:spPr>
          <a:xfrm>
            <a:off x="5018357" y="4811211"/>
            <a:ext cx="216023" cy="64807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434D5976-8285-4930-937A-3998CDEF4684}"/>
              </a:ext>
            </a:extLst>
          </p:cNvPr>
          <p:cNvSpPr/>
          <p:nvPr/>
        </p:nvSpPr>
        <p:spPr>
          <a:xfrm>
            <a:off x="5370999" y="3147986"/>
            <a:ext cx="2808312" cy="111964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웹회원</a:t>
            </a:r>
            <a:r>
              <a:rPr lang="ko-KR" altLang="en-US" sz="1100" dirty="0">
                <a:solidFill>
                  <a:schemeClr val="dk1"/>
                </a:solidFill>
              </a:rPr>
              <a:t> 리스트를 </a:t>
            </a:r>
            <a:r>
              <a:rPr lang="ko-KR" altLang="en-US" sz="1100" dirty="0" err="1">
                <a:solidFill>
                  <a:schemeClr val="dk1"/>
                </a:solidFill>
              </a:rPr>
              <a:t>조회할수</a:t>
            </a:r>
            <a:r>
              <a:rPr lang="ko-KR" altLang="en-US" sz="1100" dirty="0">
                <a:solidFill>
                  <a:schemeClr val="dk1"/>
                </a:solidFill>
              </a:rPr>
              <a:t> 있으며 교육생으로 </a:t>
            </a:r>
            <a:r>
              <a:rPr lang="ko-KR" altLang="en-US" sz="1100" dirty="0" err="1">
                <a:solidFill>
                  <a:schemeClr val="dk1"/>
                </a:solidFill>
              </a:rPr>
              <a:t>권환을</a:t>
            </a:r>
            <a:r>
              <a:rPr lang="ko-KR" altLang="en-US" sz="1100" dirty="0">
                <a:solidFill>
                  <a:schemeClr val="dk1"/>
                </a:solidFill>
              </a:rPr>
              <a:t> 올려주는 작업을 진행한다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클릭시</a:t>
            </a:r>
            <a:r>
              <a:rPr lang="ko-KR" altLang="en-US" sz="1100" dirty="0">
                <a:solidFill>
                  <a:schemeClr val="dk1"/>
                </a:solidFill>
              </a:rPr>
              <a:t> 그 회원의 상세한 내역을 </a:t>
            </a:r>
            <a:r>
              <a:rPr lang="ko-KR" altLang="en-US" sz="1100" dirty="0" err="1">
                <a:solidFill>
                  <a:schemeClr val="dk1"/>
                </a:solidFill>
              </a:rPr>
              <a:t>볼수있다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추가로 지원한 인원의 내역도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1691680" y="3429000"/>
            <a:ext cx="1982687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97149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교육생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51720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74367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현황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22213" y="4631191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출결 관리</a:t>
            </a:r>
          </a:p>
        </p:txBody>
      </p:sp>
      <p:sp>
        <p:nvSpPr>
          <p:cNvPr id="18" name="말풍선: 사각형 17"/>
          <p:cNvSpPr/>
          <p:nvPr/>
        </p:nvSpPr>
        <p:spPr>
          <a:xfrm>
            <a:off x="1957271" y="5614997"/>
            <a:ext cx="2781186" cy="792076"/>
          </a:xfrm>
          <a:prstGeom prst="wedgeRectCallout">
            <a:avLst>
              <a:gd name="adj1" fmla="val 30719"/>
              <a:gd name="adj2" fmla="val -87247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교육생 전체 출결 및 반 설정 출결 현황</a:t>
            </a:r>
          </a:p>
        </p:txBody>
      </p:sp>
      <p:cxnSp>
        <p:nvCxnSpPr>
          <p:cNvPr id="21" name="연결선: 꺾임 20"/>
          <p:cNvCxnSpPr>
            <a:cxnSpLocks/>
          </p:cNvCxnSpPr>
          <p:nvPr/>
        </p:nvCxnSpPr>
        <p:spPr>
          <a:xfrm>
            <a:off x="3338986" y="3425303"/>
            <a:ext cx="432048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DF0552E-36C3-44B4-B349-E183F6B8AEEF}"/>
              </a:ext>
            </a:extLst>
          </p:cNvPr>
          <p:cNvCxnSpPr>
            <a:cxnSpLocks/>
          </p:cNvCxnSpPr>
          <p:nvPr/>
        </p:nvCxnSpPr>
        <p:spPr>
          <a:xfrm>
            <a:off x="4961633" y="3418153"/>
            <a:ext cx="618479" cy="370887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D402BA6-DE7B-42FC-878C-4B32251725D2}"/>
              </a:ext>
            </a:extLst>
          </p:cNvPr>
          <p:cNvCxnSpPr>
            <a:cxnSpLocks/>
          </p:cNvCxnSpPr>
          <p:nvPr/>
        </p:nvCxnSpPr>
        <p:spPr>
          <a:xfrm flipV="1">
            <a:off x="4961633" y="3090415"/>
            <a:ext cx="618479" cy="316891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969BD5-8BDD-48B3-BC69-975B6D4ECC5D}"/>
              </a:ext>
            </a:extLst>
          </p:cNvPr>
          <p:cNvSpPr/>
          <p:nvPr/>
        </p:nvSpPr>
        <p:spPr>
          <a:xfrm>
            <a:off x="5432158" y="288894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A09456-A570-4DF7-AAC1-E8E797B737CB}"/>
              </a:ext>
            </a:extLst>
          </p:cNvPr>
          <p:cNvSpPr/>
          <p:nvPr/>
        </p:nvSpPr>
        <p:spPr>
          <a:xfrm>
            <a:off x="5432158" y="360902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수료자</a:t>
            </a:r>
            <a:r>
              <a:rPr lang="en-US" altLang="ko-KR" sz="1300" dirty="0"/>
              <a:t>/</a:t>
            </a:r>
            <a:r>
              <a:rPr lang="ko-KR" altLang="en-US" sz="1300" dirty="0" err="1"/>
              <a:t>자퇴생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2CB709AA-1E26-4CF8-9BDE-1C2F0B028A9D}"/>
              </a:ext>
            </a:extLst>
          </p:cNvPr>
          <p:cNvSpPr/>
          <p:nvPr/>
        </p:nvSpPr>
        <p:spPr>
          <a:xfrm>
            <a:off x="7238808" y="3688869"/>
            <a:ext cx="1441163" cy="560381"/>
          </a:xfrm>
          <a:prstGeom prst="wedgeRectCallout">
            <a:avLst>
              <a:gd name="adj1" fmla="val -80991"/>
              <a:gd name="adj2" fmla="val -17241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수료자 혹은 자퇴생의 기록 조회 수정이 가능하다 </a:t>
            </a: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311F66EE-2245-4DDA-81AD-2621C4906639}"/>
              </a:ext>
            </a:extLst>
          </p:cNvPr>
          <p:cNvSpPr/>
          <p:nvPr/>
        </p:nvSpPr>
        <p:spPr>
          <a:xfrm>
            <a:off x="3957934" y="1520777"/>
            <a:ext cx="2625876" cy="936104"/>
          </a:xfrm>
          <a:prstGeom prst="wedgeRectCallout">
            <a:avLst>
              <a:gd name="adj1" fmla="val 32778"/>
              <a:gd name="adj2" fmla="val 90872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현재 수강중인 교육생들의 리스트를   조회</a:t>
            </a:r>
            <a:r>
              <a:rPr lang="en-US" altLang="ko-KR" sz="1100" dirty="0">
                <a:solidFill>
                  <a:schemeClr val="dk1"/>
                </a:solidFill>
              </a:rPr>
              <a:t>/ 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등록이 가능하다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DDD177D-CDF7-41BF-BBD0-7B13A5D235F1}"/>
              </a:ext>
            </a:extLst>
          </p:cNvPr>
          <p:cNvCxnSpPr>
            <a:cxnSpLocks/>
          </p:cNvCxnSpPr>
          <p:nvPr/>
        </p:nvCxnSpPr>
        <p:spPr>
          <a:xfrm>
            <a:off x="5009726" y="4827587"/>
            <a:ext cx="618479" cy="370887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D099AAF-8171-4AAE-A3B3-C96EAC7C1072}"/>
              </a:ext>
            </a:extLst>
          </p:cNvPr>
          <p:cNvCxnSpPr>
            <a:cxnSpLocks/>
          </p:cNvCxnSpPr>
          <p:nvPr/>
        </p:nvCxnSpPr>
        <p:spPr>
          <a:xfrm flipV="1">
            <a:off x="5009726" y="4499849"/>
            <a:ext cx="618479" cy="316891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C6B02-D98E-4D39-A43F-6843D3A834DD}"/>
              </a:ext>
            </a:extLst>
          </p:cNvPr>
          <p:cNvSpPr/>
          <p:nvPr/>
        </p:nvSpPr>
        <p:spPr>
          <a:xfrm>
            <a:off x="5480251" y="429837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/>
              <a:t>QR</a:t>
            </a:r>
            <a:r>
              <a:rPr lang="ko-KR" altLang="en-US" sz="1300" dirty="0"/>
              <a:t>코드 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DFD28-FC1F-4188-AA6D-C94A4F023702}"/>
              </a:ext>
            </a:extLst>
          </p:cNvPr>
          <p:cNvSpPr/>
          <p:nvPr/>
        </p:nvSpPr>
        <p:spPr>
          <a:xfrm>
            <a:off x="5480251" y="501845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조회 수정</a:t>
            </a: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6894D1E8-480A-41ED-8217-DDFB097242F0}"/>
              </a:ext>
            </a:extLst>
          </p:cNvPr>
          <p:cNvSpPr/>
          <p:nvPr/>
        </p:nvSpPr>
        <p:spPr>
          <a:xfrm>
            <a:off x="7257044" y="4603162"/>
            <a:ext cx="1645560" cy="576064"/>
          </a:xfrm>
          <a:prstGeom prst="wedgeRectCallout">
            <a:avLst>
              <a:gd name="adj1" fmla="val -75500"/>
              <a:gd name="adj2" fmla="val -58257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모든 반의 </a:t>
            </a:r>
            <a:r>
              <a:rPr lang="en-US" altLang="ko-KR" sz="1100" dirty="0">
                <a:solidFill>
                  <a:schemeClr val="dk1"/>
                </a:solidFill>
              </a:rPr>
              <a:t>QR </a:t>
            </a:r>
            <a:r>
              <a:rPr lang="ko-KR" altLang="en-US" sz="1100" dirty="0">
                <a:solidFill>
                  <a:schemeClr val="dk1"/>
                </a:solidFill>
              </a:rPr>
              <a:t>코드를 출력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 조회가 가능하다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8F65F557-AD74-4CAC-BB6D-46B451E32A18}"/>
              </a:ext>
            </a:extLst>
          </p:cNvPr>
          <p:cNvSpPr/>
          <p:nvPr/>
        </p:nvSpPr>
        <p:spPr>
          <a:xfrm>
            <a:off x="6444208" y="5580208"/>
            <a:ext cx="2088232" cy="936104"/>
          </a:xfrm>
          <a:prstGeom prst="wedgeRectCallout">
            <a:avLst>
              <a:gd name="adj1" fmla="val -62296"/>
              <a:gd name="adj2" fmla="val -61814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dk1"/>
                </a:solidFill>
              </a:rPr>
              <a:t>교육생 출결 </a:t>
            </a:r>
            <a:r>
              <a:rPr lang="en-US" altLang="ko-KR" sz="1100" b="1" dirty="0">
                <a:solidFill>
                  <a:schemeClr val="dk1"/>
                </a:solidFill>
              </a:rPr>
              <a:t>/</a:t>
            </a:r>
            <a:r>
              <a:rPr lang="ko-KR" altLang="en-US" sz="1100" b="1" dirty="0">
                <a:solidFill>
                  <a:schemeClr val="dk1"/>
                </a:solidFill>
              </a:rPr>
              <a:t>지각</a:t>
            </a:r>
            <a:r>
              <a:rPr lang="en-US" altLang="ko-KR" sz="1100" b="1" dirty="0">
                <a:solidFill>
                  <a:schemeClr val="dk1"/>
                </a:solidFill>
              </a:rPr>
              <a:t>/</a:t>
            </a:r>
            <a:r>
              <a:rPr lang="ko-KR" altLang="en-US" sz="1100" b="1" dirty="0">
                <a:solidFill>
                  <a:schemeClr val="dk1"/>
                </a:solidFill>
              </a:rPr>
              <a:t>결석 </a:t>
            </a:r>
            <a:endParaRPr lang="en-US" altLang="ko-KR" sz="1100" b="1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dk1"/>
                </a:solidFill>
              </a:rPr>
              <a:t>조회</a:t>
            </a:r>
            <a:r>
              <a:rPr lang="en-US" altLang="ko-KR" sz="1100" b="1" dirty="0">
                <a:solidFill>
                  <a:schemeClr val="dk1"/>
                </a:solidFill>
              </a:rPr>
              <a:t> </a:t>
            </a:r>
            <a:r>
              <a:rPr lang="ko-KR" altLang="en-US" sz="1100" b="1" dirty="0">
                <a:solidFill>
                  <a:schemeClr val="dk1"/>
                </a:solidFill>
              </a:rPr>
              <a:t>수정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7055F6-EB2A-445F-9AC7-B82722B5D844}"/>
              </a:ext>
            </a:extLst>
          </p:cNvPr>
          <p:cNvSpPr/>
          <p:nvPr/>
        </p:nvSpPr>
        <p:spPr>
          <a:xfrm>
            <a:off x="7046438" y="230771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이력서 첨삭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E0B2379-DD4C-42D1-BF35-C1040EE5BAA5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6613977" y="2602064"/>
            <a:ext cx="546786" cy="318135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BBDE74BB-2D41-4474-8FE0-5650AFD17B6B}"/>
              </a:ext>
            </a:extLst>
          </p:cNvPr>
          <p:cNvSpPr/>
          <p:nvPr/>
        </p:nvSpPr>
        <p:spPr>
          <a:xfrm>
            <a:off x="6887370" y="1515480"/>
            <a:ext cx="2048756" cy="576064"/>
          </a:xfrm>
          <a:prstGeom prst="wedgeRectCallout">
            <a:avLst>
              <a:gd name="adj1" fmla="val 3746"/>
              <a:gd name="adj2" fmla="val 77002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이력서 유무 확인이 가능하며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추가 </a:t>
            </a:r>
            <a:r>
              <a:rPr lang="ko-KR" altLang="en-US" sz="1100" dirty="0" err="1">
                <a:solidFill>
                  <a:schemeClr val="dk1"/>
                </a:solidFill>
              </a:rPr>
              <a:t>요청시</a:t>
            </a:r>
            <a:r>
              <a:rPr lang="ko-KR" altLang="en-US" sz="1100" dirty="0">
                <a:solidFill>
                  <a:schemeClr val="dk1"/>
                </a:solidFill>
              </a:rPr>
              <a:t> 수정까지 가능</a:t>
            </a:r>
          </a:p>
        </p:txBody>
      </p:sp>
    </p:spTree>
    <p:extLst>
      <p:ext uri="{BB962C8B-B14F-4D97-AF65-F5344CB8AC3E}">
        <p14:creationId xmlns:p14="http://schemas.microsoft.com/office/powerpoint/2010/main" val="14066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1642601" y="2705404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58816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교강사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6457" y="252538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02641" y="252538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교강사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86817" y="252538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교강사</a:t>
            </a:r>
            <a:r>
              <a:rPr lang="ko-KR" altLang="en-US" sz="1300" dirty="0"/>
              <a:t> 현황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2D0EE-F75A-4536-A7D5-735B2007871F}"/>
              </a:ext>
            </a:extLst>
          </p:cNvPr>
          <p:cNvSpPr/>
          <p:nvPr/>
        </p:nvSpPr>
        <p:spPr>
          <a:xfrm>
            <a:off x="3586817" y="360208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강의이력 관리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C579F1-ABE2-45A5-8AF7-8BAB0D148AEF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2982865" y="3178150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F01DC3-3D87-4890-83B5-EBD800A17EF7}"/>
              </a:ext>
            </a:extLst>
          </p:cNvPr>
          <p:cNvSpPr/>
          <p:nvPr/>
        </p:nvSpPr>
        <p:spPr>
          <a:xfrm>
            <a:off x="3586817" y="460504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교육일지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4C309D8-5F87-401E-80E7-1433CAB3718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2982865" y="4181116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CE99FA-EB0C-4EF9-BB59-A92003D9FB3B}"/>
              </a:ext>
            </a:extLst>
          </p:cNvPr>
          <p:cNvSpPr/>
          <p:nvPr/>
        </p:nvSpPr>
        <p:spPr>
          <a:xfrm>
            <a:off x="3586816" y="568680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>
                <a:solidFill>
                  <a:schemeClr val="lt1"/>
                </a:solidFill>
              </a:rPr>
              <a:t>수강평</a:t>
            </a:r>
            <a:r>
              <a:rPr lang="ko-KR" altLang="en-US" sz="1300" dirty="0">
                <a:solidFill>
                  <a:schemeClr val="lt1"/>
                </a:solidFill>
              </a:rPr>
              <a:t> </a:t>
            </a:r>
            <a:r>
              <a:rPr lang="ko-KR" altLang="en-US" sz="1300" dirty="0"/>
              <a:t>관리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F4AA221-5786-4E28-A39E-2361B4D8A4ED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2982864" y="5262874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4C0F9B62-2432-4C75-8CF2-6E90702CE4C0}"/>
              </a:ext>
            </a:extLst>
          </p:cNvPr>
          <p:cNvSpPr/>
          <p:nvPr/>
        </p:nvSpPr>
        <p:spPr>
          <a:xfrm>
            <a:off x="5436096" y="2064287"/>
            <a:ext cx="2808312" cy="641117"/>
          </a:xfrm>
          <a:prstGeom prst="wedgeRectCallout">
            <a:avLst>
              <a:gd name="adj1" fmla="val -67872"/>
              <a:gd name="adj2" fmla="val 26668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현재 재직중인 </a:t>
            </a:r>
            <a:r>
              <a:rPr lang="ko-KR" altLang="en-US" sz="1100" dirty="0" err="1">
                <a:solidFill>
                  <a:schemeClr val="dk1"/>
                </a:solidFill>
              </a:rPr>
              <a:t>교강사</a:t>
            </a:r>
            <a:r>
              <a:rPr lang="ko-KR" altLang="en-US" sz="1100" dirty="0">
                <a:solidFill>
                  <a:schemeClr val="dk1"/>
                </a:solidFill>
              </a:rPr>
              <a:t> 담당 과목 호수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상태 등 현황 리스트를 </a:t>
            </a:r>
            <a:r>
              <a:rPr lang="ko-KR" altLang="en-US" sz="1100" dirty="0" err="1">
                <a:solidFill>
                  <a:schemeClr val="dk1"/>
                </a:solidFill>
              </a:rPr>
              <a:t>볼수</a:t>
            </a:r>
            <a:r>
              <a:rPr lang="ko-KR" altLang="en-US" sz="1100" dirty="0">
                <a:solidFill>
                  <a:schemeClr val="dk1"/>
                </a:solidFill>
              </a:rPr>
              <a:t> 있다 </a:t>
            </a: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87AA04F0-79C3-4F3F-8C93-01DF8732B50A}"/>
              </a:ext>
            </a:extLst>
          </p:cNvPr>
          <p:cNvSpPr/>
          <p:nvPr/>
        </p:nvSpPr>
        <p:spPr>
          <a:xfrm>
            <a:off x="5522580" y="4338545"/>
            <a:ext cx="2808312" cy="641118"/>
          </a:xfrm>
          <a:prstGeom prst="wedgeRectCallout">
            <a:avLst>
              <a:gd name="adj1" fmla="val -70477"/>
              <a:gd name="adj2" fmla="val 11546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각 교강사의 교육일지를 </a:t>
            </a:r>
            <a:r>
              <a:rPr lang="ko-KR" altLang="en-US" sz="1100" dirty="0" err="1">
                <a:solidFill>
                  <a:schemeClr val="dk1"/>
                </a:solidFill>
              </a:rPr>
              <a:t>모아두느</a:t>
            </a:r>
            <a:r>
              <a:rPr lang="ko-KR" altLang="en-US" sz="1100" dirty="0">
                <a:solidFill>
                  <a:schemeClr val="dk1"/>
                </a:solidFill>
              </a:rPr>
              <a:t> 곳으로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리스트 형식으로 보여준다 </a:t>
            </a: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906FCC60-2822-4760-A4C8-794E1A9400FC}"/>
              </a:ext>
            </a:extLst>
          </p:cNvPr>
          <p:cNvSpPr/>
          <p:nvPr/>
        </p:nvSpPr>
        <p:spPr>
          <a:xfrm>
            <a:off x="5572297" y="5496141"/>
            <a:ext cx="2808312" cy="741369"/>
          </a:xfrm>
          <a:prstGeom prst="wedgeRectCallout">
            <a:avLst>
              <a:gd name="adj1" fmla="val -69174"/>
              <a:gd name="adj2" fmla="val 734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과목별 수강평을 수강생이 직접 평가하고 해당 평을 관리한다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B6888C1-3990-46E2-AFE6-31D3F6A4E8EB}"/>
              </a:ext>
            </a:extLst>
          </p:cNvPr>
          <p:cNvSpPr/>
          <p:nvPr/>
        </p:nvSpPr>
        <p:spPr>
          <a:xfrm>
            <a:off x="5458436" y="3108441"/>
            <a:ext cx="2808312" cy="641117"/>
          </a:xfrm>
          <a:prstGeom prst="wedgeRectCallout">
            <a:avLst>
              <a:gd name="adj1" fmla="val -67872"/>
              <a:gd name="adj2" fmla="val 26668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현재 재직중인 </a:t>
            </a:r>
            <a:r>
              <a:rPr lang="ko-KR" altLang="en-US" sz="1100" dirty="0" err="1">
                <a:solidFill>
                  <a:schemeClr val="dk1"/>
                </a:solidFill>
              </a:rPr>
              <a:t>교강사</a:t>
            </a:r>
            <a:r>
              <a:rPr lang="ko-KR" altLang="en-US" sz="1100" dirty="0">
                <a:solidFill>
                  <a:schemeClr val="dk1"/>
                </a:solidFill>
              </a:rPr>
              <a:t> 담당 과목 호수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상태 등 현황 리스트를 </a:t>
            </a:r>
            <a:r>
              <a:rPr lang="ko-KR" altLang="en-US" sz="1100" dirty="0" err="1">
                <a:solidFill>
                  <a:schemeClr val="dk1"/>
                </a:solidFill>
              </a:rPr>
              <a:t>볼수</a:t>
            </a:r>
            <a:r>
              <a:rPr lang="ko-KR" altLang="en-US" sz="1100" dirty="0">
                <a:solidFill>
                  <a:schemeClr val="dk1"/>
                </a:solidFill>
              </a:rPr>
              <a:t> 있다 </a:t>
            </a:r>
          </a:p>
        </p:txBody>
      </p:sp>
    </p:spTree>
    <p:extLst>
      <p:ext uri="{BB962C8B-B14F-4D97-AF65-F5344CB8AC3E}">
        <p14:creationId xmlns:p14="http://schemas.microsoft.com/office/powerpoint/2010/main" val="2733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 flipV="1">
            <a:off x="2843808" y="3533315"/>
            <a:ext cx="2007346" cy="3697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667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교직원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664" y="335699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335699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교직원 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51154" y="3353295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직원 현황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4284" y="4721447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근태 관리</a:t>
            </a:r>
          </a:p>
        </p:txBody>
      </p:sp>
      <p:sp>
        <p:nvSpPr>
          <p:cNvPr id="15" name="말풍선: 사각형 14"/>
          <p:cNvSpPr/>
          <p:nvPr/>
        </p:nvSpPr>
        <p:spPr>
          <a:xfrm>
            <a:off x="4680012" y="2139874"/>
            <a:ext cx="2808312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교직원 리스트를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수정이 가능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누르면 상세 조회까지 가능함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퇴사자 조회까지 가능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8" name="말풍선: 사각형 17"/>
          <p:cNvSpPr/>
          <p:nvPr/>
        </p:nvSpPr>
        <p:spPr>
          <a:xfrm>
            <a:off x="4572000" y="5369547"/>
            <a:ext cx="2781186" cy="792076"/>
          </a:xfrm>
          <a:prstGeom prst="wedgeRectCallout">
            <a:avLst>
              <a:gd name="adj1" fmla="val -22589"/>
              <a:gd name="adj2" fmla="val -73797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교직원 출석 현황 조회</a:t>
            </a:r>
            <a:r>
              <a:rPr lang="en-US" altLang="ko-KR" sz="1100" dirty="0">
                <a:solidFill>
                  <a:schemeClr val="dk1"/>
                </a:solidFill>
              </a:rPr>
              <a:t>/ </a:t>
            </a:r>
            <a:r>
              <a:rPr lang="ko-KR" altLang="en-US" sz="1100" dirty="0">
                <a:solidFill>
                  <a:schemeClr val="dk1"/>
                </a:solidFill>
              </a:rPr>
              <a:t>수정 가능</a:t>
            </a:r>
          </a:p>
        </p:txBody>
      </p:sp>
      <p:cxnSp>
        <p:nvCxnSpPr>
          <p:cNvPr id="21" name="연결선: 꺾임 20"/>
          <p:cNvCxnSpPr>
            <a:cxnSpLocks/>
          </p:cNvCxnSpPr>
          <p:nvPr/>
        </p:nvCxnSpPr>
        <p:spPr>
          <a:xfrm>
            <a:off x="4491114" y="3533315"/>
            <a:ext cx="432048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3131840" y="4113076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8911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과정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35696" y="393305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91880" y="393305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과정 관리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393305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과정 현황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4" name="말풍선: 사각형 13"/>
          <p:cNvSpPr/>
          <p:nvPr/>
        </p:nvSpPr>
        <p:spPr>
          <a:xfrm>
            <a:off x="3491880" y="2780928"/>
            <a:ext cx="1224136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과정 별 </a:t>
            </a:r>
            <a:r>
              <a:rPr lang="ko-KR" altLang="en-US" sz="1100" dirty="0" err="1">
                <a:solidFill>
                  <a:schemeClr val="dk1"/>
                </a:solidFill>
              </a:rPr>
              <a:t>셀렉트</a:t>
            </a:r>
            <a:r>
              <a:rPr lang="ko-KR" altLang="en-US" sz="1100" dirty="0">
                <a:solidFill>
                  <a:schemeClr val="dk1"/>
                </a:solidFill>
              </a:rPr>
              <a:t> 버튼이 있어서 해당 과정을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 err="1">
                <a:solidFill>
                  <a:schemeClr val="dk1"/>
                </a:solidFill>
              </a:rPr>
              <a:t>클릭시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</a:rPr>
              <a:t>캘런더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변경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5" name="말풍선: 사각형 14"/>
          <p:cNvSpPr/>
          <p:nvPr/>
        </p:nvSpPr>
        <p:spPr>
          <a:xfrm>
            <a:off x="5076056" y="2492896"/>
            <a:ext cx="2736304" cy="1152128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캘린더에 해당 과정의 과목이름</a:t>
            </a:r>
            <a:r>
              <a:rPr lang="en-US" altLang="ko-KR" sz="1100" dirty="0">
                <a:solidFill>
                  <a:schemeClr val="dk1"/>
                </a:solidFill>
              </a:rPr>
              <a:t>/ </a:t>
            </a:r>
            <a:r>
              <a:rPr lang="ko-KR" altLang="en-US" sz="1100" dirty="0">
                <a:solidFill>
                  <a:schemeClr val="dk1"/>
                </a:solidFill>
              </a:rPr>
              <a:t>교강사명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확인 가능하며 해당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과목의 교강사를 수정이 가능하다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추가로 과목 </a:t>
            </a:r>
            <a:r>
              <a:rPr lang="ko-KR" altLang="en-US" sz="1100" dirty="0" err="1">
                <a:solidFill>
                  <a:schemeClr val="dk1"/>
                </a:solidFill>
              </a:rPr>
              <a:t>클릭시</a:t>
            </a:r>
            <a:r>
              <a:rPr lang="ko-KR" altLang="en-US" sz="1100" dirty="0">
                <a:solidFill>
                  <a:schemeClr val="dk1"/>
                </a:solidFill>
              </a:rPr>
              <a:t> 상세 현황 조회가 가능하다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3203848" y="3515066"/>
            <a:ext cx="2030533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97301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상담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7704" y="333504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63888" y="333504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상담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34381" y="333504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상담 예약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4381" y="4717257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상담 내역</a:t>
            </a:r>
          </a:p>
        </p:txBody>
      </p:sp>
      <p:sp>
        <p:nvSpPr>
          <p:cNvPr id="15" name="말풍선: 사각형 14"/>
          <p:cNvSpPr/>
          <p:nvPr/>
        </p:nvSpPr>
        <p:spPr>
          <a:xfrm>
            <a:off x="4890618" y="2043953"/>
            <a:ext cx="2808312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상담 예약 일정 확인이 가능하며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상당하기 버튼이 </a:t>
            </a:r>
            <a:r>
              <a:rPr lang="ko-KR" altLang="en-US" sz="1100" dirty="0" err="1">
                <a:solidFill>
                  <a:schemeClr val="dk1"/>
                </a:solidFill>
              </a:rPr>
              <a:t>따로있으며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br>
              <a:rPr lang="en-US" altLang="ko-KR" sz="1100" dirty="0">
                <a:solidFill>
                  <a:schemeClr val="dk1"/>
                </a:solidFill>
              </a:rPr>
            </a:br>
            <a:r>
              <a:rPr lang="ko-KR" altLang="en-US" sz="1100" dirty="0">
                <a:solidFill>
                  <a:schemeClr val="dk1"/>
                </a:solidFill>
              </a:rPr>
              <a:t>상담 하는 화면을 미리 접근이 가능하다</a:t>
            </a:r>
          </a:p>
        </p:txBody>
      </p:sp>
      <p:sp>
        <p:nvSpPr>
          <p:cNvPr id="18" name="말풍선: 사각형 17"/>
          <p:cNvSpPr/>
          <p:nvPr/>
        </p:nvSpPr>
        <p:spPr>
          <a:xfrm>
            <a:off x="3500025" y="5505654"/>
            <a:ext cx="2781186" cy="792076"/>
          </a:xfrm>
          <a:prstGeom prst="wedgeRectCallout">
            <a:avLst>
              <a:gd name="adj1" fmla="val 32315"/>
              <a:gd name="adj2" fmla="val -9173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상담 내역만 리스트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 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  <p:cxnSp>
        <p:nvCxnSpPr>
          <p:cNvPr id="21" name="연결선: 꺾임 20"/>
          <p:cNvCxnSpPr>
            <a:cxnSpLocks/>
          </p:cNvCxnSpPr>
          <p:nvPr/>
        </p:nvCxnSpPr>
        <p:spPr>
          <a:xfrm>
            <a:off x="4851154" y="3511369"/>
            <a:ext cx="432048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1763688" y="2384884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38568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자료실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220486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23728" y="220486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자료실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220486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학과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07904" y="292140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직업 사전 정보</a:t>
            </a:r>
          </a:p>
        </p:txBody>
      </p:sp>
      <p:cxnSp>
        <p:nvCxnSpPr>
          <p:cNvPr id="21" name="연결선: 꺾임 20"/>
          <p:cNvCxnSpPr>
            <a:cxnSpLocks/>
            <a:stCxn id="8" idx="3"/>
            <a:endCxn id="10" idx="1"/>
          </p:cNvCxnSpPr>
          <p:nvPr/>
        </p:nvCxnSpPr>
        <p:spPr>
          <a:xfrm>
            <a:off x="3419872" y="2384884"/>
            <a:ext cx="288032" cy="716538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434D5976-8285-4930-937A-3998CDEF4684}"/>
              </a:ext>
            </a:extLst>
          </p:cNvPr>
          <p:cNvSpPr/>
          <p:nvPr/>
        </p:nvSpPr>
        <p:spPr>
          <a:xfrm>
            <a:off x="5502195" y="2121033"/>
            <a:ext cx="2808312" cy="527702"/>
          </a:xfrm>
          <a:prstGeom prst="wedgeRectCallout">
            <a:avLst>
              <a:gd name="adj1" fmla="val -67303"/>
              <a:gd name="adj2" fmla="val -13619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학과 관련 </a:t>
            </a:r>
            <a:r>
              <a:rPr lang="ko-KR" altLang="en-US" sz="1100">
                <a:solidFill>
                  <a:schemeClr val="dk1"/>
                </a:solidFill>
              </a:rPr>
              <a:t>정보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2D0EE-F75A-4536-A7D5-735B2007871F}"/>
              </a:ext>
            </a:extLst>
          </p:cNvPr>
          <p:cNvSpPr/>
          <p:nvPr/>
        </p:nvSpPr>
        <p:spPr>
          <a:xfrm>
            <a:off x="3707904" y="363794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직업 정보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C579F1-ABE2-45A5-8AF7-8BAB0D148AEF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3103952" y="3214008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F01DC3-3D87-4890-83B5-EBD800A17EF7}"/>
              </a:ext>
            </a:extLst>
          </p:cNvPr>
          <p:cNvSpPr/>
          <p:nvPr/>
        </p:nvSpPr>
        <p:spPr>
          <a:xfrm>
            <a:off x="3707904" y="436360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lt1"/>
                </a:solidFill>
              </a:rPr>
              <a:t>NCS </a:t>
            </a:r>
            <a:r>
              <a:rPr lang="ko-KR" altLang="en-US" sz="1300" dirty="0">
                <a:solidFill>
                  <a:schemeClr val="lt1"/>
                </a:solidFill>
              </a:rPr>
              <a:t>분류 정보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4C309D8-5F87-401E-80E7-1433CAB3718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103952" y="3939672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CE99FA-EB0C-4EF9-BB59-A92003D9FB3B}"/>
              </a:ext>
            </a:extLst>
          </p:cNvPr>
          <p:cNvSpPr/>
          <p:nvPr/>
        </p:nvSpPr>
        <p:spPr>
          <a:xfrm>
            <a:off x="3707904" y="5049653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자격증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F4AA221-5786-4E28-A39E-2361B4D8A4ED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3103952" y="4625721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87CE87-6046-4538-9CA9-31D3711207D2}"/>
              </a:ext>
            </a:extLst>
          </p:cNvPr>
          <p:cNvSpPr/>
          <p:nvPr/>
        </p:nvSpPr>
        <p:spPr>
          <a:xfrm>
            <a:off x="3707904" y="575469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직무 교육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D82BCCC-C455-4390-95E4-34D77144E41B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103952" y="5330762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9015948C-061E-44A1-A746-27E0DC3D3364}"/>
              </a:ext>
            </a:extLst>
          </p:cNvPr>
          <p:cNvSpPr/>
          <p:nvPr/>
        </p:nvSpPr>
        <p:spPr>
          <a:xfrm>
            <a:off x="5502195" y="4228188"/>
            <a:ext cx="2808312" cy="527702"/>
          </a:xfrm>
          <a:prstGeom prst="wedgeRectCallout">
            <a:avLst>
              <a:gd name="adj1" fmla="val -67303"/>
              <a:gd name="adj2" fmla="val -13619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NCS </a:t>
            </a:r>
            <a:r>
              <a:rPr lang="ko-KR" altLang="en-US" sz="1100" dirty="0">
                <a:solidFill>
                  <a:schemeClr val="dk1"/>
                </a:solidFill>
              </a:rPr>
              <a:t>분류 관련 정보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1E06A031-A397-4810-9097-E52C27553AD7}"/>
              </a:ext>
            </a:extLst>
          </p:cNvPr>
          <p:cNvSpPr/>
          <p:nvPr/>
        </p:nvSpPr>
        <p:spPr>
          <a:xfrm>
            <a:off x="5508104" y="4881991"/>
            <a:ext cx="2808312" cy="527702"/>
          </a:xfrm>
          <a:prstGeom prst="wedgeRectCallout">
            <a:avLst>
              <a:gd name="adj1" fmla="val -67303"/>
              <a:gd name="adj2" fmla="val -13619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자격증 관련 정보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F3C6440-12FA-46CF-B6FD-2F256235E606}"/>
              </a:ext>
            </a:extLst>
          </p:cNvPr>
          <p:cNvSpPr/>
          <p:nvPr/>
        </p:nvSpPr>
        <p:spPr>
          <a:xfrm>
            <a:off x="5502195" y="5684018"/>
            <a:ext cx="2808312" cy="527702"/>
          </a:xfrm>
          <a:prstGeom prst="wedgeRectCallout">
            <a:avLst>
              <a:gd name="adj1" fmla="val -67303"/>
              <a:gd name="adj2" fmla="val -13619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설문조사 정보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5DCA376B-D364-44C4-B5D8-4E3CBF2E4872}"/>
              </a:ext>
            </a:extLst>
          </p:cNvPr>
          <p:cNvSpPr/>
          <p:nvPr/>
        </p:nvSpPr>
        <p:spPr>
          <a:xfrm>
            <a:off x="5502195" y="3590316"/>
            <a:ext cx="2808312" cy="527702"/>
          </a:xfrm>
          <a:prstGeom prst="wedgeRectCallout">
            <a:avLst>
              <a:gd name="adj1" fmla="val -67303"/>
              <a:gd name="adj2" fmla="val -13619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직업 관련 정보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FAEB61DB-3802-4D2A-8E8E-570BFC70F075}"/>
              </a:ext>
            </a:extLst>
          </p:cNvPr>
          <p:cNvSpPr/>
          <p:nvPr/>
        </p:nvSpPr>
        <p:spPr>
          <a:xfrm>
            <a:off x="5502195" y="2921402"/>
            <a:ext cx="2808312" cy="527702"/>
          </a:xfrm>
          <a:prstGeom prst="wedgeRectCallout">
            <a:avLst>
              <a:gd name="adj1" fmla="val -67303"/>
              <a:gd name="adj2" fmla="val -13619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직업 사전 관련 정보 조회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76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7" idx="3"/>
            <a:endCxn id="9" idx="1"/>
          </p:cNvCxnSpPr>
          <p:nvPr/>
        </p:nvCxnSpPr>
        <p:spPr>
          <a:xfrm>
            <a:off x="1739022" y="238745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23868"/>
              </p:ext>
            </p:extLst>
          </p:nvPr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교직원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878" y="220743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교직원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99062" y="220743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게시판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3238" y="220743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공지 게시판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83238" y="292396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채용 게시판</a:t>
            </a:r>
          </a:p>
        </p:txBody>
      </p:sp>
      <p:cxnSp>
        <p:nvCxnSpPr>
          <p:cNvPr id="21" name="연결선: 꺾임 20"/>
          <p:cNvCxnSpPr>
            <a:cxnSpLocks/>
            <a:stCxn id="8" idx="3"/>
            <a:endCxn id="10" idx="1"/>
          </p:cNvCxnSpPr>
          <p:nvPr/>
        </p:nvCxnSpPr>
        <p:spPr>
          <a:xfrm>
            <a:off x="3395206" y="2387450"/>
            <a:ext cx="288032" cy="716538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434D5976-8285-4930-937A-3998CDEF4684}"/>
              </a:ext>
            </a:extLst>
          </p:cNvPr>
          <p:cNvSpPr/>
          <p:nvPr/>
        </p:nvSpPr>
        <p:spPr>
          <a:xfrm>
            <a:off x="5498240" y="1892938"/>
            <a:ext cx="3024336" cy="669202"/>
          </a:xfrm>
          <a:prstGeom prst="wedgeRectCallout">
            <a:avLst>
              <a:gd name="adj1" fmla="val -60348"/>
              <a:gd name="adj2" fmla="val 28405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공지 게시판 글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삭제가 가능함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2D0EE-F75A-4536-A7D5-735B2007871F}"/>
              </a:ext>
            </a:extLst>
          </p:cNvPr>
          <p:cNvSpPr/>
          <p:nvPr/>
        </p:nvSpPr>
        <p:spPr>
          <a:xfrm>
            <a:off x="3683238" y="364050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/>
              <a:t>Q&amp;A </a:t>
            </a:r>
            <a:r>
              <a:rPr lang="ko-KR" altLang="en-US" sz="1300" dirty="0"/>
              <a:t>게시판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C579F1-ABE2-45A5-8AF7-8BAB0D148AEF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3079286" y="3216574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F01DC3-3D87-4890-83B5-EBD800A17EF7}"/>
              </a:ext>
            </a:extLst>
          </p:cNvPr>
          <p:cNvSpPr/>
          <p:nvPr/>
        </p:nvSpPr>
        <p:spPr>
          <a:xfrm>
            <a:off x="3683238" y="436617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>
                <a:solidFill>
                  <a:schemeClr val="lt1"/>
                </a:solidFill>
              </a:rPr>
              <a:t>학습자료게시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4C309D8-5F87-401E-80E7-1433CAB3718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079286" y="3942238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CE99FA-EB0C-4EF9-BB59-A92003D9FB3B}"/>
              </a:ext>
            </a:extLst>
          </p:cNvPr>
          <p:cNvSpPr/>
          <p:nvPr/>
        </p:nvSpPr>
        <p:spPr>
          <a:xfrm>
            <a:off x="3683238" y="5052219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강의 게시판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F4AA221-5786-4E28-A39E-2361B4D8A4ED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3079286" y="4628287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5212E15E-13F2-45CB-8544-C0CA6A9D7097}"/>
              </a:ext>
            </a:extLst>
          </p:cNvPr>
          <p:cNvSpPr/>
          <p:nvPr/>
        </p:nvSpPr>
        <p:spPr>
          <a:xfrm>
            <a:off x="5498240" y="2671820"/>
            <a:ext cx="3024336" cy="669202"/>
          </a:xfrm>
          <a:prstGeom prst="wedgeRectCallout">
            <a:avLst>
              <a:gd name="adj1" fmla="val -60348"/>
              <a:gd name="adj2" fmla="val 28405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승인 된 채용게시판 글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삭제가 가능함</a:t>
            </a: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4948BA4-DD07-4A32-833D-E77706C6DD66}"/>
              </a:ext>
            </a:extLst>
          </p:cNvPr>
          <p:cNvSpPr/>
          <p:nvPr/>
        </p:nvSpPr>
        <p:spPr>
          <a:xfrm>
            <a:off x="5505146" y="3448073"/>
            <a:ext cx="3024336" cy="669202"/>
          </a:xfrm>
          <a:prstGeom prst="wedgeRectCallout">
            <a:avLst>
              <a:gd name="adj1" fmla="val -60348"/>
              <a:gd name="adj2" fmla="val 28405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통합 </a:t>
            </a:r>
            <a:r>
              <a:rPr lang="en-US" altLang="ko-KR" sz="1100" dirty="0">
                <a:solidFill>
                  <a:schemeClr val="dk1"/>
                </a:solidFill>
              </a:rPr>
              <a:t>Q&amp;A </a:t>
            </a:r>
            <a:r>
              <a:rPr lang="ko-KR" altLang="en-US" sz="1100" dirty="0">
                <a:solidFill>
                  <a:schemeClr val="dk1"/>
                </a:solidFill>
              </a:rPr>
              <a:t>게시판 글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 </a:t>
            </a: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4669BCCB-4845-4F54-BAC8-E014F20BFE26}"/>
              </a:ext>
            </a:extLst>
          </p:cNvPr>
          <p:cNvSpPr/>
          <p:nvPr/>
        </p:nvSpPr>
        <p:spPr>
          <a:xfrm>
            <a:off x="5508104" y="4226955"/>
            <a:ext cx="3024336" cy="669202"/>
          </a:xfrm>
          <a:prstGeom prst="wedgeRectCallout">
            <a:avLst>
              <a:gd name="adj1" fmla="val -60980"/>
              <a:gd name="adj2" fmla="val 12486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학습자료 게시판 글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삭제가 가능함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2B3FA7-A6DA-40C0-95A9-598F36C1334A}"/>
              </a:ext>
            </a:extLst>
          </p:cNvPr>
          <p:cNvSpPr/>
          <p:nvPr/>
        </p:nvSpPr>
        <p:spPr>
          <a:xfrm>
            <a:off x="3683238" y="5747301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보충학습 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5F2B8E5-2A38-4C03-B1F5-8A2BE759F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9285" y="5340992"/>
            <a:ext cx="1063888" cy="144016"/>
          </a:xfrm>
          <a:prstGeom prst="bentConnector2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73DE6052-A113-4504-BF78-01606450F593}"/>
              </a:ext>
            </a:extLst>
          </p:cNvPr>
          <p:cNvSpPr/>
          <p:nvPr/>
        </p:nvSpPr>
        <p:spPr>
          <a:xfrm>
            <a:off x="5505146" y="5000579"/>
            <a:ext cx="3024336" cy="669202"/>
          </a:xfrm>
          <a:prstGeom prst="wedgeRectCallout">
            <a:avLst>
              <a:gd name="adj1" fmla="val -61567"/>
              <a:gd name="adj2" fmla="val -15373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강의 게시판 글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삭제가 가능함</a:t>
            </a:r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A9D34280-B45F-42DD-B509-A48D8D426D0F}"/>
              </a:ext>
            </a:extLst>
          </p:cNvPr>
          <p:cNvSpPr/>
          <p:nvPr/>
        </p:nvSpPr>
        <p:spPr>
          <a:xfrm>
            <a:off x="5505146" y="5747301"/>
            <a:ext cx="3024336" cy="669202"/>
          </a:xfrm>
          <a:prstGeom prst="wedgeRectCallout">
            <a:avLst>
              <a:gd name="adj1" fmla="val -61567"/>
              <a:gd name="adj2" fmla="val -15373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보충학습 게시판 글 등록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삭제가 가능하며 동여상을 올린다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2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604</Words>
  <Application>Microsoft Office PowerPoint</Application>
  <PresentationFormat>화면 슬라이드 쇼(4:3)</PresentationFormat>
  <Paragraphs>202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70817</cp:lastModifiedBy>
  <cp:revision>114</cp:revision>
  <dcterms:created xsi:type="dcterms:W3CDTF">2016-02-24T11:18:49Z</dcterms:created>
  <dcterms:modified xsi:type="dcterms:W3CDTF">2021-06-30T03:26:23Z</dcterms:modified>
  <cp:version/>
</cp:coreProperties>
</file>