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60" r:id="rId6"/>
    <p:sldId id="259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8" autoAdjust="0"/>
  </p:normalViewPr>
  <p:slideViewPr>
    <p:cSldViewPr>
      <p:cViewPr>
        <p:scale>
          <a:sx n="100" d="100"/>
          <a:sy n="100" d="100"/>
        </p:scale>
        <p:origin x="-1674" y="-5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3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2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6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B4FE-9E88-4730-A7AF-4E4050842D69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2BC5-6276-4854-AEE0-9805B07B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9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646" y="116632"/>
            <a:ext cx="87716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웹회원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646" y="620688"/>
            <a:ext cx="64633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교육신청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646" y="1052736"/>
            <a:ext cx="1418978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상담예약 및 설문지작성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2538" y="116632"/>
            <a:ext cx="87716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교직원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4608" y="620688"/>
            <a:ext cx="16546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교육생 </a:t>
            </a:r>
            <a:r>
              <a:rPr lang="ko-KR" altLang="en-US" sz="900" dirty="0" err="1"/>
              <a:t>등업</a:t>
            </a:r>
            <a:r>
              <a:rPr lang="ko-KR" altLang="en-US" sz="900" dirty="0"/>
              <a:t> 및 기록부 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8725" y="116632"/>
            <a:ext cx="8771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교강사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7876" y="116632"/>
            <a:ext cx="156966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시스템관리자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6956" y="116632"/>
            <a:ext cx="87716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교육생</a:t>
            </a:r>
          </a:p>
        </p:txBody>
      </p:sp>
      <p:cxnSp>
        <p:nvCxnSpPr>
          <p:cNvPr id="15" name="직선 화살표 연결선 14"/>
          <p:cNvCxnSpPr>
            <a:stCxn id="5" idx="3"/>
          </p:cNvCxnSpPr>
          <p:nvPr/>
        </p:nvCxnSpPr>
        <p:spPr>
          <a:xfrm>
            <a:off x="795977" y="736104"/>
            <a:ext cx="627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3634" y="971436"/>
            <a:ext cx="11432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상담 후 피드백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교육 및 진로추천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cxnSp>
        <p:nvCxnSpPr>
          <p:cNvPr id="18" name="직선 화살표 연결선 17"/>
          <p:cNvCxnSpPr>
            <a:stCxn id="7" idx="3"/>
            <a:endCxn id="16" idx="1"/>
          </p:cNvCxnSpPr>
          <p:nvPr/>
        </p:nvCxnSpPr>
        <p:spPr>
          <a:xfrm flipV="1">
            <a:off x="1568624" y="1156102"/>
            <a:ext cx="1305010" cy="1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6443" y="4062264"/>
            <a:ext cx="53091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수강평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4628735" y="5918974"/>
            <a:ext cx="646331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수시상담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1747" y="4725144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시험작성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779" y="1196752"/>
            <a:ext cx="8322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교육계획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시간표</a:t>
            </a:r>
            <a:r>
              <a:rPr lang="en-US" altLang="ko-KR" sz="900" dirty="0"/>
              <a:t>)</a:t>
            </a:r>
            <a:r>
              <a:rPr lang="ko-KR" altLang="en-US" sz="900" dirty="0"/>
              <a:t>작성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76936" y="1249016"/>
            <a:ext cx="2298850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교육계획</a:t>
            </a:r>
            <a:r>
              <a:rPr lang="en-US" altLang="ko-KR" sz="900" dirty="0"/>
              <a:t>(</a:t>
            </a:r>
            <a:r>
              <a:rPr lang="ko-KR" altLang="en-US" sz="900" dirty="0"/>
              <a:t>시간표</a:t>
            </a:r>
            <a:r>
              <a:rPr lang="en-US" altLang="ko-KR" sz="900" dirty="0"/>
              <a:t>)</a:t>
            </a:r>
            <a:r>
              <a:rPr lang="ko-KR" altLang="en-US" sz="900" dirty="0"/>
              <a:t>확인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8735" y="4725144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시험응시</a:t>
            </a:r>
          </a:p>
        </p:txBody>
      </p:sp>
      <p:cxnSp>
        <p:nvCxnSpPr>
          <p:cNvPr id="26" name="직선 화살표 연결선 25"/>
          <p:cNvCxnSpPr>
            <a:stCxn id="21" idx="1"/>
            <a:endCxn id="24" idx="3"/>
          </p:cNvCxnSpPr>
          <p:nvPr/>
        </p:nvCxnSpPr>
        <p:spPr>
          <a:xfrm flipH="1">
            <a:off x="5275066" y="4840560"/>
            <a:ext cx="696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1747" y="4050472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교육강의</a:t>
            </a:r>
          </a:p>
        </p:txBody>
      </p:sp>
      <p:cxnSp>
        <p:nvCxnSpPr>
          <p:cNvPr id="29" name="직선 화살표 연결선 28"/>
          <p:cNvCxnSpPr>
            <a:stCxn id="27" idx="1"/>
            <a:endCxn id="19" idx="3"/>
          </p:cNvCxnSpPr>
          <p:nvPr/>
        </p:nvCxnSpPr>
        <p:spPr>
          <a:xfrm flipH="1">
            <a:off x="5217358" y="4165888"/>
            <a:ext cx="754389" cy="1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6331" y="5917838"/>
            <a:ext cx="877163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상담일지작성</a:t>
            </a:r>
          </a:p>
        </p:txBody>
      </p:sp>
      <p:cxnSp>
        <p:nvCxnSpPr>
          <p:cNvPr id="32" name="직선 화살표 연결선 31"/>
          <p:cNvCxnSpPr>
            <a:stCxn id="20" idx="3"/>
            <a:endCxn id="30" idx="1"/>
          </p:cNvCxnSpPr>
          <p:nvPr/>
        </p:nvCxnSpPr>
        <p:spPr>
          <a:xfrm flipV="1">
            <a:off x="5275066" y="6033254"/>
            <a:ext cx="581265" cy="1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85106" y="1547500"/>
            <a:ext cx="8018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공지사항 </a:t>
            </a:r>
            <a:endParaRPr lang="en-US" altLang="ko-KR" sz="900" dirty="0"/>
          </a:p>
          <a:p>
            <a:r>
              <a:rPr lang="ko-KR" altLang="en-US" sz="900" dirty="0" err="1"/>
              <a:t>게시글</a:t>
            </a:r>
            <a:r>
              <a:rPr lang="ko-KR" altLang="en-US" sz="900" dirty="0"/>
              <a:t> 작성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93281" y="1618928"/>
            <a:ext cx="91723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공지사항 확인</a:t>
            </a:r>
          </a:p>
        </p:txBody>
      </p:sp>
      <p:cxnSp>
        <p:nvCxnSpPr>
          <p:cNvPr id="36" name="직선 화살표 연결선 35"/>
          <p:cNvCxnSpPr>
            <a:stCxn id="22" idx="3"/>
            <a:endCxn id="23" idx="1"/>
          </p:cNvCxnSpPr>
          <p:nvPr/>
        </p:nvCxnSpPr>
        <p:spPr>
          <a:xfrm flipV="1">
            <a:off x="2668058" y="1364432"/>
            <a:ext cx="1708878" cy="1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3337" y="5918974"/>
            <a:ext cx="877163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상담일지관리</a:t>
            </a:r>
          </a:p>
        </p:txBody>
      </p:sp>
      <p:cxnSp>
        <p:nvCxnSpPr>
          <p:cNvPr id="42" name="꺾인 연결선 41"/>
          <p:cNvCxnSpPr>
            <a:stCxn id="30" idx="0"/>
            <a:endCxn id="40" idx="0"/>
          </p:cNvCxnSpPr>
          <p:nvPr/>
        </p:nvCxnSpPr>
        <p:spPr>
          <a:xfrm rot="16200000" flipH="1" flipV="1">
            <a:off x="4272848" y="3896909"/>
            <a:ext cx="1136" cy="4042994"/>
          </a:xfrm>
          <a:prstGeom prst="bentConnector3">
            <a:avLst>
              <a:gd name="adj1" fmla="val -201232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6405" y="6214532"/>
            <a:ext cx="570990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이력서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2347" y="6214532"/>
            <a:ext cx="1079142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이력서첨삭</a:t>
            </a:r>
            <a:r>
              <a:rPr lang="en-US" altLang="ko-KR" sz="900" dirty="0"/>
              <a:t>/</a:t>
            </a:r>
            <a:r>
              <a:rPr lang="ko-KR" altLang="en-US" sz="900" dirty="0"/>
              <a:t>관리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89263" y="116632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기업체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44" idx="1"/>
            <a:endCxn id="45" idx="3"/>
          </p:cNvCxnSpPr>
          <p:nvPr/>
        </p:nvCxnSpPr>
        <p:spPr>
          <a:xfrm flipH="1">
            <a:off x="2791489" y="6329948"/>
            <a:ext cx="18749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2386" y="6222504"/>
            <a:ext cx="761747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이력서조회</a:t>
            </a:r>
          </a:p>
        </p:txBody>
      </p:sp>
      <p:cxnSp>
        <p:nvCxnSpPr>
          <p:cNvPr id="52" name="꺾인 연결선 51"/>
          <p:cNvCxnSpPr>
            <a:stCxn id="45" idx="2"/>
            <a:endCxn id="50" idx="2"/>
          </p:cNvCxnSpPr>
          <p:nvPr/>
        </p:nvCxnSpPr>
        <p:spPr>
          <a:xfrm rot="16200000" flipH="1">
            <a:off x="4893603" y="3803679"/>
            <a:ext cx="7972" cy="5291342"/>
          </a:xfrm>
          <a:prstGeom prst="bentConnector3">
            <a:avLst>
              <a:gd name="adj1" fmla="val 1606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87163" y="3706788"/>
            <a:ext cx="415498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과제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4628735" y="3701068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과제제출</a:t>
            </a:r>
          </a:p>
        </p:txBody>
      </p:sp>
      <p:cxnSp>
        <p:nvCxnSpPr>
          <p:cNvPr id="56" name="직선 화살표 연결선 55"/>
          <p:cNvCxnSpPr>
            <a:stCxn id="54" idx="1"/>
            <a:endCxn id="55" idx="3"/>
          </p:cNvCxnSpPr>
          <p:nvPr/>
        </p:nvCxnSpPr>
        <p:spPr>
          <a:xfrm flipH="1" flipV="1">
            <a:off x="5275066" y="3816484"/>
            <a:ext cx="812097" cy="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14039" y="3002673"/>
            <a:ext cx="761747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학습자료실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28735" y="2996952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자료조회</a:t>
            </a:r>
          </a:p>
        </p:txBody>
      </p:sp>
      <p:cxnSp>
        <p:nvCxnSpPr>
          <p:cNvPr id="59" name="직선 화살표 연결선 58"/>
          <p:cNvCxnSpPr>
            <a:stCxn id="57" idx="1"/>
            <a:endCxn id="58" idx="3"/>
          </p:cNvCxnSpPr>
          <p:nvPr/>
        </p:nvCxnSpPr>
        <p:spPr>
          <a:xfrm flipH="1" flipV="1">
            <a:off x="5275066" y="3112368"/>
            <a:ext cx="638973" cy="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28735" y="6582544"/>
            <a:ext cx="646331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질문게시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7163" y="6582544"/>
            <a:ext cx="41549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답변</a:t>
            </a:r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5275066" y="6697960"/>
            <a:ext cx="8120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14039" y="2406081"/>
            <a:ext cx="761747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교육계획서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55629" y="2420185"/>
            <a:ext cx="992579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교육계획서게시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744151" y="2406080"/>
            <a:ext cx="415498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조회</a:t>
            </a:r>
            <a:endParaRPr lang="ko-KR" altLang="en-US" sz="900" dirty="0"/>
          </a:p>
        </p:txBody>
      </p:sp>
      <p:cxnSp>
        <p:nvCxnSpPr>
          <p:cNvPr id="74" name="직선 화살표 연결선 73"/>
          <p:cNvCxnSpPr>
            <a:stCxn id="70" idx="1"/>
            <a:endCxn id="71" idx="3"/>
          </p:cNvCxnSpPr>
          <p:nvPr/>
        </p:nvCxnSpPr>
        <p:spPr>
          <a:xfrm flipH="1">
            <a:off x="2748208" y="2521497"/>
            <a:ext cx="3165831" cy="1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72" idx="0"/>
          </p:cNvCxnSpPr>
          <p:nvPr/>
        </p:nvCxnSpPr>
        <p:spPr>
          <a:xfrm flipV="1">
            <a:off x="2569029" y="2406080"/>
            <a:ext cx="2382871" cy="14106"/>
          </a:xfrm>
          <a:prstGeom prst="bentConnector4">
            <a:avLst>
              <a:gd name="adj1" fmla="val -2850"/>
              <a:gd name="adj2" fmla="val 17205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42348" y="5373216"/>
            <a:ext cx="80182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구인글</a:t>
            </a:r>
            <a:r>
              <a:rPr lang="ko-KR" altLang="en-US" sz="900" dirty="0"/>
              <a:t> 게시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44151" y="5399420"/>
            <a:ext cx="41549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조회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5159649" y="5495914"/>
            <a:ext cx="1982699" cy="1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8230" y="3832900"/>
            <a:ext cx="646331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직업검색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718230" y="4150724"/>
            <a:ext cx="646331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교육검색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2814" y="4474249"/>
            <a:ext cx="761747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자격증검색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44151" y="2046040"/>
            <a:ext cx="415498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출석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4001" y="2037676"/>
            <a:ext cx="801823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출석부 작성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51007" y="2036188"/>
            <a:ext cx="801823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출석부 관리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08784" y="1479848"/>
            <a:ext cx="87716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설문조사관리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69224" y="620688"/>
            <a:ext cx="114807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기업회원 가입신청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8539355" y="620688"/>
            <a:ext cx="114807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기업회원 가입승인</a:t>
            </a:r>
          </a:p>
        </p:txBody>
      </p:sp>
      <p:cxnSp>
        <p:nvCxnSpPr>
          <p:cNvPr id="98" name="직선 화살표 연결선 97"/>
          <p:cNvCxnSpPr>
            <a:stCxn id="95" idx="3"/>
            <a:endCxn id="96" idx="1"/>
          </p:cNvCxnSpPr>
          <p:nvPr/>
        </p:nvCxnSpPr>
        <p:spPr>
          <a:xfrm>
            <a:off x="8117295" y="736104"/>
            <a:ext cx="422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73634" y="5529736"/>
            <a:ext cx="1072730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구직게시판 관리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56331" y="2694112"/>
            <a:ext cx="877163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교육일지작성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813337" y="2694112"/>
            <a:ext cx="877163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교육일지관리</a:t>
            </a:r>
          </a:p>
        </p:txBody>
      </p:sp>
      <p:cxnSp>
        <p:nvCxnSpPr>
          <p:cNvPr id="111" name="직선 화살표 연결선 110"/>
          <p:cNvCxnSpPr>
            <a:stCxn id="107" idx="1"/>
          </p:cNvCxnSpPr>
          <p:nvPr/>
        </p:nvCxnSpPr>
        <p:spPr>
          <a:xfrm flipH="1">
            <a:off x="2690501" y="2809528"/>
            <a:ext cx="3165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16490" y="4800836"/>
            <a:ext cx="1148071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정부지원과정 검색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47322" y="5149945"/>
            <a:ext cx="917239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학과정보 검색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84567" y="5494020"/>
            <a:ext cx="679994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NCS </a:t>
            </a:r>
            <a:r>
              <a:rPr lang="ko-KR" altLang="en-US" sz="900" dirty="0"/>
              <a:t>검색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7322" y="5807949"/>
            <a:ext cx="917239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직업사전 검색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44353" y="2982144"/>
            <a:ext cx="80182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자료실 관리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7322" y="6137156"/>
            <a:ext cx="917239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교육기관 검색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0" y="2363689"/>
            <a:ext cx="1568624" cy="45216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26446" y="6214531"/>
            <a:ext cx="761747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포트폴리오</a:t>
            </a:r>
          </a:p>
        </p:txBody>
      </p:sp>
      <p:cxnSp>
        <p:nvCxnSpPr>
          <p:cNvPr id="123" name="직선 화살표 연결선 122"/>
          <p:cNvCxnSpPr>
            <a:stCxn id="121" idx="3"/>
            <a:endCxn id="50" idx="1"/>
          </p:cNvCxnSpPr>
          <p:nvPr/>
        </p:nvCxnSpPr>
        <p:spPr>
          <a:xfrm>
            <a:off x="6088193" y="6329947"/>
            <a:ext cx="1074193" cy="7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62853" y="3361556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보충학습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53526" y="3355835"/>
            <a:ext cx="415498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수강</a:t>
            </a:r>
          </a:p>
        </p:txBody>
      </p:sp>
      <p:cxnSp>
        <p:nvCxnSpPr>
          <p:cNvPr id="126" name="직선 화살표 연결선 125"/>
          <p:cNvCxnSpPr>
            <a:stCxn id="124" idx="1"/>
            <a:endCxn id="125" idx="3"/>
          </p:cNvCxnSpPr>
          <p:nvPr/>
        </p:nvCxnSpPr>
        <p:spPr>
          <a:xfrm flipH="1" flipV="1">
            <a:off x="5169024" y="3471251"/>
            <a:ext cx="793829" cy="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677549" y="4376896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질문하기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62853" y="4365104"/>
            <a:ext cx="646331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질문답변</a:t>
            </a:r>
          </a:p>
        </p:txBody>
      </p:sp>
      <p:cxnSp>
        <p:nvCxnSpPr>
          <p:cNvPr id="133" name="직선 화살표 연결선 132"/>
          <p:cNvCxnSpPr>
            <a:stCxn id="129" idx="3"/>
            <a:endCxn id="130" idx="1"/>
          </p:cNvCxnSpPr>
          <p:nvPr/>
        </p:nvCxnSpPr>
        <p:spPr>
          <a:xfrm flipV="1">
            <a:off x="5323880" y="4480520"/>
            <a:ext cx="638973" cy="1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6488" y="2492897"/>
            <a:ext cx="530915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로그인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86487" y="2841277"/>
            <a:ext cx="64633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회원가입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6487" y="3198168"/>
            <a:ext cx="1263487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아이디 </a:t>
            </a:r>
            <a:r>
              <a:rPr lang="ko-KR" altLang="en-US" sz="900" dirty="0" err="1"/>
              <a:t>비밀번호찾기</a:t>
            </a:r>
            <a:endParaRPr lang="ko-KR" alt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864768" y="4468830"/>
            <a:ext cx="80182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수강평</a:t>
            </a:r>
            <a:r>
              <a:rPr lang="ko-KR" altLang="en-US" sz="900" dirty="0"/>
              <a:t> 관리</a:t>
            </a:r>
          </a:p>
        </p:txBody>
      </p:sp>
      <p:cxnSp>
        <p:nvCxnSpPr>
          <p:cNvPr id="144" name="직선 화살표 연결선 143"/>
          <p:cNvCxnSpPr>
            <a:stCxn id="33" idx="1"/>
            <a:endCxn id="34" idx="3"/>
          </p:cNvCxnSpPr>
          <p:nvPr/>
        </p:nvCxnSpPr>
        <p:spPr>
          <a:xfrm flipH="1">
            <a:off x="5410520" y="1732166"/>
            <a:ext cx="474586" cy="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858861" y="4854352"/>
            <a:ext cx="76174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퇴원생관리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856656" y="5214392"/>
            <a:ext cx="76174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수료생관리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851007" y="4476900"/>
            <a:ext cx="80182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교강사</a:t>
            </a:r>
            <a:r>
              <a:rPr lang="ko-KR" altLang="en-US" sz="900" dirty="0"/>
              <a:t> 관리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539355" y="1040686"/>
            <a:ext cx="1188146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교강사</a:t>
            </a:r>
            <a:r>
              <a:rPr lang="ko-KR" altLang="en-US" sz="900" dirty="0"/>
              <a:t> 아이디 생성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539355" y="1408388"/>
            <a:ext cx="122822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교직원 아이디 생성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539355" y="2196862"/>
            <a:ext cx="103265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로그인 로그관리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539355" y="2636913"/>
            <a:ext cx="917239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출결 로그관리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544144" y="3072109"/>
            <a:ext cx="9172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/>
              <a:t>웹페이지</a:t>
            </a:r>
            <a:r>
              <a:rPr lang="ko-KR" altLang="en-US" sz="900" dirty="0"/>
              <a:t> 사항</a:t>
            </a:r>
            <a:endParaRPr lang="en-US" altLang="ko-KR" sz="900" dirty="0"/>
          </a:p>
          <a:p>
            <a:r>
              <a:rPr lang="ko-KR" altLang="en-US" sz="900" dirty="0"/>
              <a:t>로그관리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0573" y="1399994"/>
            <a:ext cx="646331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과정생성</a:t>
            </a:r>
            <a:endParaRPr lang="ko-KR" altLang="en-US" sz="900" dirty="0"/>
          </a:p>
        </p:txBody>
      </p:sp>
      <p:sp>
        <p:nvSpPr>
          <p:cNvPr id="14" name="웃는 얼굴 13"/>
          <p:cNvSpPr/>
          <p:nvPr/>
        </p:nvSpPr>
        <p:spPr>
          <a:xfrm>
            <a:off x="6695824" y="2983732"/>
            <a:ext cx="265458" cy="3176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웃는 얼굴 99"/>
          <p:cNvSpPr/>
          <p:nvPr/>
        </p:nvSpPr>
        <p:spPr>
          <a:xfrm>
            <a:off x="6625289" y="3354483"/>
            <a:ext cx="265458" cy="3176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웃는 얼굴 100"/>
          <p:cNvSpPr/>
          <p:nvPr/>
        </p:nvSpPr>
        <p:spPr>
          <a:xfrm>
            <a:off x="6502661" y="3700459"/>
            <a:ext cx="265458" cy="3176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웃는 얼굴 101"/>
          <p:cNvSpPr/>
          <p:nvPr/>
        </p:nvSpPr>
        <p:spPr>
          <a:xfrm>
            <a:off x="4436891" y="4318075"/>
            <a:ext cx="265458" cy="3176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웃는 얼굴 102"/>
          <p:cNvSpPr/>
          <p:nvPr/>
        </p:nvSpPr>
        <p:spPr>
          <a:xfrm>
            <a:off x="6600765" y="4693729"/>
            <a:ext cx="265458" cy="3176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웃는 얼굴 103"/>
          <p:cNvSpPr/>
          <p:nvPr/>
        </p:nvSpPr>
        <p:spPr>
          <a:xfrm>
            <a:off x="4436891" y="6175108"/>
            <a:ext cx="265458" cy="317649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하트 1"/>
          <p:cNvSpPr/>
          <p:nvPr/>
        </p:nvSpPr>
        <p:spPr>
          <a:xfrm>
            <a:off x="6543156" y="4033704"/>
            <a:ext cx="295974" cy="26319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하트 104"/>
          <p:cNvSpPr/>
          <p:nvPr/>
        </p:nvSpPr>
        <p:spPr>
          <a:xfrm>
            <a:off x="6543156" y="4381556"/>
            <a:ext cx="295974" cy="26319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하트 105"/>
          <p:cNvSpPr/>
          <p:nvPr/>
        </p:nvSpPr>
        <p:spPr>
          <a:xfrm>
            <a:off x="4421633" y="4696681"/>
            <a:ext cx="295974" cy="26319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하트 108"/>
          <p:cNvSpPr/>
          <p:nvPr/>
        </p:nvSpPr>
        <p:spPr>
          <a:xfrm>
            <a:off x="6978557" y="3010958"/>
            <a:ext cx="295974" cy="26319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하트 109"/>
          <p:cNvSpPr/>
          <p:nvPr/>
        </p:nvSpPr>
        <p:spPr>
          <a:xfrm>
            <a:off x="6890747" y="3381709"/>
            <a:ext cx="295974" cy="263196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512" y="1700808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52800" y="1700808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73080" y="1700808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09384" y="1700808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6496" y="1076772"/>
            <a:ext cx="15841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시험 일자</a:t>
            </a:r>
            <a:endParaRPr lang="ko-KR" alt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84648" y="1702718"/>
            <a:ext cx="5437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응시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533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480" y="188640"/>
            <a:ext cx="4320480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시험 문제 이미지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008" y="250774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시험시간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25008" y="1773982"/>
            <a:ext cx="1141659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답안체크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1.</a:t>
            </a:r>
          </a:p>
          <a:p>
            <a:r>
              <a:rPr lang="en-US" altLang="ko-KR" sz="1400" dirty="0" smtClean="0"/>
              <a:t>2.</a:t>
            </a:r>
          </a:p>
          <a:p>
            <a:r>
              <a:rPr lang="en-US" altLang="ko-KR" sz="1400" dirty="0" smtClean="0"/>
              <a:t>3.</a:t>
            </a:r>
          </a:p>
          <a:p>
            <a:r>
              <a:rPr lang="en-US" altLang="ko-KR" sz="1400" dirty="0" smtClean="0"/>
              <a:t>4.</a:t>
            </a:r>
          </a:p>
          <a:p>
            <a:r>
              <a:rPr lang="en-US" altLang="ko-KR" sz="1400" dirty="0" smtClean="0"/>
              <a:t>5.</a:t>
            </a:r>
          </a:p>
          <a:p>
            <a:r>
              <a:rPr lang="en-US" altLang="ko-KR" sz="1400" dirty="0" smtClean="0"/>
              <a:t>6.</a:t>
            </a:r>
          </a:p>
          <a:p>
            <a:r>
              <a:rPr lang="en-US" altLang="ko-KR" sz="1400" dirty="0" smtClean="0"/>
              <a:t>7.</a:t>
            </a:r>
          </a:p>
          <a:p>
            <a:r>
              <a:rPr lang="en-US" altLang="ko-KR" sz="1400" dirty="0" smtClean="0"/>
              <a:t>8.</a:t>
            </a:r>
          </a:p>
          <a:p>
            <a:r>
              <a:rPr lang="en-US" altLang="ko-KR" sz="1400" dirty="0" smtClean="0"/>
              <a:t>9.</a:t>
            </a:r>
          </a:p>
          <a:p>
            <a:r>
              <a:rPr lang="en-US" altLang="ko-KR" sz="1400" dirty="0" smtClean="0"/>
              <a:t>10.</a:t>
            </a:r>
            <a:r>
              <a:rPr lang="ko-KR" altLang="en-US" sz="1400" dirty="0" smtClean="0"/>
              <a:t>체크박스</a:t>
            </a:r>
            <a:endParaRPr lang="ko-KR" alt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88840" y="5959152"/>
            <a:ext cx="5437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제출</a:t>
            </a:r>
            <a:endParaRPr lang="ko-KR" alt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07871" y="1773982"/>
            <a:ext cx="9028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정답여부</a:t>
            </a:r>
            <a:endParaRPr lang="en-US" altLang="ko-KR" sz="1400" dirty="0" smtClean="0"/>
          </a:p>
          <a:p>
            <a:r>
              <a:rPr lang="en-US" altLang="ko-KR" sz="1400" dirty="0" smtClean="0"/>
              <a:t>1.2.3</a:t>
            </a:r>
          </a:p>
          <a:p>
            <a:r>
              <a:rPr lang="en-US" altLang="ko-KR" sz="1400" dirty="0" smtClean="0"/>
              <a:t>.4</a:t>
            </a:r>
          </a:p>
          <a:p>
            <a:r>
              <a:rPr lang="en-US" altLang="ko-KR" sz="1400" dirty="0" smtClean="0"/>
              <a:t>5.</a:t>
            </a:r>
          </a:p>
          <a:p>
            <a:r>
              <a:rPr lang="en-US" altLang="ko-KR" sz="1400" dirty="0" smtClean="0"/>
              <a:t>6</a:t>
            </a:r>
          </a:p>
          <a:p>
            <a:endParaRPr lang="ko-KR" alt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824926" y="4633391"/>
            <a:ext cx="7232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총점수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문항수</a:t>
            </a:r>
            <a:endParaRPr lang="en-US" altLang="ko-KR" sz="1400" dirty="0" smtClean="0"/>
          </a:p>
          <a:p>
            <a:r>
              <a:rPr lang="en-US" altLang="ko-KR" sz="1400" dirty="0" smtClean="0"/>
              <a:t>~~~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3320" y="1773982"/>
            <a:ext cx="132440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선생님 코멘트</a:t>
            </a:r>
            <a:endParaRPr lang="en-US" altLang="ko-KR" sz="1400" dirty="0" smtClean="0"/>
          </a:p>
          <a:p>
            <a:r>
              <a:rPr lang="en-US" altLang="ko-KR" sz="1400" dirty="0" smtClean="0"/>
              <a:t>1.2</a:t>
            </a:r>
          </a:p>
          <a:p>
            <a:r>
              <a:rPr lang="en-US" altLang="ko-KR" sz="1400" dirty="0" smtClean="0"/>
              <a:t>3.</a:t>
            </a:r>
          </a:p>
          <a:p>
            <a:r>
              <a:rPr lang="en-US" altLang="ko-KR" sz="1400" dirty="0" smtClean="0"/>
              <a:t>4.</a:t>
            </a:r>
          </a:p>
          <a:p>
            <a:r>
              <a:rPr lang="en-US" altLang="ko-KR" sz="1400" dirty="0" smtClean="0"/>
              <a:t>5.6</a:t>
            </a:r>
          </a:p>
          <a:p>
            <a:r>
              <a:rPr lang="en-US" altLang="ko-KR" sz="1400" dirty="0" smtClean="0"/>
              <a:t>.76</a:t>
            </a:r>
          </a:p>
          <a:p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611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455" y="353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웹회원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9696" y="823406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761" y="823405"/>
            <a:ext cx="7232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9697" y="1465039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직업검색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1308" y="2041104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직업정보확인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0865" y="1465040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사이트가이드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09697" y="2689176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교육검색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9762" y="1465040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상담예약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9761" y="2041104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상담일정확인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0865" y="2467432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직업검색교육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9762" y="2617168"/>
            <a:ext cx="1144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/>
              <a:t>상담지</a:t>
            </a:r>
            <a:r>
              <a:rPr lang="ko-KR" altLang="en-US" sz="1400" dirty="0"/>
              <a:t> 작성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89761" y="3265240"/>
            <a:ext cx="182774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상담예약완료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sms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9762" y="3913312"/>
            <a:ext cx="198804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상담 후 교육정보 추천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56089" y="2041104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교육정보확인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78152" y="2621320"/>
            <a:ext cx="7232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/>
              <a:t>찜하기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756090" y="1465040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교육검색</a:t>
            </a:r>
          </a:p>
        </p:txBody>
      </p:sp>
      <p:cxnSp>
        <p:nvCxnSpPr>
          <p:cNvPr id="48" name="직선 연결선 47"/>
          <p:cNvCxnSpPr>
            <a:stCxn id="10" idx="3"/>
            <a:endCxn id="11" idx="1"/>
          </p:cNvCxnSpPr>
          <p:nvPr/>
        </p:nvCxnSpPr>
        <p:spPr>
          <a:xfrm flipV="1">
            <a:off x="3612507" y="977294"/>
            <a:ext cx="513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1" idx="2"/>
            <a:endCxn id="15" idx="0"/>
          </p:cNvCxnSpPr>
          <p:nvPr/>
        </p:nvCxnSpPr>
        <p:spPr>
          <a:xfrm flipH="1">
            <a:off x="1681807" y="1131182"/>
            <a:ext cx="2805592" cy="33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1" idx="2"/>
            <a:endCxn id="12" idx="0"/>
          </p:cNvCxnSpPr>
          <p:nvPr/>
        </p:nvCxnSpPr>
        <p:spPr>
          <a:xfrm flipH="1">
            <a:off x="3161103" y="1131182"/>
            <a:ext cx="1326296" cy="33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1" idx="2"/>
            <a:endCxn id="27" idx="0"/>
          </p:cNvCxnSpPr>
          <p:nvPr/>
        </p:nvCxnSpPr>
        <p:spPr>
          <a:xfrm>
            <a:off x="4487399" y="1131182"/>
            <a:ext cx="3053769" cy="33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1" idx="2"/>
            <a:endCxn id="40" idx="0"/>
          </p:cNvCxnSpPr>
          <p:nvPr/>
        </p:nvCxnSpPr>
        <p:spPr>
          <a:xfrm>
            <a:off x="4487399" y="1131182"/>
            <a:ext cx="720097" cy="33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0" idx="2"/>
            <a:endCxn id="38" idx="0"/>
          </p:cNvCxnSpPr>
          <p:nvPr/>
        </p:nvCxnSpPr>
        <p:spPr>
          <a:xfrm>
            <a:off x="5207496" y="1772817"/>
            <a:ext cx="179535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2" idx="2"/>
            <a:endCxn id="13" idx="0"/>
          </p:cNvCxnSpPr>
          <p:nvPr/>
        </p:nvCxnSpPr>
        <p:spPr>
          <a:xfrm>
            <a:off x="3161103" y="1772816"/>
            <a:ext cx="181147" cy="26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3" idx="2"/>
            <a:endCxn id="26" idx="0"/>
          </p:cNvCxnSpPr>
          <p:nvPr/>
        </p:nvCxnSpPr>
        <p:spPr>
          <a:xfrm flipH="1">
            <a:off x="3161103" y="2348881"/>
            <a:ext cx="181147" cy="3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50865" y="2035384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홈페이지소개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50865" y="2899480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/>
              <a:t>교육검색교육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050865" y="3331528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상담예약교육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56090" y="2621320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교육신청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49489" y="3114799"/>
            <a:ext cx="168347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교육기관 상담예약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56090" y="3639305"/>
            <a:ext cx="11448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휴대폰 인증</a:t>
            </a:r>
          </a:p>
        </p:txBody>
      </p:sp>
      <p:cxnSp>
        <p:nvCxnSpPr>
          <p:cNvPr id="74" name="직선 연결선 73"/>
          <p:cNvCxnSpPr>
            <a:stCxn id="38" idx="2"/>
            <a:endCxn id="39" idx="0"/>
          </p:cNvCxnSpPr>
          <p:nvPr/>
        </p:nvCxnSpPr>
        <p:spPr>
          <a:xfrm>
            <a:off x="5387031" y="2348881"/>
            <a:ext cx="1052759" cy="27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8" idx="2"/>
            <a:endCxn id="70" idx="0"/>
          </p:cNvCxnSpPr>
          <p:nvPr/>
        </p:nvCxnSpPr>
        <p:spPr>
          <a:xfrm flipH="1">
            <a:off x="5207496" y="2348881"/>
            <a:ext cx="179535" cy="27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0" idx="2"/>
            <a:endCxn id="71" idx="0"/>
          </p:cNvCxnSpPr>
          <p:nvPr/>
        </p:nvCxnSpPr>
        <p:spPr>
          <a:xfrm>
            <a:off x="5207496" y="2929097"/>
            <a:ext cx="383730" cy="18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1" idx="2"/>
            <a:endCxn id="72" idx="0"/>
          </p:cNvCxnSpPr>
          <p:nvPr/>
        </p:nvCxnSpPr>
        <p:spPr>
          <a:xfrm flipH="1">
            <a:off x="5328523" y="3422576"/>
            <a:ext cx="262703" cy="21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27" idx="2"/>
            <a:endCxn id="28" idx="0"/>
          </p:cNvCxnSpPr>
          <p:nvPr/>
        </p:nvCxnSpPr>
        <p:spPr>
          <a:xfrm>
            <a:off x="7541168" y="1772817"/>
            <a:ext cx="179535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8" idx="2"/>
            <a:endCxn id="30" idx="0"/>
          </p:cNvCxnSpPr>
          <p:nvPr/>
        </p:nvCxnSpPr>
        <p:spPr>
          <a:xfrm flipH="1">
            <a:off x="7662195" y="2348881"/>
            <a:ext cx="58508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0" idx="2"/>
            <a:endCxn id="35" idx="0"/>
          </p:cNvCxnSpPr>
          <p:nvPr/>
        </p:nvCxnSpPr>
        <p:spPr>
          <a:xfrm>
            <a:off x="7662195" y="2924945"/>
            <a:ext cx="341438" cy="3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5" idx="2"/>
            <a:endCxn id="36" idx="0"/>
          </p:cNvCxnSpPr>
          <p:nvPr/>
        </p:nvCxnSpPr>
        <p:spPr>
          <a:xfrm>
            <a:off x="8003633" y="3573017"/>
            <a:ext cx="80152" cy="3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22226" y="4233213"/>
            <a:ext cx="126989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입원 상담 후 </a:t>
            </a:r>
            <a:endParaRPr lang="en-US" altLang="ko-KR" sz="1400" dirty="0"/>
          </a:p>
          <a:p>
            <a:r>
              <a:rPr lang="ko-KR" altLang="en-US" sz="1400" dirty="0"/>
              <a:t>교육생 </a:t>
            </a:r>
            <a:r>
              <a:rPr lang="ko-KR" altLang="en-US" sz="1400" dirty="0" err="1"/>
              <a:t>등업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4709169" y="5065440"/>
            <a:ext cx="90281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교육등록</a:t>
            </a:r>
          </a:p>
        </p:txBody>
      </p:sp>
      <p:cxnSp>
        <p:nvCxnSpPr>
          <p:cNvPr id="94" name="직선 연결선 93"/>
          <p:cNvCxnSpPr>
            <a:stCxn id="72" idx="2"/>
            <a:endCxn id="91" idx="0"/>
          </p:cNvCxnSpPr>
          <p:nvPr/>
        </p:nvCxnSpPr>
        <p:spPr>
          <a:xfrm>
            <a:off x="5328523" y="3947082"/>
            <a:ext cx="28653" cy="28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1" idx="2"/>
            <a:endCxn id="92" idx="0"/>
          </p:cNvCxnSpPr>
          <p:nvPr/>
        </p:nvCxnSpPr>
        <p:spPr>
          <a:xfrm flipH="1">
            <a:off x="5160575" y="4756433"/>
            <a:ext cx="196601" cy="30900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98" name="TextBox 97"/>
          <p:cNvSpPr txBox="1"/>
          <p:nvPr/>
        </p:nvSpPr>
        <p:spPr>
          <a:xfrm>
            <a:off x="5206065" y="823406"/>
            <a:ext cx="19960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아이디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비밀번호찾기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208584" y="823403"/>
            <a:ext cx="10823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/>
              <a:t>이메일인증</a:t>
            </a:r>
            <a:endParaRPr lang="ko-KR" altLang="en-US" sz="1400" dirty="0"/>
          </a:p>
        </p:txBody>
      </p:sp>
      <p:cxnSp>
        <p:nvCxnSpPr>
          <p:cNvPr id="102" name="직선 연결선 101"/>
          <p:cNvCxnSpPr>
            <a:stCxn id="100" idx="3"/>
            <a:endCxn id="10" idx="1"/>
          </p:cNvCxnSpPr>
          <p:nvPr/>
        </p:nvCxnSpPr>
        <p:spPr>
          <a:xfrm>
            <a:off x="2290932" y="977292"/>
            <a:ext cx="41876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1" idx="3"/>
            <a:endCxn id="98" idx="1"/>
          </p:cNvCxnSpPr>
          <p:nvPr/>
        </p:nvCxnSpPr>
        <p:spPr>
          <a:xfrm>
            <a:off x="4849036" y="977294"/>
            <a:ext cx="357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78152" y="4238830"/>
            <a:ext cx="87716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교직원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288228" y="2559765"/>
            <a:ext cx="15696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시스템관리자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68625" y="3990256"/>
            <a:ext cx="64633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/>
              <a:t>직업검색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8625" y="4308080"/>
            <a:ext cx="64633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교육검색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8625" y="4631605"/>
            <a:ext cx="761747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자격증검색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68625" y="4958192"/>
            <a:ext cx="114807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정부지원과정 검색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68625" y="5307301"/>
            <a:ext cx="91723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학과정보 검색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68625" y="5651376"/>
            <a:ext cx="6799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NCS </a:t>
            </a:r>
            <a:r>
              <a:rPr lang="ko-KR" altLang="en-US" sz="900" dirty="0"/>
              <a:t>검색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8625" y="5965305"/>
            <a:ext cx="91723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직업사전 검색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68625" y="6294512"/>
            <a:ext cx="91723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/>
              <a:t>교육기관 검색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32520" y="3793193"/>
            <a:ext cx="2232660" cy="29481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꺾인 연결선 118"/>
          <p:cNvCxnSpPr/>
          <p:nvPr/>
        </p:nvCxnSpPr>
        <p:spPr>
          <a:xfrm rot="5400000">
            <a:off x="1608034" y="2381478"/>
            <a:ext cx="4136099" cy="1622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6045121" y="1196752"/>
            <a:ext cx="1872208" cy="13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660" y="353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교육생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2014" y="823407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753" y="823406"/>
            <a:ext cx="7232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cxnSp>
        <p:nvCxnSpPr>
          <p:cNvPr id="20" name="직선 연결선 19"/>
          <p:cNvCxnSpPr>
            <a:stCxn id="5" idx="3"/>
            <a:endCxn id="6" idx="1"/>
          </p:cNvCxnSpPr>
          <p:nvPr/>
        </p:nvCxnSpPr>
        <p:spPr>
          <a:xfrm flipV="1">
            <a:off x="2564825" y="977295"/>
            <a:ext cx="4679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74" idx="0"/>
          </p:cNvCxnSpPr>
          <p:nvPr/>
        </p:nvCxnSpPr>
        <p:spPr>
          <a:xfrm flipH="1">
            <a:off x="856672" y="1131183"/>
            <a:ext cx="2537719" cy="40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8119" y="96888"/>
            <a:ext cx="19960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/>
              <a:t>아이디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비밀번호찾기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94025" y="816968"/>
            <a:ext cx="10823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/>
              <a:t>이메일인증</a:t>
            </a:r>
            <a:endParaRPr lang="ko-KR" altLang="en-US" sz="1400" dirty="0"/>
          </a:p>
        </p:txBody>
      </p:sp>
      <p:cxnSp>
        <p:nvCxnSpPr>
          <p:cNvPr id="48" name="직선 연결선 47"/>
          <p:cNvCxnSpPr>
            <a:stCxn id="47" idx="3"/>
            <a:endCxn id="5" idx="1"/>
          </p:cNvCxnSpPr>
          <p:nvPr/>
        </p:nvCxnSpPr>
        <p:spPr>
          <a:xfrm>
            <a:off x="1276373" y="970857"/>
            <a:ext cx="385641" cy="6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32893" y="2406080"/>
            <a:ext cx="1148070" cy="2535088"/>
            <a:chOff x="399593" y="2406080"/>
            <a:chExt cx="1059757" cy="2535088"/>
          </a:xfrm>
        </p:grpSpPr>
        <p:sp>
          <p:nvSpPr>
            <p:cNvPr id="52" name="TextBox 51"/>
            <p:cNvSpPr txBox="1"/>
            <p:nvPr/>
          </p:nvSpPr>
          <p:spPr>
            <a:xfrm>
              <a:off x="399593" y="2406080"/>
              <a:ext cx="596613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/>
                <a:t>직업검색</a:t>
              </a:r>
              <a:endParaRPr lang="ko-KR" alt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9593" y="2723904"/>
              <a:ext cx="596613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교육검색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9593" y="3047429"/>
              <a:ext cx="703151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자격증검색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9593" y="3374016"/>
              <a:ext cx="1059757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정부지원과정 검색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593" y="3723125"/>
              <a:ext cx="846682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학과정보 검색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9593" y="4067200"/>
              <a:ext cx="627687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NCS </a:t>
              </a:r>
              <a:r>
                <a:rPr lang="ko-KR" altLang="en-US" sz="900" dirty="0"/>
                <a:t>검색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593" y="4381129"/>
              <a:ext cx="846682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직업사전 검색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9593" y="4710336"/>
              <a:ext cx="846682" cy="2308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교육기관 검색</a:t>
              </a: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4025" y="2240849"/>
            <a:ext cx="1701546" cy="29481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6" idx="2"/>
            <a:endCxn id="60" idx="3"/>
          </p:cNvCxnSpPr>
          <p:nvPr/>
        </p:nvCxnSpPr>
        <p:spPr>
          <a:xfrm rot="5400000">
            <a:off x="1353104" y="1673650"/>
            <a:ext cx="2583754" cy="1498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4471" y="1537048"/>
            <a:ext cx="132440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사이트 가이드</a:t>
            </a:r>
            <a:endParaRPr lang="en-US" altLang="ko-KR" sz="1400" dirty="0" smtClean="0"/>
          </a:p>
        </p:txBody>
      </p:sp>
      <p:cxnSp>
        <p:nvCxnSpPr>
          <p:cNvPr id="78" name="꺾인 연결선 77"/>
          <p:cNvCxnSpPr>
            <a:stCxn id="46" idx="2"/>
            <a:endCxn id="6" idx="0"/>
          </p:cNvCxnSpPr>
          <p:nvPr/>
        </p:nvCxnSpPr>
        <p:spPr>
          <a:xfrm rot="16200000" flipH="1">
            <a:off x="2615900" y="44914"/>
            <a:ext cx="418741" cy="11382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16896" y="823407"/>
            <a:ext cx="17459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 err="1" smtClean="0"/>
              <a:t>수강중</a:t>
            </a:r>
            <a:r>
              <a:rPr lang="ko-KR" altLang="en-US" dirty="0" smtClean="0"/>
              <a:t> 교육 리스트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60245" y="813534"/>
            <a:ext cx="15039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교육계획서 조회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160245" y="1294209"/>
            <a:ext cx="132440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공지사항 조회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160245" y="1681064"/>
            <a:ext cx="15039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수강시간표 조회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160245" y="2060849"/>
            <a:ext cx="132440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mtClean="0"/>
              <a:t>교육진도 조회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032453" y="3335544"/>
            <a:ext cx="12618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mtClean="0"/>
              <a:t>교육성적조</a:t>
            </a:r>
            <a:r>
              <a:rPr lang="ko-KR" altLang="en-US" sz="1400"/>
              <a:t>회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160246" y="2714033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출결조회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160245" y="3265785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과제조회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160245" y="4288161"/>
            <a:ext cx="10823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학습자료실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720418" y="4293097"/>
            <a:ext cx="15039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보충학습 자료실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160245" y="4803245"/>
            <a:ext cx="10823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질문게시판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160245" y="5373217"/>
            <a:ext cx="15039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강의만족도 평가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7917330" y="1196752"/>
            <a:ext cx="1778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페이지 캘린더</a:t>
            </a:r>
            <a:endParaRPr lang="ko-KR" altLang="en-US" dirty="0"/>
          </a:p>
        </p:txBody>
      </p:sp>
      <p:cxnSp>
        <p:nvCxnSpPr>
          <p:cNvPr id="97" name="직선 연결선 96"/>
          <p:cNvCxnSpPr>
            <a:stCxn id="82" idx="3"/>
            <a:endCxn id="83" idx="1"/>
          </p:cNvCxnSpPr>
          <p:nvPr/>
        </p:nvCxnSpPr>
        <p:spPr>
          <a:xfrm flipV="1">
            <a:off x="5762887" y="967423"/>
            <a:ext cx="397358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82" idx="2"/>
            <a:endCxn id="88" idx="1"/>
          </p:cNvCxnSpPr>
          <p:nvPr/>
        </p:nvCxnSpPr>
        <p:spPr>
          <a:xfrm rot="16200000" flipH="1">
            <a:off x="4656700" y="1364376"/>
            <a:ext cx="1736738" cy="12703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2" idx="2"/>
            <a:endCxn id="89" idx="1"/>
          </p:cNvCxnSpPr>
          <p:nvPr/>
        </p:nvCxnSpPr>
        <p:spPr>
          <a:xfrm rot="16200000" flipH="1">
            <a:off x="4380823" y="1640252"/>
            <a:ext cx="2288490" cy="1270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2" idx="2"/>
            <a:endCxn id="90" idx="1"/>
          </p:cNvCxnSpPr>
          <p:nvPr/>
        </p:nvCxnSpPr>
        <p:spPr>
          <a:xfrm rot="16200000" flipH="1">
            <a:off x="3869635" y="2151440"/>
            <a:ext cx="3310866" cy="1270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2" idx="2"/>
            <a:endCxn id="92" idx="1"/>
          </p:cNvCxnSpPr>
          <p:nvPr/>
        </p:nvCxnSpPr>
        <p:spPr>
          <a:xfrm rot="16200000" flipH="1">
            <a:off x="3612093" y="2408982"/>
            <a:ext cx="3825950" cy="1270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82" idx="2"/>
            <a:endCxn id="93" idx="1"/>
          </p:cNvCxnSpPr>
          <p:nvPr/>
        </p:nvCxnSpPr>
        <p:spPr>
          <a:xfrm rot="16200000" flipH="1">
            <a:off x="3327107" y="2693968"/>
            <a:ext cx="4395922" cy="1270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3280" y="535488"/>
            <a:ext cx="201932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교육시작일 </a:t>
            </a:r>
            <a:r>
              <a:rPr lang="en-US" altLang="ko-KR" sz="1400" dirty="0" smtClean="0"/>
              <a:t>: 2.3</a:t>
            </a:r>
          </a:p>
          <a:p>
            <a:r>
              <a:rPr lang="ko-KR" altLang="en-US" sz="1400" dirty="0" smtClean="0"/>
              <a:t>교육종료일 </a:t>
            </a:r>
            <a:r>
              <a:rPr lang="en-US" altLang="ko-KR" sz="1400" dirty="0" smtClean="0"/>
              <a:t>: 2.23</a:t>
            </a:r>
          </a:p>
          <a:p>
            <a:r>
              <a:rPr lang="ko-KR" altLang="en-US" sz="1400" dirty="0" smtClean="0"/>
              <a:t>현재 수강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일째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총</a:t>
            </a:r>
            <a:r>
              <a:rPr lang="en-US" altLang="ko-KR" sz="1400" dirty="0" smtClean="0"/>
              <a:t>24)</a:t>
            </a:r>
          </a:p>
          <a:p>
            <a:r>
              <a:rPr lang="ko-KR" altLang="en-US" sz="1400" dirty="0" err="1" smtClean="0"/>
              <a:t>수강률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33% (8/24)</a:t>
            </a:r>
          </a:p>
          <a:p>
            <a:r>
              <a:rPr lang="ko-KR" altLang="en-US" sz="1400" dirty="0" smtClean="0"/>
              <a:t>출석률 </a:t>
            </a:r>
            <a:r>
              <a:rPr lang="en-US" altLang="ko-KR" sz="1400" dirty="0" smtClean="0"/>
              <a:t>27% (6/24)</a:t>
            </a:r>
            <a:endParaRPr lang="ko-KR" alt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458" y="5499229"/>
            <a:ext cx="668906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주차</a:t>
            </a:r>
            <a:endParaRPr lang="en-US" altLang="ko-KR" sz="1400" dirty="0" smtClean="0"/>
          </a:p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주차</a:t>
            </a:r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주차</a:t>
            </a:r>
            <a:endParaRPr lang="en-US" altLang="ko-KR" sz="1400" dirty="0" smtClean="0"/>
          </a:p>
          <a:p>
            <a:endParaRPr lang="ko-KR" altLang="en-US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28464" y="44624"/>
            <a:ext cx="547938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시간표 조회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출결조회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교육일정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교육진도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과제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시험 표시</a:t>
            </a:r>
            <a:r>
              <a:rPr lang="en-US" altLang="ko-KR" sz="1400" dirty="0" smtClean="0"/>
              <a:t> </a:t>
            </a:r>
            <a:endParaRPr lang="ko-KR" altLang="en-US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473280" y="2197312"/>
            <a:ext cx="228870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범례</a:t>
            </a:r>
            <a:endParaRPr lang="en-US" altLang="ko-KR" dirty="0" smtClean="0"/>
          </a:p>
          <a:p>
            <a:r>
              <a:rPr lang="ko-KR" altLang="en-US" sz="1400" dirty="0" smtClean="0"/>
              <a:t>출석</a:t>
            </a:r>
            <a:endParaRPr lang="en-US" altLang="ko-KR" sz="1400" dirty="0" smtClean="0"/>
          </a:p>
          <a:p>
            <a:r>
              <a:rPr lang="ko-KR" altLang="en-US" sz="1400" dirty="0" smtClean="0"/>
              <a:t>조퇴</a:t>
            </a:r>
            <a:endParaRPr lang="en-US" altLang="ko-KR" sz="1400" dirty="0" smtClean="0"/>
          </a:p>
          <a:p>
            <a:r>
              <a:rPr lang="ko-KR" altLang="en-US" sz="1400" dirty="0" smtClean="0"/>
              <a:t>결석</a:t>
            </a:r>
            <a:endParaRPr lang="en-US" altLang="ko-KR" sz="1400" dirty="0" smtClean="0"/>
          </a:p>
          <a:p>
            <a:r>
              <a:rPr lang="ko-KR" altLang="en-US" sz="1400" dirty="0" smtClean="0"/>
              <a:t>교육기간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비교육</a:t>
            </a:r>
            <a:r>
              <a:rPr lang="ko-KR" altLang="en-US" sz="1400" dirty="0" smtClean="0"/>
              <a:t> </a:t>
            </a:r>
            <a:endParaRPr lang="en-US" altLang="ko-KR" sz="1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200472" y="548680"/>
            <a:ext cx="1008112" cy="1008112"/>
            <a:chOff x="152123" y="598701"/>
            <a:chExt cx="1008112" cy="10081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123" y="598701"/>
              <a:ext cx="26962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208584" y="548680"/>
            <a:ext cx="1008112" cy="1008112"/>
            <a:chOff x="152123" y="598701"/>
            <a:chExt cx="1008112" cy="10081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123" y="598701"/>
              <a:ext cx="304892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216696" y="548680"/>
            <a:ext cx="1008112" cy="1008112"/>
            <a:chOff x="152123" y="598701"/>
            <a:chExt cx="1008112" cy="1008112"/>
          </a:xfrm>
          <a:solidFill>
            <a:schemeClr val="accent3"/>
          </a:solidFill>
        </p:grpSpPr>
        <p:sp>
          <p:nvSpPr>
            <p:cNvPr id="58" name="직사각형 57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123" y="598701"/>
              <a:ext cx="322524" cy="338554"/>
            </a:xfrm>
            <a:prstGeom prst="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G마켓 산스 TTF Bold" pitchFamily="2" charset="-127"/>
                  <a:ea typeface="G마켓 산스 TTF Bold" pitchFamily="2" charset="-127"/>
                </a:rPr>
                <a:t>3</a:t>
              </a:r>
              <a:endParaRPr lang="ko-KR" altLang="en-US" sz="1600" b="1" dirty="0" smtClean="0">
                <a:solidFill>
                  <a:srgbClr val="00B0F0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224808" y="548680"/>
            <a:ext cx="1008112" cy="1008112"/>
            <a:chOff x="152123" y="598701"/>
            <a:chExt cx="1008112" cy="1008112"/>
          </a:xfrm>
          <a:solidFill>
            <a:schemeClr val="accent3"/>
          </a:solidFill>
        </p:grpSpPr>
        <p:sp>
          <p:nvSpPr>
            <p:cNvPr id="61" name="직사각형 60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123" y="598701"/>
              <a:ext cx="308098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4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232920" y="548680"/>
            <a:ext cx="1008112" cy="1008112"/>
            <a:chOff x="152123" y="598701"/>
            <a:chExt cx="1008112" cy="1008112"/>
          </a:xfrm>
          <a:solidFill>
            <a:schemeClr val="accent3"/>
          </a:solidFill>
        </p:grpSpPr>
        <p:sp>
          <p:nvSpPr>
            <p:cNvPr id="64" name="직사각형 63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2123" y="598701"/>
              <a:ext cx="304892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5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241032" y="548680"/>
            <a:ext cx="1008112" cy="1008112"/>
            <a:chOff x="152123" y="598701"/>
            <a:chExt cx="1008112" cy="1008112"/>
          </a:xfrm>
          <a:solidFill>
            <a:schemeClr val="accent6"/>
          </a:solidFill>
        </p:grpSpPr>
        <p:sp>
          <p:nvSpPr>
            <p:cNvPr id="67" name="직사각형 66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123" y="598701"/>
              <a:ext cx="304892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6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49144" y="548680"/>
            <a:ext cx="1008112" cy="1008112"/>
            <a:chOff x="152123" y="598701"/>
            <a:chExt cx="1008112" cy="1008112"/>
          </a:xfrm>
          <a:solidFill>
            <a:schemeClr val="bg1">
              <a:lumMod val="85000"/>
            </a:schemeClr>
          </a:solidFill>
        </p:grpSpPr>
        <p:sp>
          <p:nvSpPr>
            <p:cNvPr id="70" name="직사각형 69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2123" y="598701"/>
              <a:ext cx="29687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7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00472" y="1556792"/>
            <a:ext cx="1008112" cy="1008112"/>
            <a:chOff x="152123" y="598701"/>
            <a:chExt cx="1008112" cy="1008112"/>
          </a:xfrm>
          <a:solidFill>
            <a:srgbClr val="FF0000"/>
          </a:solidFill>
        </p:grpSpPr>
        <p:sp>
          <p:nvSpPr>
            <p:cNvPr id="73" name="직사각형 72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2123" y="598701"/>
              <a:ext cx="306494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8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208584" y="1556792"/>
            <a:ext cx="1008112" cy="1008112"/>
            <a:chOff x="152123" y="598701"/>
            <a:chExt cx="1008112" cy="100811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6" name="직사각형 75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2123" y="598701"/>
              <a:ext cx="304892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9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216696" y="1556792"/>
            <a:ext cx="1008112" cy="1008112"/>
            <a:chOff x="152123" y="598701"/>
            <a:chExt cx="1008112" cy="100811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123" y="598701"/>
              <a:ext cx="367408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!0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224808" y="1556792"/>
            <a:ext cx="1008112" cy="1008112"/>
            <a:chOff x="152123" y="598701"/>
            <a:chExt cx="1008112" cy="100811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2" name="직사각형 81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2123" y="598701"/>
              <a:ext cx="354584" cy="307777"/>
            </a:xfrm>
            <a:prstGeom prst="rect">
              <a:avLst/>
            </a:prstGeom>
            <a:grp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11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232920" y="1556792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5" name="직사각형 84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123" y="598701"/>
              <a:ext cx="38985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12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241032" y="1556792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52123" y="598701"/>
              <a:ext cx="38985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13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249144" y="1556792"/>
            <a:ext cx="1008112" cy="1008112"/>
            <a:chOff x="152123" y="598701"/>
            <a:chExt cx="1008112" cy="1008112"/>
          </a:xfrm>
          <a:solidFill>
            <a:schemeClr val="bg1">
              <a:lumMod val="85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2123" y="598701"/>
              <a:ext cx="39305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14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00472" y="2558058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5" name="직사각형 114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2123" y="598701"/>
              <a:ext cx="38985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15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208584" y="2558058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직사각형 117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52123" y="598701"/>
              <a:ext cx="38985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16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216696" y="2558058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1" name="직사각형 120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2123" y="598701"/>
              <a:ext cx="38183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17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224808" y="2558058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4" name="직사각형 123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2123" y="598701"/>
              <a:ext cx="391454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18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232920" y="2558058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7" name="직사각형 126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2123" y="598701"/>
              <a:ext cx="38985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19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241032" y="2558058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2123" y="598701"/>
              <a:ext cx="431528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20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249144" y="2558058"/>
            <a:ext cx="1008112" cy="1008112"/>
            <a:chOff x="152123" y="598701"/>
            <a:chExt cx="1008112" cy="1008112"/>
          </a:xfrm>
          <a:solidFill>
            <a:schemeClr val="bg1">
              <a:lumMod val="8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52123" y="598701"/>
              <a:ext cx="38985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21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00472" y="3559324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6" name="직사각형 135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2123" y="598701"/>
              <a:ext cx="42511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22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208584" y="3559324"/>
            <a:ext cx="1008112" cy="1008112"/>
            <a:chOff x="152123" y="598701"/>
            <a:chExt cx="1008112" cy="10081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2123" y="598701"/>
              <a:ext cx="458780" cy="338554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latin typeface="G마켓 산스 TTF Bold" pitchFamily="2" charset="-127"/>
                  <a:ea typeface="G마켓 산스 TTF Bold" pitchFamily="2" charset="-127"/>
                </a:rPr>
                <a:t>23</a:t>
              </a:r>
              <a:endParaRPr lang="ko-KR" altLang="en-US" sz="1600" b="1" dirty="0" smtClean="0">
                <a:solidFill>
                  <a:srgbClr val="00B0F0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2216696" y="3559324"/>
            <a:ext cx="1008112" cy="1008112"/>
            <a:chOff x="152123" y="598701"/>
            <a:chExt cx="1008112" cy="10081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2" name="직사각형 141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2123" y="598701"/>
              <a:ext cx="428322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24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3224808" y="3559324"/>
            <a:ext cx="1008112" cy="1008112"/>
            <a:chOff x="152123" y="598701"/>
            <a:chExt cx="1008112" cy="10081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5" name="직사각형 144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2123" y="598701"/>
              <a:ext cx="42511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25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232920" y="3559324"/>
            <a:ext cx="1008112" cy="1008112"/>
            <a:chOff x="152123" y="598701"/>
            <a:chExt cx="1008112" cy="10081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123" y="598701"/>
              <a:ext cx="425116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26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5241032" y="3559324"/>
            <a:ext cx="1008112" cy="1008112"/>
            <a:chOff x="152123" y="598701"/>
            <a:chExt cx="1008112" cy="10081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1" name="직사각형 150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2123" y="598701"/>
              <a:ext cx="417102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27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249144" y="3559324"/>
            <a:ext cx="1008112" cy="1008112"/>
            <a:chOff x="152123" y="598701"/>
            <a:chExt cx="1008112" cy="1008112"/>
          </a:xfrm>
          <a:solidFill>
            <a:schemeClr val="bg1">
              <a:lumMod val="85000"/>
            </a:schemeClr>
          </a:solidFill>
        </p:grpSpPr>
        <p:sp>
          <p:nvSpPr>
            <p:cNvPr id="154" name="직사각형 153"/>
            <p:cNvSpPr/>
            <p:nvPr/>
          </p:nvSpPr>
          <p:spPr>
            <a:xfrm>
              <a:off x="152123" y="598701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2123" y="598701"/>
              <a:ext cx="426720" cy="307777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G마켓 산스 TTF Bold" pitchFamily="2" charset="-127"/>
                  <a:ea typeface="G마켓 산스 TTF Bold" pitchFamily="2" charset="-127"/>
                </a:rPr>
                <a:t>28</a:t>
              </a:r>
              <a:endParaRPr lang="ko-KR" altLang="en-US" sz="1400" b="1" dirty="0" smtClean="0">
                <a:solidFill>
                  <a:schemeClr val="bg1"/>
                </a:solidFill>
                <a:latin typeface="G마켓 산스 TTF Bold" pitchFamily="2" charset="-127"/>
                <a:ea typeface="G마켓 산스 TTF Bold" pitchFamily="2" charset="-127"/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430857" y="855762"/>
            <a:ext cx="48263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200472" y="1864569"/>
            <a:ext cx="705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00472" y="2865835"/>
            <a:ext cx="705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177458" y="3867101"/>
            <a:ext cx="60716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228056" y="923578"/>
            <a:ext cx="402108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주차 </a:t>
            </a:r>
            <a:r>
              <a:rPr lang="en-US" altLang="ko-KR" sz="1200" dirty="0"/>
              <a:t>JSP</a:t>
            </a:r>
            <a:r>
              <a:rPr lang="ko-KR" altLang="en-US" sz="1200" dirty="0"/>
              <a:t>의 이해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206152" y="1933786"/>
            <a:ext cx="6042992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JSP </a:t>
            </a:r>
            <a:r>
              <a:rPr lang="ko-KR" altLang="en-US" sz="1200" dirty="0" smtClean="0"/>
              <a:t>활용</a:t>
            </a:r>
            <a:endParaRPr lang="ko-KR" altLang="en-US" sz="1200" dirty="0"/>
          </a:p>
        </p:txBody>
      </p:sp>
      <p:sp>
        <p:nvSpPr>
          <p:cNvPr id="167" name="직사각형 166"/>
          <p:cNvSpPr/>
          <p:nvPr/>
        </p:nvSpPr>
        <p:spPr>
          <a:xfrm>
            <a:off x="206152" y="2934469"/>
            <a:ext cx="6042992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Spring</a:t>
            </a:r>
            <a:r>
              <a:rPr lang="ko-KR" altLang="en-US" sz="1200" dirty="0" smtClean="0"/>
              <a:t>의 이해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210064" y="3933056"/>
            <a:ext cx="2006632" cy="2028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Spring</a:t>
            </a:r>
            <a:r>
              <a:rPr lang="ko-KR" altLang="en-US" sz="1200" dirty="0" smtClean="0"/>
              <a:t>의 실무</a:t>
            </a:r>
            <a:endParaRPr lang="ko-KR" altLang="en-US" sz="1200" dirty="0"/>
          </a:p>
        </p:txBody>
      </p:sp>
      <p:sp>
        <p:nvSpPr>
          <p:cNvPr id="169" name="직사각형 168"/>
          <p:cNvSpPr/>
          <p:nvPr/>
        </p:nvSpPr>
        <p:spPr>
          <a:xfrm>
            <a:off x="2228056" y="1259235"/>
            <a:ext cx="402108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Python</a:t>
            </a:r>
            <a:r>
              <a:rPr lang="ko-KR" altLang="en-US" sz="1200" dirty="0" smtClean="0"/>
              <a:t>의 이해</a:t>
            </a:r>
            <a:endParaRPr lang="ko-KR" altLang="en-US" sz="1200" dirty="0"/>
          </a:p>
        </p:txBody>
      </p:sp>
      <p:sp>
        <p:nvSpPr>
          <p:cNvPr id="170" name="직사각형 169"/>
          <p:cNvSpPr/>
          <p:nvPr/>
        </p:nvSpPr>
        <p:spPr>
          <a:xfrm>
            <a:off x="211832" y="2276872"/>
            <a:ext cx="6037312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Python</a:t>
            </a:r>
            <a:r>
              <a:rPr lang="ko-KR" altLang="en-US" sz="1200" dirty="0" smtClean="0"/>
              <a:t>의 이해</a:t>
            </a:r>
            <a:endParaRPr lang="ko-KR" altLang="en-US" sz="1200" dirty="0"/>
          </a:p>
        </p:txBody>
      </p:sp>
      <p:sp>
        <p:nvSpPr>
          <p:cNvPr id="171" name="직사각형 170"/>
          <p:cNvSpPr/>
          <p:nvPr/>
        </p:nvSpPr>
        <p:spPr>
          <a:xfrm>
            <a:off x="211832" y="3277022"/>
            <a:ext cx="6037312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Python</a:t>
            </a:r>
            <a:r>
              <a:rPr lang="ko-KR" altLang="en-US" sz="1200" dirty="0" smtClean="0"/>
              <a:t>의 실무</a:t>
            </a:r>
            <a:endParaRPr lang="ko-KR" altLang="en-US" sz="1200" dirty="0"/>
          </a:p>
        </p:txBody>
      </p:sp>
      <p:sp>
        <p:nvSpPr>
          <p:cNvPr id="172" name="직사각형 171"/>
          <p:cNvSpPr/>
          <p:nvPr/>
        </p:nvSpPr>
        <p:spPr>
          <a:xfrm>
            <a:off x="211832" y="4299708"/>
            <a:ext cx="2004864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주차 </a:t>
            </a:r>
            <a:r>
              <a:rPr lang="en-US" altLang="ko-KR" sz="1200" dirty="0" smtClean="0"/>
              <a:t>Python </a:t>
            </a:r>
            <a:r>
              <a:rPr lang="ko-KR" altLang="en-US" sz="1200" dirty="0" smtClean="0"/>
              <a:t>과제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576736" y="1556792"/>
            <a:ext cx="57606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5405" y="2564904"/>
            <a:ext cx="54373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시험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8481392" y="2481765"/>
            <a:ext cx="504056" cy="1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8481392" y="2711946"/>
            <a:ext cx="504056" cy="180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481392" y="2930600"/>
            <a:ext cx="504056" cy="180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8481392" y="3187012"/>
            <a:ext cx="504056" cy="180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81392" y="3435689"/>
            <a:ext cx="504056" cy="180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369</Words>
  <Application>Microsoft Office PowerPoint</Application>
  <PresentationFormat>A4 용지(210x297mm)</PresentationFormat>
  <Paragraphs>221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33</cp:revision>
  <dcterms:created xsi:type="dcterms:W3CDTF">2021-06-25T02:06:02Z</dcterms:created>
  <dcterms:modified xsi:type="dcterms:W3CDTF">2021-06-29T12:39:54Z</dcterms:modified>
</cp:coreProperties>
</file>