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2"/>
  </p:notesMasterIdLst>
  <p:sldIdLst>
    <p:sldId id="439" r:id="rId2"/>
    <p:sldId id="443" r:id="rId3"/>
    <p:sldId id="447" r:id="rId4"/>
    <p:sldId id="448" r:id="rId5"/>
    <p:sldId id="446" r:id="rId6"/>
    <p:sldId id="451" r:id="rId7"/>
    <p:sldId id="450" r:id="rId8"/>
    <p:sldId id="449" r:id="rId9"/>
    <p:sldId id="445" r:id="rId10"/>
    <p:sldId id="453" r:id="rId11"/>
    <p:sldId id="454" r:id="rId12"/>
    <p:sldId id="444" r:id="rId13"/>
    <p:sldId id="452" r:id="rId14"/>
    <p:sldId id="455" r:id="rId15"/>
    <p:sldId id="471" r:id="rId16"/>
    <p:sldId id="456" r:id="rId17"/>
    <p:sldId id="457" r:id="rId18"/>
    <p:sldId id="458" r:id="rId19"/>
    <p:sldId id="459" r:id="rId20"/>
    <p:sldId id="460" r:id="rId21"/>
    <p:sldId id="461" r:id="rId22"/>
    <p:sldId id="462" r:id="rId23"/>
    <p:sldId id="464" r:id="rId24"/>
    <p:sldId id="465" r:id="rId25"/>
    <p:sldId id="466" r:id="rId26"/>
    <p:sldId id="467" r:id="rId27"/>
    <p:sldId id="468" r:id="rId28"/>
    <p:sldId id="469" r:id="rId29"/>
    <p:sldId id="470" r:id="rId30"/>
    <p:sldId id="442" r:id="rId3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69B3"/>
    <a:srgbClr val="000080"/>
    <a:srgbClr val="FB2A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658" autoAdjust="0"/>
    <p:restoredTop sz="86695"/>
  </p:normalViewPr>
  <p:slideViewPr>
    <p:cSldViewPr snapToGrid="0">
      <p:cViewPr varScale="1">
        <p:scale>
          <a:sx n="77" d="100"/>
          <a:sy n="77" d="100"/>
        </p:scale>
        <p:origin x="101"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6E362-832A-824E-B063-25F5DE831740}" type="datetimeFigureOut">
              <a:rPr lang="en-RU" smtClean="0"/>
              <a:t>10/23/2023</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EAD37F-4CAA-4C4E-B967-8FF85B62072E}" type="slidenum">
              <a:rPr lang="en-RU" smtClean="0"/>
              <a:t>‹#›</a:t>
            </a:fld>
            <a:endParaRPr lang="en-RU"/>
          </a:p>
        </p:txBody>
      </p:sp>
    </p:spTree>
    <p:extLst>
      <p:ext uri="{BB962C8B-B14F-4D97-AF65-F5344CB8AC3E}">
        <p14:creationId xmlns:p14="http://schemas.microsoft.com/office/powerpoint/2010/main" val="144408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cppreference.com/w/cpp/language/destructor"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1) Несмотря на то</a:t>
            </a:r>
            <a:r>
              <a:rPr lang="en-US" dirty="0"/>
              <a:t>, </a:t>
            </a:r>
            <a:r>
              <a:rPr lang="ru-RU" dirty="0"/>
              <a:t>что у конструктора нет </a:t>
            </a:r>
            <a:r>
              <a:rPr lang="en-US" dirty="0"/>
              <a:t>return-value-type, </a:t>
            </a:r>
            <a:r>
              <a:rPr lang="ru-RU" dirty="0"/>
              <a:t>слово </a:t>
            </a:r>
            <a:r>
              <a:rPr lang="en-US" dirty="0"/>
              <a:t>return </a:t>
            </a:r>
            <a:r>
              <a:rPr lang="ru-RU" dirty="0"/>
              <a:t>все же можно использовать в нем</a:t>
            </a:r>
            <a:r>
              <a:rPr lang="en-US" dirty="0"/>
              <a:t> (</a:t>
            </a:r>
            <a:r>
              <a:rPr lang="ru-RU" dirty="0"/>
              <a:t>но без указания значения!</a:t>
            </a:r>
            <a:r>
              <a:rPr lang="en-US" dirty="0"/>
              <a:t>).</a:t>
            </a:r>
            <a:endParaRPr lang="ru-RU" dirty="0"/>
          </a:p>
          <a:p>
            <a:r>
              <a:rPr lang="ru-RU" dirty="0"/>
              <a:t>2) Обязательно упомянуть про </a:t>
            </a:r>
            <a:r>
              <a:rPr lang="ru-RU" dirty="0" err="1"/>
              <a:t>кодстайл</a:t>
            </a:r>
            <a:r>
              <a:rPr lang="en-US" dirty="0"/>
              <a:t>: </a:t>
            </a:r>
            <a:r>
              <a:rPr lang="ru-RU" dirty="0"/>
              <a:t>добавляем </a:t>
            </a:r>
            <a:r>
              <a:rPr lang="en-US" dirty="0"/>
              <a:t>“_”, </a:t>
            </a:r>
            <a:r>
              <a:rPr lang="ru-RU" dirty="0"/>
              <a:t>если переменная в </a:t>
            </a:r>
            <a:r>
              <a:rPr lang="ru-RU" dirty="0" err="1"/>
              <a:t>привате</a:t>
            </a:r>
            <a:r>
              <a:rPr lang="ru-RU" dirty="0"/>
              <a:t> (смотри поля </a:t>
            </a:r>
            <a:r>
              <a:rPr lang="en-US" dirty="0"/>
              <a:t>_x </a:t>
            </a:r>
            <a:r>
              <a:rPr lang="ru-RU" dirty="0"/>
              <a:t>и </a:t>
            </a:r>
            <a:r>
              <a:rPr lang="en-US" dirty="0"/>
              <a:t>_y</a:t>
            </a:r>
            <a:r>
              <a:rPr lang="ru-RU" dirty="0"/>
              <a:t>)</a:t>
            </a:r>
          </a:p>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a:t>
            </a:fld>
            <a:endParaRPr lang="en-RU"/>
          </a:p>
        </p:txBody>
      </p:sp>
    </p:spTree>
    <p:extLst>
      <p:ext uri="{BB962C8B-B14F-4D97-AF65-F5344CB8AC3E}">
        <p14:creationId xmlns:p14="http://schemas.microsoft.com/office/powerpoint/2010/main" val="2390693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Пояснить</a:t>
            </a:r>
            <a:r>
              <a:rPr lang="en-US" dirty="0"/>
              <a:t>, </a:t>
            </a:r>
            <a:r>
              <a:rPr lang="ru-RU" dirty="0"/>
              <a:t>что в этом примере это бы привело к неточности</a:t>
            </a:r>
            <a:r>
              <a:rPr lang="en-US" dirty="0"/>
              <a:t>: </a:t>
            </a:r>
            <a:r>
              <a:rPr lang="ru-RU" dirty="0"/>
              <a:t>поля </a:t>
            </a:r>
            <a:r>
              <a:rPr lang="en-US" dirty="0"/>
              <a:t>_x </a:t>
            </a:r>
            <a:r>
              <a:rPr lang="ru-RU" dirty="0"/>
              <a:t>и </a:t>
            </a:r>
            <a:r>
              <a:rPr lang="en-US" dirty="0"/>
              <a:t>_y </a:t>
            </a:r>
            <a:r>
              <a:rPr lang="ru-RU" dirty="0"/>
              <a:t>не </a:t>
            </a:r>
            <a:r>
              <a:rPr lang="ru-RU" dirty="0" err="1"/>
              <a:t>проинициализирубтся</a:t>
            </a:r>
            <a:r>
              <a:rPr lang="ru-RU" dirty="0"/>
              <a:t> </a:t>
            </a:r>
            <a:r>
              <a:rPr lang="en-US" dirty="0"/>
              <a:t>defaulted default constructor’</a:t>
            </a:r>
            <a:r>
              <a:rPr lang="ru-RU" dirty="0"/>
              <a:t>ом</a:t>
            </a:r>
          </a:p>
        </p:txBody>
      </p:sp>
      <p:sp>
        <p:nvSpPr>
          <p:cNvPr id="4" name="Slide Number Placeholder 3"/>
          <p:cNvSpPr>
            <a:spLocks noGrp="1"/>
          </p:cNvSpPr>
          <p:nvPr>
            <p:ph type="sldNum" sz="quarter" idx="5"/>
          </p:nvPr>
        </p:nvSpPr>
        <p:spPr/>
        <p:txBody>
          <a:bodyPr/>
          <a:lstStyle/>
          <a:p>
            <a:fld id="{45EAD37F-4CAA-4C4E-B967-8FF85B62072E}" type="slidenum">
              <a:rPr lang="en-RU" smtClean="0"/>
              <a:t>10</a:t>
            </a:fld>
            <a:endParaRPr lang="en-RU"/>
          </a:p>
        </p:txBody>
      </p:sp>
    </p:spTree>
    <p:extLst>
      <p:ext uri="{BB962C8B-B14F-4D97-AF65-F5344CB8AC3E}">
        <p14:creationId xmlns:p14="http://schemas.microsoft.com/office/powerpoint/2010/main" val="229684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11</a:t>
            </a:fld>
            <a:endParaRPr lang="en-RU"/>
          </a:p>
        </p:txBody>
      </p:sp>
    </p:spTree>
    <p:extLst>
      <p:ext uri="{BB962C8B-B14F-4D97-AF65-F5344CB8AC3E}">
        <p14:creationId xmlns:p14="http://schemas.microsoft.com/office/powerpoint/2010/main" val="1706319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Helvetica" pitchFamily="2" charset="0"/>
              </a:rPr>
              <a:t>1) </a:t>
            </a:r>
            <a:r>
              <a:rPr lang="ru-RU" dirty="0">
                <a:latin typeface="Helvetica" pitchFamily="2" charset="0"/>
              </a:rPr>
              <a:t>Объяснить</a:t>
            </a:r>
            <a:r>
              <a:rPr lang="en-US" dirty="0">
                <a:latin typeface="Helvetica" pitchFamily="2" charset="0"/>
              </a:rPr>
              <a:t>, </a:t>
            </a:r>
            <a:r>
              <a:rPr lang="ru-RU" dirty="0">
                <a:latin typeface="Helvetica" pitchFamily="2" charset="0"/>
              </a:rPr>
              <a:t>почему на этом слайде именно 2 подзаголовка</a:t>
            </a:r>
            <a:r>
              <a:rPr lang="en-US" dirty="0">
                <a:latin typeface="Helvetica" pitchFamily="2" charset="0"/>
              </a:rPr>
              <a:t>: Declaration </a:t>
            </a:r>
            <a:r>
              <a:rPr lang="ru-RU" dirty="0">
                <a:latin typeface="Helvetica" pitchFamily="2" charset="0"/>
              </a:rPr>
              <a:t>и </a:t>
            </a:r>
            <a:r>
              <a:rPr lang="en-US" dirty="0">
                <a:latin typeface="Helvetica" pitchFamily="2" charset="0"/>
              </a:rPr>
              <a:t>Definition. </a:t>
            </a:r>
            <a:r>
              <a:rPr lang="ru-RU" dirty="0">
                <a:latin typeface="Helvetica" pitchFamily="2" charset="0"/>
              </a:rPr>
              <a:t>Пояснить</a:t>
            </a:r>
            <a:r>
              <a:rPr lang="en-US" dirty="0">
                <a:latin typeface="Helvetica" pitchFamily="2" charset="0"/>
              </a:rPr>
              <a:t>, </a:t>
            </a:r>
            <a:r>
              <a:rPr lang="ru-RU" dirty="0">
                <a:latin typeface="Helvetica" pitchFamily="2" charset="0"/>
              </a:rPr>
              <a:t>что факт генерации</a:t>
            </a:r>
            <a:r>
              <a:rPr lang="en-US" dirty="0">
                <a:latin typeface="Helvetica" pitchFamily="2" charset="0"/>
              </a:rPr>
              <a:t> declaration’</a:t>
            </a:r>
            <a:r>
              <a:rPr lang="ru-RU" dirty="0">
                <a:latin typeface="Helvetica" pitchFamily="2" charset="0"/>
              </a:rPr>
              <a:t>а </a:t>
            </a:r>
            <a:r>
              <a:rPr lang="en-US" dirty="0">
                <a:latin typeface="Helvetica" pitchFamily="2" charset="0"/>
              </a:rPr>
              <a:t>default-constructor’</a:t>
            </a:r>
            <a:r>
              <a:rPr lang="ru-RU" dirty="0">
                <a:latin typeface="Helvetica" pitchFamily="2" charset="0"/>
              </a:rPr>
              <a:t>а компилятором НЕ влечет за собой факт генерации </a:t>
            </a:r>
            <a:r>
              <a:rPr lang="en-US" dirty="0" err="1">
                <a:latin typeface="Helvetica" pitchFamily="2" charset="0"/>
              </a:rPr>
              <a:t>definition’a</a:t>
            </a:r>
            <a:r>
              <a:rPr lang="en-US" dirty="0">
                <a:latin typeface="Helvetica" pitchFamily="2" charset="0"/>
              </a:rPr>
              <a:t> default-constructor’</a:t>
            </a:r>
            <a:r>
              <a:rPr lang="ru-RU" dirty="0">
                <a:latin typeface="Helvetica" pitchFamily="2" charset="0"/>
              </a:rPr>
              <a:t>а</a:t>
            </a:r>
            <a:r>
              <a:rPr lang="en-US" dirty="0">
                <a:latin typeface="Helvetica" pitchFamily="2" charset="0"/>
              </a:rPr>
              <a:t>.</a:t>
            </a:r>
            <a:endParaRPr lang="ru-RU" dirty="0">
              <a:latin typeface="Helvetica" pitchFamily="2" charset="0"/>
            </a:endParaRPr>
          </a:p>
          <a:p>
            <a:r>
              <a:rPr lang="en-US" dirty="0">
                <a:latin typeface="Helvetica" pitchFamily="2" charset="0"/>
              </a:rPr>
              <a:t>2) </a:t>
            </a:r>
            <a:r>
              <a:rPr lang="ru-RU" dirty="0">
                <a:latin typeface="Helvetica" pitchFamily="2" charset="0"/>
              </a:rPr>
              <a:t>Упомянуть</a:t>
            </a:r>
            <a:r>
              <a:rPr lang="en-US" dirty="0">
                <a:latin typeface="Helvetica" pitchFamily="2" charset="0"/>
              </a:rPr>
              <a:t>, </a:t>
            </a:r>
            <a:r>
              <a:rPr lang="ru-RU" dirty="0">
                <a:latin typeface="Helvetica" pitchFamily="2" charset="0"/>
              </a:rPr>
              <a:t>что все три пункта из последнего списка будут разобраны на следующем слайде</a:t>
            </a:r>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12</a:t>
            </a:fld>
            <a:endParaRPr lang="en-RU"/>
          </a:p>
        </p:txBody>
      </p:sp>
    </p:spTree>
    <p:extLst>
      <p:ext uri="{BB962C8B-B14F-4D97-AF65-F5344CB8AC3E}">
        <p14:creationId xmlns:p14="http://schemas.microsoft.com/office/powerpoint/2010/main" val="438083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Helvetica" pitchFamily="2" charset="0"/>
              </a:rPr>
              <a:t>1) </a:t>
            </a:r>
            <a:r>
              <a:rPr lang="ru-RU" dirty="0">
                <a:latin typeface="Helvetica" pitchFamily="2" charset="0"/>
              </a:rPr>
              <a:t>Объяснить</a:t>
            </a:r>
            <a:r>
              <a:rPr lang="en-US" dirty="0">
                <a:latin typeface="Helvetica" pitchFamily="2" charset="0"/>
              </a:rPr>
              <a:t>, </a:t>
            </a:r>
            <a:r>
              <a:rPr lang="ru-RU" dirty="0">
                <a:latin typeface="Helvetica" pitchFamily="2" charset="0"/>
              </a:rPr>
              <a:t>почему на этом слайде именно 2 подзаголовка</a:t>
            </a:r>
            <a:r>
              <a:rPr lang="en-US" dirty="0">
                <a:latin typeface="Helvetica" pitchFamily="2" charset="0"/>
              </a:rPr>
              <a:t>: Declaration </a:t>
            </a:r>
            <a:r>
              <a:rPr lang="ru-RU" dirty="0">
                <a:latin typeface="Helvetica" pitchFamily="2" charset="0"/>
              </a:rPr>
              <a:t>и </a:t>
            </a:r>
            <a:r>
              <a:rPr lang="en-US" dirty="0">
                <a:latin typeface="Helvetica" pitchFamily="2" charset="0"/>
              </a:rPr>
              <a:t>Definition. </a:t>
            </a:r>
            <a:r>
              <a:rPr lang="ru-RU" dirty="0">
                <a:latin typeface="Helvetica" pitchFamily="2" charset="0"/>
              </a:rPr>
              <a:t>Пояснить</a:t>
            </a:r>
            <a:r>
              <a:rPr lang="en-US" dirty="0">
                <a:latin typeface="Helvetica" pitchFamily="2" charset="0"/>
              </a:rPr>
              <a:t>, </a:t>
            </a:r>
            <a:r>
              <a:rPr lang="ru-RU" dirty="0">
                <a:latin typeface="Helvetica" pitchFamily="2" charset="0"/>
              </a:rPr>
              <a:t>что факт генерации</a:t>
            </a:r>
            <a:r>
              <a:rPr lang="en-US" dirty="0">
                <a:latin typeface="Helvetica" pitchFamily="2" charset="0"/>
              </a:rPr>
              <a:t> declaration’</a:t>
            </a:r>
            <a:r>
              <a:rPr lang="ru-RU" dirty="0">
                <a:latin typeface="Helvetica" pitchFamily="2" charset="0"/>
              </a:rPr>
              <a:t>а </a:t>
            </a:r>
            <a:r>
              <a:rPr lang="en-US" dirty="0">
                <a:latin typeface="Helvetica" pitchFamily="2" charset="0"/>
              </a:rPr>
              <a:t>default-constructor’</a:t>
            </a:r>
            <a:r>
              <a:rPr lang="ru-RU" dirty="0">
                <a:latin typeface="Helvetica" pitchFamily="2" charset="0"/>
              </a:rPr>
              <a:t>а компилятором НЕ влечет за собой факт генерации </a:t>
            </a:r>
            <a:r>
              <a:rPr lang="en-US" dirty="0" err="1">
                <a:latin typeface="Helvetica" pitchFamily="2" charset="0"/>
              </a:rPr>
              <a:t>definition’a</a:t>
            </a:r>
            <a:r>
              <a:rPr lang="en-US" dirty="0">
                <a:latin typeface="Helvetica" pitchFamily="2" charset="0"/>
              </a:rPr>
              <a:t> default-constructor’</a:t>
            </a:r>
            <a:r>
              <a:rPr lang="ru-RU" dirty="0">
                <a:latin typeface="Helvetica" pitchFamily="2" charset="0"/>
              </a:rPr>
              <a:t>а</a:t>
            </a:r>
            <a:r>
              <a:rPr lang="en-US" dirty="0">
                <a:latin typeface="Helvetica" pitchFamily="2" charset="0"/>
              </a:rPr>
              <a:t>.</a:t>
            </a:r>
            <a:endParaRPr lang="ru-RU" dirty="0">
              <a:latin typeface="Helvetica" pitchFamily="2" charset="0"/>
            </a:endParaRPr>
          </a:p>
          <a:p>
            <a:r>
              <a:rPr lang="en-GB" dirty="0">
                <a:latin typeface="Helvetica" pitchFamily="2" charset="0"/>
              </a:rPr>
              <a:t>2) “is not defined as deleted” – </a:t>
            </a:r>
            <a:r>
              <a:rPr lang="ru-RU" dirty="0">
                <a:latin typeface="Helvetica" pitchFamily="2" charset="0"/>
              </a:rPr>
              <a:t>тут прерваться на секунду и сказать</a:t>
            </a:r>
            <a:r>
              <a:rPr lang="en-US" dirty="0">
                <a:latin typeface="Helvetica" pitchFamily="2" charset="0"/>
              </a:rPr>
              <a:t>, </a:t>
            </a:r>
            <a:r>
              <a:rPr lang="ru-RU" dirty="0">
                <a:latin typeface="Helvetica" pitchFamily="2" charset="0"/>
              </a:rPr>
              <a:t>что об этом совсем </a:t>
            </a:r>
            <a:r>
              <a:rPr lang="ru-RU">
                <a:latin typeface="Helvetica" pitchFamily="2" charset="0"/>
              </a:rPr>
              <a:t>скоро поговорим</a:t>
            </a:r>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13</a:t>
            </a:fld>
            <a:endParaRPr lang="en-RU"/>
          </a:p>
        </p:txBody>
      </p:sp>
    </p:spTree>
    <p:extLst>
      <p:ext uri="{BB962C8B-B14F-4D97-AF65-F5344CB8AC3E}">
        <p14:creationId xmlns:p14="http://schemas.microsoft.com/office/powerpoint/2010/main" val="3826873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Helvetica" pitchFamily="2" charset="0"/>
              </a:rPr>
              <a:t>1) </a:t>
            </a:r>
            <a:r>
              <a:rPr lang="ru-RU" dirty="0">
                <a:latin typeface="Helvetica" pitchFamily="2" charset="0"/>
              </a:rPr>
              <a:t>Объяснить</a:t>
            </a:r>
            <a:r>
              <a:rPr lang="en-US" dirty="0">
                <a:latin typeface="Helvetica" pitchFamily="2" charset="0"/>
              </a:rPr>
              <a:t>, </a:t>
            </a:r>
            <a:r>
              <a:rPr lang="ru-RU" dirty="0">
                <a:latin typeface="Helvetica" pitchFamily="2" charset="0"/>
              </a:rPr>
              <a:t>почему на этом слайде именно 2 подзаголовка</a:t>
            </a:r>
            <a:r>
              <a:rPr lang="en-US" dirty="0">
                <a:latin typeface="Helvetica" pitchFamily="2" charset="0"/>
              </a:rPr>
              <a:t>: Declaration </a:t>
            </a:r>
            <a:r>
              <a:rPr lang="ru-RU" dirty="0">
                <a:latin typeface="Helvetica" pitchFamily="2" charset="0"/>
              </a:rPr>
              <a:t>и </a:t>
            </a:r>
            <a:r>
              <a:rPr lang="en-US" dirty="0">
                <a:latin typeface="Helvetica" pitchFamily="2" charset="0"/>
              </a:rPr>
              <a:t>Definition. </a:t>
            </a:r>
            <a:r>
              <a:rPr lang="ru-RU" dirty="0">
                <a:latin typeface="Helvetica" pitchFamily="2" charset="0"/>
              </a:rPr>
              <a:t>Пояснить</a:t>
            </a:r>
            <a:r>
              <a:rPr lang="en-US" dirty="0">
                <a:latin typeface="Helvetica" pitchFamily="2" charset="0"/>
              </a:rPr>
              <a:t>, </a:t>
            </a:r>
            <a:r>
              <a:rPr lang="ru-RU" dirty="0">
                <a:latin typeface="Helvetica" pitchFamily="2" charset="0"/>
              </a:rPr>
              <a:t>что факт генерации</a:t>
            </a:r>
            <a:r>
              <a:rPr lang="en-US" dirty="0">
                <a:latin typeface="Helvetica" pitchFamily="2" charset="0"/>
              </a:rPr>
              <a:t> declaration’</a:t>
            </a:r>
            <a:r>
              <a:rPr lang="ru-RU" dirty="0">
                <a:latin typeface="Helvetica" pitchFamily="2" charset="0"/>
              </a:rPr>
              <a:t>а </a:t>
            </a:r>
            <a:r>
              <a:rPr lang="en-US" dirty="0">
                <a:latin typeface="Helvetica" pitchFamily="2" charset="0"/>
              </a:rPr>
              <a:t>default-constructor’</a:t>
            </a:r>
            <a:r>
              <a:rPr lang="ru-RU" dirty="0">
                <a:latin typeface="Helvetica" pitchFamily="2" charset="0"/>
              </a:rPr>
              <a:t>а компилятором НЕ влечет за собой факт генерации </a:t>
            </a:r>
            <a:r>
              <a:rPr lang="en-US" dirty="0" err="1">
                <a:latin typeface="Helvetica" pitchFamily="2" charset="0"/>
              </a:rPr>
              <a:t>definition’a</a:t>
            </a:r>
            <a:r>
              <a:rPr lang="en-US" dirty="0">
                <a:latin typeface="Helvetica" pitchFamily="2" charset="0"/>
              </a:rPr>
              <a:t> default-constructor’</a:t>
            </a:r>
            <a:r>
              <a:rPr lang="ru-RU" dirty="0">
                <a:latin typeface="Helvetica" pitchFamily="2" charset="0"/>
              </a:rPr>
              <a:t>а</a:t>
            </a:r>
            <a:r>
              <a:rPr lang="en-US" dirty="0">
                <a:latin typeface="Helvetica" pitchFamily="2" charset="0"/>
              </a:rPr>
              <a:t>.</a:t>
            </a:r>
            <a:endParaRPr lang="ru-RU" dirty="0">
              <a:latin typeface="Helvetica" pitchFamily="2" charset="0"/>
            </a:endParaRPr>
          </a:p>
          <a:p>
            <a:r>
              <a:rPr lang="en-GB" dirty="0">
                <a:latin typeface="Helvetica" pitchFamily="2" charset="0"/>
              </a:rPr>
              <a:t>2) “is not defined as deleted” – </a:t>
            </a:r>
            <a:r>
              <a:rPr lang="ru-RU" dirty="0">
                <a:latin typeface="Helvetica" pitchFamily="2" charset="0"/>
              </a:rPr>
              <a:t>тут прерваться на секунду и сказать</a:t>
            </a:r>
            <a:r>
              <a:rPr lang="en-US" dirty="0">
                <a:latin typeface="Helvetica" pitchFamily="2" charset="0"/>
              </a:rPr>
              <a:t>, </a:t>
            </a:r>
            <a:r>
              <a:rPr lang="ru-RU" dirty="0">
                <a:latin typeface="Helvetica" pitchFamily="2" charset="0"/>
              </a:rPr>
              <a:t>что об этом совсем </a:t>
            </a:r>
            <a:r>
              <a:rPr lang="ru-RU">
                <a:latin typeface="Helvetica" pitchFamily="2" charset="0"/>
              </a:rPr>
              <a:t>скоро поговорим</a:t>
            </a:r>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14</a:t>
            </a:fld>
            <a:endParaRPr lang="en-RU"/>
          </a:p>
        </p:txBody>
      </p:sp>
    </p:spTree>
    <p:extLst>
      <p:ext uri="{BB962C8B-B14F-4D97-AF65-F5344CB8AC3E}">
        <p14:creationId xmlns:p14="http://schemas.microsoft.com/office/powerpoint/2010/main" val="3640400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15</a:t>
            </a:fld>
            <a:endParaRPr lang="en-RU"/>
          </a:p>
        </p:txBody>
      </p:sp>
    </p:spTree>
    <p:extLst>
      <p:ext uri="{BB962C8B-B14F-4D97-AF65-F5344CB8AC3E}">
        <p14:creationId xmlns:p14="http://schemas.microsoft.com/office/powerpoint/2010/main" val="3631271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16</a:t>
            </a:fld>
            <a:endParaRPr lang="en-RU"/>
          </a:p>
        </p:txBody>
      </p:sp>
    </p:spTree>
    <p:extLst>
      <p:ext uri="{BB962C8B-B14F-4D97-AF65-F5344CB8AC3E}">
        <p14:creationId xmlns:p14="http://schemas.microsoft.com/office/powerpoint/2010/main" val="2268829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17</a:t>
            </a:fld>
            <a:endParaRPr lang="en-RU"/>
          </a:p>
        </p:txBody>
      </p:sp>
    </p:spTree>
    <p:extLst>
      <p:ext uri="{BB962C8B-B14F-4D97-AF65-F5344CB8AC3E}">
        <p14:creationId xmlns:p14="http://schemas.microsoft.com/office/powerpoint/2010/main" val="546188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18</a:t>
            </a:fld>
            <a:endParaRPr lang="en-RU"/>
          </a:p>
        </p:txBody>
      </p:sp>
    </p:spTree>
    <p:extLst>
      <p:ext uri="{BB962C8B-B14F-4D97-AF65-F5344CB8AC3E}">
        <p14:creationId xmlns:p14="http://schemas.microsoft.com/office/powerpoint/2010/main" val="626144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19</a:t>
            </a:fld>
            <a:endParaRPr lang="en-RU"/>
          </a:p>
        </p:txBody>
      </p:sp>
    </p:spTree>
    <p:extLst>
      <p:ext uri="{BB962C8B-B14F-4D97-AF65-F5344CB8AC3E}">
        <p14:creationId xmlns:p14="http://schemas.microsoft.com/office/powerpoint/2010/main" val="885877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a:t>
            </a:fld>
            <a:endParaRPr lang="en-RU"/>
          </a:p>
        </p:txBody>
      </p:sp>
    </p:spTree>
    <p:extLst>
      <p:ext uri="{BB962C8B-B14F-4D97-AF65-F5344CB8AC3E}">
        <p14:creationId xmlns:p14="http://schemas.microsoft.com/office/powerpoint/2010/main" val="1886861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20</a:t>
            </a:fld>
            <a:endParaRPr lang="en-RU"/>
          </a:p>
        </p:txBody>
      </p:sp>
    </p:spTree>
    <p:extLst>
      <p:ext uri="{BB962C8B-B14F-4D97-AF65-F5344CB8AC3E}">
        <p14:creationId xmlns:p14="http://schemas.microsoft.com/office/powerpoint/2010/main" val="2778512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second case, no extra copy is created! – </a:t>
            </a:r>
            <a:r>
              <a:rPr lang="ru-RU" dirty="0"/>
              <a:t>прояснить этот </a:t>
            </a:r>
            <a:r>
              <a:rPr lang="ru-RU" dirty="0" err="1"/>
              <a:t>моментик</a:t>
            </a:r>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21</a:t>
            </a:fld>
            <a:endParaRPr lang="en-RU"/>
          </a:p>
        </p:txBody>
      </p:sp>
    </p:spTree>
    <p:extLst>
      <p:ext uri="{BB962C8B-B14F-4D97-AF65-F5344CB8AC3E}">
        <p14:creationId xmlns:p14="http://schemas.microsoft.com/office/powerpoint/2010/main" val="4743056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22</a:t>
            </a:fld>
            <a:endParaRPr lang="en-RU"/>
          </a:p>
        </p:txBody>
      </p:sp>
    </p:spTree>
    <p:extLst>
      <p:ext uri="{BB962C8B-B14F-4D97-AF65-F5344CB8AC3E}">
        <p14:creationId xmlns:p14="http://schemas.microsoft.com/office/powerpoint/2010/main" val="2639573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23</a:t>
            </a:fld>
            <a:endParaRPr lang="en-RU"/>
          </a:p>
        </p:txBody>
      </p:sp>
    </p:spTree>
    <p:extLst>
      <p:ext uri="{BB962C8B-B14F-4D97-AF65-F5344CB8AC3E}">
        <p14:creationId xmlns:p14="http://schemas.microsoft.com/office/powerpoint/2010/main" val="1772341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24</a:t>
            </a:fld>
            <a:endParaRPr lang="en-RU"/>
          </a:p>
        </p:txBody>
      </p:sp>
    </p:spTree>
    <p:extLst>
      <p:ext uri="{BB962C8B-B14F-4D97-AF65-F5344CB8AC3E}">
        <p14:creationId xmlns:p14="http://schemas.microsoft.com/office/powerpoint/2010/main" val="3619124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25</a:t>
            </a:fld>
            <a:endParaRPr lang="en-RU"/>
          </a:p>
        </p:txBody>
      </p:sp>
    </p:spTree>
    <p:extLst>
      <p:ext uri="{BB962C8B-B14F-4D97-AF65-F5344CB8AC3E}">
        <p14:creationId xmlns:p14="http://schemas.microsoft.com/office/powerpoint/2010/main" val="25077494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26</a:t>
            </a:fld>
            <a:endParaRPr lang="en-RU"/>
          </a:p>
        </p:txBody>
      </p:sp>
    </p:spTree>
    <p:extLst>
      <p:ext uri="{BB962C8B-B14F-4D97-AF65-F5344CB8AC3E}">
        <p14:creationId xmlns:p14="http://schemas.microsoft.com/office/powerpoint/2010/main" val="18681779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27</a:t>
            </a:fld>
            <a:endParaRPr lang="en-RU"/>
          </a:p>
        </p:txBody>
      </p:sp>
    </p:spTree>
    <p:extLst>
      <p:ext uri="{BB962C8B-B14F-4D97-AF65-F5344CB8AC3E}">
        <p14:creationId xmlns:p14="http://schemas.microsoft.com/office/powerpoint/2010/main" val="28814735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28</a:t>
            </a:fld>
            <a:endParaRPr lang="en-RU"/>
          </a:p>
        </p:txBody>
      </p:sp>
    </p:spTree>
    <p:extLst>
      <p:ext uri="{BB962C8B-B14F-4D97-AF65-F5344CB8AC3E}">
        <p14:creationId xmlns:p14="http://schemas.microsoft.com/office/powerpoint/2010/main" val="33875958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Helvetica" pitchFamily="2" charset="0"/>
            </a:endParaRPr>
          </a:p>
        </p:txBody>
      </p:sp>
      <p:sp>
        <p:nvSpPr>
          <p:cNvPr id="4" name="Slide Number Placeholder 3"/>
          <p:cNvSpPr>
            <a:spLocks noGrp="1"/>
          </p:cNvSpPr>
          <p:nvPr>
            <p:ph type="sldNum" sz="quarter" idx="5"/>
          </p:nvPr>
        </p:nvSpPr>
        <p:spPr/>
        <p:txBody>
          <a:bodyPr/>
          <a:lstStyle/>
          <a:p>
            <a:fld id="{45EAD37F-4CAA-4C4E-B967-8FF85B62072E}" type="slidenum">
              <a:rPr lang="en-RU" smtClean="0"/>
              <a:t>29</a:t>
            </a:fld>
            <a:endParaRPr lang="en-RU"/>
          </a:p>
        </p:txBody>
      </p:sp>
    </p:spTree>
    <p:extLst>
      <p:ext uri="{BB962C8B-B14F-4D97-AF65-F5344CB8AC3E}">
        <p14:creationId xmlns:p14="http://schemas.microsoft.com/office/powerpoint/2010/main" val="230404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3</a:t>
            </a:fld>
            <a:endParaRPr lang="en-RU"/>
          </a:p>
        </p:txBody>
      </p:sp>
    </p:spTree>
    <p:extLst>
      <p:ext uri="{BB962C8B-B14F-4D97-AF65-F5344CB8AC3E}">
        <p14:creationId xmlns:p14="http://schemas.microsoft.com/office/powerpoint/2010/main" val="1151605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4</a:t>
            </a:fld>
            <a:endParaRPr lang="en-RU"/>
          </a:p>
        </p:txBody>
      </p:sp>
    </p:spTree>
    <p:extLst>
      <p:ext uri="{BB962C8B-B14F-4D97-AF65-F5344CB8AC3E}">
        <p14:creationId xmlns:p14="http://schemas.microsoft.com/office/powerpoint/2010/main" val="3515012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5</a:t>
            </a:fld>
            <a:endParaRPr lang="en-RU"/>
          </a:p>
        </p:txBody>
      </p:sp>
    </p:spTree>
    <p:extLst>
      <p:ext uri="{BB962C8B-B14F-4D97-AF65-F5344CB8AC3E}">
        <p14:creationId xmlns:p14="http://schemas.microsoft.com/office/powerpoint/2010/main" val="1853472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6</a:t>
            </a:fld>
            <a:endParaRPr lang="en-RU"/>
          </a:p>
        </p:txBody>
      </p:sp>
    </p:spTree>
    <p:extLst>
      <p:ext uri="{BB962C8B-B14F-4D97-AF65-F5344CB8AC3E}">
        <p14:creationId xmlns:p14="http://schemas.microsoft.com/office/powerpoint/2010/main" val="1140061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7</a:t>
            </a:fld>
            <a:endParaRPr lang="en-RU"/>
          </a:p>
        </p:txBody>
      </p:sp>
    </p:spTree>
    <p:extLst>
      <p:ext uri="{BB962C8B-B14F-4D97-AF65-F5344CB8AC3E}">
        <p14:creationId xmlns:p14="http://schemas.microsoft.com/office/powerpoint/2010/main" val="421408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ru-RU" dirty="0"/>
              <a:t>Тут обязательно сказать про то</a:t>
            </a:r>
            <a:r>
              <a:rPr lang="en-US" dirty="0"/>
              <a:t>, </a:t>
            </a:r>
            <a:r>
              <a:rPr lang="ru-RU" dirty="0"/>
              <a:t>что </a:t>
            </a:r>
            <a:r>
              <a:rPr lang="en-US" dirty="0"/>
              <a:t>a(0) – </a:t>
            </a:r>
            <a:r>
              <a:rPr lang="ru-RU" dirty="0"/>
              <a:t>это вызов конструктора </a:t>
            </a:r>
            <a:r>
              <a:rPr lang="en-US" dirty="0"/>
              <a:t>logger’</a:t>
            </a:r>
            <a:r>
              <a:rPr lang="ru-RU" dirty="0"/>
              <a:t>а с параметром </a:t>
            </a:r>
            <a:r>
              <a:rPr lang="en-US" dirty="0"/>
              <a:t>0</a:t>
            </a:r>
            <a:endParaRPr lang="ru-RU" dirty="0"/>
          </a:p>
          <a:p>
            <a:pPr marL="228600" indent="-228600">
              <a:buAutoNum type="arabicParenR"/>
            </a:pPr>
            <a:r>
              <a:rPr lang="ru-RU" dirty="0"/>
              <a:t>Обязательно</a:t>
            </a:r>
            <a:r>
              <a:rPr lang="en-US" dirty="0"/>
              <a:t>, </a:t>
            </a:r>
            <a:r>
              <a:rPr lang="ru-RU" dirty="0"/>
              <a:t>обратить внимание на то</a:t>
            </a:r>
            <a:r>
              <a:rPr lang="en-US" dirty="0"/>
              <a:t>, </a:t>
            </a:r>
            <a:r>
              <a:rPr lang="ru-RU" dirty="0"/>
              <a:t>что порядок вызова конструкторов </a:t>
            </a:r>
            <a:r>
              <a:rPr lang="en-US" dirty="0"/>
              <a:t>logger’</a:t>
            </a:r>
            <a:r>
              <a:rPr lang="ru-RU" dirty="0"/>
              <a:t>а определяется НЕ порядком</a:t>
            </a:r>
            <a:r>
              <a:rPr lang="en-US" dirty="0"/>
              <a:t>, </a:t>
            </a:r>
            <a:r>
              <a:rPr lang="ru-RU" dirty="0"/>
              <a:t>заданным </a:t>
            </a:r>
            <a:r>
              <a:rPr lang="en-US" dirty="0"/>
              <a:t>member initializer list’</a:t>
            </a:r>
            <a:r>
              <a:rPr lang="ru-RU" dirty="0"/>
              <a:t>ом</a:t>
            </a:r>
            <a:r>
              <a:rPr lang="en-US" dirty="0"/>
              <a:t>, </a:t>
            </a:r>
            <a:r>
              <a:rPr lang="ru-RU" dirty="0"/>
              <a:t>а порядком</a:t>
            </a:r>
            <a:r>
              <a:rPr lang="en-US" dirty="0"/>
              <a:t>, </a:t>
            </a:r>
            <a:r>
              <a:rPr lang="ru-RU" dirty="0"/>
              <a:t>заданным телом класса</a:t>
            </a:r>
            <a:r>
              <a:rPr lang="en-US" dirty="0"/>
              <a:t>. </a:t>
            </a:r>
            <a:r>
              <a:rPr lang="ru-RU" dirty="0"/>
              <a:t>Пояснить причину</a:t>
            </a:r>
            <a:r>
              <a:rPr lang="en-US" dirty="0"/>
              <a:t> </a:t>
            </a:r>
            <a:r>
              <a:rPr lang="ru-RU" dirty="0"/>
              <a:t>этого</a:t>
            </a:r>
            <a:r>
              <a:rPr lang="en-US" dirty="0"/>
              <a:t>: </a:t>
            </a:r>
            <a:r>
              <a:rPr lang="en-GB" sz="1200" b="0" i="0" kern="1200" dirty="0">
                <a:solidFill>
                  <a:schemeClr val="tx1"/>
                </a:solidFill>
                <a:effectLst/>
                <a:latin typeface="+mn-lt"/>
                <a:ea typeface="+mn-ea"/>
                <a:cs typeface="+mn-cs"/>
              </a:rPr>
              <a:t>if initialization order was controlled by the appearance in the member initializer lists of different constructors, then the </a:t>
            </a:r>
            <a:r>
              <a:rPr lang="en-GB" sz="1200" b="0" i="0" u="none" strike="noStrike" kern="1200" dirty="0">
                <a:solidFill>
                  <a:schemeClr val="tx1"/>
                </a:solidFill>
                <a:effectLst/>
                <a:latin typeface="+mn-lt"/>
                <a:ea typeface="+mn-ea"/>
                <a:cs typeface="+mn-cs"/>
                <a:hlinkClick r:id="rId3" tooltip="cpp/language/destructor"/>
              </a:rPr>
              <a:t>destructor</a:t>
            </a:r>
            <a:r>
              <a:rPr lang="en-GB" sz="1200" b="0" i="0" kern="1200" dirty="0">
                <a:solidFill>
                  <a:schemeClr val="tx1"/>
                </a:solidFill>
                <a:effectLst/>
                <a:latin typeface="+mn-lt"/>
                <a:ea typeface="+mn-ea"/>
                <a:cs typeface="+mn-cs"/>
              </a:rPr>
              <a:t> wouldn't be able to ensure that the order of destruction is the reverse of the order of construction</a:t>
            </a:r>
          </a:p>
          <a:p>
            <a:pPr marL="228600" indent="-228600">
              <a:buAutoNum type="arabicParenR"/>
            </a:pPr>
            <a:r>
              <a:rPr lang="ru-RU" sz="1200" b="0" i="0" kern="1200" dirty="0">
                <a:solidFill>
                  <a:schemeClr val="tx1"/>
                </a:solidFill>
                <a:effectLst/>
                <a:latin typeface="+mn-lt"/>
                <a:ea typeface="+mn-ea"/>
                <a:cs typeface="+mn-cs"/>
              </a:rPr>
              <a:t>Обратить внимание на порядок вызова деструктора (это комментарий к пункту 2)</a:t>
            </a:r>
            <a:endParaRPr lang="ru-RU" dirty="0"/>
          </a:p>
        </p:txBody>
      </p:sp>
      <p:sp>
        <p:nvSpPr>
          <p:cNvPr id="4" name="Slide Number Placeholder 3"/>
          <p:cNvSpPr>
            <a:spLocks noGrp="1"/>
          </p:cNvSpPr>
          <p:nvPr>
            <p:ph type="sldNum" sz="quarter" idx="5"/>
          </p:nvPr>
        </p:nvSpPr>
        <p:spPr/>
        <p:txBody>
          <a:bodyPr/>
          <a:lstStyle/>
          <a:p>
            <a:fld id="{45EAD37F-4CAA-4C4E-B967-8FF85B62072E}" type="slidenum">
              <a:rPr lang="en-RU" smtClean="0"/>
              <a:t>8</a:t>
            </a:fld>
            <a:endParaRPr lang="en-RU"/>
          </a:p>
        </p:txBody>
      </p:sp>
    </p:spTree>
    <p:extLst>
      <p:ext uri="{BB962C8B-B14F-4D97-AF65-F5344CB8AC3E}">
        <p14:creationId xmlns:p14="http://schemas.microsoft.com/office/powerpoint/2010/main" val="2512325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9</a:t>
            </a:fld>
            <a:endParaRPr lang="en-RU"/>
          </a:p>
        </p:txBody>
      </p:sp>
    </p:spTree>
    <p:extLst>
      <p:ext uri="{BB962C8B-B14F-4D97-AF65-F5344CB8AC3E}">
        <p14:creationId xmlns:p14="http://schemas.microsoft.com/office/powerpoint/2010/main" val="3867715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лист">
    <p:spTree>
      <p:nvGrpSpPr>
        <p:cNvPr id="1" name=""/>
        <p:cNvGrpSpPr/>
        <p:nvPr/>
      </p:nvGrpSpPr>
      <p:grpSpPr>
        <a:xfrm>
          <a:off x="0" y="0"/>
          <a:ext cx="0" cy="0"/>
          <a:chOff x="0" y="0"/>
          <a:chExt cx="0" cy="0"/>
        </a:xfrm>
      </p:grpSpPr>
      <p:sp>
        <p:nvSpPr>
          <p:cNvPr id="20" name="Текст 19">
            <a:extLst>
              <a:ext uri="{FF2B5EF4-FFF2-40B4-BE49-F238E27FC236}">
                <a16:creationId xmlns:a16="http://schemas.microsoft.com/office/drawing/2014/main" id="{026323EB-CB20-F940-B194-DF913FF6C0A7}"/>
              </a:ext>
            </a:extLst>
          </p:cNvPr>
          <p:cNvSpPr>
            <a:spLocks noGrp="1"/>
          </p:cNvSpPr>
          <p:nvPr>
            <p:ph type="body" sz="quarter" idx="10" hasCustomPrompt="1"/>
          </p:nvPr>
        </p:nvSpPr>
        <p:spPr>
          <a:xfrm>
            <a:off x="544424" y="3593865"/>
            <a:ext cx="8245475" cy="3078784"/>
          </a:xfrm>
          <a:prstGeom prst="rect">
            <a:avLst/>
          </a:prstGeom>
        </p:spPr>
        <p:txBody>
          <a:bodyPr/>
          <a:lstStyle>
            <a:lvl1pPr marL="0" indent="0">
              <a:buNone/>
              <a:defRPr sz="3600" baseline="0">
                <a:solidFill>
                  <a:schemeClr val="accent4"/>
                </a:solidFill>
                <a:latin typeface="+mn-lt"/>
              </a:defRPr>
            </a:lvl1pPr>
          </a:lstStyle>
          <a:p>
            <a:pPr lvl="0"/>
            <a:r>
              <a:rPr lang="en-US" dirty="0"/>
              <a:t>Lecture #n</a:t>
            </a:r>
          </a:p>
          <a:p>
            <a:pPr lvl="0"/>
            <a:r>
              <a:rPr lang="en-US" dirty="0"/>
              <a:t>Lecture theme</a:t>
            </a:r>
          </a:p>
          <a:p>
            <a:pPr lvl="0"/>
            <a:r>
              <a:rPr lang="en-US" dirty="0"/>
              <a:t>Konstantin </a:t>
            </a:r>
            <a:r>
              <a:rPr lang="en-US" dirty="0" err="1"/>
              <a:t>Leladze</a:t>
            </a:r>
            <a:endParaRPr lang="en-US" dirty="0"/>
          </a:p>
          <a:p>
            <a:pPr lvl="0"/>
            <a:r>
              <a:rPr lang="en-US" dirty="0"/>
              <a:t>C++ Basics</a:t>
            </a:r>
          </a:p>
          <a:p>
            <a:pPr lvl="0"/>
            <a:r>
              <a:rPr lang="en-US" dirty="0"/>
              <a:t>DIHT MIPT 2021</a:t>
            </a:r>
            <a:endParaRPr lang="ru-RU" dirty="0"/>
          </a:p>
        </p:txBody>
      </p:sp>
      <p:pic>
        <p:nvPicPr>
          <p:cNvPr id="7" name="Рисунок 213" descr="Рисунок 213">
            <a:extLst>
              <a:ext uri="{FF2B5EF4-FFF2-40B4-BE49-F238E27FC236}">
                <a16:creationId xmlns:a16="http://schemas.microsoft.com/office/drawing/2014/main" id="{DC68529A-8A83-B04F-B9A8-7E5A0431F669}"/>
              </a:ext>
            </a:extLst>
          </p:cNvPr>
          <p:cNvPicPr>
            <a:picLocks noChangeAspect="1"/>
          </p:cNvPicPr>
          <p:nvPr/>
        </p:nvPicPr>
        <p:blipFill>
          <a:blip r:embed="rId2"/>
          <a:srcRect t="63472" r="82814"/>
          <a:stretch>
            <a:fillRect/>
          </a:stretch>
        </p:blipFill>
        <p:spPr>
          <a:xfrm>
            <a:off x="5486312" y="4920746"/>
            <a:ext cx="950811" cy="2079158"/>
          </a:xfrm>
          <a:prstGeom prst="rect">
            <a:avLst/>
          </a:prstGeom>
          <a:ln w="12700">
            <a:miter lim="400000"/>
          </a:ln>
        </p:spPr>
      </p:pic>
      <p:pic>
        <p:nvPicPr>
          <p:cNvPr id="18" name="Рисунок 720" descr="Рисунок 720">
            <a:extLst>
              <a:ext uri="{FF2B5EF4-FFF2-40B4-BE49-F238E27FC236}">
                <a16:creationId xmlns:a16="http://schemas.microsoft.com/office/drawing/2014/main" id="{DEA648B1-C859-D94A-A6A1-43602DAEAA71}"/>
              </a:ext>
            </a:extLst>
          </p:cNvPr>
          <p:cNvPicPr>
            <a:picLocks noChangeAspect="1"/>
          </p:cNvPicPr>
          <p:nvPr/>
        </p:nvPicPr>
        <p:blipFill>
          <a:blip r:embed="rId3">
            <a:duotone>
              <a:prstClr val="black"/>
              <a:srgbClr val="0169B3">
                <a:tint val="45000"/>
                <a:satMod val="400000"/>
              </a:srgbClr>
            </a:duotone>
          </a:blip>
          <a:srcRect l="6718" t="1" r="38529" b="65080"/>
          <a:stretch>
            <a:fillRect/>
          </a:stretch>
        </p:blipFill>
        <p:spPr>
          <a:xfrm>
            <a:off x="9152238" y="4937473"/>
            <a:ext cx="3039763" cy="1920528"/>
          </a:xfrm>
          <a:prstGeom prst="rect">
            <a:avLst/>
          </a:prstGeom>
          <a:ln w="12700">
            <a:miter lim="400000"/>
          </a:ln>
        </p:spPr>
      </p:pic>
      <p:pic>
        <p:nvPicPr>
          <p:cNvPr id="3" name="Picture 2">
            <a:extLst>
              <a:ext uri="{FF2B5EF4-FFF2-40B4-BE49-F238E27FC236}">
                <a16:creationId xmlns:a16="http://schemas.microsoft.com/office/drawing/2014/main" id="{FA081BE7-21AF-374F-99B5-6AC706A08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1670" y="-241611"/>
            <a:ext cx="7620000" cy="4140200"/>
          </a:xfrm>
          <a:prstGeom prst="rect">
            <a:avLst/>
          </a:prstGeom>
          <a:ln>
            <a:noFill/>
          </a:ln>
        </p:spPr>
      </p:pic>
    </p:spTree>
    <p:extLst>
      <p:ext uri="{BB962C8B-B14F-4D97-AF65-F5344CB8AC3E}">
        <p14:creationId xmlns:p14="http://schemas.microsoft.com/office/powerpoint/2010/main" val="7248651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Слайд №1.1 Стандартный">
    <p:spTree>
      <p:nvGrpSpPr>
        <p:cNvPr id="1" name=""/>
        <p:cNvGrpSpPr/>
        <p:nvPr/>
      </p:nvGrpSpPr>
      <p:grpSpPr>
        <a:xfrm>
          <a:off x="0" y="0"/>
          <a:ext cx="0" cy="0"/>
          <a:chOff x="0" y="0"/>
          <a:chExt cx="0" cy="0"/>
        </a:xfrm>
      </p:grpSpPr>
      <p:pic>
        <p:nvPicPr>
          <p:cNvPr id="9" name="Рисунок 43" descr="Рисунок 43">
            <a:extLst>
              <a:ext uri="{FF2B5EF4-FFF2-40B4-BE49-F238E27FC236}">
                <a16:creationId xmlns:a16="http://schemas.microsoft.com/office/drawing/2014/main" id="{31DA519A-B518-FF4B-8FB1-2672058A68F0}"/>
              </a:ext>
            </a:extLst>
          </p:cNvPr>
          <p:cNvPicPr>
            <a:picLocks noChangeAspect="1"/>
          </p:cNvPicPr>
          <p:nvPr/>
        </p:nvPicPr>
        <p:blipFill>
          <a:blip r:embed="rId2">
            <a:duotone>
              <a:prstClr val="black"/>
              <a:srgbClr val="000080">
                <a:tint val="45000"/>
                <a:satMod val="400000"/>
              </a:srgbClr>
            </a:duotone>
          </a:blip>
          <a:srcRect l="38098" t="6809" r="46928" b="78012"/>
          <a:stretch>
            <a:fillRect/>
          </a:stretch>
        </p:blipFill>
        <p:spPr>
          <a:xfrm>
            <a:off x="-3259" y="279216"/>
            <a:ext cx="770023" cy="773296"/>
          </a:xfrm>
          <a:prstGeom prst="rect">
            <a:avLst/>
          </a:prstGeom>
          <a:ln w="12700">
            <a:noFill/>
            <a:miter lim="400000"/>
          </a:ln>
        </p:spPr>
      </p:pic>
      <p:sp>
        <p:nvSpPr>
          <p:cNvPr id="11" name="Прямая соединительная линия 18">
            <a:extLst>
              <a:ext uri="{FF2B5EF4-FFF2-40B4-BE49-F238E27FC236}">
                <a16:creationId xmlns:a16="http://schemas.microsoft.com/office/drawing/2014/main" id="{6655DCFB-54F9-1F4D-96B4-E509247A14C2}"/>
              </a:ext>
            </a:extLst>
          </p:cNvPr>
          <p:cNvSpPr/>
          <p:nvPr/>
        </p:nvSpPr>
        <p:spPr>
          <a:xfrm>
            <a:off x="1119188" y="1052512"/>
            <a:ext cx="3420001" cy="0"/>
          </a:xfrm>
          <a:prstGeom prst="line">
            <a:avLst/>
          </a:prstGeom>
          <a:noFill/>
          <a:ln w="76200" cap="flat">
            <a:solidFill>
              <a:srgbClr val="000080"/>
            </a:solidFill>
            <a:prstDash val="solid"/>
            <a:miter lim="800000"/>
          </a:ln>
          <a:effectLst/>
        </p:spPr>
        <p:txBody>
          <a:bodyPr wrap="square" lIns="45719" tIns="45719" rIns="45719" bIns="45719" numCol="1" anchor="t">
            <a:noAutofit/>
          </a:bodyPr>
          <a:lstStyle/>
          <a:p>
            <a:endParaRPr/>
          </a:p>
        </p:txBody>
      </p:sp>
      <p:sp>
        <p:nvSpPr>
          <p:cNvPr id="24" name="Текст 23">
            <a:extLst>
              <a:ext uri="{FF2B5EF4-FFF2-40B4-BE49-F238E27FC236}">
                <a16:creationId xmlns:a16="http://schemas.microsoft.com/office/drawing/2014/main" id="{60BF5461-0F78-B34F-9480-B7D10E9C0A51}"/>
              </a:ext>
            </a:extLst>
          </p:cNvPr>
          <p:cNvSpPr>
            <a:spLocks noGrp="1"/>
          </p:cNvSpPr>
          <p:nvPr>
            <p:ph type="body" sz="quarter" idx="13" hasCustomPrompt="1"/>
          </p:nvPr>
        </p:nvSpPr>
        <p:spPr>
          <a:xfrm>
            <a:off x="1120775" y="355493"/>
            <a:ext cx="9726295" cy="823913"/>
          </a:xfrm>
          <a:prstGeom prst="rect">
            <a:avLst/>
          </a:prstGeom>
        </p:spPr>
        <p:txBody>
          <a:bodyPr>
            <a:normAutofit/>
          </a:bodyPr>
          <a:lstStyle>
            <a:lvl1pPr marL="0" indent="0">
              <a:buNone/>
              <a:defRPr sz="4000">
                <a:solidFill>
                  <a:schemeClr val="accent4"/>
                </a:solidFill>
                <a:latin typeface="Helvetica" pitchFamily="2" charset="0"/>
              </a:defRPr>
            </a:lvl1pPr>
          </a:lstStyle>
          <a:p>
            <a:pPr lvl="0"/>
            <a:r>
              <a:rPr lang="ru-RU" dirty="0"/>
              <a:t>Заголовок</a:t>
            </a:r>
          </a:p>
        </p:txBody>
      </p:sp>
      <p:sp>
        <p:nvSpPr>
          <p:cNvPr id="7" name="Объект 11">
            <a:extLst>
              <a:ext uri="{FF2B5EF4-FFF2-40B4-BE49-F238E27FC236}">
                <a16:creationId xmlns:a16="http://schemas.microsoft.com/office/drawing/2014/main" id="{5B8E3B77-36E6-BF4C-8FCD-B9B192F46F07}"/>
              </a:ext>
            </a:extLst>
          </p:cNvPr>
          <p:cNvSpPr>
            <a:spLocks noGrp="1"/>
          </p:cNvSpPr>
          <p:nvPr>
            <p:ph sz="quarter" idx="14" hasCustomPrompt="1"/>
          </p:nvPr>
        </p:nvSpPr>
        <p:spPr>
          <a:xfrm>
            <a:off x="1120775" y="1795249"/>
            <a:ext cx="9826858" cy="3959438"/>
          </a:xfrm>
          <a:prstGeom prst="rect">
            <a:avLst/>
          </a:prstGeom>
        </p:spPr>
        <p:txBody>
          <a:bodyPr>
            <a:normAutofit/>
          </a:bodyPr>
          <a:lstStyle>
            <a:lvl1pPr marL="0" indent="0">
              <a:buNone/>
              <a:defRPr sz="2000" baseline="0">
                <a:solidFill>
                  <a:schemeClr val="accent4"/>
                </a:solidFill>
                <a:latin typeface="Helvetica" pitchFamily="2" charset="0"/>
              </a:defRPr>
            </a:lvl1pPr>
          </a:lstStyle>
          <a:p>
            <a:pPr marL="0" marR="0" lvl="0" indent="0" algn="l" defTabSz="914400" rtl="0" eaLnBrk="1" fontAlgn="auto" latinLnBrk="0" hangingPunct="1">
              <a:lnSpc>
                <a:spcPct val="90000"/>
              </a:lnSpc>
              <a:spcBef>
                <a:spcPts val="1000"/>
              </a:spcBef>
              <a:spcAft>
                <a:spcPts val="0"/>
              </a:spcAft>
              <a:buClrTx/>
              <a:buSzPct val="100000"/>
              <a:buFont typeface="Arial"/>
              <a:buNone/>
              <a:tabLst/>
              <a:defRPr/>
            </a:pPr>
            <a:r>
              <a:rPr lang="ru-RU" dirty="0"/>
              <a:t>Текст</a:t>
            </a:r>
          </a:p>
        </p:txBody>
      </p:sp>
    </p:spTree>
    <p:extLst>
      <p:ext uri="{BB962C8B-B14F-4D97-AF65-F5344CB8AC3E}">
        <p14:creationId xmlns:p14="http://schemas.microsoft.com/office/powerpoint/2010/main" val="337759302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Слайд №1.1 Стандартный">
    <p:spTree>
      <p:nvGrpSpPr>
        <p:cNvPr id="1" name=""/>
        <p:cNvGrpSpPr/>
        <p:nvPr/>
      </p:nvGrpSpPr>
      <p:grpSpPr>
        <a:xfrm>
          <a:off x="0" y="0"/>
          <a:ext cx="0" cy="0"/>
          <a:chOff x="0" y="0"/>
          <a:chExt cx="0" cy="0"/>
        </a:xfrm>
      </p:grpSpPr>
      <p:pic>
        <p:nvPicPr>
          <p:cNvPr id="9" name="Рисунок 43">
            <a:extLst>
              <a:ext uri="{FF2B5EF4-FFF2-40B4-BE49-F238E27FC236}">
                <a16:creationId xmlns:a16="http://schemas.microsoft.com/office/drawing/2014/main" id="{31DA519A-B518-FF4B-8FB1-2672058A6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 y="280852"/>
            <a:ext cx="770023" cy="770023"/>
          </a:xfrm>
          <a:prstGeom prst="rect">
            <a:avLst/>
          </a:prstGeom>
          <a:ln w="12700">
            <a:miter lim="400000"/>
          </a:ln>
        </p:spPr>
      </p:pic>
      <p:sp>
        <p:nvSpPr>
          <p:cNvPr id="11" name="Прямая соединительная линия 18">
            <a:extLst>
              <a:ext uri="{FF2B5EF4-FFF2-40B4-BE49-F238E27FC236}">
                <a16:creationId xmlns:a16="http://schemas.microsoft.com/office/drawing/2014/main" id="{6655DCFB-54F9-1F4D-96B4-E509247A14C2}"/>
              </a:ext>
            </a:extLst>
          </p:cNvPr>
          <p:cNvSpPr/>
          <p:nvPr/>
        </p:nvSpPr>
        <p:spPr>
          <a:xfrm>
            <a:off x="1119188" y="1052512"/>
            <a:ext cx="3420001" cy="0"/>
          </a:xfrm>
          <a:prstGeom prst="line">
            <a:avLst/>
          </a:prstGeom>
          <a:noFill/>
          <a:ln w="76200" cap="flat">
            <a:solidFill>
              <a:srgbClr val="015DAC"/>
            </a:solidFill>
            <a:prstDash val="solid"/>
            <a:miter lim="800000"/>
          </a:ln>
          <a:effectLst/>
        </p:spPr>
        <p:txBody>
          <a:bodyPr wrap="square" lIns="45719" tIns="45719" rIns="45719" bIns="45719" numCol="1" anchor="t">
            <a:noAutofit/>
          </a:bodyPr>
          <a:lstStyle/>
          <a:p>
            <a:endParaRPr dirty="0"/>
          </a:p>
        </p:txBody>
      </p:sp>
      <p:sp>
        <p:nvSpPr>
          <p:cNvPr id="24" name="Текст 23">
            <a:extLst>
              <a:ext uri="{FF2B5EF4-FFF2-40B4-BE49-F238E27FC236}">
                <a16:creationId xmlns:a16="http://schemas.microsoft.com/office/drawing/2014/main" id="{60BF5461-0F78-B34F-9480-B7D10E9C0A51}"/>
              </a:ext>
            </a:extLst>
          </p:cNvPr>
          <p:cNvSpPr>
            <a:spLocks noGrp="1"/>
          </p:cNvSpPr>
          <p:nvPr>
            <p:ph type="body" sz="quarter" idx="13" hasCustomPrompt="1"/>
          </p:nvPr>
        </p:nvSpPr>
        <p:spPr>
          <a:xfrm>
            <a:off x="1120775" y="355494"/>
            <a:ext cx="9726295" cy="548746"/>
          </a:xfrm>
          <a:prstGeom prst="rect">
            <a:avLst/>
          </a:prstGeom>
        </p:spPr>
        <p:txBody>
          <a:bodyPr>
            <a:normAutofit/>
          </a:bodyPr>
          <a:lstStyle>
            <a:lvl1pPr marL="0" indent="0">
              <a:buNone/>
              <a:defRPr sz="4000">
                <a:solidFill>
                  <a:schemeClr val="accent4"/>
                </a:solidFill>
                <a:latin typeface="Helvetica" pitchFamily="2" charset="0"/>
              </a:defRPr>
            </a:lvl1pPr>
          </a:lstStyle>
          <a:p>
            <a:pPr lvl="0"/>
            <a:r>
              <a:rPr lang="ru-RU" dirty="0"/>
              <a:t>Заголовок</a:t>
            </a:r>
          </a:p>
        </p:txBody>
      </p:sp>
    </p:spTree>
    <p:extLst>
      <p:ext uri="{BB962C8B-B14F-4D97-AF65-F5344CB8AC3E}">
        <p14:creationId xmlns:p14="http://schemas.microsoft.com/office/powerpoint/2010/main" val="131454466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hueOff val="-10800000"/>
            <a:satOff val="-100001"/>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6735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transition spd="med"/>
  <p:txStyles>
    <p:titleStyle>
      <a:lvl1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hyperlink" Target="https://pastebin.com/ZL3cQjz8"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hyperlink" Target="https://en.cppreference.com/w/cpp/language/member_functions"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en.cppreference.com/w/cpp/language/lifetim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Constructor</a:t>
            </a:r>
            <a:endParaRPr lang="ru-RU" dirty="0"/>
          </a:p>
        </p:txBody>
      </p:sp>
      <p:sp>
        <p:nvSpPr>
          <p:cNvPr id="4" name="TextBox 3">
            <a:extLst>
              <a:ext uri="{FF2B5EF4-FFF2-40B4-BE49-F238E27FC236}">
                <a16:creationId xmlns:a16="http://schemas.microsoft.com/office/drawing/2014/main" id="{51290ADC-D4FE-2C4D-A0B3-B3DCD934630B}"/>
              </a:ext>
            </a:extLst>
          </p:cNvPr>
          <p:cNvSpPr txBox="1"/>
          <p:nvPr/>
        </p:nvSpPr>
        <p:spPr>
          <a:xfrm>
            <a:off x="1120775" y="1578226"/>
            <a:ext cx="9726294"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t>Constructor is a special non-static member function (aka method) of a class that is used to initialize objects (aka instances) of its class type.</a:t>
            </a:r>
          </a:p>
        </p:txBody>
      </p:sp>
      <p:sp>
        <p:nvSpPr>
          <p:cNvPr id="5" name="TextBox 4">
            <a:extLst>
              <a:ext uri="{FF2B5EF4-FFF2-40B4-BE49-F238E27FC236}">
                <a16:creationId xmlns:a16="http://schemas.microsoft.com/office/drawing/2014/main" id="{5E4DEE90-0EA9-2A47-AE77-65A9FD84FFEE}"/>
              </a:ext>
            </a:extLst>
          </p:cNvPr>
          <p:cNvSpPr txBox="1"/>
          <p:nvPr/>
        </p:nvSpPr>
        <p:spPr>
          <a:xfrm>
            <a:off x="1120776" y="2575377"/>
            <a:ext cx="6367420" cy="2862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Defining custom constructor:</a:t>
            </a:r>
            <a:endParaRPr lang="ru-RU" b="1" dirty="0"/>
          </a:p>
          <a:p>
            <a:endParaRPr lang="ru-RU" dirty="0"/>
          </a:p>
          <a:p>
            <a:r>
              <a:rPr lang="en-US" dirty="0"/>
              <a:t>Defining</a:t>
            </a:r>
            <a:r>
              <a:rPr lang="en-GB" dirty="0"/>
              <a:t> your own constructor for a class is very similar to defining a method, however, instead of the method name, we write the name of the class itself, and do not specify the return value (constructors do not return anything!)</a:t>
            </a:r>
            <a:endParaRPr lang="ru-RU" dirty="0"/>
          </a:p>
          <a:p>
            <a:endParaRPr lang="ru-RU" dirty="0"/>
          </a:p>
          <a:p>
            <a:r>
              <a:rPr lang="en-GB" dirty="0"/>
              <a:t>As you can see, in the main function, we passed values ​​to the constructor, and now an object named instance has 23 and -42 in the _x and _y fields, respectively.</a:t>
            </a:r>
          </a:p>
        </p:txBody>
      </p:sp>
      <p:pic>
        <p:nvPicPr>
          <p:cNvPr id="6" name="Picture 5">
            <a:extLst>
              <a:ext uri="{FF2B5EF4-FFF2-40B4-BE49-F238E27FC236}">
                <a16:creationId xmlns:a16="http://schemas.microsoft.com/office/drawing/2014/main" id="{FE8B581F-A045-5F43-81FA-1072F2ACA1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1258" y="2760043"/>
            <a:ext cx="2975811" cy="3450674"/>
          </a:xfrm>
          <a:prstGeom prst="rect">
            <a:avLst/>
          </a:prstGeom>
        </p:spPr>
      </p:pic>
    </p:spTree>
    <p:extLst>
      <p:ext uri="{BB962C8B-B14F-4D97-AF65-F5344CB8AC3E}">
        <p14:creationId xmlns:p14="http://schemas.microsoft.com/office/powerpoint/2010/main" val="106897342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Defaulted default constructor and destructor</a:t>
            </a:r>
            <a:endParaRPr lang="ru-RU" dirty="0"/>
          </a:p>
        </p:txBody>
      </p:sp>
      <p:sp>
        <p:nvSpPr>
          <p:cNvPr id="3" name="TextBox 2">
            <a:extLst>
              <a:ext uri="{FF2B5EF4-FFF2-40B4-BE49-F238E27FC236}">
                <a16:creationId xmlns:a16="http://schemas.microsoft.com/office/drawing/2014/main" id="{D4E49B97-E405-B341-92C4-8E35AC97A170}"/>
              </a:ext>
            </a:extLst>
          </p:cNvPr>
          <p:cNvSpPr txBox="1"/>
          <p:nvPr/>
        </p:nvSpPr>
        <p:spPr>
          <a:xfrm>
            <a:off x="1120775" y="1260389"/>
            <a:ext cx="9726295"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latin typeface="Helvetica" pitchFamily="2" charset="0"/>
              </a:rPr>
              <a:t>In the last lecture, I said that in some cases the compiler will generate default </a:t>
            </a:r>
            <a:r>
              <a:rPr lang="en-GB" dirty="0" err="1">
                <a:latin typeface="Helvetica" pitchFamily="2" charset="0"/>
              </a:rPr>
              <a:t>constructos</a:t>
            </a:r>
            <a:r>
              <a:rPr lang="en-GB" dirty="0">
                <a:latin typeface="Helvetica" pitchFamily="2" charset="0"/>
              </a:rPr>
              <a:t> on its own. In fact, this does not always happen. For example, if you declare a custom constructor for your class, the default constructor will no longer be generated for it. We'll talk about this in detail on the next slides, but now let's see an example of the code.</a:t>
            </a:r>
            <a:endParaRPr kumimoji="0" lang="en-RU" sz="1800" b="0" i="0" u="none" strike="noStrike" cap="none" spc="0" normalizeH="0" baseline="0" dirty="0">
              <a:ln>
                <a:noFill/>
              </a:ln>
              <a:solidFill>
                <a:srgbClr val="323332"/>
              </a:solidFill>
              <a:effectLst/>
              <a:uFillTx/>
              <a:latin typeface="Helvetica" pitchFamily="2" charset="0"/>
              <a:ea typeface="+mj-ea"/>
              <a:cs typeface="+mj-cs"/>
              <a:sym typeface="Calibri"/>
            </a:endParaRPr>
          </a:p>
        </p:txBody>
      </p:sp>
      <p:pic>
        <p:nvPicPr>
          <p:cNvPr id="5" name="Picture 4">
            <a:extLst>
              <a:ext uri="{FF2B5EF4-FFF2-40B4-BE49-F238E27FC236}">
                <a16:creationId xmlns:a16="http://schemas.microsoft.com/office/drawing/2014/main" id="{40FE273C-7F43-FB44-BE45-E580B46CB3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0775" y="2841579"/>
            <a:ext cx="3903978" cy="2000385"/>
          </a:xfrm>
          <a:prstGeom prst="rect">
            <a:avLst/>
          </a:prstGeom>
        </p:spPr>
      </p:pic>
      <p:pic>
        <p:nvPicPr>
          <p:cNvPr id="7" name="Picture 6">
            <a:extLst>
              <a:ext uri="{FF2B5EF4-FFF2-40B4-BE49-F238E27FC236}">
                <a16:creationId xmlns:a16="http://schemas.microsoft.com/office/drawing/2014/main" id="{FFE8FF90-4CB3-D74A-9451-8CB3CEABB7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3784" y="2841578"/>
            <a:ext cx="3643286" cy="2000385"/>
          </a:xfrm>
          <a:prstGeom prst="rect">
            <a:avLst/>
          </a:prstGeom>
        </p:spPr>
      </p:pic>
      <p:sp>
        <p:nvSpPr>
          <p:cNvPr id="9" name="TextBox 8">
            <a:extLst>
              <a:ext uri="{FF2B5EF4-FFF2-40B4-BE49-F238E27FC236}">
                <a16:creationId xmlns:a16="http://schemas.microsoft.com/office/drawing/2014/main" id="{B3DE39A3-53F4-4742-84A4-10FF605B3F0F}"/>
              </a:ext>
            </a:extLst>
          </p:cNvPr>
          <p:cNvSpPr txBox="1"/>
          <p:nvPr/>
        </p:nvSpPr>
        <p:spPr>
          <a:xfrm>
            <a:off x="1075038" y="5222823"/>
            <a:ext cx="977203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This is how we can train the C ++ compiler to generate the defaulted default constructor even if it was not automatically generated.</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
        <p:nvSpPr>
          <p:cNvPr id="13" name="Стрелка вправо 2">
            <a:extLst>
              <a:ext uri="{FF2B5EF4-FFF2-40B4-BE49-F238E27FC236}">
                <a16:creationId xmlns:a16="http://schemas.microsoft.com/office/drawing/2014/main" id="{88DC8365-AD96-B846-B7ED-8ACD2174451D}"/>
              </a:ext>
            </a:extLst>
          </p:cNvPr>
          <p:cNvSpPr/>
          <p:nvPr/>
        </p:nvSpPr>
        <p:spPr>
          <a:xfrm>
            <a:off x="5504668" y="3411784"/>
            <a:ext cx="1219200" cy="85997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dirty="0"/>
          </a:p>
        </p:txBody>
      </p:sp>
    </p:spTree>
    <p:extLst>
      <p:ext uri="{BB962C8B-B14F-4D97-AF65-F5344CB8AC3E}">
        <p14:creationId xmlns:p14="http://schemas.microsoft.com/office/powerpoint/2010/main" val="4081217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Deleted default constructor and destructor</a:t>
            </a:r>
            <a:endParaRPr lang="ru-RU" dirty="0"/>
          </a:p>
        </p:txBody>
      </p:sp>
      <p:sp>
        <p:nvSpPr>
          <p:cNvPr id="10" name="TextBox 9">
            <a:extLst>
              <a:ext uri="{FF2B5EF4-FFF2-40B4-BE49-F238E27FC236}">
                <a16:creationId xmlns:a16="http://schemas.microsoft.com/office/drawing/2014/main" id="{50768D18-5FC4-014F-9D3F-B797EB88E362}"/>
              </a:ext>
            </a:extLst>
          </p:cNvPr>
          <p:cNvSpPr txBox="1"/>
          <p:nvPr/>
        </p:nvSpPr>
        <p:spPr>
          <a:xfrm>
            <a:off x="1120775" y="1418538"/>
            <a:ext cx="10284511"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fontAlgn="base"/>
            <a:r>
              <a:rPr lang="en-GB" dirty="0"/>
              <a:t>The default constructor and destructor can also be removed. To do this, use the syntax </a:t>
            </a:r>
            <a:r>
              <a:rPr lang="en-GB" dirty="0">
                <a:solidFill>
                  <a:srgbClr val="0169B3"/>
                </a:solidFill>
              </a:rPr>
              <a:t>= delete; </a:t>
            </a:r>
            <a:r>
              <a:rPr lang="en-GB" dirty="0"/>
              <a:t>This can be useful in some exotic cases, such as when you want to create a class that should not be instantiated.</a:t>
            </a:r>
            <a:endParaRPr lang="en-GB" b="0" dirty="0">
              <a:solidFill>
                <a:srgbClr val="161616"/>
              </a:solidFill>
              <a:effectLst/>
              <a:latin typeface="Helvetica" pitchFamily="2" charset="0"/>
            </a:endParaRPr>
          </a:p>
        </p:txBody>
      </p:sp>
      <p:pic>
        <p:nvPicPr>
          <p:cNvPr id="4" name="Picture 3">
            <a:extLst>
              <a:ext uri="{FF2B5EF4-FFF2-40B4-BE49-F238E27FC236}">
                <a16:creationId xmlns:a16="http://schemas.microsoft.com/office/drawing/2014/main" id="{A9BB4AB2-78DD-1A45-B65D-2C8442B94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6450" y="3429000"/>
            <a:ext cx="2959100" cy="2235200"/>
          </a:xfrm>
          <a:prstGeom prst="rect">
            <a:avLst/>
          </a:prstGeom>
        </p:spPr>
      </p:pic>
    </p:spTree>
    <p:extLst>
      <p:ext uri="{BB962C8B-B14F-4D97-AF65-F5344CB8AC3E}">
        <p14:creationId xmlns:p14="http://schemas.microsoft.com/office/powerpoint/2010/main" val="55482204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85000" lnSpcReduction="10000"/>
          </a:bodyPr>
          <a:lstStyle/>
          <a:p>
            <a:r>
              <a:rPr lang="en-US" dirty="0"/>
              <a:t>Implicitly declared and defined default constructor</a:t>
            </a:r>
            <a:endParaRPr lang="ru-RU" dirty="0"/>
          </a:p>
        </p:txBody>
      </p:sp>
      <p:sp>
        <p:nvSpPr>
          <p:cNvPr id="3" name="TextBox 2">
            <a:extLst>
              <a:ext uri="{FF2B5EF4-FFF2-40B4-BE49-F238E27FC236}">
                <a16:creationId xmlns:a16="http://schemas.microsoft.com/office/drawing/2014/main" id="{3EAEB24D-E428-CF4A-9FB0-0B5A4ED16A9C}"/>
              </a:ext>
            </a:extLst>
          </p:cNvPr>
          <p:cNvSpPr txBox="1"/>
          <p:nvPr/>
        </p:nvSpPr>
        <p:spPr>
          <a:xfrm>
            <a:off x="1120775" y="1346885"/>
            <a:ext cx="10577384" cy="4524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US" b="1" dirty="0">
                <a:latin typeface="Helvetica" pitchFamily="2" charset="0"/>
              </a:rPr>
              <a:t>Implicitly </a:t>
            </a:r>
            <a:r>
              <a:rPr lang="en-US" b="1" dirty="0">
                <a:solidFill>
                  <a:srgbClr val="0169B3"/>
                </a:solidFill>
                <a:latin typeface="Helvetica" pitchFamily="2" charset="0"/>
              </a:rPr>
              <a:t>declared</a:t>
            </a:r>
            <a:r>
              <a:rPr lang="en-US" b="1" dirty="0">
                <a:latin typeface="Helvetica" pitchFamily="2" charset="0"/>
              </a:rPr>
              <a:t> default constructor</a:t>
            </a:r>
            <a:r>
              <a:rPr lang="en-US" dirty="0">
                <a:latin typeface="Helvetica" pitchFamily="2" charset="0"/>
              </a:rPr>
              <a:t>:</a:t>
            </a:r>
            <a:endParaRPr lang="ru-RU" dirty="0">
              <a:latin typeface="Helvetica" pitchFamily="2" charset="0"/>
            </a:endParaRPr>
          </a:p>
          <a:p>
            <a:pPr hangingPunct="0"/>
            <a:r>
              <a:rPr lang="en-GB" dirty="0">
                <a:latin typeface="Helvetica" pitchFamily="2" charset="0"/>
              </a:rPr>
              <a:t>If no user-declared constructors of any kind are provided for a class type (struct or a class), the compiler will always declare a default constructor as a public member of its class.</a:t>
            </a:r>
          </a:p>
          <a:p>
            <a:pPr hangingPunct="0"/>
            <a:endParaRPr kumimoji="0" lang="en-GB" sz="1800" b="0" i="0" u="none" strike="noStrike" cap="none" spc="0" normalizeH="0" baseline="0" dirty="0">
              <a:ln>
                <a:noFill/>
              </a:ln>
              <a:solidFill>
                <a:srgbClr val="323332"/>
              </a:solidFill>
              <a:effectLst/>
              <a:uFillTx/>
              <a:latin typeface="Helvetica" pitchFamily="2" charset="0"/>
              <a:ea typeface="+mj-ea"/>
              <a:cs typeface="+mj-cs"/>
              <a:sym typeface="Calibri"/>
            </a:endParaRPr>
          </a:p>
          <a:p>
            <a:pPr hangingPunct="0"/>
            <a:r>
              <a:rPr lang="en-US" b="1" dirty="0">
                <a:latin typeface="Helvetica" pitchFamily="2" charset="0"/>
              </a:rPr>
              <a:t>Implicitly </a:t>
            </a:r>
            <a:r>
              <a:rPr lang="en-US" b="1" dirty="0">
                <a:solidFill>
                  <a:srgbClr val="0169B3"/>
                </a:solidFill>
                <a:latin typeface="Helvetica" pitchFamily="2" charset="0"/>
              </a:rPr>
              <a:t>defined</a:t>
            </a:r>
            <a:r>
              <a:rPr lang="en-US" b="1" dirty="0">
                <a:latin typeface="Helvetica" pitchFamily="2" charset="0"/>
              </a:rPr>
              <a:t> default constructor</a:t>
            </a:r>
            <a:r>
              <a:rPr lang="en-US" dirty="0">
                <a:latin typeface="Helvetica" pitchFamily="2" charset="0"/>
              </a:rPr>
              <a:t>:</a:t>
            </a:r>
            <a:endParaRPr kumimoji="0" lang="en-GB" sz="1800" b="0" i="0" u="none" strike="noStrike" cap="none" spc="0" normalizeH="0" baseline="0" dirty="0">
              <a:ln>
                <a:noFill/>
              </a:ln>
              <a:solidFill>
                <a:srgbClr val="323332"/>
              </a:solidFill>
              <a:effectLst/>
              <a:uFillTx/>
              <a:latin typeface="Helvetica" pitchFamily="2" charset="0"/>
              <a:ea typeface="+mj-ea"/>
              <a:cs typeface="+mj-cs"/>
              <a:sym typeface="Calibri"/>
            </a:endParaRPr>
          </a:p>
          <a:p>
            <a:pPr hangingPunct="0"/>
            <a:r>
              <a:rPr lang="en-GB" dirty="0">
                <a:latin typeface="Helvetica" pitchFamily="2" charset="0"/>
              </a:rPr>
              <a:t>If the implicitly-declared default constructor is not defined as deleted, it is defined (that is, a function body is generated and compiled) by the compiler if, and it has the same effect as a user-defined constructor with empty body and empty initializer list. That is, it calls the default constructors of the non-static members of this class.</a:t>
            </a:r>
            <a:endParaRPr kumimoji="0" lang="en-GB" sz="1800" b="0" i="0" u="none" strike="noStrike" cap="none" spc="0" normalizeH="0" baseline="0" dirty="0">
              <a:ln>
                <a:noFill/>
              </a:ln>
              <a:solidFill>
                <a:srgbClr val="323332"/>
              </a:solidFill>
              <a:effectLst/>
              <a:uFillTx/>
              <a:latin typeface="Helvetica" pitchFamily="2" charset="0"/>
              <a:ea typeface="+mj-ea"/>
              <a:cs typeface="+mj-cs"/>
              <a:sym typeface="Calibri"/>
            </a:endParaRPr>
          </a:p>
          <a:p>
            <a:br>
              <a:rPr lang="en-GB" dirty="0">
                <a:latin typeface="Helvetica" pitchFamily="2" charset="0"/>
              </a:rPr>
            </a:br>
            <a:r>
              <a:rPr lang="en-GB" dirty="0">
                <a:latin typeface="Helvetica" pitchFamily="2" charset="0"/>
              </a:rPr>
              <a:t>The implicitly-declared or defaulted default constructor for class </a:t>
            </a:r>
            <a:r>
              <a:rPr lang="en-GB" b="1" dirty="0">
                <a:latin typeface="Helvetica" pitchFamily="2" charset="0"/>
              </a:rPr>
              <a:t>T</a:t>
            </a:r>
            <a:r>
              <a:rPr lang="en-GB" dirty="0">
                <a:latin typeface="Helvetica" pitchFamily="2" charset="0"/>
              </a:rPr>
              <a:t> is defined as </a:t>
            </a:r>
            <a:r>
              <a:rPr lang="en-GB" b="1" dirty="0">
                <a:latin typeface="Helvetica" pitchFamily="2" charset="0"/>
              </a:rPr>
              <a:t>deleted</a:t>
            </a:r>
            <a:r>
              <a:rPr lang="en-GB" dirty="0">
                <a:latin typeface="Helvetica" pitchFamily="2" charset="0"/>
              </a:rPr>
              <a:t> if any of the following is true:</a:t>
            </a:r>
          </a:p>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a member of reference type without a default initializer.</a:t>
            </a:r>
          </a:p>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a </a:t>
            </a:r>
            <a:r>
              <a:rPr lang="en-GB" dirty="0">
                <a:solidFill>
                  <a:srgbClr val="0169B3"/>
                </a:solidFill>
                <a:latin typeface="Helvetica" pitchFamily="2" charset="0"/>
              </a:rPr>
              <a:t>non-</a:t>
            </a:r>
            <a:r>
              <a:rPr lang="en-GB" dirty="0" err="1">
                <a:solidFill>
                  <a:srgbClr val="0169B3"/>
                </a:solidFill>
                <a:latin typeface="Helvetica" pitchFamily="2" charset="0"/>
              </a:rPr>
              <a:t>const</a:t>
            </a:r>
            <a:r>
              <a:rPr lang="en-GB" dirty="0">
                <a:solidFill>
                  <a:srgbClr val="0169B3"/>
                </a:solidFill>
                <a:latin typeface="Helvetica" pitchFamily="2" charset="0"/>
              </a:rPr>
              <a:t>-default-constructible</a:t>
            </a:r>
            <a:r>
              <a:rPr lang="en-GB" dirty="0">
                <a:latin typeface="Helvetica" pitchFamily="2" charset="0"/>
              </a:rPr>
              <a:t> </a:t>
            </a:r>
            <a:r>
              <a:rPr lang="en-GB" dirty="0" err="1">
                <a:latin typeface="Helvetica" pitchFamily="2" charset="0"/>
              </a:rPr>
              <a:t>const</a:t>
            </a:r>
            <a:r>
              <a:rPr lang="en-GB" dirty="0">
                <a:latin typeface="Helvetica" pitchFamily="2" charset="0"/>
              </a:rPr>
              <a:t>-member without a default member initializer.</a:t>
            </a:r>
          </a:p>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a member which has a deleted default constructor, or its default constructor is ambiguous or inaccessible from this constructor.</a:t>
            </a:r>
          </a:p>
        </p:txBody>
      </p:sp>
    </p:spTree>
    <p:extLst>
      <p:ext uri="{BB962C8B-B14F-4D97-AF65-F5344CB8AC3E}">
        <p14:creationId xmlns:p14="http://schemas.microsoft.com/office/powerpoint/2010/main" val="154012171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85000" lnSpcReduction="10000"/>
          </a:bodyPr>
          <a:lstStyle/>
          <a:p>
            <a:r>
              <a:rPr lang="en-US" dirty="0"/>
              <a:t>Implicitly declared and defined default constructor</a:t>
            </a:r>
            <a:endParaRPr lang="ru-RU" dirty="0"/>
          </a:p>
        </p:txBody>
      </p:sp>
      <p:sp>
        <p:nvSpPr>
          <p:cNvPr id="3" name="TextBox 2">
            <a:extLst>
              <a:ext uri="{FF2B5EF4-FFF2-40B4-BE49-F238E27FC236}">
                <a16:creationId xmlns:a16="http://schemas.microsoft.com/office/drawing/2014/main" id="{3EAEB24D-E428-CF4A-9FB0-0B5A4ED16A9C}"/>
              </a:ext>
            </a:extLst>
          </p:cNvPr>
          <p:cNvSpPr txBox="1"/>
          <p:nvPr/>
        </p:nvSpPr>
        <p:spPr>
          <a:xfrm>
            <a:off x="1120775" y="1346885"/>
            <a:ext cx="10577384"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a member of reference type without a default initializer.</a:t>
            </a:r>
            <a:endParaRPr lang="ru-RU" dirty="0">
              <a:latin typeface="Helvetica" pitchFamily="2" charset="0"/>
            </a:endParaRPr>
          </a:p>
          <a:p>
            <a:pPr marL="285750" indent="-285750">
              <a:buFont typeface="Arial" panose="020B0604020202020204" pitchFamily="34" charset="0"/>
              <a:buChar char="•"/>
            </a:pPr>
            <a:endParaRPr lang="ru-RU" dirty="0">
              <a:latin typeface="Helvetica" pitchFamily="2" charset="0"/>
            </a:endParaRPr>
          </a:p>
          <a:p>
            <a:pPr marL="285750" indent="-285750">
              <a:buFont typeface="Arial" panose="020B0604020202020204" pitchFamily="34" charset="0"/>
              <a:buChar char="•"/>
            </a:pPr>
            <a:endParaRPr lang="ru-RU" dirty="0">
              <a:latin typeface="Helvetica" pitchFamily="2" charset="0"/>
            </a:endParaRPr>
          </a:p>
          <a:p>
            <a:pPr marL="285750" indent="-285750">
              <a:buFont typeface="Arial" panose="020B0604020202020204" pitchFamily="34" charset="0"/>
              <a:buChar char="•"/>
            </a:pPr>
            <a:endParaRPr lang="ru-RU" dirty="0">
              <a:latin typeface="Helvetica" pitchFamily="2" charset="0"/>
            </a:endParaRPr>
          </a:p>
          <a:p>
            <a:pPr marL="285750" indent="-285750">
              <a:buFont typeface="Arial" panose="020B0604020202020204" pitchFamily="34" charset="0"/>
              <a:buChar char="•"/>
            </a:pPr>
            <a:endParaRPr lang="ru-RU" dirty="0">
              <a:latin typeface="Helvetica" pitchFamily="2" charset="0"/>
            </a:endParaRPr>
          </a:p>
          <a:p>
            <a:endParaRPr lang="en-GB" dirty="0">
              <a:latin typeface="Helvetica" pitchFamily="2" charset="0"/>
            </a:endParaRPr>
          </a:p>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a </a:t>
            </a:r>
            <a:r>
              <a:rPr lang="en-GB" dirty="0">
                <a:solidFill>
                  <a:srgbClr val="0169B3"/>
                </a:solidFill>
                <a:latin typeface="Helvetica" pitchFamily="2" charset="0"/>
              </a:rPr>
              <a:t>non-</a:t>
            </a:r>
            <a:r>
              <a:rPr lang="en-GB" dirty="0" err="1">
                <a:solidFill>
                  <a:srgbClr val="0169B3"/>
                </a:solidFill>
                <a:latin typeface="Helvetica" pitchFamily="2" charset="0"/>
              </a:rPr>
              <a:t>const</a:t>
            </a:r>
            <a:r>
              <a:rPr lang="en-GB" dirty="0">
                <a:solidFill>
                  <a:srgbClr val="0169B3"/>
                </a:solidFill>
                <a:latin typeface="Helvetica" pitchFamily="2" charset="0"/>
              </a:rPr>
              <a:t>-default-constructible</a:t>
            </a:r>
            <a:r>
              <a:rPr lang="en-GB" dirty="0">
                <a:latin typeface="Helvetica" pitchFamily="2" charset="0"/>
              </a:rPr>
              <a:t> </a:t>
            </a:r>
            <a:r>
              <a:rPr lang="en-GB" dirty="0" err="1">
                <a:latin typeface="Helvetica" pitchFamily="2" charset="0"/>
              </a:rPr>
              <a:t>const</a:t>
            </a:r>
            <a:r>
              <a:rPr lang="en-GB" dirty="0">
                <a:latin typeface="Helvetica" pitchFamily="2" charset="0"/>
              </a:rPr>
              <a:t>-member without a default member initializer.</a:t>
            </a:r>
            <a:endParaRPr lang="en-US" dirty="0">
              <a:latin typeface="Helvetica" pitchFamily="2" charset="0"/>
            </a:endParaRPr>
          </a:p>
          <a:p>
            <a:pPr marL="285750" indent="-285750">
              <a:buFont typeface="Arial" panose="020B0604020202020204" pitchFamily="34" charset="0"/>
              <a:buChar char="•"/>
            </a:pPr>
            <a:endParaRPr lang="en-US" b="1" dirty="0">
              <a:latin typeface="Helvetica" pitchFamily="2" charset="0"/>
            </a:endParaRPr>
          </a:p>
          <a:p>
            <a:pPr marL="285750" indent="-285750">
              <a:buFont typeface="Arial" panose="020B0604020202020204" pitchFamily="34" charset="0"/>
              <a:buChar char="•"/>
            </a:pPr>
            <a:endParaRPr lang="en-US" b="1" dirty="0">
              <a:latin typeface="Helvetica" pitchFamily="2" charset="0"/>
            </a:endParaRPr>
          </a:p>
          <a:p>
            <a:endParaRPr lang="en-US" b="1" dirty="0">
              <a:latin typeface="Helvetica" pitchFamily="2" charset="0"/>
            </a:endParaRPr>
          </a:p>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a member which has a deleted default constructor, or its default constructor is ambiguous or inaccessible from this constructor.</a:t>
            </a:r>
          </a:p>
        </p:txBody>
      </p:sp>
      <p:pic>
        <p:nvPicPr>
          <p:cNvPr id="7" name="Picture 6">
            <a:extLst>
              <a:ext uri="{FF2B5EF4-FFF2-40B4-BE49-F238E27FC236}">
                <a16:creationId xmlns:a16="http://schemas.microsoft.com/office/drawing/2014/main" id="{38FA14F8-3F18-BF41-A587-19F8C876B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4408" y="1718447"/>
            <a:ext cx="1970510" cy="1233871"/>
          </a:xfrm>
          <a:prstGeom prst="rect">
            <a:avLst/>
          </a:prstGeom>
        </p:spPr>
      </p:pic>
      <p:pic>
        <p:nvPicPr>
          <p:cNvPr id="9" name="Picture 8">
            <a:extLst>
              <a:ext uri="{FF2B5EF4-FFF2-40B4-BE49-F238E27FC236}">
                <a16:creationId xmlns:a16="http://schemas.microsoft.com/office/drawing/2014/main" id="{0E8A1B59-193F-6642-AD8C-218820C146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4407" y="3336237"/>
            <a:ext cx="1449345" cy="719533"/>
          </a:xfrm>
          <a:prstGeom prst="rect">
            <a:avLst/>
          </a:prstGeom>
        </p:spPr>
      </p:pic>
      <p:pic>
        <p:nvPicPr>
          <p:cNvPr id="11" name="Picture 10">
            <a:extLst>
              <a:ext uri="{FF2B5EF4-FFF2-40B4-BE49-F238E27FC236}">
                <a16:creationId xmlns:a16="http://schemas.microsoft.com/office/drawing/2014/main" id="{69CB0D0A-AECD-C64D-B82B-00EAE79FAD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4407" y="4767497"/>
            <a:ext cx="1449345" cy="1487236"/>
          </a:xfrm>
          <a:prstGeom prst="rect">
            <a:avLst/>
          </a:prstGeom>
        </p:spPr>
      </p:pic>
    </p:spTree>
    <p:extLst>
      <p:ext uri="{BB962C8B-B14F-4D97-AF65-F5344CB8AC3E}">
        <p14:creationId xmlns:p14="http://schemas.microsoft.com/office/powerpoint/2010/main" val="267264571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Member initializer lists again</a:t>
            </a:r>
            <a:endParaRPr lang="ru-RU" dirty="0"/>
          </a:p>
        </p:txBody>
      </p:sp>
      <p:sp>
        <p:nvSpPr>
          <p:cNvPr id="4" name="TextBox 3">
            <a:extLst>
              <a:ext uri="{FF2B5EF4-FFF2-40B4-BE49-F238E27FC236}">
                <a16:creationId xmlns:a16="http://schemas.microsoft.com/office/drawing/2014/main" id="{ACB0E5BD-9E4D-804A-AEDE-CDBA12BE2297}"/>
              </a:ext>
            </a:extLst>
          </p:cNvPr>
          <p:cNvSpPr txBox="1"/>
          <p:nvPr/>
        </p:nvSpPr>
        <p:spPr>
          <a:xfrm>
            <a:off x="1120775" y="1368440"/>
            <a:ext cx="829138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Let’s solve the problem with initializing </a:t>
            </a:r>
            <a:r>
              <a:rPr lang="en-GB" dirty="0" err="1"/>
              <a:t>const</a:t>
            </a:r>
            <a:r>
              <a:rPr lang="en-GB" dirty="0"/>
              <a:t>-members and reference members using member initializer lists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6" name="Picture 5">
            <a:extLst>
              <a:ext uri="{FF2B5EF4-FFF2-40B4-BE49-F238E27FC236}">
                <a16:creationId xmlns:a16="http://schemas.microsoft.com/office/drawing/2014/main" id="{623A6D07-9CCF-A241-A9B0-9486D0B36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478969"/>
            <a:ext cx="7632700" cy="1993900"/>
          </a:xfrm>
          <a:prstGeom prst="rect">
            <a:avLst/>
          </a:prstGeom>
        </p:spPr>
      </p:pic>
    </p:spTree>
    <p:extLst>
      <p:ext uri="{BB962C8B-B14F-4D97-AF65-F5344CB8AC3E}">
        <p14:creationId xmlns:p14="http://schemas.microsoft.com/office/powerpoint/2010/main" val="379094938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Static member field </a:t>
            </a:r>
            <a:endParaRPr lang="ru-RU" dirty="0"/>
          </a:p>
        </p:txBody>
      </p:sp>
      <p:sp>
        <p:nvSpPr>
          <p:cNvPr id="3" name="TextBox 2">
            <a:extLst>
              <a:ext uri="{FF2B5EF4-FFF2-40B4-BE49-F238E27FC236}">
                <a16:creationId xmlns:a16="http://schemas.microsoft.com/office/drawing/2014/main" id="{9E634352-3C3E-D44F-8144-7B1F3C3C40F1}"/>
              </a:ext>
            </a:extLst>
          </p:cNvPr>
          <p:cNvSpPr txBox="1"/>
          <p:nvPr/>
        </p:nvSpPr>
        <p:spPr>
          <a:xfrm>
            <a:off x="1120775" y="1421027"/>
            <a:ext cx="10317892"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solidFill>
                  <a:schemeClr val="accent4"/>
                </a:solidFill>
              </a:rPr>
              <a:t>Member field can be static. In this case, it will be associated with the class type itself, and not with the class instance. Consider a standard example: a class that contains a counter that allows you to find out how many objects of this class are currently instantiated</a:t>
            </a:r>
            <a:r>
              <a:rPr lang="en-US" dirty="0">
                <a:solidFill>
                  <a:schemeClr val="accent4"/>
                </a:solidFill>
              </a:rPr>
              <a:t>.</a:t>
            </a:r>
            <a:endParaRPr kumimoji="0" lang="en-RU" sz="1800" b="0" i="0" u="none" strike="noStrike" cap="none" spc="0" normalizeH="0" baseline="0" dirty="0">
              <a:ln>
                <a:noFill/>
              </a:ln>
              <a:solidFill>
                <a:schemeClr val="accent4"/>
              </a:solidFill>
              <a:effectLst/>
              <a:uFillTx/>
              <a:latin typeface="+mj-lt"/>
              <a:ea typeface="+mj-ea"/>
              <a:cs typeface="+mj-cs"/>
              <a:sym typeface="Calibri"/>
            </a:endParaRPr>
          </a:p>
        </p:txBody>
      </p:sp>
      <p:pic>
        <p:nvPicPr>
          <p:cNvPr id="7" name="Picture 6">
            <a:extLst>
              <a:ext uri="{FF2B5EF4-FFF2-40B4-BE49-F238E27FC236}">
                <a16:creationId xmlns:a16="http://schemas.microsoft.com/office/drawing/2014/main" id="{3D691B0F-932A-144F-A724-DB4ED9EBCE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3378134"/>
            <a:ext cx="3098800" cy="2247900"/>
          </a:xfrm>
          <a:prstGeom prst="rect">
            <a:avLst/>
          </a:prstGeom>
        </p:spPr>
      </p:pic>
      <p:pic>
        <p:nvPicPr>
          <p:cNvPr id="9" name="Picture 8">
            <a:extLst>
              <a:ext uri="{FF2B5EF4-FFF2-40B4-BE49-F238E27FC236}">
                <a16:creationId xmlns:a16="http://schemas.microsoft.com/office/drawing/2014/main" id="{62CF4BB7-55CF-3648-875B-6AFBD3512B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0425" y="2495484"/>
            <a:ext cx="5130800" cy="4013200"/>
          </a:xfrm>
          <a:prstGeom prst="rect">
            <a:avLst/>
          </a:prstGeom>
        </p:spPr>
      </p:pic>
    </p:spTree>
    <p:extLst>
      <p:ext uri="{BB962C8B-B14F-4D97-AF65-F5344CB8AC3E}">
        <p14:creationId xmlns:p14="http://schemas.microsoft.com/office/powerpoint/2010/main" val="396516794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Implicitly declared and defined destructor</a:t>
            </a:r>
            <a:endParaRPr lang="ru-RU" dirty="0"/>
          </a:p>
        </p:txBody>
      </p:sp>
      <p:sp>
        <p:nvSpPr>
          <p:cNvPr id="3" name="TextBox 2">
            <a:extLst>
              <a:ext uri="{FF2B5EF4-FFF2-40B4-BE49-F238E27FC236}">
                <a16:creationId xmlns:a16="http://schemas.microsoft.com/office/drawing/2014/main" id="{3EAEB24D-E428-CF4A-9FB0-0B5A4ED16A9C}"/>
              </a:ext>
            </a:extLst>
          </p:cNvPr>
          <p:cNvSpPr txBox="1"/>
          <p:nvPr/>
        </p:nvSpPr>
        <p:spPr>
          <a:xfrm>
            <a:off x="1120775" y="1346885"/>
            <a:ext cx="10577384" cy="53553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b="1" dirty="0">
                <a:latin typeface="Helvetica" pitchFamily="2" charset="0"/>
              </a:rPr>
              <a:t>Implicitly </a:t>
            </a:r>
            <a:r>
              <a:rPr lang="en-GB" b="1" dirty="0">
                <a:solidFill>
                  <a:srgbClr val="0169B3"/>
                </a:solidFill>
                <a:latin typeface="Helvetica" pitchFamily="2" charset="0"/>
              </a:rPr>
              <a:t>declared</a:t>
            </a:r>
            <a:r>
              <a:rPr lang="en-GB" b="1" dirty="0">
                <a:latin typeface="Helvetica" pitchFamily="2" charset="0"/>
              </a:rPr>
              <a:t> destructor:</a:t>
            </a:r>
          </a:p>
          <a:p>
            <a:pPr hangingPunct="0"/>
            <a:r>
              <a:rPr lang="en-GB" dirty="0">
                <a:latin typeface="Helvetica" pitchFamily="2" charset="0"/>
              </a:rPr>
              <a:t>If no user-declared prospective destructor is provided for a class type (struct, class), the compiler will always declare a destructor as an inline public member of its class.</a:t>
            </a:r>
          </a:p>
          <a:p>
            <a:pPr hangingPunct="0"/>
            <a:endParaRPr lang="en-GB" dirty="0">
              <a:latin typeface="Helvetica" pitchFamily="2" charset="0"/>
            </a:endParaRPr>
          </a:p>
          <a:p>
            <a:pPr hangingPunct="0"/>
            <a:r>
              <a:rPr lang="en-GB" b="1" dirty="0">
                <a:latin typeface="Helvetica" pitchFamily="2" charset="0"/>
              </a:rPr>
              <a:t>Deleted implicitly </a:t>
            </a:r>
            <a:r>
              <a:rPr lang="en-GB" b="1" dirty="0">
                <a:solidFill>
                  <a:srgbClr val="0169B3"/>
                </a:solidFill>
                <a:latin typeface="Helvetica" pitchFamily="2" charset="0"/>
              </a:rPr>
              <a:t>declared </a:t>
            </a:r>
            <a:r>
              <a:rPr lang="en-GB" b="1" dirty="0">
                <a:latin typeface="Helvetica" pitchFamily="2" charset="0"/>
              </a:rPr>
              <a:t>destructor:</a:t>
            </a:r>
          </a:p>
          <a:p>
            <a:r>
              <a:rPr lang="en-GB" dirty="0">
                <a:latin typeface="Helvetica" pitchFamily="2" charset="0"/>
              </a:rPr>
              <a:t>The implicitly-declared or defaulted destructor for class T is defined as deleted if any of the following is true:</a:t>
            </a:r>
          </a:p>
          <a:p>
            <a:pPr marL="285750" indent="-285750">
              <a:buFont typeface="Arial" panose="020B0604020202020204" pitchFamily="34" charset="0"/>
              <a:buChar char="•"/>
            </a:pPr>
            <a:r>
              <a:rPr lang="en-GB" dirty="0">
                <a:latin typeface="Helvetica" pitchFamily="2" charset="0"/>
              </a:rPr>
              <a:t>T has a non-static data member that cannot be destructed (has deleted or inaccessible destructor)</a:t>
            </a:r>
          </a:p>
          <a:p>
            <a:endParaRPr lang="en-GB" dirty="0">
              <a:latin typeface="Helvetica" pitchFamily="2" charset="0"/>
            </a:endParaRPr>
          </a:p>
          <a:p>
            <a:endParaRPr lang="en-GB" dirty="0">
              <a:latin typeface="Helvetica" pitchFamily="2" charset="0"/>
            </a:endParaRPr>
          </a:p>
          <a:p>
            <a:endParaRPr lang="en-GB" dirty="0">
              <a:latin typeface="Helvetica" pitchFamily="2" charset="0"/>
            </a:endParaRPr>
          </a:p>
          <a:p>
            <a:endParaRPr lang="en-GB" dirty="0">
              <a:latin typeface="Helvetica" pitchFamily="2" charset="0"/>
            </a:endParaRPr>
          </a:p>
          <a:p>
            <a:endParaRPr lang="en-GB" dirty="0">
              <a:latin typeface="Helvetica" pitchFamily="2" charset="0"/>
            </a:endParaRPr>
          </a:p>
          <a:p>
            <a:endParaRPr lang="en-GB" dirty="0">
              <a:latin typeface="Helvetica" pitchFamily="2" charset="0"/>
            </a:endParaRPr>
          </a:p>
          <a:p>
            <a:endParaRPr lang="en-GB" dirty="0">
              <a:latin typeface="Helvetica" pitchFamily="2" charset="0"/>
            </a:endParaRPr>
          </a:p>
          <a:p>
            <a:pPr marL="285750" indent="-285750">
              <a:buFont typeface="Arial" panose="020B0604020202020204" pitchFamily="34" charset="0"/>
              <a:buChar char="•"/>
            </a:pPr>
            <a:endParaRPr lang="en-GB" dirty="0">
              <a:latin typeface="Helvetica" pitchFamily="2" charset="0"/>
            </a:endParaRPr>
          </a:p>
          <a:p>
            <a:r>
              <a:rPr lang="en-GB" b="1" dirty="0">
                <a:latin typeface="Helvetica" pitchFamily="2" charset="0"/>
              </a:rPr>
              <a:t>Implicitly </a:t>
            </a:r>
            <a:r>
              <a:rPr lang="en-GB" b="1" dirty="0">
                <a:solidFill>
                  <a:srgbClr val="0169B3"/>
                </a:solidFill>
                <a:latin typeface="Helvetica" pitchFamily="2" charset="0"/>
              </a:rPr>
              <a:t>defined </a:t>
            </a:r>
            <a:r>
              <a:rPr lang="en-GB" b="1" dirty="0">
                <a:latin typeface="Helvetica" pitchFamily="2" charset="0"/>
              </a:rPr>
              <a:t>destructor:</a:t>
            </a:r>
          </a:p>
          <a:p>
            <a:r>
              <a:rPr lang="en-GB" dirty="0"/>
              <a:t>If an implicitly-declared destructor is not deleted, it is implicitly defined (that is, a function body is generated and compiled) by the compiler. This implicitly-defined destructor has an empty body.</a:t>
            </a:r>
            <a:endParaRPr lang="en-GB" dirty="0">
              <a:latin typeface="Helvetica" pitchFamily="2" charset="0"/>
            </a:endParaRPr>
          </a:p>
        </p:txBody>
      </p:sp>
      <p:pic>
        <p:nvPicPr>
          <p:cNvPr id="7" name="Picture 6">
            <a:extLst>
              <a:ext uri="{FF2B5EF4-FFF2-40B4-BE49-F238E27FC236}">
                <a16:creationId xmlns:a16="http://schemas.microsoft.com/office/drawing/2014/main" id="{7C358789-CB38-3C42-8BEC-7506719747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2909" y="4283002"/>
            <a:ext cx="6997700" cy="774700"/>
          </a:xfrm>
          <a:prstGeom prst="rect">
            <a:avLst/>
          </a:prstGeom>
        </p:spPr>
      </p:pic>
      <p:pic>
        <p:nvPicPr>
          <p:cNvPr id="9" name="Picture 8">
            <a:extLst>
              <a:ext uri="{FF2B5EF4-FFF2-40B4-BE49-F238E27FC236}">
                <a16:creationId xmlns:a16="http://schemas.microsoft.com/office/drawing/2014/main" id="{7DC72122-DDA1-FA48-8D3E-304B2C2E21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4736" y="3645074"/>
            <a:ext cx="1364212" cy="2050555"/>
          </a:xfrm>
          <a:prstGeom prst="rect">
            <a:avLst/>
          </a:prstGeom>
        </p:spPr>
      </p:pic>
    </p:spTree>
    <p:extLst>
      <p:ext uri="{BB962C8B-B14F-4D97-AF65-F5344CB8AC3E}">
        <p14:creationId xmlns:p14="http://schemas.microsoft.com/office/powerpoint/2010/main" val="233444641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Delegating constructors</a:t>
            </a:r>
            <a:endParaRPr lang="ru-RU" dirty="0"/>
          </a:p>
        </p:txBody>
      </p:sp>
      <p:sp>
        <p:nvSpPr>
          <p:cNvPr id="4" name="TextBox 3">
            <a:extLst>
              <a:ext uri="{FF2B5EF4-FFF2-40B4-BE49-F238E27FC236}">
                <a16:creationId xmlns:a16="http://schemas.microsoft.com/office/drawing/2014/main" id="{985FEC49-AC39-714F-AA24-87E929636A2C}"/>
              </a:ext>
            </a:extLst>
          </p:cNvPr>
          <p:cNvSpPr txBox="1"/>
          <p:nvPr/>
        </p:nvSpPr>
        <p:spPr>
          <a:xfrm>
            <a:off x="1120775" y="1260389"/>
            <a:ext cx="1006942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GB" dirty="0"/>
              <a:t>Many classes have multiple constructors that do similar things—for example, validate parameters: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10" name="Picture 9">
            <a:extLst>
              <a:ext uri="{FF2B5EF4-FFF2-40B4-BE49-F238E27FC236}">
                <a16:creationId xmlns:a16="http://schemas.microsoft.com/office/drawing/2014/main" id="{FC081CE4-E57C-AA41-8F64-916200E92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1699632"/>
            <a:ext cx="6009074" cy="4802873"/>
          </a:xfrm>
          <a:prstGeom prst="rect">
            <a:avLst/>
          </a:prstGeom>
        </p:spPr>
      </p:pic>
    </p:spTree>
    <p:extLst>
      <p:ext uri="{BB962C8B-B14F-4D97-AF65-F5344CB8AC3E}">
        <p14:creationId xmlns:p14="http://schemas.microsoft.com/office/powerpoint/2010/main" val="255002420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Delegating constructors</a:t>
            </a:r>
            <a:endParaRPr lang="ru-RU" dirty="0"/>
          </a:p>
        </p:txBody>
      </p:sp>
      <p:sp>
        <p:nvSpPr>
          <p:cNvPr id="4" name="TextBox 3">
            <a:extLst>
              <a:ext uri="{FF2B5EF4-FFF2-40B4-BE49-F238E27FC236}">
                <a16:creationId xmlns:a16="http://schemas.microsoft.com/office/drawing/2014/main" id="{985FEC49-AC39-714F-AA24-87E929636A2C}"/>
              </a:ext>
            </a:extLst>
          </p:cNvPr>
          <p:cNvSpPr txBox="1"/>
          <p:nvPr/>
        </p:nvSpPr>
        <p:spPr>
          <a:xfrm>
            <a:off x="1120775" y="1260389"/>
            <a:ext cx="10581074"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You could reduce the repetitive code by adding a function that does all of the validation, but the code for </a:t>
            </a:r>
            <a:r>
              <a:rPr lang="en-GB" dirty="0" err="1"/>
              <a:t>class_c</a:t>
            </a:r>
            <a:r>
              <a:rPr lang="en-GB" dirty="0"/>
              <a:t> would be easier to understand and maintain if one constructor could delegate some of the work to another one.</a:t>
            </a:r>
          </a:p>
          <a:p>
            <a:pPr hangingPunct="0"/>
            <a:endParaRPr lang="en-GB" dirty="0"/>
          </a:p>
          <a:p>
            <a:pPr hangingPunct="0"/>
            <a:r>
              <a:rPr lang="en-GB" dirty="0"/>
              <a:t>To add delegating constructors, use the constructor (. . .) : constructor (. . .) syntax:</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32E56FEF-1A06-8642-8224-0F523C2296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760203"/>
            <a:ext cx="5663084" cy="3882240"/>
          </a:xfrm>
          <a:prstGeom prst="rect">
            <a:avLst/>
          </a:prstGeom>
        </p:spPr>
      </p:pic>
      <p:sp>
        <p:nvSpPr>
          <p:cNvPr id="7" name="TextBox 6">
            <a:extLst>
              <a:ext uri="{FF2B5EF4-FFF2-40B4-BE49-F238E27FC236}">
                <a16:creationId xmlns:a16="http://schemas.microsoft.com/office/drawing/2014/main" id="{9AED2203-776B-0944-8306-FE29E27A8FCF}"/>
              </a:ext>
            </a:extLst>
          </p:cNvPr>
          <p:cNvSpPr txBox="1"/>
          <p:nvPr/>
        </p:nvSpPr>
        <p:spPr>
          <a:xfrm>
            <a:off x="7030994" y="2781456"/>
            <a:ext cx="5004487"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GB" dirty="0"/>
              <a:t>Notice that the constructor </a:t>
            </a:r>
            <a:r>
              <a:rPr lang="en-GB" dirty="0" err="1"/>
              <a:t>class_c</a:t>
            </a:r>
            <a:r>
              <a:rPr lang="en-GB" dirty="0"/>
              <a:t>(int, int, int) first calls the constructor </a:t>
            </a:r>
            <a:r>
              <a:rPr lang="en-GB" dirty="0" err="1"/>
              <a:t>class_c</a:t>
            </a:r>
            <a:r>
              <a:rPr lang="en-GB" dirty="0"/>
              <a:t>(int, int), which in turn calls </a:t>
            </a:r>
            <a:r>
              <a:rPr lang="en-GB" dirty="0" err="1"/>
              <a:t>class_c</a:t>
            </a:r>
            <a:r>
              <a:rPr lang="en-GB" dirty="0"/>
              <a:t>(int).</a:t>
            </a:r>
          </a:p>
          <a:p>
            <a:pPr marL="285750" indent="-285750">
              <a:buFont typeface="Arial" panose="020B0604020202020204" pitchFamily="34" charset="0"/>
              <a:buChar char="•"/>
            </a:pPr>
            <a:r>
              <a:rPr lang="en-GB" dirty="0"/>
              <a:t>Each of the constructors performs only the work that is not performed by the other constructors.</a:t>
            </a:r>
          </a:p>
          <a:p>
            <a:pPr marL="285750" indent="-285750">
              <a:buFont typeface="Arial" panose="020B0604020202020204" pitchFamily="34" charset="0"/>
              <a:buChar char="•"/>
            </a:pPr>
            <a:r>
              <a:rPr lang="en-GB" dirty="0"/>
              <a:t>The first constructor that's called initializes the object so that all of its members are initialized at that point.</a:t>
            </a:r>
          </a:p>
          <a:p>
            <a:pPr marL="285750" indent="-285750">
              <a:buFont typeface="Arial" panose="020B0604020202020204" pitchFamily="34" charset="0"/>
              <a:buChar char="•"/>
            </a:pPr>
            <a:r>
              <a:rPr lang="en-GB" dirty="0"/>
              <a:t>You can’t do member initialization in a constructor that delegates to another constructor</a:t>
            </a:r>
          </a:p>
        </p:txBody>
      </p:sp>
    </p:spTree>
    <p:extLst>
      <p:ext uri="{BB962C8B-B14F-4D97-AF65-F5344CB8AC3E}">
        <p14:creationId xmlns:p14="http://schemas.microsoft.com/office/powerpoint/2010/main" val="283802558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Explicit keyword</a:t>
            </a:r>
            <a:endParaRPr lang="ru-RU" dirty="0"/>
          </a:p>
        </p:txBody>
      </p:sp>
      <p:pic>
        <p:nvPicPr>
          <p:cNvPr id="6" name="Picture 5">
            <a:extLst>
              <a:ext uri="{FF2B5EF4-FFF2-40B4-BE49-F238E27FC236}">
                <a16:creationId xmlns:a16="http://schemas.microsoft.com/office/drawing/2014/main" id="{FFF99EA5-4CE8-E94D-8F12-F3C857FCB7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1556162"/>
            <a:ext cx="8648700" cy="3327400"/>
          </a:xfrm>
          <a:prstGeom prst="rect">
            <a:avLst/>
          </a:prstGeom>
        </p:spPr>
      </p:pic>
      <p:sp>
        <p:nvSpPr>
          <p:cNvPr id="8" name="TextBox 7">
            <a:extLst>
              <a:ext uri="{FF2B5EF4-FFF2-40B4-BE49-F238E27FC236}">
                <a16:creationId xmlns:a16="http://schemas.microsoft.com/office/drawing/2014/main" id="{43BC3B43-1503-7D41-83DD-318ECB274F40}"/>
              </a:ext>
            </a:extLst>
          </p:cNvPr>
          <p:cNvSpPr txBox="1"/>
          <p:nvPr/>
        </p:nvSpPr>
        <p:spPr>
          <a:xfrm>
            <a:off x="1136822" y="1150105"/>
            <a:ext cx="735227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Let's take another look at the logger class: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
        <p:nvSpPr>
          <p:cNvPr id="9" name="TextBox 8">
            <a:extLst>
              <a:ext uri="{FF2B5EF4-FFF2-40B4-BE49-F238E27FC236}">
                <a16:creationId xmlns:a16="http://schemas.microsoft.com/office/drawing/2014/main" id="{B60C0AD8-F1AF-6E43-9695-95FA1E3F2080}"/>
              </a:ext>
            </a:extLst>
          </p:cNvPr>
          <p:cNvSpPr txBox="1"/>
          <p:nvPr/>
        </p:nvSpPr>
        <p:spPr>
          <a:xfrm>
            <a:off x="1120775" y="4920289"/>
            <a:ext cx="1097649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As you can see, it has a constructor from one int argument.</a:t>
            </a:r>
            <a:endParaRPr lang="ru-RU" dirty="0"/>
          </a:p>
          <a:p>
            <a:pPr hangingPunct="0"/>
            <a:r>
              <a:rPr lang="en-GB" dirty="0"/>
              <a:t>The following code is allowed to compile, which is a problem (it can be confusing in some cases!)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11" name="Picture 10">
            <a:extLst>
              <a:ext uri="{FF2B5EF4-FFF2-40B4-BE49-F238E27FC236}">
                <a16:creationId xmlns:a16="http://schemas.microsoft.com/office/drawing/2014/main" id="{09B11038-024A-9049-8140-9BFD2E24A7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822" y="5603345"/>
            <a:ext cx="2514600" cy="838200"/>
          </a:xfrm>
          <a:prstGeom prst="rect">
            <a:avLst/>
          </a:prstGeom>
        </p:spPr>
      </p:pic>
    </p:spTree>
    <p:extLst>
      <p:ext uri="{BB962C8B-B14F-4D97-AF65-F5344CB8AC3E}">
        <p14:creationId xmlns:p14="http://schemas.microsoft.com/office/powerpoint/2010/main" val="406763037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Default constructor</a:t>
            </a:r>
            <a:endParaRPr lang="ru-RU" dirty="0"/>
          </a:p>
        </p:txBody>
      </p:sp>
      <p:sp>
        <p:nvSpPr>
          <p:cNvPr id="4" name="TextBox 3">
            <a:extLst>
              <a:ext uri="{FF2B5EF4-FFF2-40B4-BE49-F238E27FC236}">
                <a16:creationId xmlns:a16="http://schemas.microsoft.com/office/drawing/2014/main" id="{51290ADC-D4FE-2C4D-A0B3-B3DCD934630B}"/>
              </a:ext>
            </a:extLst>
          </p:cNvPr>
          <p:cNvSpPr txBox="1"/>
          <p:nvPr/>
        </p:nvSpPr>
        <p:spPr>
          <a:xfrm>
            <a:off x="1120775" y="1269003"/>
            <a:ext cx="5354166"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t>A default constructor is a constructor which can be called with no arguments (either defined with an empty parameter list, or with default arguments provided for every parameter). A type with a public default constructor is called </a:t>
            </a:r>
            <a:r>
              <a:rPr lang="en-GB" b="1" dirty="0" err="1">
                <a:solidFill>
                  <a:srgbClr val="0169B3"/>
                </a:solidFill>
              </a:rPr>
              <a:t>DefaultConstructible</a:t>
            </a:r>
            <a:r>
              <a:rPr lang="en-GB" dirty="0"/>
              <a:t>.</a:t>
            </a:r>
          </a:p>
          <a:p>
            <a:br>
              <a:rPr lang="en-GB" dirty="0"/>
            </a:br>
            <a:r>
              <a:rPr lang="en-GB" dirty="0"/>
              <a:t>You should not write parentheses when creating an instance to call the default constructor.</a:t>
            </a:r>
          </a:p>
          <a:p>
            <a:endParaRPr lang="en-GB" dirty="0"/>
          </a:p>
          <a:p>
            <a:endParaRPr lang="en-GB" dirty="0"/>
          </a:p>
          <a:p>
            <a:r>
              <a:rPr lang="en-GB" dirty="0"/>
              <a:t>A constructor, all arguments of which </a:t>
            </a:r>
            <a:r>
              <a:rPr lang="en-GB" b="1" dirty="0"/>
              <a:t>have default values</a:t>
            </a:r>
            <a:r>
              <a:rPr lang="en-GB" dirty="0"/>
              <a:t>, is also a default constructor (because formally, it can be called without passing values ​​from the outside!):</a:t>
            </a:r>
            <a:endParaRPr lang="en-RU" dirty="0"/>
          </a:p>
        </p:txBody>
      </p:sp>
      <p:pic>
        <p:nvPicPr>
          <p:cNvPr id="5" name="Picture 4">
            <a:extLst>
              <a:ext uri="{FF2B5EF4-FFF2-40B4-BE49-F238E27FC236}">
                <a16:creationId xmlns:a16="http://schemas.microsoft.com/office/drawing/2014/main" id="{9623BFEB-79B7-0847-AA7D-1D088A3DB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9105" y="1269003"/>
            <a:ext cx="4601970" cy="4943218"/>
          </a:xfrm>
          <a:prstGeom prst="rect">
            <a:avLst/>
          </a:prstGeom>
        </p:spPr>
      </p:pic>
      <p:pic>
        <p:nvPicPr>
          <p:cNvPr id="9" name="Picture 8">
            <a:extLst>
              <a:ext uri="{FF2B5EF4-FFF2-40B4-BE49-F238E27FC236}">
                <a16:creationId xmlns:a16="http://schemas.microsoft.com/office/drawing/2014/main" id="{864AD2D9-9E45-1246-BCEF-AAD41D3BC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7274" y="5239321"/>
            <a:ext cx="3771900" cy="1384300"/>
          </a:xfrm>
          <a:prstGeom prst="rect">
            <a:avLst/>
          </a:prstGeom>
        </p:spPr>
      </p:pic>
    </p:spTree>
    <p:extLst>
      <p:ext uri="{BB962C8B-B14F-4D97-AF65-F5344CB8AC3E}">
        <p14:creationId xmlns:p14="http://schemas.microsoft.com/office/powerpoint/2010/main" val="334118575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Explicit keyword</a:t>
            </a:r>
            <a:endParaRPr lang="ru-RU" dirty="0"/>
          </a:p>
        </p:txBody>
      </p:sp>
      <p:sp>
        <p:nvSpPr>
          <p:cNvPr id="8" name="TextBox 7">
            <a:extLst>
              <a:ext uri="{FF2B5EF4-FFF2-40B4-BE49-F238E27FC236}">
                <a16:creationId xmlns:a16="http://schemas.microsoft.com/office/drawing/2014/main" id="{43BC3B43-1503-7D41-83DD-318ECB274F40}"/>
              </a:ext>
            </a:extLst>
          </p:cNvPr>
          <p:cNvSpPr txBox="1"/>
          <p:nvPr/>
        </p:nvSpPr>
        <p:spPr>
          <a:xfrm>
            <a:off x="1136822" y="1150105"/>
            <a:ext cx="735227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But if we declare a constructor as explicit, it won’t work anymore.</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4" name="Picture 3">
            <a:extLst>
              <a:ext uri="{FF2B5EF4-FFF2-40B4-BE49-F238E27FC236}">
                <a16:creationId xmlns:a16="http://schemas.microsoft.com/office/drawing/2014/main" id="{5A4C8947-F599-F648-9A83-ECBAF97EF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822" y="1531792"/>
            <a:ext cx="8686800" cy="4470400"/>
          </a:xfrm>
          <a:prstGeom prst="rect">
            <a:avLst/>
          </a:prstGeom>
        </p:spPr>
      </p:pic>
      <p:sp>
        <p:nvSpPr>
          <p:cNvPr id="5" name="TextBox 4">
            <a:extLst>
              <a:ext uri="{FF2B5EF4-FFF2-40B4-BE49-F238E27FC236}">
                <a16:creationId xmlns:a16="http://schemas.microsoft.com/office/drawing/2014/main" id="{DC50BA01-9111-FC4A-9809-94D31911B61B}"/>
              </a:ext>
            </a:extLst>
          </p:cNvPr>
          <p:cNvSpPr txBox="1"/>
          <p:nvPr/>
        </p:nvSpPr>
        <p:spPr>
          <a:xfrm>
            <a:off x="1120775" y="6128611"/>
            <a:ext cx="692753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GB" dirty="0"/>
              <a:t>Thus, the explicit construct cannot be used for implicit conversions.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Tree>
    <p:extLst>
      <p:ext uri="{BB962C8B-B14F-4D97-AF65-F5344CB8AC3E}">
        <p14:creationId xmlns:p14="http://schemas.microsoft.com/office/powerpoint/2010/main" val="234416406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Copy constructor</a:t>
            </a:r>
            <a:endParaRPr lang="ru-RU" dirty="0"/>
          </a:p>
        </p:txBody>
      </p:sp>
      <p:sp>
        <p:nvSpPr>
          <p:cNvPr id="3" name="TextBox 2">
            <a:extLst>
              <a:ext uri="{FF2B5EF4-FFF2-40B4-BE49-F238E27FC236}">
                <a16:creationId xmlns:a16="http://schemas.microsoft.com/office/drawing/2014/main" id="{BE7C20F4-AED6-8D43-B9AC-0327A6F67B1F}"/>
              </a:ext>
            </a:extLst>
          </p:cNvPr>
          <p:cNvSpPr txBox="1"/>
          <p:nvPr/>
        </p:nvSpPr>
        <p:spPr>
          <a:xfrm>
            <a:off x="1136823" y="1421026"/>
            <a:ext cx="9710247"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A copy constructor of class </a:t>
            </a:r>
            <a:r>
              <a:rPr lang="en-GB" b="1" dirty="0"/>
              <a:t>T</a:t>
            </a:r>
            <a:r>
              <a:rPr lang="en-GB" dirty="0"/>
              <a:t> is a non-template constructor whose first parameter is </a:t>
            </a:r>
            <a:r>
              <a:rPr lang="en-GB" b="1" dirty="0"/>
              <a:t>T&amp;</a:t>
            </a:r>
            <a:r>
              <a:rPr lang="en-GB" dirty="0"/>
              <a:t>‍, </a:t>
            </a:r>
            <a:r>
              <a:rPr lang="en-GB" b="1" dirty="0" err="1"/>
              <a:t>const</a:t>
            </a:r>
            <a:r>
              <a:rPr lang="en-GB" b="1" dirty="0"/>
              <a:t> T&amp;</a:t>
            </a:r>
            <a:r>
              <a:rPr lang="en-GB" dirty="0"/>
              <a:t>‍, and either there are no other parameters, or the rest of the parameters all have default values.</a:t>
            </a:r>
          </a:p>
          <a:p>
            <a:pPr hangingPunct="0"/>
            <a:endParaRPr kumimoji="0" lang="en-GB" sz="1800" b="0" i="0" u="none" strike="noStrike" cap="none" spc="0" normalizeH="0" baseline="0" dirty="0">
              <a:ln>
                <a:noFill/>
              </a:ln>
              <a:solidFill>
                <a:srgbClr val="323332"/>
              </a:solidFill>
              <a:effectLst/>
              <a:uFillTx/>
              <a:latin typeface="+mj-lt"/>
              <a:ea typeface="+mj-ea"/>
              <a:cs typeface="+mj-cs"/>
              <a:sym typeface="Calibri"/>
            </a:endParaRPr>
          </a:p>
          <a:p>
            <a:pPr hangingPunct="0"/>
            <a:r>
              <a:rPr lang="en-GB" dirty="0"/>
              <a:t>The purpose of the copy constructor is to construct a new object based on the passed one.</a:t>
            </a:r>
          </a:p>
          <a:p>
            <a:pPr hangingPunct="0"/>
            <a:r>
              <a:rPr lang="en-GB" dirty="0"/>
              <a:t>At its core, copy-constructor should not modify the object passed to it (although the C++ language standard does not prohibit it). Therefore, we will not use the version in which we receive the object through a non-</a:t>
            </a:r>
            <a:r>
              <a:rPr lang="en-GB" dirty="0" err="1"/>
              <a:t>const</a:t>
            </a:r>
            <a:r>
              <a:rPr lang="en-GB" dirty="0"/>
              <a:t> reference.</a:t>
            </a:r>
            <a:endParaRPr lang="ru-RU" dirty="0"/>
          </a:p>
          <a:p>
            <a:pPr hangingPunct="0"/>
            <a:endParaRPr lang="ru-RU" dirty="0"/>
          </a:p>
          <a:p>
            <a:pPr hangingPunct="0"/>
            <a:r>
              <a:rPr lang="en-GB" dirty="0"/>
              <a:t>Two options remain: </a:t>
            </a:r>
            <a:r>
              <a:rPr lang="en-GB" b="1" dirty="0"/>
              <a:t>T</a:t>
            </a:r>
            <a:r>
              <a:rPr lang="en-GB" dirty="0"/>
              <a:t> and </a:t>
            </a:r>
            <a:r>
              <a:rPr lang="en-GB" b="1" dirty="0" err="1"/>
              <a:t>const</a:t>
            </a:r>
            <a:r>
              <a:rPr lang="en-GB" b="1" dirty="0"/>
              <a:t> T&amp;</a:t>
            </a:r>
            <a:r>
              <a:rPr lang="en-GB" dirty="0"/>
              <a:t>. But what's the difference? In the second case, no extra copy is created!</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7" name="Picture 6">
            <a:extLst>
              <a:ext uri="{FF2B5EF4-FFF2-40B4-BE49-F238E27FC236}">
                <a16:creationId xmlns:a16="http://schemas.microsoft.com/office/drawing/2014/main" id="{5CEBEA2D-8BC7-A84A-92F5-671D6036D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823" y="4628308"/>
            <a:ext cx="7505700" cy="1981200"/>
          </a:xfrm>
          <a:prstGeom prst="rect">
            <a:avLst/>
          </a:prstGeom>
        </p:spPr>
      </p:pic>
    </p:spTree>
    <p:extLst>
      <p:ext uri="{BB962C8B-B14F-4D97-AF65-F5344CB8AC3E}">
        <p14:creationId xmlns:p14="http://schemas.microsoft.com/office/powerpoint/2010/main" val="425734899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85000" lnSpcReduction="10000"/>
          </a:bodyPr>
          <a:lstStyle/>
          <a:p>
            <a:r>
              <a:rPr lang="en-US" dirty="0"/>
              <a:t>Implicitly declared and defined copy constructor</a:t>
            </a:r>
            <a:endParaRPr lang="ru-RU" dirty="0"/>
          </a:p>
        </p:txBody>
      </p:sp>
      <p:sp>
        <p:nvSpPr>
          <p:cNvPr id="3" name="TextBox 2">
            <a:extLst>
              <a:ext uri="{FF2B5EF4-FFF2-40B4-BE49-F238E27FC236}">
                <a16:creationId xmlns:a16="http://schemas.microsoft.com/office/drawing/2014/main" id="{3EAEB24D-E428-CF4A-9FB0-0B5A4ED16A9C}"/>
              </a:ext>
            </a:extLst>
          </p:cNvPr>
          <p:cNvSpPr txBox="1"/>
          <p:nvPr/>
        </p:nvSpPr>
        <p:spPr>
          <a:xfrm>
            <a:off x="1120775" y="1346885"/>
            <a:ext cx="10577384" cy="39703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US" b="1" dirty="0">
                <a:latin typeface="Helvetica" pitchFamily="2" charset="0"/>
              </a:rPr>
              <a:t>Implicitly </a:t>
            </a:r>
            <a:r>
              <a:rPr lang="en-US" b="1" dirty="0">
                <a:solidFill>
                  <a:srgbClr val="0169B3"/>
                </a:solidFill>
                <a:latin typeface="Helvetica" pitchFamily="2" charset="0"/>
              </a:rPr>
              <a:t>declared</a:t>
            </a:r>
            <a:r>
              <a:rPr lang="en-US" b="1" dirty="0">
                <a:latin typeface="Helvetica" pitchFamily="2" charset="0"/>
              </a:rPr>
              <a:t> copy constructor</a:t>
            </a:r>
            <a:r>
              <a:rPr lang="en-US" dirty="0">
                <a:latin typeface="Helvetica" pitchFamily="2" charset="0"/>
              </a:rPr>
              <a:t>:</a:t>
            </a:r>
            <a:endParaRPr lang="ru-RU" dirty="0">
              <a:latin typeface="Helvetica" pitchFamily="2" charset="0"/>
            </a:endParaRPr>
          </a:p>
          <a:p>
            <a:pPr hangingPunct="0"/>
            <a:r>
              <a:rPr lang="en-GB" dirty="0">
                <a:latin typeface="Helvetica" pitchFamily="2" charset="0"/>
              </a:rPr>
              <a:t>If no user-defined copy constructors are provided for a class type (struct, class, or union), the compiler will always declare a copy constructor as a non-explicit public member of its class.</a:t>
            </a:r>
          </a:p>
          <a:p>
            <a:pPr hangingPunct="0"/>
            <a:endParaRPr kumimoji="0" lang="en-GB" sz="1800" b="0" i="0" u="none" strike="noStrike" cap="none" spc="0" normalizeH="0" baseline="0" dirty="0">
              <a:ln>
                <a:noFill/>
              </a:ln>
              <a:solidFill>
                <a:srgbClr val="323332"/>
              </a:solidFill>
              <a:effectLst/>
              <a:uFillTx/>
              <a:latin typeface="Helvetica" pitchFamily="2" charset="0"/>
              <a:ea typeface="+mj-ea"/>
              <a:cs typeface="+mj-cs"/>
              <a:sym typeface="Calibri"/>
            </a:endParaRPr>
          </a:p>
          <a:p>
            <a:pPr hangingPunct="0"/>
            <a:r>
              <a:rPr lang="en-US" b="1" dirty="0">
                <a:latin typeface="Helvetica" pitchFamily="2" charset="0"/>
              </a:rPr>
              <a:t>Deleted implicitly </a:t>
            </a:r>
            <a:r>
              <a:rPr lang="en-US" b="1" dirty="0">
                <a:solidFill>
                  <a:srgbClr val="0169B3"/>
                </a:solidFill>
                <a:latin typeface="Helvetica" pitchFamily="2" charset="0"/>
              </a:rPr>
              <a:t>declared</a:t>
            </a:r>
            <a:r>
              <a:rPr lang="en-US" b="1" dirty="0">
                <a:latin typeface="Helvetica" pitchFamily="2" charset="0"/>
              </a:rPr>
              <a:t> default constructor</a:t>
            </a:r>
            <a:r>
              <a:rPr lang="en-US" dirty="0">
                <a:latin typeface="Helvetica" pitchFamily="2" charset="0"/>
              </a:rPr>
              <a:t>:</a:t>
            </a:r>
            <a:endParaRPr kumimoji="0" lang="en-GB" sz="1800" b="0" i="0" u="none" strike="noStrike" cap="none" spc="0" normalizeH="0" baseline="0" dirty="0">
              <a:ln>
                <a:noFill/>
              </a:ln>
              <a:solidFill>
                <a:srgbClr val="323332"/>
              </a:solidFill>
              <a:effectLst/>
              <a:uFillTx/>
              <a:latin typeface="Helvetica" pitchFamily="2" charset="0"/>
              <a:ea typeface="+mj-ea"/>
              <a:cs typeface="+mj-cs"/>
              <a:sym typeface="Calibri"/>
            </a:endParaRPr>
          </a:p>
          <a:p>
            <a:pPr hangingPunct="0"/>
            <a:r>
              <a:rPr lang="en-GB" dirty="0">
                <a:latin typeface="Helvetica" pitchFamily="2" charset="0"/>
              </a:rPr>
              <a:t>The implicitly-declared or defaulted copy constructor for class T is defined as </a:t>
            </a:r>
            <a:r>
              <a:rPr lang="en-GB" i="1" dirty="0">
                <a:latin typeface="Helvetica" pitchFamily="2" charset="0"/>
              </a:rPr>
              <a:t>deleted</a:t>
            </a:r>
            <a:r>
              <a:rPr lang="en-GB" dirty="0">
                <a:latin typeface="Helvetica" pitchFamily="2" charset="0"/>
              </a:rPr>
              <a:t> if any of the following conditions are true: </a:t>
            </a:r>
            <a:endParaRPr lang="en-GB" b="1" dirty="0">
              <a:latin typeface="Helvetica" pitchFamily="2" charset="0"/>
            </a:endParaRPr>
          </a:p>
          <a:p>
            <a:pPr marL="285750" indent="-285750">
              <a:buFont typeface="Arial" panose="020B0604020202020204" pitchFamily="34" charset="0"/>
              <a:buChar char="•"/>
            </a:pPr>
            <a:r>
              <a:rPr lang="en-GB" b="1" dirty="0">
                <a:latin typeface="Helvetica" pitchFamily="2" charset="0"/>
              </a:rPr>
              <a:t>T</a:t>
            </a:r>
            <a:r>
              <a:rPr lang="en-GB" dirty="0">
                <a:latin typeface="Helvetica" pitchFamily="2" charset="0"/>
              </a:rPr>
              <a:t> has non-static data members that cannot be copied (have deleted, inaccessible, or ambiguous copy constructors);</a:t>
            </a:r>
          </a:p>
          <a:p>
            <a:pPr marL="285750" indent="-285750">
              <a:buFont typeface="Arial" panose="020B0604020202020204" pitchFamily="34" charset="0"/>
              <a:buChar char="•"/>
            </a:pPr>
            <a:endParaRPr lang="en-GB" dirty="0">
              <a:latin typeface="Helvetica" pitchFamily="2" charset="0"/>
            </a:endParaRPr>
          </a:p>
          <a:p>
            <a:r>
              <a:rPr lang="en-GB" b="1" dirty="0"/>
              <a:t>Implicitly </a:t>
            </a:r>
            <a:r>
              <a:rPr lang="en-US" b="1" dirty="0">
                <a:solidFill>
                  <a:srgbClr val="0169B3"/>
                </a:solidFill>
                <a:latin typeface="Helvetica" pitchFamily="2" charset="0"/>
              </a:rPr>
              <a:t>defined</a:t>
            </a:r>
            <a:r>
              <a:rPr lang="en-GB" b="1" dirty="0"/>
              <a:t> copy constructor</a:t>
            </a:r>
          </a:p>
          <a:p>
            <a:r>
              <a:rPr lang="en-GB" dirty="0"/>
              <a:t>If the implicitly-declared copy constructor is not deleted, it is defined (that is, a function body is generated and compiled) by the compiler. The constructor performs full member-wise copy of non-static members, in their initialization order.</a:t>
            </a:r>
            <a:endParaRPr lang="en-GB" dirty="0">
              <a:latin typeface="Helvetica" pitchFamily="2" charset="0"/>
            </a:endParaRPr>
          </a:p>
        </p:txBody>
      </p:sp>
      <p:pic>
        <p:nvPicPr>
          <p:cNvPr id="16" name="Picture 15">
            <a:extLst>
              <a:ext uri="{FF2B5EF4-FFF2-40B4-BE49-F238E27FC236}">
                <a16:creationId xmlns:a16="http://schemas.microsoft.com/office/drawing/2014/main" id="{F5275327-51D0-2745-BD0B-37C0420F2C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6678" y="5329458"/>
            <a:ext cx="3941376" cy="1408287"/>
          </a:xfrm>
          <a:prstGeom prst="rect">
            <a:avLst/>
          </a:prstGeom>
        </p:spPr>
      </p:pic>
    </p:spTree>
    <p:extLst>
      <p:ext uri="{BB962C8B-B14F-4D97-AF65-F5344CB8AC3E}">
        <p14:creationId xmlns:p14="http://schemas.microsoft.com/office/powerpoint/2010/main" val="319884549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Rule of three</a:t>
            </a:r>
            <a:endParaRPr lang="ru-RU" dirty="0"/>
          </a:p>
        </p:txBody>
      </p:sp>
      <p:sp>
        <p:nvSpPr>
          <p:cNvPr id="3" name="TextBox 2">
            <a:extLst>
              <a:ext uri="{FF2B5EF4-FFF2-40B4-BE49-F238E27FC236}">
                <a16:creationId xmlns:a16="http://schemas.microsoft.com/office/drawing/2014/main" id="{3EAEB24D-E428-CF4A-9FB0-0B5A4ED16A9C}"/>
              </a:ext>
            </a:extLst>
          </p:cNvPr>
          <p:cNvSpPr txBox="1"/>
          <p:nvPr/>
        </p:nvSpPr>
        <p:spPr>
          <a:xfrm>
            <a:off x="1120775" y="1566456"/>
            <a:ext cx="10577384"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latin typeface="Helvetica" pitchFamily="2" charset="0"/>
              </a:rPr>
              <a:t>As you can see, there are a lot of rules for implicit generation of default constructor, copy constructor and destructor (and I didn't even show you half of that!). Therefore, I propose to remember the following rule, following which you will never make the mistake when thinking about whether to define a certain constructor or destructor for you or not.</a:t>
            </a:r>
          </a:p>
        </p:txBody>
      </p:sp>
      <p:sp>
        <p:nvSpPr>
          <p:cNvPr id="5" name="TextBox 4">
            <a:extLst>
              <a:ext uri="{FF2B5EF4-FFF2-40B4-BE49-F238E27FC236}">
                <a16:creationId xmlns:a16="http://schemas.microsoft.com/office/drawing/2014/main" id="{38B41AD1-FCA7-2B4E-8250-B71776FADE57}"/>
              </a:ext>
            </a:extLst>
          </p:cNvPr>
          <p:cNvSpPr txBox="1"/>
          <p:nvPr/>
        </p:nvSpPr>
        <p:spPr>
          <a:xfrm>
            <a:off x="2931803" y="3428999"/>
            <a:ext cx="6104238"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hangingPunct="0"/>
            <a:r>
              <a:rPr lang="en-GB" b="1" dirty="0">
                <a:solidFill>
                  <a:schemeClr val="accent4"/>
                </a:solidFill>
                <a:latin typeface="Helvetica" pitchFamily="2" charset="0"/>
              </a:rPr>
              <a:t>Rule of 3</a:t>
            </a:r>
            <a:r>
              <a:rPr lang="en-GB" dirty="0">
                <a:solidFill>
                  <a:schemeClr val="accent4"/>
                </a:solidFill>
                <a:latin typeface="Helvetica" pitchFamily="2" charset="0"/>
              </a:rPr>
              <a:t>: If a class requires a user-defined </a:t>
            </a:r>
            <a:r>
              <a:rPr lang="en-GB" b="1" dirty="0">
                <a:solidFill>
                  <a:schemeClr val="accent4"/>
                </a:solidFill>
                <a:latin typeface="Helvetica" pitchFamily="2" charset="0"/>
              </a:rPr>
              <a:t>destructor</a:t>
            </a:r>
            <a:r>
              <a:rPr lang="en-GB" dirty="0">
                <a:solidFill>
                  <a:schemeClr val="accent4"/>
                </a:solidFill>
                <a:latin typeface="Helvetica" pitchFamily="2" charset="0"/>
              </a:rPr>
              <a:t>, a user-defined </a:t>
            </a:r>
            <a:r>
              <a:rPr lang="en-GB" b="1" dirty="0">
                <a:solidFill>
                  <a:schemeClr val="accent4"/>
                </a:solidFill>
                <a:latin typeface="Helvetica" pitchFamily="2" charset="0"/>
              </a:rPr>
              <a:t>copy constructor</a:t>
            </a:r>
            <a:r>
              <a:rPr lang="en-GB" dirty="0">
                <a:solidFill>
                  <a:schemeClr val="accent4"/>
                </a:solidFill>
                <a:latin typeface="Helvetica" pitchFamily="2" charset="0"/>
              </a:rPr>
              <a:t>, or a user-defined </a:t>
            </a:r>
            <a:r>
              <a:rPr lang="en-GB" b="1" dirty="0">
                <a:solidFill>
                  <a:schemeClr val="accent4"/>
                </a:solidFill>
                <a:latin typeface="Helvetica" pitchFamily="2" charset="0"/>
              </a:rPr>
              <a:t>copy assignment operator</a:t>
            </a:r>
            <a:r>
              <a:rPr lang="en-GB" dirty="0">
                <a:solidFill>
                  <a:schemeClr val="accent4"/>
                </a:solidFill>
                <a:latin typeface="Helvetica" pitchFamily="2" charset="0"/>
              </a:rPr>
              <a:t>, it almost certainly requires all three.</a:t>
            </a:r>
            <a:endParaRPr lang="en-RU" dirty="0">
              <a:solidFill>
                <a:schemeClr val="accent4"/>
              </a:solidFill>
              <a:latin typeface="Helvetica" pitchFamily="2" charset="0"/>
              <a:sym typeface="Calibri"/>
            </a:endParaRPr>
          </a:p>
        </p:txBody>
      </p:sp>
      <p:sp>
        <p:nvSpPr>
          <p:cNvPr id="6" name="TextBox 5">
            <a:extLst>
              <a:ext uri="{FF2B5EF4-FFF2-40B4-BE49-F238E27FC236}">
                <a16:creationId xmlns:a16="http://schemas.microsoft.com/office/drawing/2014/main" id="{C10F6F68-6C83-7244-9125-E8DEFD090E10}"/>
              </a:ext>
            </a:extLst>
          </p:cNvPr>
          <p:cNvSpPr txBox="1"/>
          <p:nvPr/>
        </p:nvSpPr>
        <p:spPr>
          <a:xfrm>
            <a:off x="1120775" y="5291544"/>
            <a:ext cx="1057738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We haven't discussed the copy assignment operator yet, </a:t>
            </a:r>
            <a:r>
              <a:rPr lang="en-US" dirty="0"/>
              <a:t>but </a:t>
            </a:r>
            <a:r>
              <a:rPr lang="en-GB" dirty="0"/>
              <a:t>don't worry, we will discuss it in the next lecture, in which we will talk about redefining operators in classes.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spTree>
    <p:extLst>
      <p:ext uri="{BB962C8B-B14F-4D97-AF65-F5344CB8AC3E}">
        <p14:creationId xmlns:p14="http://schemas.microsoft.com/office/powerpoint/2010/main" val="341771160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RAII</a:t>
            </a:r>
            <a:endParaRPr lang="ru-RU" dirty="0"/>
          </a:p>
        </p:txBody>
      </p:sp>
      <p:sp>
        <p:nvSpPr>
          <p:cNvPr id="6" name="TextBox 5">
            <a:extLst>
              <a:ext uri="{FF2B5EF4-FFF2-40B4-BE49-F238E27FC236}">
                <a16:creationId xmlns:a16="http://schemas.microsoft.com/office/drawing/2014/main" id="{C10F6F68-6C83-7244-9125-E8DEFD090E10}"/>
              </a:ext>
            </a:extLst>
          </p:cNvPr>
          <p:cNvSpPr txBox="1"/>
          <p:nvPr/>
        </p:nvSpPr>
        <p:spPr>
          <a:xfrm>
            <a:off x="1120775" y="1263241"/>
            <a:ext cx="10577384" cy="3693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r>
              <a:rPr lang="en-GB" b="1" dirty="0"/>
              <a:t>Resource acquisition is initialization</a:t>
            </a:r>
            <a:r>
              <a:rPr lang="en-GB" dirty="0"/>
              <a:t> (</a:t>
            </a:r>
            <a:r>
              <a:rPr lang="en-GB" b="1" dirty="0"/>
              <a:t>RAII</a:t>
            </a:r>
            <a:r>
              <a:rPr lang="en-GB" dirty="0"/>
              <a:t>) is a programming idiom used in several object-oriented, statically-typed programming languages to describe a particular language behaviour. In RAII, holding a resource is a class invariant, and is tied to object lifetime: resource allocation (or acquisition) is done during object creation (specifically initialization), by the constructor, while resource deallocation (release) is done during object destruction (specifically finalization), by the destructor. In other words, resource acquisition must succeed for initialization to succeed. Thus the resource is guaranteed to be held between when initialization finishes and finalization starts (holding the resources is a class invariant), and to be held only when the object is alive. Thus if there are no object leaks, there are no resource leaks.</a:t>
            </a:r>
          </a:p>
          <a:p>
            <a:pPr algn="just"/>
            <a:endParaRPr lang="en-GB" dirty="0"/>
          </a:p>
          <a:p>
            <a:r>
              <a:rPr lang="en-GB" dirty="0"/>
              <a:t>RAII is associated most prominently with C++ where it originated, but also D, Ada, </a:t>
            </a:r>
            <a:r>
              <a:rPr lang="en-GB" dirty="0" err="1"/>
              <a:t>Vala</a:t>
            </a:r>
            <a:r>
              <a:rPr lang="en-GB" dirty="0"/>
              <a:t>, and Rust.</a:t>
            </a:r>
            <a:r>
              <a:rPr lang="en-GB" baseline="30000" dirty="0"/>
              <a:t> </a:t>
            </a:r>
            <a:r>
              <a:rPr lang="en-GB" dirty="0"/>
              <a:t>Other names for this idiom include </a:t>
            </a:r>
            <a:r>
              <a:rPr lang="en-GB" i="1" dirty="0"/>
              <a:t>Constructor Acquires, Destructor Releases</a:t>
            </a:r>
            <a:r>
              <a:rPr lang="en-GB" dirty="0"/>
              <a:t> (</a:t>
            </a:r>
            <a:r>
              <a:rPr lang="en-GB" dirty="0" err="1"/>
              <a:t>CADRe</a:t>
            </a:r>
            <a:r>
              <a:rPr lang="en-GB" dirty="0"/>
              <a:t>). RAII ties resources to object </a:t>
            </a:r>
            <a:r>
              <a:rPr lang="en-GB" i="1" dirty="0"/>
              <a:t>lifetime,</a:t>
            </a:r>
            <a:r>
              <a:rPr lang="en-GB" dirty="0"/>
              <a:t> which may not coincide with entry and exit of a scope.</a:t>
            </a:r>
          </a:p>
        </p:txBody>
      </p:sp>
    </p:spTree>
    <p:extLst>
      <p:ext uri="{BB962C8B-B14F-4D97-AF65-F5344CB8AC3E}">
        <p14:creationId xmlns:p14="http://schemas.microsoft.com/office/powerpoint/2010/main" val="14726135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RAII, example</a:t>
            </a:r>
            <a:endParaRPr lang="ru-RU" dirty="0"/>
          </a:p>
        </p:txBody>
      </p:sp>
      <p:sp>
        <p:nvSpPr>
          <p:cNvPr id="3" name="TextBox 2">
            <a:extLst>
              <a:ext uri="{FF2B5EF4-FFF2-40B4-BE49-F238E27FC236}">
                <a16:creationId xmlns:a16="http://schemas.microsoft.com/office/drawing/2014/main" id="{0D6C461A-A948-2244-A2AF-5CBF1BF92775}"/>
              </a:ext>
            </a:extLst>
          </p:cNvPr>
          <p:cNvSpPr txBox="1"/>
          <p:nvPr/>
        </p:nvSpPr>
        <p:spPr>
          <a:xfrm>
            <a:off x="1120776" y="1346886"/>
            <a:ext cx="3762718"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Let's create a polygon class that will take coordinates in the form of two arrays x and y, and store them inside itself</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1BC9B62B-5189-CF46-A0FC-BC429585D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5762" y="1095378"/>
            <a:ext cx="6542388" cy="5541367"/>
          </a:xfrm>
          <a:prstGeom prst="rect">
            <a:avLst/>
          </a:prstGeom>
        </p:spPr>
      </p:pic>
    </p:spTree>
    <p:extLst>
      <p:ext uri="{BB962C8B-B14F-4D97-AF65-F5344CB8AC3E}">
        <p14:creationId xmlns:p14="http://schemas.microsoft.com/office/powerpoint/2010/main" val="350133622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RAII, example</a:t>
            </a:r>
            <a:endParaRPr lang="ru-RU" dirty="0"/>
          </a:p>
        </p:txBody>
      </p:sp>
      <p:sp>
        <p:nvSpPr>
          <p:cNvPr id="3" name="TextBox 2">
            <a:extLst>
              <a:ext uri="{FF2B5EF4-FFF2-40B4-BE49-F238E27FC236}">
                <a16:creationId xmlns:a16="http://schemas.microsoft.com/office/drawing/2014/main" id="{0D6C461A-A948-2244-A2AF-5CBF1BF92775}"/>
              </a:ext>
            </a:extLst>
          </p:cNvPr>
          <p:cNvSpPr txBox="1"/>
          <p:nvPr/>
        </p:nvSpPr>
        <p:spPr>
          <a:xfrm>
            <a:off x="1120776" y="1346886"/>
            <a:ext cx="376271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Let's add a couple of useful methods</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6" name="Picture 5">
            <a:extLst>
              <a:ext uri="{FF2B5EF4-FFF2-40B4-BE49-F238E27FC236}">
                <a16:creationId xmlns:a16="http://schemas.microsoft.com/office/drawing/2014/main" id="{AC2D079D-5263-CF41-95F4-12821FD52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1870" y="2435861"/>
            <a:ext cx="8585200" cy="3479800"/>
          </a:xfrm>
          <a:prstGeom prst="rect">
            <a:avLst/>
          </a:prstGeom>
        </p:spPr>
      </p:pic>
    </p:spTree>
    <p:extLst>
      <p:ext uri="{BB962C8B-B14F-4D97-AF65-F5344CB8AC3E}">
        <p14:creationId xmlns:p14="http://schemas.microsoft.com/office/powerpoint/2010/main" val="96861036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RAII, example</a:t>
            </a:r>
            <a:endParaRPr lang="ru-RU" dirty="0"/>
          </a:p>
        </p:txBody>
      </p:sp>
      <p:sp>
        <p:nvSpPr>
          <p:cNvPr id="3" name="TextBox 2">
            <a:extLst>
              <a:ext uri="{FF2B5EF4-FFF2-40B4-BE49-F238E27FC236}">
                <a16:creationId xmlns:a16="http://schemas.microsoft.com/office/drawing/2014/main" id="{0D6C461A-A948-2244-A2AF-5CBF1BF92775}"/>
              </a:ext>
            </a:extLst>
          </p:cNvPr>
          <p:cNvSpPr txBox="1"/>
          <p:nvPr/>
        </p:nvSpPr>
        <p:spPr>
          <a:xfrm>
            <a:off x="1120776" y="1346886"/>
            <a:ext cx="5576586"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Using defaulted copy constructor will not work in this case, because we need a "deep copy" of the object (instance).</a:t>
            </a:r>
            <a:endParaRPr lang="ru-RU" dirty="0"/>
          </a:p>
          <a:p>
            <a:pPr hangingPunct="0"/>
            <a:endParaRPr kumimoji="0" lang="ru-RU" sz="1800" b="0" i="0" u="none" strike="noStrike" cap="none" spc="0" normalizeH="0" baseline="0" dirty="0">
              <a:ln>
                <a:noFill/>
              </a:ln>
              <a:solidFill>
                <a:srgbClr val="323332"/>
              </a:solidFill>
              <a:effectLst/>
              <a:uFillTx/>
              <a:latin typeface="+mj-lt"/>
              <a:ea typeface="+mj-ea"/>
              <a:cs typeface="+mj-cs"/>
              <a:sym typeface="Calibri"/>
            </a:endParaRPr>
          </a:p>
          <a:p>
            <a:pPr hangingPunct="0"/>
            <a:r>
              <a:rPr lang="en-GB" dirty="0"/>
              <a:t>But anyway, in order not to rewrite the </a:t>
            </a:r>
            <a:r>
              <a:rPr lang="en-US" dirty="0"/>
              <a:t>main constructor </a:t>
            </a:r>
            <a:r>
              <a:rPr lang="en-GB" dirty="0"/>
              <a:t>code, let's use the delegate-constructor</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CD79AE6B-EEB7-B943-8E7C-09E47A2F9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3315256"/>
            <a:ext cx="7518400" cy="457200"/>
          </a:xfrm>
          <a:prstGeom prst="rect">
            <a:avLst/>
          </a:prstGeom>
        </p:spPr>
      </p:pic>
    </p:spTree>
    <p:extLst>
      <p:ext uri="{BB962C8B-B14F-4D97-AF65-F5344CB8AC3E}">
        <p14:creationId xmlns:p14="http://schemas.microsoft.com/office/powerpoint/2010/main" val="424873940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Allocating class instances on heap</a:t>
            </a:r>
            <a:endParaRPr lang="ru-RU" dirty="0"/>
          </a:p>
        </p:txBody>
      </p:sp>
      <p:sp>
        <p:nvSpPr>
          <p:cNvPr id="3" name="TextBox 2">
            <a:extLst>
              <a:ext uri="{FF2B5EF4-FFF2-40B4-BE49-F238E27FC236}">
                <a16:creationId xmlns:a16="http://schemas.microsoft.com/office/drawing/2014/main" id="{0D6C461A-A948-2244-A2AF-5CBF1BF92775}"/>
              </a:ext>
            </a:extLst>
          </p:cNvPr>
          <p:cNvSpPr txBox="1"/>
          <p:nvPr/>
        </p:nvSpPr>
        <p:spPr>
          <a:xfrm>
            <a:off x="1120775" y="1520290"/>
            <a:ext cx="557658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Class instances can be allocated to the heap, as is the case with primitive types such as int:</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6" name="Picture 5">
            <a:extLst>
              <a:ext uri="{FF2B5EF4-FFF2-40B4-BE49-F238E27FC236}">
                <a16:creationId xmlns:a16="http://schemas.microsoft.com/office/drawing/2014/main" id="{54121775-8A13-6747-8E58-319B946D46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418082"/>
            <a:ext cx="4902200" cy="2273300"/>
          </a:xfrm>
          <a:prstGeom prst="rect">
            <a:avLst/>
          </a:prstGeom>
        </p:spPr>
      </p:pic>
      <p:sp>
        <p:nvSpPr>
          <p:cNvPr id="7" name="TextBox 6">
            <a:extLst>
              <a:ext uri="{FF2B5EF4-FFF2-40B4-BE49-F238E27FC236}">
                <a16:creationId xmlns:a16="http://schemas.microsoft.com/office/drawing/2014/main" id="{D8313759-C222-6C4F-8766-0BD3343EB370}"/>
              </a:ext>
            </a:extLst>
          </p:cNvPr>
          <p:cNvSpPr txBox="1"/>
          <p:nvPr/>
        </p:nvSpPr>
        <p:spPr>
          <a:xfrm>
            <a:off x="6425514" y="4228004"/>
            <a:ext cx="5152767" cy="9267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But in this case, if we refer to a pointer on an instance, we have to use the </a:t>
            </a:r>
            <a:r>
              <a:rPr lang="en-GB" b="1" dirty="0">
                <a:solidFill>
                  <a:srgbClr val="0070C0"/>
                </a:solidFill>
              </a:rPr>
              <a:t>operator -&gt;</a:t>
            </a:r>
            <a:r>
              <a:rPr lang="en-GB" dirty="0"/>
              <a:t> instead of the </a:t>
            </a:r>
            <a:r>
              <a:rPr lang="en-GB" dirty="0">
                <a:solidFill>
                  <a:srgbClr val="0070C0"/>
                </a:solidFill>
              </a:rPr>
              <a:t>operator .</a:t>
            </a:r>
            <a:endParaRPr kumimoji="0" lang="en-RU" sz="1800" b="0" i="0" u="none" strike="noStrike" cap="none" spc="0" normalizeH="0" baseline="0" dirty="0">
              <a:ln>
                <a:noFill/>
              </a:ln>
              <a:solidFill>
                <a:srgbClr val="0070C0"/>
              </a:solidFill>
              <a:effectLst/>
              <a:uFillTx/>
              <a:latin typeface="+mj-lt"/>
              <a:ea typeface="+mj-ea"/>
              <a:cs typeface="+mj-cs"/>
              <a:sym typeface="Calibri"/>
            </a:endParaRPr>
          </a:p>
        </p:txBody>
      </p:sp>
      <p:pic>
        <p:nvPicPr>
          <p:cNvPr id="9" name="Picture 8">
            <a:extLst>
              <a:ext uri="{FF2B5EF4-FFF2-40B4-BE49-F238E27FC236}">
                <a16:creationId xmlns:a16="http://schemas.microsoft.com/office/drawing/2014/main" id="{663B1A41-B2FE-2346-9B41-506D4F5733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5377" y="5337709"/>
            <a:ext cx="7605931" cy="1415057"/>
          </a:xfrm>
          <a:prstGeom prst="rect">
            <a:avLst/>
          </a:prstGeom>
        </p:spPr>
      </p:pic>
    </p:spTree>
    <p:extLst>
      <p:ext uri="{BB962C8B-B14F-4D97-AF65-F5344CB8AC3E}">
        <p14:creationId xmlns:p14="http://schemas.microsoft.com/office/powerpoint/2010/main" val="215509889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Allocating class instances on heap</a:t>
            </a:r>
            <a:endParaRPr lang="ru-RU" dirty="0"/>
          </a:p>
        </p:txBody>
      </p:sp>
      <p:sp>
        <p:nvSpPr>
          <p:cNvPr id="3" name="TextBox 2">
            <a:extLst>
              <a:ext uri="{FF2B5EF4-FFF2-40B4-BE49-F238E27FC236}">
                <a16:creationId xmlns:a16="http://schemas.microsoft.com/office/drawing/2014/main" id="{0D6C461A-A948-2244-A2AF-5CBF1BF92775}"/>
              </a:ext>
            </a:extLst>
          </p:cNvPr>
          <p:cNvSpPr txBox="1"/>
          <p:nvPr/>
        </p:nvSpPr>
        <p:spPr>
          <a:xfrm>
            <a:off x="1120775" y="1520290"/>
            <a:ext cx="9726294"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Let’s rewrite our entire polygon class so that it works with the coordinates class.</a:t>
            </a:r>
          </a:p>
          <a:p>
            <a:pPr hangingPunct="0"/>
            <a:endParaRPr kumimoji="0" lang="en-GB" sz="1800" b="0" i="0" u="none" strike="noStrike" cap="none" spc="0" normalizeH="0" baseline="0" dirty="0">
              <a:ln>
                <a:noFill/>
              </a:ln>
              <a:solidFill>
                <a:srgbClr val="323332"/>
              </a:solidFill>
              <a:effectLst/>
              <a:uFillTx/>
              <a:latin typeface="+mj-lt"/>
              <a:ea typeface="+mj-ea"/>
              <a:cs typeface="+mj-cs"/>
              <a:sym typeface="Calibri"/>
            </a:endParaRPr>
          </a:p>
          <a:p>
            <a:pPr hangingPunct="0"/>
            <a:r>
              <a:rPr lang="en-GB" i="1" dirty="0">
                <a:solidFill>
                  <a:srgbClr val="323332"/>
                </a:solidFill>
                <a:latin typeface="+mj-lt"/>
                <a:ea typeface="+mj-ea"/>
                <a:cs typeface="+mj-cs"/>
                <a:sym typeface="Calibri"/>
              </a:rPr>
              <a:t>Full code can be found </a:t>
            </a:r>
            <a:r>
              <a:rPr lang="en-GB" i="1" dirty="0">
                <a:solidFill>
                  <a:srgbClr val="323332"/>
                </a:solidFill>
                <a:latin typeface="+mj-lt"/>
                <a:ea typeface="+mj-ea"/>
                <a:cs typeface="+mj-cs"/>
                <a:sym typeface="Calibri"/>
                <a:hlinkClick r:id="rId3"/>
              </a:rPr>
              <a:t>here</a:t>
            </a:r>
            <a:r>
              <a:rPr lang="en-GB" i="1" dirty="0">
                <a:solidFill>
                  <a:srgbClr val="323332"/>
                </a:solidFill>
                <a:latin typeface="+mj-lt"/>
                <a:ea typeface="+mj-ea"/>
                <a:cs typeface="+mj-cs"/>
                <a:sym typeface="Calibri"/>
              </a:rPr>
              <a:t>.</a:t>
            </a:r>
            <a:endParaRPr kumimoji="0" lang="en-RU" sz="1800" b="0" i="1" u="none" strike="noStrike" cap="none" spc="0" normalizeH="0" baseline="0" dirty="0">
              <a:ln>
                <a:noFill/>
              </a:ln>
              <a:solidFill>
                <a:srgbClr val="323332"/>
              </a:solidFill>
              <a:effectLst/>
              <a:uFillTx/>
              <a:latin typeface="+mj-lt"/>
              <a:ea typeface="+mj-ea"/>
              <a:cs typeface="+mj-cs"/>
              <a:sym typeface="Calibri"/>
            </a:endParaRPr>
          </a:p>
        </p:txBody>
      </p:sp>
    </p:spTree>
    <p:extLst>
      <p:ext uri="{BB962C8B-B14F-4D97-AF65-F5344CB8AC3E}">
        <p14:creationId xmlns:p14="http://schemas.microsoft.com/office/powerpoint/2010/main" val="365913628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Keyword this</a:t>
            </a:r>
            <a:endParaRPr lang="ru-RU" dirty="0"/>
          </a:p>
        </p:txBody>
      </p:sp>
      <p:sp>
        <p:nvSpPr>
          <p:cNvPr id="4" name="TextBox 3">
            <a:extLst>
              <a:ext uri="{FF2B5EF4-FFF2-40B4-BE49-F238E27FC236}">
                <a16:creationId xmlns:a16="http://schemas.microsoft.com/office/drawing/2014/main" id="{51290ADC-D4FE-2C4D-A0B3-B3DCD934630B}"/>
              </a:ext>
            </a:extLst>
          </p:cNvPr>
          <p:cNvSpPr txBox="1"/>
          <p:nvPr/>
        </p:nvSpPr>
        <p:spPr>
          <a:xfrm>
            <a:off x="1120774" y="1269003"/>
            <a:ext cx="9394826"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t>The keyword </a:t>
            </a:r>
            <a:r>
              <a:rPr lang="en-GB" dirty="0">
                <a:solidFill>
                  <a:srgbClr val="0169B3"/>
                </a:solidFill>
              </a:rPr>
              <a:t>this</a:t>
            </a:r>
            <a:r>
              <a:rPr lang="en-GB" dirty="0"/>
              <a:t> stores an address of the object (aka instance) on which the non-static member function is being called.</a:t>
            </a:r>
            <a:endParaRPr lang="en-RU" dirty="0"/>
          </a:p>
        </p:txBody>
      </p:sp>
      <p:pic>
        <p:nvPicPr>
          <p:cNvPr id="6" name="Picture 5">
            <a:extLst>
              <a:ext uri="{FF2B5EF4-FFF2-40B4-BE49-F238E27FC236}">
                <a16:creationId xmlns:a16="http://schemas.microsoft.com/office/drawing/2014/main" id="{B4C43575-A011-4C4B-B9A4-A021452452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192333"/>
            <a:ext cx="5422900" cy="3619500"/>
          </a:xfrm>
          <a:prstGeom prst="rect">
            <a:avLst/>
          </a:prstGeom>
        </p:spPr>
      </p:pic>
      <p:pic>
        <p:nvPicPr>
          <p:cNvPr id="8" name="Picture 7">
            <a:extLst>
              <a:ext uri="{FF2B5EF4-FFF2-40B4-BE49-F238E27FC236}">
                <a16:creationId xmlns:a16="http://schemas.microsoft.com/office/drawing/2014/main" id="{4491BD60-09E9-9F44-BA76-DC00D44C1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774" y="5892906"/>
            <a:ext cx="2451100" cy="609600"/>
          </a:xfrm>
          <a:prstGeom prst="rect">
            <a:avLst/>
          </a:prstGeom>
        </p:spPr>
      </p:pic>
    </p:spTree>
    <p:extLst>
      <p:ext uri="{BB962C8B-B14F-4D97-AF65-F5344CB8AC3E}">
        <p14:creationId xmlns:p14="http://schemas.microsoft.com/office/powerpoint/2010/main" val="3297835890"/>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544424" y="3429000"/>
            <a:ext cx="10401872" cy="2926886"/>
          </a:xfrm>
          <a:effectLst>
            <a:softEdge rad="0"/>
          </a:effectLst>
          <a:scene3d>
            <a:camera prst="orthographicFront">
              <a:rot lat="0" lon="0" rev="0"/>
            </a:camera>
            <a:lightRig rig="threePt" dir="t"/>
          </a:scene3d>
          <a:sp3d/>
        </p:spPr>
        <p:txBody>
          <a:bodyPr/>
          <a:lstStyle/>
          <a:p>
            <a:r>
              <a:rPr lang="en-US" sz="3600" dirty="0">
                <a:solidFill>
                  <a:schemeClr val="accent4"/>
                </a:solidFill>
                <a:latin typeface="Helvetica" pitchFamily="2" charset="0"/>
              </a:rPr>
              <a:t>Lecture </a:t>
            </a:r>
            <a:r>
              <a:rPr lang="ru-RU" dirty="0">
                <a:latin typeface="Helvetica" pitchFamily="2" charset="0"/>
              </a:rPr>
              <a:t>10</a:t>
            </a:r>
            <a:endParaRPr lang="en-US" sz="3600" dirty="0">
              <a:solidFill>
                <a:schemeClr val="accent4"/>
              </a:solidFill>
              <a:latin typeface="Helvetica" pitchFamily="2" charset="0"/>
            </a:endParaRPr>
          </a:p>
          <a:p>
            <a:r>
              <a:rPr lang="en-US" sz="4800" dirty="0">
                <a:latin typeface="Helvetica" pitchFamily="2" charset="0"/>
              </a:rPr>
              <a:t>Classes and structures, pt.</a:t>
            </a:r>
            <a:r>
              <a:rPr lang="ru-RU" sz="4800" dirty="0">
                <a:latin typeface="Helvetica" pitchFamily="2" charset="0"/>
              </a:rPr>
              <a:t>2</a:t>
            </a:r>
            <a:endParaRPr lang="en-US" sz="2800" dirty="0">
              <a:latin typeface="Helvetica" pitchFamily="2" charset="0"/>
            </a:endParaRPr>
          </a:p>
          <a:p>
            <a:r>
              <a:rPr lang="en-US" sz="2800" dirty="0">
                <a:latin typeface="Helvetica" pitchFamily="2" charset="0"/>
              </a:rPr>
              <a:t>Konstantin </a:t>
            </a:r>
            <a:r>
              <a:rPr lang="en-US" sz="2800" dirty="0" err="1">
                <a:latin typeface="Helvetica" pitchFamily="2" charset="0"/>
              </a:rPr>
              <a:t>L</a:t>
            </a:r>
            <a:r>
              <a:rPr lang="en-US" sz="2800" dirty="0" err="1">
                <a:solidFill>
                  <a:schemeClr val="accent4"/>
                </a:solidFill>
                <a:latin typeface="Helvetica" pitchFamily="2" charset="0"/>
              </a:rPr>
              <a:t>eladze</a:t>
            </a:r>
            <a:endParaRPr lang="en-US" sz="2800" dirty="0">
              <a:solidFill>
                <a:schemeClr val="accent4"/>
              </a:solidFill>
              <a:latin typeface="Helvetica" pitchFamily="2" charset="0"/>
            </a:endParaRPr>
          </a:p>
          <a:p>
            <a:r>
              <a:rPr lang="en-US" sz="1400" dirty="0">
                <a:latin typeface="Helvetica" pitchFamily="2" charset="0"/>
              </a:rPr>
              <a:t>OOP in C++</a:t>
            </a:r>
          </a:p>
          <a:p>
            <a:r>
              <a:rPr lang="en-US" sz="1200" dirty="0">
                <a:solidFill>
                  <a:schemeClr val="accent4"/>
                </a:solidFill>
                <a:latin typeface="Helvetica" pitchFamily="2" charset="0"/>
              </a:rPr>
              <a:t>DIHT MIPT 2021</a:t>
            </a:r>
            <a:endParaRPr lang="ru-RU" sz="1200" dirty="0">
              <a:solidFill>
                <a:schemeClr val="accent4"/>
              </a:solidFill>
              <a:latin typeface="Helvetica" pitchFamily="2" charset="0"/>
            </a:endParaRPr>
          </a:p>
          <a:p>
            <a:endParaRPr lang="ru-RU" sz="2800" dirty="0">
              <a:solidFill>
                <a:schemeClr val="accent4"/>
              </a:solidFill>
              <a:latin typeface="Helvetica" pitchFamily="2" charset="0"/>
            </a:endParaRPr>
          </a:p>
          <a:p>
            <a:endParaRPr lang="ru-RU" dirty="0">
              <a:solidFill>
                <a:schemeClr val="accent4"/>
              </a:solidFill>
              <a:latin typeface="Helvetica" pitchFamily="2" charset="0"/>
            </a:endParaRPr>
          </a:p>
        </p:txBody>
      </p:sp>
    </p:spTree>
    <p:extLst>
      <p:ext uri="{BB962C8B-B14F-4D97-AF65-F5344CB8AC3E}">
        <p14:creationId xmlns:p14="http://schemas.microsoft.com/office/powerpoint/2010/main" val="210312384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85000" lnSpcReduction="10000"/>
          </a:bodyPr>
          <a:lstStyle/>
          <a:p>
            <a:r>
              <a:rPr lang="en-US" dirty="0"/>
              <a:t>Another example with keyword this: class logger</a:t>
            </a:r>
            <a:endParaRPr lang="ru-RU" dirty="0"/>
          </a:p>
        </p:txBody>
      </p:sp>
      <p:sp>
        <p:nvSpPr>
          <p:cNvPr id="4" name="TextBox 3">
            <a:extLst>
              <a:ext uri="{FF2B5EF4-FFF2-40B4-BE49-F238E27FC236}">
                <a16:creationId xmlns:a16="http://schemas.microsoft.com/office/drawing/2014/main" id="{51290ADC-D4FE-2C4D-A0B3-B3DCD934630B}"/>
              </a:ext>
            </a:extLst>
          </p:cNvPr>
          <p:cNvSpPr txBox="1"/>
          <p:nvPr/>
        </p:nvSpPr>
        <p:spPr>
          <a:xfrm>
            <a:off x="1120774" y="1269003"/>
            <a:ext cx="9394826"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t>The </a:t>
            </a:r>
            <a:r>
              <a:rPr lang="en-GB" dirty="0">
                <a:solidFill>
                  <a:srgbClr val="0169B3"/>
                </a:solidFill>
              </a:rPr>
              <a:t>this</a:t>
            </a:r>
            <a:r>
              <a:rPr lang="en-GB" dirty="0"/>
              <a:t> keyword is also available in the constructor, so we can write something like this</a:t>
            </a:r>
            <a:r>
              <a:rPr lang="en-US" dirty="0"/>
              <a:t>:</a:t>
            </a:r>
            <a:endParaRPr lang="en-RU" dirty="0"/>
          </a:p>
        </p:txBody>
      </p:sp>
      <p:pic>
        <p:nvPicPr>
          <p:cNvPr id="5" name="Picture 4">
            <a:extLst>
              <a:ext uri="{FF2B5EF4-FFF2-40B4-BE49-F238E27FC236}">
                <a16:creationId xmlns:a16="http://schemas.microsoft.com/office/drawing/2014/main" id="{2A56C525-3C06-084E-AAD3-D651C43EA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4" y="2021398"/>
            <a:ext cx="7810500" cy="3086100"/>
          </a:xfrm>
          <a:prstGeom prst="rect">
            <a:avLst/>
          </a:prstGeom>
        </p:spPr>
      </p:pic>
      <p:pic>
        <p:nvPicPr>
          <p:cNvPr id="9" name="Picture 8">
            <a:extLst>
              <a:ext uri="{FF2B5EF4-FFF2-40B4-BE49-F238E27FC236}">
                <a16:creationId xmlns:a16="http://schemas.microsoft.com/office/drawing/2014/main" id="{6FE011EB-BC4A-134E-8855-81B04E4AAA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774" y="5175045"/>
            <a:ext cx="4826000" cy="558800"/>
          </a:xfrm>
          <a:prstGeom prst="rect">
            <a:avLst/>
          </a:prstGeom>
        </p:spPr>
      </p:pic>
    </p:spTree>
    <p:extLst>
      <p:ext uri="{BB962C8B-B14F-4D97-AF65-F5344CB8AC3E}">
        <p14:creationId xmlns:p14="http://schemas.microsoft.com/office/powerpoint/2010/main" val="207000053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Instance as a field</a:t>
            </a:r>
            <a:endParaRPr lang="ru-RU" dirty="0"/>
          </a:p>
        </p:txBody>
      </p:sp>
      <p:sp>
        <p:nvSpPr>
          <p:cNvPr id="12" name="TextBox 11">
            <a:extLst>
              <a:ext uri="{FF2B5EF4-FFF2-40B4-BE49-F238E27FC236}">
                <a16:creationId xmlns:a16="http://schemas.microsoft.com/office/drawing/2014/main" id="{46BAA5BC-C37D-5A42-996D-F47DE770D9E1}"/>
              </a:ext>
            </a:extLst>
          </p:cNvPr>
          <p:cNvSpPr txBox="1"/>
          <p:nvPr/>
        </p:nvSpPr>
        <p:spPr>
          <a:xfrm>
            <a:off x="1161534" y="1445741"/>
            <a:ext cx="9726295"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A class or structure can contain an instance as a field inside itself. But in this case, if the instance does not have a default constructor, then it is not clear how to call the constructor of this instance.</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14" name="Picture 13">
            <a:extLst>
              <a:ext uri="{FF2B5EF4-FFF2-40B4-BE49-F238E27FC236}">
                <a16:creationId xmlns:a16="http://schemas.microsoft.com/office/drawing/2014/main" id="{EA5A0119-5E67-C447-A1A1-6A90516A3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534" y="2523528"/>
            <a:ext cx="8353128" cy="3419214"/>
          </a:xfrm>
          <a:prstGeom prst="rect">
            <a:avLst/>
          </a:prstGeom>
        </p:spPr>
      </p:pic>
      <p:pic>
        <p:nvPicPr>
          <p:cNvPr id="16" name="Picture 15">
            <a:extLst>
              <a:ext uri="{FF2B5EF4-FFF2-40B4-BE49-F238E27FC236}">
                <a16:creationId xmlns:a16="http://schemas.microsoft.com/office/drawing/2014/main" id="{F4F6E6CD-D579-C642-8D9D-72BA73A692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1534" y="6097202"/>
            <a:ext cx="7810500" cy="520700"/>
          </a:xfrm>
          <a:prstGeom prst="rect">
            <a:avLst/>
          </a:prstGeom>
        </p:spPr>
      </p:pic>
    </p:spTree>
    <p:extLst>
      <p:ext uri="{BB962C8B-B14F-4D97-AF65-F5344CB8AC3E}">
        <p14:creationId xmlns:p14="http://schemas.microsoft.com/office/powerpoint/2010/main" val="54050044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Destructor</a:t>
            </a:r>
            <a:endParaRPr lang="ru-RU" dirty="0"/>
          </a:p>
        </p:txBody>
      </p:sp>
      <p:sp>
        <p:nvSpPr>
          <p:cNvPr id="3" name="TextBox 2">
            <a:extLst>
              <a:ext uri="{FF2B5EF4-FFF2-40B4-BE49-F238E27FC236}">
                <a16:creationId xmlns:a16="http://schemas.microsoft.com/office/drawing/2014/main" id="{0AEC9AB6-0344-6E40-B424-79B2483EE272}"/>
              </a:ext>
            </a:extLst>
          </p:cNvPr>
          <p:cNvSpPr txBox="1"/>
          <p:nvPr/>
        </p:nvSpPr>
        <p:spPr>
          <a:xfrm>
            <a:off x="1112108" y="1195240"/>
            <a:ext cx="9734962"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A destructor is a special </a:t>
            </a:r>
            <a:r>
              <a:rPr lang="en-GB" dirty="0">
                <a:hlinkClick r:id="rId3" tooltip="cpp/language/member functions"/>
              </a:rPr>
              <a:t>member function</a:t>
            </a:r>
            <a:r>
              <a:rPr lang="en-GB" dirty="0"/>
              <a:t> that is called when the </a:t>
            </a:r>
            <a:r>
              <a:rPr lang="en-GB" dirty="0">
                <a:hlinkClick r:id="rId4" tooltip="cpp/language/lifetime"/>
              </a:rPr>
              <a:t>lifetime of an object</a:t>
            </a:r>
            <a:r>
              <a:rPr lang="en-GB" dirty="0"/>
              <a:t> ends. The purpose of the destructor is to free the resources that the object may have acquired during its lifetime.</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3DAF2C2E-1D28-2243-8E81-251386C9BB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0775" y="2226671"/>
            <a:ext cx="7402779" cy="3676877"/>
          </a:xfrm>
          <a:prstGeom prst="rect">
            <a:avLst/>
          </a:prstGeom>
        </p:spPr>
      </p:pic>
      <p:pic>
        <p:nvPicPr>
          <p:cNvPr id="7" name="Picture 6">
            <a:extLst>
              <a:ext uri="{FF2B5EF4-FFF2-40B4-BE49-F238E27FC236}">
                <a16:creationId xmlns:a16="http://schemas.microsoft.com/office/drawing/2014/main" id="{B574B7B4-064B-7041-9FBC-1A6413D306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2108" y="6011651"/>
            <a:ext cx="5092700" cy="673100"/>
          </a:xfrm>
          <a:prstGeom prst="rect">
            <a:avLst/>
          </a:prstGeom>
        </p:spPr>
      </p:pic>
    </p:spTree>
    <p:extLst>
      <p:ext uri="{BB962C8B-B14F-4D97-AF65-F5344CB8AC3E}">
        <p14:creationId xmlns:p14="http://schemas.microsoft.com/office/powerpoint/2010/main" val="182441807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Member initializer lists</a:t>
            </a:r>
            <a:endParaRPr lang="ru-RU" dirty="0"/>
          </a:p>
        </p:txBody>
      </p:sp>
      <p:sp>
        <p:nvSpPr>
          <p:cNvPr id="4" name="TextBox 3">
            <a:extLst>
              <a:ext uri="{FF2B5EF4-FFF2-40B4-BE49-F238E27FC236}">
                <a16:creationId xmlns:a16="http://schemas.microsoft.com/office/drawing/2014/main" id="{CA3DAACC-A2E2-7A45-9B0A-F0E3D5B62D3E}"/>
              </a:ext>
            </a:extLst>
          </p:cNvPr>
          <p:cNvSpPr txBox="1"/>
          <p:nvPr/>
        </p:nvSpPr>
        <p:spPr>
          <a:xfrm>
            <a:off x="1120775" y="1269003"/>
            <a:ext cx="10438018"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t>Member initializer list allows you to initialize members in the order of their declarations in the class </a:t>
            </a:r>
            <a:r>
              <a:rPr lang="en-GB" b="1" dirty="0"/>
              <a:t>before</a:t>
            </a:r>
            <a:r>
              <a:rPr lang="en-GB" dirty="0"/>
              <a:t> executing the constructor body. Member initializer list is part of the </a:t>
            </a:r>
            <a:r>
              <a:rPr lang="en-GB" b="1" dirty="0"/>
              <a:t>definition </a:t>
            </a:r>
            <a:r>
              <a:rPr lang="en-GB" dirty="0"/>
              <a:t>(not declaration).</a:t>
            </a:r>
            <a:endParaRPr lang="en-RU" dirty="0"/>
          </a:p>
        </p:txBody>
      </p:sp>
      <p:pic>
        <p:nvPicPr>
          <p:cNvPr id="6" name="Picture 5">
            <a:extLst>
              <a:ext uri="{FF2B5EF4-FFF2-40B4-BE49-F238E27FC236}">
                <a16:creationId xmlns:a16="http://schemas.microsoft.com/office/drawing/2014/main" id="{2FD4BA36-CCF1-B042-ACD2-EC075DEFDE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4941" y="2476500"/>
            <a:ext cx="5083852" cy="1592020"/>
          </a:xfrm>
          <a:prstGeom prst="rect">
            <a:avLst/>
          </a:prstGeom>
        </p:spPr>
      </p:pic>
      <p:pic>
        <p:nvPicPr>
          <p:cNvPr id="7" name="Picture 6">
            <a:extLst>
              <a:ext uri="{FF2B5EF4-FFF2-40B4-BE49-F238E27FC236}">
                <a16:creationId xmlns:a16="http://schemas.microsoft.com/office/drawing/2014/main" id="{23852127-443C-7E43-9246-5D4C0A73C2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775" y="2476500"/>
            <a:ext cx="3438868" cy="3987623"/>
          </a:xfrm>
          <a:prstGeom prst="rect">
            <a:avLst/>
          </a:prstGeom>
        </p:spPr>
      </p:pic>
      <p:sp>
        <p:nvSpPr>
          <p:cNvPr id="8" name="Стрелка вправо 2">
            <a:extLst>
              <a:ext uri="{FF2B5EF4-FFF2-40B4-BE49-F238E27FC236}">
                <a16:creationId xmlns:a16="http://schemas.microsoft.com/office/drawing/2014/main" id="{6568E6B4-3C5E-9749-8F27-3FD00EA2AA8D}"/>
              </a:ext>
            </a:extLst>
          </p:cNvPr>
          <p:cNvSpPr/>
          <p:nvPr/>
        </p:nvSpPr>
        <p:spPr>
          <a:xfrm>
            <a:off x="4876800" y="2842524"/>
            <a:ext cx="1219200" cy="85997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dirty="0"/>
          </a:p>
        </p:txBody>
      </p:sp>
      <p:sp>
        <p:nvSpPr>
          <p:cNvPr id="9" name="TextBox 8">
            <a:extLst>
              <a:ext uri="{FF2B5EF4-FFF2-40B4-BE49-F238E27FC236}">
                <a16:creationId xmlns:a16="http://schemas.microsoft.com/office/drawing/2014/main" id="{A01400FC-4FC0-894E-9F7E-D78A361C9A74}"/>
              </a:ext>
            </a:extLst>
          </p:cNvPr>
          <p:cNvSpPr txBox="1"/>
          <p:nvPr/>
        </p:nvSpPr>
        <p:spPr>
          <a:xfrm>
            <a:off x="5486400" y="5007557"/>
            <a:ext cx="6072393"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a:t>
            </a:r>
            <a:r>
              <a:rPr lang="en-GB" dirty="0"/>
              <a:t>n addition, member initializer lists help us solve the problem with member-instance initialization.</a:t>
            </a:r>
            <a:endParaRPr lang="ru-RU" dirty="0"/>
          </a:p>
          <a:p>
            <a:r>
              <a:rPr lang="en-GB" dirty="0"/>
              <a:t>An example of a solution to the problem is shown on the next slide.</a:t>
            </a:r>
            <a:endParaRPr lang="en-RU" dirty="0"/>
          </a:p>
        </p:txBody>
      </p:sp>
    </p:spTree>
    <p:extLst>
      <p:ext uri="{BB962C8B-B14F-4D97-AF65-F5344CB8AC3E}">
        <p14:creationId xmlns:p14="http://schemas.microsoft.com/office/powerpoint/2010/main" val="4969225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Member initializer lists: order of initialization</a:t>
            </a:r>
            <a:endParaRPr lang="ru-RU" dirty="0"/>
          </a:p>
        </p:txBody>
      </p:sp>
      <p:sp>
        <p:nvSpPr>
          <p:cNvPr id="4" name="TextBox 3">
            <a:extLst>
              <a:ext uri="{FF2B5EF4-FFF2-40B4-BE49-F238E27FC236}">
                <a16:creationId xmlns:a16="http://schemas.microsoft.com/office/drawing/2014/main" id="{CA3DAACC-A2E2-7A45-9B0A-F0E3D5B62D3E}"/>
              </a:ext>
            </a:extLst>
          </p:cNvPr>
          <p:cNvSpPr txBox="1"/>
          <p:nvPr/>
        </p:nvSpPr>
        <p:spPr>
          <a:xfrm>
            <a:off x="1120775" y="1079085"/>
            <a:ext cx="10438018"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Helvetica" pitchFamily="2" charset="0"/>
              </a:rPr>
              <a:t>The order of member initializers in the list is irrelevant: the actual order of initialization is as follows:</a:t>
            </a:r>
          </a:p>
          <a:p>
            <a:r>
              <a:rPr lang="en-GB" dirty="0">
                <a:latin typeface="Helvetica" pitchFamily="2" charset="0"/>
              </a:rPr>
              <a:t>1) Non-static data member are initialized in order of declaration in the class definition.</a:t>
            </a:r>
          </a:p>
          <a:p>
            <a:r>
              <a:rPr lang="en-GB" dirty="0">
                <a:latin typeface="Helvetica" pitchFamily="2" charset="0"/>
              </a:rPr>
              <a:t>2) The body of the constructor is executed</a:t>
            </a:r>
          </a:p>
        </p:txBody>
      </p:sp>
      <p:pic>
        <p:nvPicPr>
          <p:cNvPr id="13" name="Picture 12">
            <a:extLst>
              <a:ext uri="{FF2B5EF4-FFF2-40B4-BE49-F238E27FC236}">
                <a16:creationId xmlns:a16="http://schemas.microsoft.com/office/drawing/2014/main" id="{E0693BF9-D635-644F-8A3F-7FC69E7EFC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0776" y="2046082"/>
            <a:ext cx="7244748" cy="4004714"/>
          </a:xfrm>
          <a:prstGeom prst="rect">
            <a:avLst/>
          </a:prstGeom>
        </p:spPr>
      </p:pic>
      <p:pic>
        <p:nvPicPr>
          <p:cNvPr id="15" name="Picture 14">
            <a:extLst>
              <a:ext uri="{FF2B5EF4-FFF2-40B4-BE49-F238E27FC236}">
                <a16:creationId xmlns:a16="http://schemas.microsoft.com/office/drawing/2014/main" id="{80910EF4-3467-764F-9012-5EC9CB110B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5069" y="5301496"/>
            <a:ext cx="5549900" cy="1498600"/>
          </a:xfrm>
          <a:prstGeom prst="rect">
            <a:avLst/>
          </a:prstGeom>
        </p:spPr>
      </p:pic>
    </p:spTree>
    <p:extLst>
      <p:ext uri="{BB962C8B-B14F-4D97-AF65-F5344CB8AC3E}">
        <p14:creationId xmlns:p14="http://schemas.microsoft.com/office/powerpoint/2010/main" val="141579941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US" dirty="0"/>
              <a:t>Defaulted default constructor and destructor</a:t>
            </a:r>
            <a:endParaRPr lang="ru-RU" dirty="0"/>
          </a:p>
        </p:txBody>
      </p:sp>
      <p:sp>
        <p:nvSpPr>
          <p:cNvPr id="8" name="Стрелка вправо 2">
            <a:extLst>
              <a:ext uri="{FF2B5EF4-FFF2-40B4-BE49-F238E27FC236}">
                <a16:creationId xmlns:a16="http://schemas.microsoft.com/office/drawing/2014/main" id="{41BF6836-DAC2-B14B-9C93-A47F4D89D4CE}"/>
              </a:ext>
            </a:extLst>
          </p:cNvPr>
          <p:cNvSpPr/>
          <p:nvPr/>
        </p:nvSpPr>
        <p:spPr>
          <a:xfrm>
            <a:off x="4876800" y="4494226"/>
            <a:ext cx="1219200" cy="85997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dirty="0"/>
          </a:p>
        </p:txBody>
      </p:sp>
      <p:sp>
        <p:nvSpPr>
          <p:cNvPr id="10" name="TextBox 9">
            <a:extLst>
              <a:ext uri="{FF2B5EF4-FFF2-40B4-BE49-F238E27FC236}">
                <a16:creationId xmlns:a16="http://schemas.microsoft.com/office/drawing/2014/main" id="{50768D18-5FC4-014F-9D3F-B797EB88E362}"/>
              </a:ext>
            </a:extLst>
          </p:cNvPr>
          <p:cNvSpPr txBox="1"/>
          <p:nvPr/>
        </p:nvSpPr>
        <p:spPr>
          <a:xfrm>
            <a:off x="1120775" y="1282613"/>
            <a:ext cx="10284511" cy="2031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fontAlgn="base"/>
            <a:r>
              <a:rPr lang="en-GB" b="0" dirty="0">
                <a:solidFill>
                  <a:srgbClr val="161616"/>
                </a:solidFill>
                <a:effectLst/>
                <a:latin typeface="Helvetica" pitchFamily="2" charset="0"/>
              </a:rPr>
              <a:t>Explicitly defaulted function declaration is a new form of function declaration that is introduced into the C++11 standard. You can append the </a:t>
            </a:r>
            <a:r>
              <a:rPr lang="en-GB" b="0" dirty="0">
                <a:solidFill>
                  <a:srgbClr val="0169B3"/>
                </a:solidFill>
                <a:effectLst/>
                <a:latin typeface="Helvetica" pitchFamily="2" charset="0"/>
              </a:rPr>
              <a:t>= default;</a:t>
            </a:r>
            <a:r>
              <a:rPr lang="en-GB" b="0" dirty="0">
                <a:solidFill>
                  <a:srgbClr val="161616"/>
                </a:solidFill>
                <a:effectLst/>
                <a:latin typeface="Helvetica" pitchFamily="2" charset="0"/>
              </a:rPr>
              <a:t> specifier to the end of a function declaration to declare that function as an explicitly defaulted function. The compiler generates the default implementations for explicitly defaulted functions, which are more efficient than manually programmed function implementations. A function that is explicitly defaulted must be a special member function and has no default arguments. Explicitly defaulted functions can save your effort of defining those functions manually.</a:t>
            </a:r>
          </a:p>
        </p:txBody>
      </p:sp>
      <p:pic>
        <p:nvPicPr>
          <p:cNvPr id="12" name="Picture 11">
            <a:extLst>
              <a:ext uri="{FF2B5EF4-FFF2-40B4-BE49-F238E27FC236}">
                <a16:creationId xmlns:a16="http://schemas.microsoft.com/office/drawing/2014/main" id="{A54E6AA7-BA21-B34F-B4E8-DFDA2400BF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8885" y="3692312"/>
            <a:ext cx="2603500" cy="2463800"/>
          </a:xfrm>
          <a:prstGeom prst="rect">
            <a:avLst/>
          </a:prstGeom>
        </p:spPr>
      </p:pic>
      <p:pic>
        <p:nvPicPr>
          <p:cNvPr id="14" name="Picture 13">
            <a:extLst>
              <a:ext uri="{FF2B5EF4-FFF2-40B4-BE49-F238E27FC236}">
                <a16:creationId xmlns:a16="http://schemas.microsoft.com/office/drawing/2014/main" id="{C2CF5A1D-89C4-8547-85CF-5AD1B6FCC1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5370" y="4359061"/>
            <a:ext cx="3441700" cy="1130300"/>
          </a:xfrm>
          <a:prstGeom prst="rect">
            <a:avLst/>
          </a:prstGeom>
        </p:spPr>
      </p:pic>
    </p:spTree>
    <p:extLst>
      <p:ext uri="{BB962C8B-B14F-4D97-AF65-F5344CB8AC3E}">
        <p14:creationId xmlns:p14="http://schemas.microsoft.com/office/powerpoint/2010/main" val="33465137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3.Алгоритмы поиска">
  <a:themeElements>
    <a:clrScheme name="Тема Office">
      <a:dk1>
        <a:srgbClr val="323332"/>
      </a:dk1>
      <a:lt1>
        <a:srgbClr val="FFFFFF"/>
      </a:lt1>
      <a:dk2>
        <a:srgbClr val="A7A7A7"/>
      </a:dk2>
      <a:lt2>
        <a:srgbClr val="535353"/>
      </a:lt2>
      <a:accent1>
        <a:srgbClr val="FB2B38"/>
      </a:accent1>
      <a:accent2>
        <a:srgbClr val="74777B"/>
      </a:accent2>
      <a:accent3>
        <a:srgbClr val="E6E7E8"/>
      </a:accent3>
      <a:accent4>
        <a:srgbClr val="020302"/>
      </a:accent4>
      <a:accent5>
        <a:srgbClr val="FEFFFF"/>
      </a:accent5>
      <a:accent6>
        <a:srgbClr val="8E8F8F"/>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hueOff val="-10800000"/>
            <a:satOff val="-100001"/>
          </a:schemeClr>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26698</TotalTime>
  <Words>2581</Words>
  <Application>Microsoft Office PowerPoint</Application>
  <PresentationFormat>Широкоэкранный</PresentationFormat>
  <Paragraphs>183</Paragraphs>
  <Slides>30</Slides>
  <Notes>29</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30</vt:i4>
      </vt:variant>
    </vt:vector>
  </HeadingPairs>
  <TitlesOfParts>
    <vt:vector size="36" baseType="lpstr">
      <vt:lpstr>Arial</vt:lpstr>
      <vt:lpstr>Calibri</vt:lpstr>
      <vt:lpstr>Helvetica</vt:lpstr>
      <vt:lpstr>Proxima Nova Bold</vt:lpstr>
      <vt:lpstr>Proxima Nova Regular</vt:lpstr>
      <vt:lpstr>3.Алгоритмы поиска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memes</dc:creator>
  <cp:lastModifiedBy>Клим Гольдштейн</cp:lastModifiedBy>
  <cp:revision>2095</cp:revision>
  <dcterms:created xsi:type="dcterms:W3CDTF">2020-10-11T07:52:54Z</dcterms:created>
  <dcterms:modified xsi:type="dcterms:W3CDTF">2023-10-23T02:03:04Z</dcterms:modified>
</cp:coreProperties>
</file>