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425" r:id="rId2"/>
    <p:sldId id="439" r:id="rId3"/>
    <p:sldId id="443" r:id="rId4"/>
    <p:sldId id="452" r:id="rId5"/>
    <p:sldId id="445" r:id="rId6"/>
    <p:sldId id="446" r:id="rId7"/>
    <p:sldId id="447" r:id="rId8"/>
    <p:sldId id="448" r:id="rId9"/>
    <p:sldId id="449" r:id="rId10"/>
    <p:sldId id="450" r:id="rId11"/>
    <p:sldId id="451" r:id="rId12"/>
    <p:sldId id="453" r:id="rId13"/>
    <p:sldId id="442"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FB2B38"/>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86732"/>
  </p:normalViewPr>
  <p:slideViewPr>
    <p:cSldViewPr snapToGrid="0">
      <p:cViewPr varScale="1">
        <p:scale>
          <a:sx n="103" d="100"/>
          <a:sy n="103" d="100"/>
        </p:scale>
        <p:origin x="176" y="2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09.01.2022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82360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353264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79055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56894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50928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20624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84091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134999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34784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708897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pastebin.com/4AuzH5wr" TargetMode="External"/><Relationship Id="rId3" Type="http://schemas.openxmlformats.org/officeDocument/2006/relationships/hyperlink" Target="https://pastebin.com/ATrFARGm" TargetMode="External"/><Relationship Id="rId7" Type="http://schemas.openxmlformats.org/officeDocument/2006/relationships/hyperlink" Target="https://pastebin.com/BvLip2ZY"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pastebin.com/HH7G9rUP" TargetMode="External"/><Relationship Id="rId5" Type="http://schemas.openxmlformats.org/officeDocument/2006/relationships/hyperlink" Target="https://pastebin.com/U7ZnRgf1" TargetMode="External"/><Relationship Id="rId4" Type="http://schemas.openxmlformats.org/officeDocument/2006/relationships/hyperlink" Target="https://pastebin.com/hXDfCtk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2</a:t>
            </a:r>
            <a:endParaRPr lang="en-US" sz="3600" dirty="0">
              <a:solidFill>
                <a:schemeClr val="accent4"/>
              </a:solidFill>
              <a:latin typeface="Helvetica" pitchFamily="2" charset="0"/>
            </a:endParaRPr>
          </a:p>
          <a:p>
            <a:r>
              <a:rPr lang="en-US" sz="4800" dirty="0">
                <a:latin typeface="Helvetica" pitchFamily="2" charset="0"/>
              </a:rPr>
              <a:t>Classes and structures, pt.4</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5" name="TextBox 4">
            <a:extLst>
              <a:ext uri="{FF2B5EF4-FFF2-40B4-BE49-F238E27FC236}">
                <a16:creationId xmlns:a16="http://schemas.microsoft.com/office/drawing/2014/main" id="{6A1D3CA9-90D7-2D49-A520-279492CAB6FE}"/>
              </a:ext>
            </a:extLst>
          </p:cNvPr>
          <p:cNvSpPr txBox="1"/>
          <p:nvPr/>
        </p:nvSpPr>
        <p:spPr>
          <a:xfrm>
            <a:off x="1120775" y="1107028"/>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t>And finally, the definition of ordinary functions.</a:t>
            </a:r>
          </a:p>
          <a:p>
            <a:pPr marL="285750" indent="-285750" hangingPunct="0">
              <a:buFont typeface="Arial" panose="020B0604020202020204" pitchFamily="34" charset="0"/>
              <a:buChar char="•"/>
            </a:pPr>
            <a:r>
              <a:rPr lang="en-GB" dirty="0"/>
              <a:t>By the way, note that in order to use the </a:t>
            </a:r>
            <a:r>
              <a:rPr lang="en-GB" b="1" dirty="0" err="1"/>
              <a:t>double_cmp</a:t>
            </a:r>
            <a:r>
              <a:rPr lang="en-GB" b="1" dirty="0"/>
              <a:t> </a:t>
            </a:r>
            <a:r>
              <a:rPr lang="en-GB" dirty="0"/>
              <a:t>function, we included file </a:t>
            </a:r>
            <a:r>
              <a:rPr lang="en-GB" b="1" dirty="0" err="1"/>
              <a:t>double_cmp.h</a:t>
            </a:r>
            <a:r>
              <a:rPr lang="en-GB" dirty="0"/>
              <a:t> in the </a:t>
            </a:r>
            <a:r>
              <a:rPr lang="en-GB" b="1" dirty="0" err="1"/>
              <a:t>vector.cpp</a:t>
            </a:r>
            <a:r>
              <a:rPr lang="en-GB" dirty="0"/>
              <a:t> file (but not in </a:t>
            </a:r>
            <a:r>
              <a:rPr lang="en-GB" b="1" dirty="0" err="1"/>
              <a:t>vector.h</a:t>
            </a:r>
            <a:r>
              <a:rPr lang="en-GB" dirty="0"/>
              <a:t>!)</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A13269BF-716C-1841-889F-460F3704B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30356"/>
            <a:ext cx="7874944" cy="4705435"/>
          </a:xfrm>
          <a:prstGeom prst="rect">
            <a:avLst/>
          </a:prstGeom>
        </p:spPr>
      </p:pic>
    </p:spTree>
    <p:extLst>
      <p:ext uri="{BB962C8B-B14F-4D97-AF65-F5344CB8AC3E}">
        <p14:creationId xmlns:p14="http://schemas.microsoft.com/office/powerpoint/2010/main" val="27915337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6372DE7D-D38F-6D43-AD21-428ECFBB41E6}"/>
              </a:ext>
            </a:extLst>
          </p:cNvPr>
          <p:cNvSpPr txBox="1"/>
          <p:nvPr/>
        </p:nvSpPr>
        <p:spPr>
          <a:xfrm>
            <a:off x="1161535" y="1470455"/>
            <a:ext cx="968553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use our </a:t>
            </a:r>
            <a:r>
              <a:rPr lang="en-GB" b="1" dirty="0"/>
              <a:t>vector</a:t>
            </a:r>
            <a:r>
              <a:rPr lang="en-GB" dirty="0"/>
              <a:t> class in the </a:t>
            </a:r>
            <a:r>
              <a:rPr lang="en-GB" b="1" dirty="0"/>
              <a:t>main</a:t>
            </a:r>
            <a:r>
              <a:rPr lang="en-GB" dirty="0"/>
              <a:t> function, you need to include the corresponding header in the </a:t>
            </a:r>
            <a:r>
              <a:rPr lang="en-GB" b="1" dirty="0" err="1"/>
              <a:t>main.cpp</a:t>
            </a:r>
            <a:r>
              <a:rPr lang="en-GB" dirty="0"/>
              <a:t> file.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3EB7DC81-A063-074A-9C94-725885C9C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5" y="2215638"/>
            <a:ext cx="5892800" cy="3987800"/>
          </a:xfrm>
          <a:prstGeom prst="rect">
            <a:avLst/>
          </a:prstGeom>
        </p:spPr>
      </p:pic>
    </p:spTree>
    <p:extLst>
      <p:ext uri="{BB962C8B-B14F-4D97-AF65-F5344CB8AC3E}">
        <p14:creationId xmlns:p14="http://schemas.microsoft.com/office/powerpoint/2010/main" val="7561457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4" name="TextBox 3">
            <a:extLst>
              <a:ext uri="{FF2B5EF4-FFF2-40B4-BE49-F238E27FC236}">
                <a16:creationId xmlns:a16="http://schemas.microsoft.com/office/drawing/2014/main" id="{5060BE12-9ABD-5B4F-8C7F-DFBA12840AE4}"/>
              </a:ext>
            </a:extLst>
          </p:cNvPr>
          <p:cNvSpPr txBox="1"/>
          <p:nvPr/>
        </p:nvSpPr>
        <p:spPr>
          <a:xfrm>
            <a:off x="1120775" y="3009113"/>
            <a:ext cx="972629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3">
                  <a:extLst>
                    <a:ext uri="{A12FA001-AC4F-418D-AE19-62706E023703}">
                      <ahyp:hlinkClr xmlns:ahyp="http://schemas.microsoft.com/office/drawing/2018/hyperlinkcolor" val="tx"/>
                    </a:ext>
                  </a:extLst>
                </a:hlinkClick>
              </a:rPr>
              <a:t>CMakeLists.txt</a:t>
            </a:r>
            <a:endParaRPr kumimoji="0" lang="en-RU" sz="1800" b="0" cap="none" spc="0" normalizeH="0" baseline="0" dirty="0">
              <a:ln>
                <a:noFill/>
              </a:ln>
              <a:solidFill>
                <a:srgbClr val="0169B3"/>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0169B3"/>
                </a:solidFill>
                <a:latin typeface="+mj-lt"/>
                <a:ea typeface="+mj-ea"/>
                <a:cs typeface="+mj-cs"/>
                <a:sym typeface="Calibri"/>
                <a:hlinkClick r:id="rId4">
                  <a:extLst>
                    <a:ext uri="{A12FA001-AC4F-418D-AE19-62706E023703}">
                      <ahyp:hlinkClr xmlns:ahyp="http://schemas.microsoft.com/office/drawing/2018/hyperlinkcolor" val="tx"/>
                    </a:ext>
                  </a:extLst>
                </a:hlinkClick>
              </a:rPr>
              <a:t>double_cmp.h</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5">
                  <a:extLst>
                    <a:ext uri="{A12FA001-AC4F-418D-AE19-62706E023703}">
                      <ahyp:hlinkClr xmlns:ahyp="http://schemas.microsoft.com/office/drawing/2018/hyperlinkcolor" val="tx"/>
                    </a:ext>
                  </a:extLst>
                </a:hlinkClick>
              </a:rPr>
              <a:t>double</a:t>
            </a:r>
            <a:r>
              <a:rPr lang="en-RU" dirty="0">
                <a:solidFill>
                  <a:srgbClr val="0169B3"/>
                </a:solidFill>
                <a:latin typeface="+mj-lt"/>
                <a:ea typeface="+mj-ea"/>
                <a:cs typeface="+mj-cs"/>
                <a:sym typeface="Calibri"/>
                <a:hlinkClick r:id="rId5">
                  <a:extLst>
                    <a:ext uri="{A12FA001-AC4F-418D-AE19-62706E023703}">
                      <ahyp:hlinkClr xmlns:ahyp="http://schemas.microsoft.com/office/drawing/2018/hyperlinkcolor" val="tx"/>
                    </a:ext>
                  </a:extLst>
                </a:hlinkClick>
              </a:rPr>
              <a:t>_cmp.cpp</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6">
                  <a:extLst>
                    <a:ext uri="{A12FA001-AC4F-418D-AE19-62706E023703}">
                      <ahyp:hlinkClr xmlns:ahyp="http://schemas.microsoft.com/office/drawing/2018/hyperlinkcolor" val="tx"/>
                    </a:ext>
                  </a:extLst>
                </a:hlinkClick>
              </a:rPr>
              <a:t>vector.h</a:t>
            </a:r>
            <a:endParaRPr kumimoji="0" lang="en-RU" sz="1800" b="0" cap="none" spc="0" normalizeH="0" baseline="0" dirty="0">
              <a:ln>
                <a:noFill/>
              </a:ln>
              <a:solidFill>
                <a:srgbClr val="0169B3"/>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0169B3"/>
                </a:solidFill>
                <a:latin typeface="+mj-lt"/>
                <a:ea typeface="+mj-ea"/>
                <a:cs typeface="+mj-cs"/>
                <a:sym typeface="Calibri"/>
                <a:hlinkClick r:id="rId7">
                  <a:extLst>
                    <a:ext uri="{A12FA001-AC4F-418D-AE19-62706E023703}">
                      <ahyp:hlinkClr xmlns:ahyp="http://schemas.microsoft.com/office/drawing/2018/hyperlinkcolor" val="tx"/>
                    </a:ext>
                  </a:extLst>
                </a:hlinkClick>
              </a:rPr>
              <a:t>vector.cpp</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8">
                  <a:extLst>
                    <a:ext uri="{A12FA001-AC4F-418D-AE19-62706E023703}">
                      <ahyp:hlinkClr xmlns:ahyp="http://schemas.microsoft.com/office/drawing/2018/hyperlinkcolor" val="tx"/>
                    </a:ext>
                  </a:extLst>
                </a:hlinkClick>
              </a:rPr>
              <a:t>main.cpp</a:t>
            </a:r>
            <a:endParaRPr kumimoji="0" lang="en-RU" sz="1800" b="0" cap="none" spc="0" normalizeH="0" baseline="0" dirty="0">
              <a:ln>
                <a:noFill/>
              </a:ln>
              <a:solidFill>
                <a:srgbClr val="0169B3"/>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D40F72C6-664D-A348-B949-B2A9425D7A62}"/>
              </a:ext>
            </a:extLst>
          </p:cNvPr>
          <p:cNvSpPr txBox="1"/>
          <p:nvPr/>
        </p:nvSpPr>
        <p:spPr>
          <a:xfrm>
            <a:off x="1120775" y="2236574"/>
            <a:ext cx="22595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rPr>
              <a:t>Links to the full code:</a:t>
            </a:r>
          </a:p>
        </p:txBody>
      </p:sp>
    </p:spTree>
    <p:extLst>
      <p:ext uri="{BB962C8B-B14F-4D97-AF65-F5344CB8AC3E}">
        <p14:creationId xmlns:p14="http://schemas.microsoft.com/office/powerpoint/2010/main" val="25110523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2</a:t>
            </a:r>
            <a:endParaRPr lang="en-US" sz="3600" dirty="0">
              <a:solidFill>
                <a:schemeClr val="accent4"/>
              </a:solidFill>
              <a:latin typeface="Helvetica" pitchFamily="2" charset="0"/>
            </a:endParaRPr>
          </a:p>
          <a:p>
            <a:r>
              <a:rPr lang="en-US" sz="4800" dirty="0">
                <a:latin typeface="Helvetica" pitchFamily="2" charset="0"/>
              </a:rPr>
              <a:t>Classes and structures, pt.4</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82900293-3B02-EB4F-B98C-86E68D6D83BA}"/>
              </a:ext>
            </a:extLst>
          </p:cNvPr>
          <p:cNvSpPr txBox="1"/>
          <p:nvPr/>
        </p:nvSpPr>
        <p:spPr>
          <a:xfrm>
            <a:off x="1112107" y="1594021"/>
            <a:ext cx="9734963"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rPr>
              <a:t>C++ has a common project structure. For now, I'll just teach you how to split your solution into several files and organize the structure correctly without going into details.</a:t>
            </a:r>
          </a:p>
          <a:p>
            <a:pPr hangingPunct="0"/>
            <a:endParaRPr kumimoji="0" lang="en-GB" sz="1800" b="0" i="0" u="none" strike="noStrike" cap="none" spc="0" normalizeH="0" baseline="0" dirty="0">
              <a:ln>
                <a:noFill/>
              </a:ln>
              <a:solidFill>
                <a:schemeClr val="accent4"/>
              </a:solidFill>
              <a:effectLst/>
              <a:uFillTx/>
              <a:latin typeface="+mj-lt"/>
              <a:ea typeface="+mj-ea"/>
              <a:cs typeface="+mj-cs"/>
              <a:sym typeface="Calibri"/>
            </a:endParaRPr>
          </a:p>
          <a:p>
            <a:pPr hangingPunct="0"/>
            <a:r>
              <a:rPr lang="en-GB" dirty="0">
                <a:solidFill>
                  <a:schemeClr val="accent4"/>
                </a:solidFill>
              </a:rPr>
              <a:t>Let's take the </a:t>
            </a:r>
            <a:r>
              <a:rPr lang="en-GB" b="1" dirty="0">
                <a:solidFill>
                  <a:schemeClr val="accent4"/>
                </a:solidFill>
              </a:rPr>
              <a:t>vector</a:t>
            </a:r>
            <a:r>
              <a:rPr lang="en-GB" dirty="0">
                <a:solidFill>
                  <a:schemeClr val="accent4"/>
                </a:solidFill>
              </a:rPr>
              <a:t> class we wrote in the previous lesson.</a:t>
            </a:r>
            <a:endParaRPr lang="ru-RU" dirty="0">
              <a:solidFill>
                <a:schemeClr val="accent4"/>
              </a:solidFill>
            </a:endParaRPr>
          </a:p>
          <a:p>
            <a:pPr hangingPunct="0"/>
            <a:endParaRPr lang="ru-RU" dirty="0">
              <a:solidFill>
                <a:schemeClr val="accent4"/>
              </a:solidFill>
            </a:endParaRPr>
          </a:p>
          <a:p>
            <a:pPr hangingPunct="0"/>
            <a:r>
              <a:rPr lang="en-GB" dirty="0">
                <a:solidFill>
                  <a:schemeClr val="accent4"/>
                </a:solidFill>
              </a:rPr>
              <a:t>So far, our entire solution is written in one file - </a:t>
            </a:r>
            <a:r>
              <a:rPr lang="en-GB" b="1" dirty="0" err="1">
                <a:solidFill>
                  <a:schemeClr val="accent4"/>
                </a:solidFill>
              </a:rPr>
              <a:t>main.cpp</a:t>
            </a:r>
            <a:r>
              <a:rPr lang="en-GB" dirty="0">
                <a:solidFill>
                  <a:schemeClr val="accent4"/>
                </a:solidFill>
              </a:rPr>
              <a:t>. So far, this does not cause problems, since there is little code, but on an industrial scale, the amount of code in the repository can be several million lines of code, so it is important to be able to split the solution into separate components, and the files corresponding to them.</a:t>
            </a:r>
          </a:p>
          <a:p>
            <a:pPr hangingPunct="0"/>
            <a:endParaRPr lang="en-GB" dirty="0">
              <a:solidFill>
                <a:schemeClr val="accent4"/>
              </a:solidFill>
            </a:endParaRPr>
          </a:p>
          <a:p>
            <a:pPr hangingPunct="0"/>
            <a:r>
              <a:rPr lang="en-GB" dirty="0">
                <a:solidFill>
                  <a:schemeClr val="accent4"/>
                </a:solidFill>
              </a:rPr>
              <a:t>For example, our code now has three parts:</a:t>
            </a:r>
          </a:p>
          <a:p>
            <a:pPr marL="285750" indent="-285750" hangingPunct="0">
              <a:buFont typeface="Arial" panose="020B0604020202020204" pitchFamily="34" charset="0"/>
              <a:buChar char="•"/>
            </a:pPr>
            <a:r>
              <a:rPr lang="en-GB" dirty="0">
                <a:solidFill>
                  <a:schemeClr val="accent4"/>
                </a:solidFill>
              </a:rPr>
              <a:t>The </a:t>
            </a:r>
            <a:r>
              <a:rPr lang="en-GB" dirty="0" err="1">
                <a:solidFill>
                  <a:schemeClr val="accent4"/>
                </a:solidFill>
              </a:rPr>
              <a:t>double_cmp</a:t>
            </a:r>
            <a:r>
              <a:rPr lang="en-GB" dirty="0">
                <a:solidFill>
                  <a:schemeClr val="accent4"/>
                </a:solidFill>
              </a:rPr>
              <a:t> function, which compares doubles, separate from the </a:t>
            </a:r>
            <a:r>
              <a:rPr lang="en-GB" b="1" dirty="0">
                <a:solidFill>
                  <a:schemeClr val="accent4"/>
                </a:solidFill>
              </a:rPr>
              <a:t>vector</a:t>
            </a:r>
            <a:r>
              <a:rPr lang="en-GB" dirty="0">
                <a:solidFill>
                  <a:schemeClr val="accent4"/>
                </a:solidFill>
              </a:rPr>
              <a:t> class</a:t>
            </a:r>
          </a:p>
          <a:p>
            <a:pPr marL="285750" indent="-285750" hangingPunct="0">
              <a:buFont typeface="Arial" panose="020B0604020202020204" pitchFamily="34" charset="0"/>
              <a:buChar char="•"/>
            </a:pPr>
            <a:r>
              <a:rPr lang="en-GB" dirty="0">
                <a:solidFill>
                  <a:schemeClr val="accent4"/>
                </a:solidFill>
              </a:rPr>
              <a:t>The </a:t>
            </a:r>
            <a:r>
              <a:rPr lang="en-GB" b="1" dirty="0">
                <a:solidFill>
                  <a:schemeClr val="accent4"/>
                </a:solidFill>
              </a:rPr>
              <a:t>vector</a:t>
            </a:r>
            <a:r>
              <a:rPr lang="en-GB" dirty="0">
                <a:solidFill>
                  <a:schemeClr val="accent4"/>
                </a:solidFill>
              </a:rPr>
              <a:t> class, which is a vector in three-dimensional space, and the operators redefined to work with it</a:t>
            </a:r>
          </a:p>
          <a:p>
            <a:pPr marL="285750" indent="-285750" hangingPunct="0">
              <a:buFont typeface="Arial" panose="020B0604020202020204" pitchFamily="34" charset="0"/>
              <a:buChar char="•"/>
            </a:pPr>
            <a:r>
              <a:rPr lang="en-GB" dirty="0">
                <a:solidFill>
                  <a:schemeClr val="accent4"/>
                </a:solidFill>
              </a:rPr>
              <a:t>The main function</a:t>
            </a:r>
            <a:endParaRPr kumimoji="0" lang="en-RU" sz="1800" b="0" i="0" u="none" strike="noStrike" cap="none" spc="0" normalizeH="0" baseline="0" dirty="0">
              <a:ln>
                <a:noFill/>
              </a:ln>
              <a:solidFill>
                <a:schemeClr val="accent4"/>
              </a:solidFill>
              <a:effectLst/>
              <a:uFillTx/>
              <a:latin typeface="+mj-lt"/>
              <a:ea typeface="+mj-ea"/>
              <a:cs typeface="+mj-cs"/>
              <a:sym typeface="Calibri"/>
            </a:endParaRPr>
          </a:p>
        </p:txBody>
      </p:sp>
    </p:spTree>
    <p:extLst>
      <p:ext uri="{BB962C8B-B14F-4D97-AF65-F5344CB8AC3E}">
        <p14:creationId xmlns:p14="http://schemas.microsoft.com/office/powerpoint/2010/main" val="106897342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4" name="TextBox 3">
            <a:extLst>
              <a:ext uri="{FF2B5EF4-FFF2-40B4-BE49-F238E27FC236}">
                <a16:creationId xmlns:a16="http://schemas.microsoft.com/office/drawing/2014/main" id="{961DAC6E-B363-C84C-9F3F-1BC7A10CD7CA}"/>
              </a:ext>
            </a:extLst>
          </p:cNvPr>
          <p:cNvSpPr txBox="1"/>
          <p:nvPr/>
        </p:nvSpPr>
        <p:spPr>
          <a:xfrm>
            <a:off x="1120776" y="1544595"/>
            <a:ext cx="9726294"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Each component, which is, for example, a class (just like in our case) must have two files: .h and .</a:t>
            </a:r>
            <a:r>
              <a:rPr lang="en-GB" dirty="0" err="1">
                <a:solidFill>
                  <a:schemeClr val="accent4"/>
                </a:solidFill>
                <a:latin typeface="Helvetica" pitchFamily="2" charset="0"/>
              </a:rPr>
              <a:t>cpp</a:t>
            </a:r>
            <a:endParaRPr lang="ru-RU" dirty="0">
              <a:solidFill>
                <a:schemeClr val="accent4"/>
              </a:solidFill>
              <a:latin typeface="Helvetica" pitchFamily="2" charset="0"/>
            </a:endParaRPr>
          </a:p>
          <a:p>
            <a:pPr hangingPunct="0"/>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In the .h files, we </a:t>
            </a:r>
            <a:r>
              <a:rPr lang="en-GB" b="1" dirty="0">
                <a:solidFill>
                  <a:schemeClr val="accent4"/>
                </a:solidFill>
                <a:latin typeface="Helvetica" pitchFamily="2" charset="0"/>
              </a:rPr>
              <a:t>declare</a:t>
            </a:r>
            <a:r>
              <a:rPr lang="en-GB" dirty="0">
                <a:solidFill>
                  <a:schemeClr val="accent4"/>
                </a:solidFill>
                <a:latin typeface="Helvetica" pitchFamily="2" charset="0"/>
              </a:rPr>
              <a:t> functions, classes and their methods, but we don't </a:t>
            </a:r>
            <a:r>
              <a:rPr lang="en-GB" b="1" dirty="0">
                <a:solidFill>
                  <a:schemeClr val="accent4"/>
                </a:solidFill>
                <a:latin typeface="Helvetica" pitchFamily="2" charset="0"/>
              </a:rPr>
              <a:t>define</a:t>
            </a:r>
            <a:r>
              <a:rPr lang="en-GB" dirty="0">
                <a:solidFill>
                  <a:schemeClr val="accent4"/>
                </a:solidFill>
                <a:latin typeface="Helvetica" pitchFamily="2" charset="0"/>
              </a:rPr>
              <a:t> them!</a:t>
            </a:r>
            <a:endParaRPr lang="ru-RU" dirty="0">
              <a:solidFill>
                <a:schemeClr val="accent4"/>
              </a:solidFill>
              <a:latin typeface="Helvetica" pitchFamily="2" charset="0"/>
            </a:endParaRPr>
          </a:p>
          <a:p>
            <a:pPr marL="285750" indent="-285750" hangingPunct="0">
              <a:buFont typeface="Arial" panose="020B0604020202020204" pitchFamily="34" charset="0"/>
              <a:buChar char="•"/>
            </a:pPr>
            <a:r>
              <a:rPr lang="en-US" dirty="0">
                <a:solidFill>
                  <a:schemeClr val="accent4"/>
                </a:solidFill>
                <a:latin typeface="Helvetica" pitchFamily="2" charset="0"/>
                <a:ea typeface="+mj-ea"/>
                <a:cs typeface="+mj-cs"/>
                <a:sym typeface="Calibri"/>
              </a:rPr>
              <a:t>In the .</a:t>
            </a:r>
            <a:r>
              <a:rPr lang="en-US" dirty="0" err="1">
                <a:solidFill>
                  <a:schemeClr val="accent4"/>
                </a:solidFill>
                <a:latin typeface="Helvetica" pitchFamily="2" charset="0"/>
                <a:ea typeface="+mj-ea"/>
                <a:cs typeface="+mj-cs"/>
                <a:sym typeface="Calibri"/>
              </a:rPr>
              <a:t>cpp</a:t>
            </a:r>
            <a:r>
              <a:rPr lang="en-US" dirty="0">
                <a:solidFill>
                  <a:schemeClr val="accent4"/>
                </a:solidFill>
                <a:latin typeface="Helvetica" pitchFamily="2" charset="0"/>
                <a:ea typeface="+mj-ea"/>
                <a:cs typeface="+mj-cs"/>
                <a:sym typeface="Calibri"/>
              </a:rPr>
              <a:t> files, we </a:t>
            </a:r>
            <a:r>
              <a:rPr lang="en-US" b="1" dirty="0">
                <a:solidFill>
                  <a:schemeClr val="accent4"/>
                </a:solidFill>
                <a:latin typeface="Helvetica" pitchFamily="2" charset="0"/>
                <a:ea typeface="+mj-ea"/>
                <a:cs typeface="+mj-cs"/>
                <a:sym typeface="Calibri"/>
              </a:rPr>
              <a:t>define</a:t>
            </a:r>
            <a:r>
              <a:rPr lang="en-US" dirty="0">
                <a:solidFill>
                  <a:schemeClr val="accent4"/>
                </a:solidFill>
                <a:latin typeface="Helvetica" pitchFamily="2" charset="0"/>
                <a:ea typeface="+mj-ea"/>
                <a:cs typeface="+mj-cs"/>
                <a:sym typeface="Calibri"/>
              </a:rPr>
              <a:t> functions and methods of the class</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Both files must have the same name, but have different extensions. The name of the files must coincide with the name of the class, if the component is a class, or, otherwise, when the component contains several classes, generalize their essence</a:t>
            </a:r>
            <a:r>
              <a:rPr lang="en-US" dirty="0">
                <a:solidFill>
                  <a:schemeClr val="accent4"/>
                </a:solidFill>
                <a:latin typeface="Helvetica" pitchFamily="2" charset="0"/>
              </a:rPr>
              <a:t>.</a:t>
            </a:r>
            <a:endParaRPr lang="ru-RU" dirty="0">
              <a:solidFill>
                <a:schemeClr val="accent4"/>
              </a:solidFill>
              <a:latin typeface="Helvetica" pitchFamily="2" charset="0"/>
            </a:endParaRPr>
          </a:p>
          <a:p>
            <a:pPr hangingPunct="0"/>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For example, our project can be divided into 2 components:</a:t>
            </a:r>
          </a:p>
          <a:p>
            <a:pPr marL="285750" indent="-285750" hangingPunct="0">
              <a:buFont typeface="Arial" panose="020B0604020202020204" pitchFamily="34" charset="0"/>
              <a:buChar char="•"/>
            </a:pPr>
            <a:r>
              <a:rPr lang="en-GB" dirty="0">
                <a:solidFill>
                  <a:schemeClr val="accent4"/>
                </a:solidFill>
                <a:latin typeface="Helvetica" pitchFamily="2" charset="0"/>
              </a:rPr>
              <a:t>vector: will contain class vector</a:t>
            </a:r>
          </a:p>
          <a:p>
            <a:pPr marL="285750" indent="-285750" hangingPunct="0">
              <a:buFont typeface="Arial" panose="020B0604020202020204" pitchFamily="34" charset="0"/>
              <a:buChar char="•"/>
            </a:pPr>
            <a:r>
              <a:rPr lang="en-GB" dirty="0" err="1">
                <a:solidFill>
                  <a:schemeClr val="accent4"/>
                </a:solidFill>
                <a:latin typeface="Helvetica" pitchFamily="2" charset="0"/>
              </a:rPr>
              <a:t>double_cmp</a:t>
            </a:r>
            <a:r>
              <a:rPr lang="en-GB" dirty="0">
                <a:solidFill>
                  <a:schemeClr val="accent4"/>
                </a:solidFill>
                <a:latin typeface="Helvetica" pitchFamily="2" charset="0"/>
              </a:rPr>
              <a:t>: will contain function </a:t>
            </a:r>
            <a:r>
              <a:rPr lang="en-GB" dirty="0" err="1">
                <a:solidFill>
                  <a:schemeClr val="accent4"/>
                </a:solidFill>
                <a:latin typeface="Helvetica" pitchFamily="2" charset="0"/>
              </a:rPr>
              <a:t>double_cmp</a:t>
            </a:r>
            <a:endParaRPr lang="en-GB" dirty="0">
              <a:solidFill>
                <a:schemeClr val="accent4"/>
              </a:solidFill>
              <a:latin typeface="Helvetica" pitchFamily="2" charset="0"/>
            </a:endParaRPr>
          </a:p>
          <a:p>
            <a:pPr marL="285750" indent="-285750" hangingPunct="0">
              <a:buFont typeface="Arial" panose="020B0604020202020204" pitchFamily="34" charset="0"/>
              <a:buChar char="•"/>
            </a:pPr>
            <a:endPar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The project structure is shown on the right:</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6" name="Picture 5">
            <a:extLst>
              <a:ext uri="{FF2B5EF4-FFF2-40B4-BE49-F238E27FC236}">
                <a16:creationId xmlns:a16="http://schemas.microsoft.com/office/drawing/2014/main" id="{F11371D7-343B-CA42-8F1B-F3B4E96B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224" y="4240962"/>
            <a:ext cx="2921000" cy="1993900"/>
          </a:xfrm>
          <a:prstGeom prst="rect">
            <a:avLst/>
          </a:prstGeom>
        </p:spPr>
      </p:pic>
    </p:spTree>
    <p:extLst>
      <p:ext uri="{BB962C8B-B14F-4D97-AF65-F5344CB8AC3E}">
        <p14:creationId xmlns:p14="http://schemas.microsoft.com/office/powerpoint/2010/main" val="36040726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84BE1401-5B78-9844-B203-862907A413D5}"/>
              </a:ext>
            </a:extLst>
          </p:cNvPr>
          <p:cNvSpPr txBox="1"/>
          <p:nvPr/>
        </p:nvSpPr>
        <p:spPr>
          <a:xfrm>
            <a:off x="1120775" y="1408671"/>
            <a:ext cx="96847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After adding the files to the project, you will also have to add the file names to </a:t>
            </a:r>
            <a:r>
              <a:rPr lang="en-GB" b="1" dirty="0" err="1"/>
              <a:t>CMakeLists.txt</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ADA55878-EC5E-FD41-BCB8-24A0EF4FC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902254"/>
            <a:ext cx="9144000" cy="2336800"/>
          </a:xfrm>
          <a:prstGeom prst="rect">
            <a:avLst/>
          </a:prstGeom>
        </p:spPr>
      </p:pic>
      <p:pic>
        <p:nvPicPr>
          <p:cNvPr id="9" name="Picture 8">
            <a:extLst>
              <a:ext uri="{FF2B5EF4-FFF2-40B4-BE49-F238E27FC236}">
                <a16:creationId xmlns:a16="http://schemas.microsoft.com/office/drawing/2014/main" id="{BDBF919D-9FB7-974D-9788-70EC50C2D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5280113"/>
            <a:ext cx="7251700" cy="774700"/>
          </a:xfrm>
          <a:prstGeom prst="rect">
            <a:avLst/>
          </a:prstGeom>
        </p:spPr>
      </p:pic>
      <p:sp>
        <p:nvSpPr>
          <p:cNvPr id="10" name="TextBox 9">
            <a:extLst>
              <a:ext uri="{FF2B5EF4-FFF2-40B4-BE49-F238E27FC236}">
                <a16:creationId xmlns:a16="http://schemas.microsoft.com/office/drawing/2014/main" id="{4335386B-8600-FD48-B8C5-A41F34E0FE69}"/>
              </a:ext>
            </a:extLst>
          </p:cNvPr>
          <p:cNvSpPr txBox="1"/>
          <p:nvPr/>
        </p:nvSpPr>
        <p:spPr>
          <a:xfrm>
            <a:off x="1136821" y="4633784"/>
            <a:ext cx="96686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Also, if you are working in </a:t>
            </a:r>
            <a:r>
              <a:rPr lang="en-GB" dirty="0" err="1">
                <a:solidFill>
                  <a:schemeClr val="accent4"/>
                </a:solidFill>
                <a:latin typeface="Helvetica" pitchFamily="2" charset="0"/>
              </a:rPr>
              <a:t>CLion</a:t>
            </a:r>
            <a:r>
              <a:rPr lang="en-GB" dirty="0">
                <a:solidFill>
                  <a:schemeClr val="accent4"/>
                </a:solidFill>
                <a:latin typeface="Helvetica" pitchFamily="2" charset="0"/>
              </a:rPr>
              <a:t>, after changing </a:t>
            </a:r>
            <a:r>
              <a:rPr lang="en-GB" dirty="0" err="1">
                <a:solidFill>
                  <a:schemeClr val="accent4"/>
                </a:solidFill>
                <a:latin typeface="Helvetica" pitchFamily="2" charset="0"/>
              </a:rPr>
              <a:t>CMakeLists</a:t>
            </a:r>
            <a:r>
              <a:rPr lang="en-GB" dirty="0">
                <a:solidFill>
                  <a:schemeClr val="accent4"/>
                </a:solidFill>
                <a:latin typeface="Helvetica" pitchFamily="2" charset="0"/>
              </a:rPr>
              <a:t>, you will be prompted to reload project. Obviously, this must be done in order for the compiler to update the project structure.</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20837534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5" name="Picture 4">
            <a:extLst>
              <a:ext uri="{FF2B5EF4-FFF2-40B4-BE49-F238E27FC236}">
                <a16:creationId xmlns:a16="http://schemas.microsoft.com/office/drawing/2014/main" id="{9615314E-155F-434B-B7DD-B0797BD34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55085"/>
            <a:ext cx="6107928" cy="2527066"/>
          </a:xfrm>
          <a:prstGeom prst="rect">
            <a:avLst/>
          </a:prstGeom>
        </p:spPr>
      </p:pic>
      <p:sp>
        <p:nvSpPr>
          <p:cNvPr id="7" name="TextBox 6">
            <a:extLst>
              <a:ext uri="{FF2B5EF4-FFF2-40B4-BE49-F238E27FC236}">
                <a16:creationId xmlns:a16="http://schemas.microsoft.com/office/drawing/2014/main" id="{46E86B65-63C2-2545-B29A-789FC7C578AB}"/>
              </a:ext>
            </a:extLst>
          </p:cNvPr>
          <p:cNvSpPr txBox="1"/>
          <p:nvPr/>
        </p:nvSpPr>
        <p:spPr>
          <a:xfrm>
            <a:off x="1099751" y="3718681"/>
            <a:ext cx="10256108"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chemeClr val="accent4"/>
                </a:solidFill>
                <a:latin typeface="Helvetica" pitchFamily="2" charset="0"/>
                <a:ea typeface="+mj-ea"/>
                <a:cs typeface="+mj-cs"/>
                <a:sym typeface="Calibri"/>
              </a:rPr>
              <a:t>In double_cmp.h file, we declare a function double_cmp.</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Note that the arguments in the function declaration are not </a:t>
            </a:r>
            <a:r>
              <a:rPr lang="en-GB" dirty="0" err="1">
                <a:solidFill>
                  <a:schemeClr val="accent4"/>
                </a:solidFill>
                <a:latin typeface="Helvetica" pitchFamily="2" charset="0"/>
              </a:rPr>
              <a:t>const</a:t>
            </a:r>
            <a:r>
              <a:rPr lang="en-GB" dirty="0">
                <a:solidFill>
                  <a:schemeClr val="accent4"/>
                </a:solidFill>
                <a:latin typeface="Helvetica" pitchFamily="2" charset="0"/>
              </a:rPr>
              <a:t>-qualified, because </a:t>
            </a:r>
            <a:r>
              <a:rPr lang="en-GB" dirty="0" err="1">
                <a:solidFill>
                  <a:schemeClr val="accent4"/>
                </a:solidFill>
                <a:latin typeface="Helvetica" pitchFamily="2" charset="0"/>
              </a:rPr>
              <a:t>const</a:t>
            </a:r>
            <a:r>
              <a:rPr lang="en-GB" dirty="0">
                <a:solidFill>
                  <a:schemeClr val="accent4"/>
                </a:solidFill>
                <a:latin typeface="Helvetica" pitchFamily="2" charset="0"/>
              </a:rPr>
              <a:t>-qualifier is pointless for unmodified type in declarations. In other words, </a:t>
            </a:r>
            <a:r>
              <a:rPr lang="en-GB" dirty="0" err="1">
                <a:solidFill>
                  <a:schemeClr val="accent4"/>
                </a:solidFill>
                <a:latin typeface="Helvetica" pitchFamily="2" charset="0"/>
              </a:rPr>
              <a:t>const</a:t>
            </a:r>
            <a:r>
              <a:rPr lang="en-GB" dirty="0">
                <a:solidFill>
                  <a:schemeClr val="accent4"/>
                </a:solidFill>
                <a:latin typeface="Helvetica" pitchFamily="2" charset="0"/>
              </a:rPr>
              <a:t> qualifier of unmodified type (non-pointer, non-array and non-reference type) is only valid in definitions.</a:t>
            </a:r>
            <a:endParaRPr lang="en-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EXAMPLES_DOUBLE_CMP_H</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 is a “full name” of the file, which compiler will use in order to avoid </a:t>
            </a:r>
            <a:r>
              <a:rPr lang="en-GB" dirty="0">
                <a:solidFill>
                  <a:schemeClr val="accent4"/>
                </a:solidFill>
                <a:latin typeface="Helvetica" pitchFamily="2" charset="0"/>
                <a:ea typeface="+mj-ea"/>
                <a:cs typeface="+mj-cs"/>
                <a:sym typeface="Calibri"/>
              </a:rPr>
              <a:t>including one file multiple times</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a:t>
            </a:r>
          </a:p>
          <a:p>
            <a:pPr marL="742950" lvl="1" indent="-285750" hangingPunct="0">
              <a:buFont typeface="Arial" panose="020B0604020202020204" pitchFamily="34" charset="0"/>
              <a:buChar char="•"/>
            </a:pPr>
            <a:r>
              <a:rPr lang="en-RU" dirty="0">
                <a:solidFill>
                  <a:schemeClr val="accent4"/>
                </a:solidFill>
                <a:latin typeface="Helvetica" pitchFamily="2" charset="0"/>
                <a:ea typeface="+mj-ea"/>
                <a:cs typeface="+mj-cs"/>
                <a:sym typeface="Calibri"/>
              </a:rPr>
              <a:t>This name should be unique for every header file in your project.</a:t>
            </a:r>
          </a:p>
          <a:p>
            <a:pPr marL="742950" lvl="1" indent="-285750" hangingPunct="0">
              <a:buFont typeface="Arial" panose="020B0604020202020204" pitchFamily="34" charset="0"/>
              <a:buChar char="•"/>
            </a:pPr>
            <a:r>
              <a:rPr lang="en-GB" dirty="0">
                <a:solidFill>
                  <a:schemeClr val="accent4"/>
                </a:solidFill>
                <a:latin typeface="Helvetica" pitchFamily="2" charset="0"/>
              </a:rPr>
              <a:t>Usually, this name is built according to the following principle: </a:t>
            </a:r>
            <a:r>
              <a:rPr lang="en-GB" b="1" dirty="0">
                <a:solidFill>
                  <a:schemeClr val="accent4"/>
                </a:solidFill>
                <a:latin typeface="Helvetica" pitchFamily="2" charset="0"/>
              </a:rPr>
              <a:t>{</a:t>
            </a:r>
            <a:r>
              <a:rPr lang="en-GB" b="1" dirty="0" err="1">
                <a:solidFill>
                  <a:schemeClr val="accent4"/>
                </a:solidFill>
                <a:latin typeface="Helvetica" pitchFamily="2" charset="0"/>
              </a:rPr>
              <a:t>project_name</a:t>
            </a:r>
            <a:r>
              <a:rPr lang="en-GB" b="1" dirty="0">
                <a:solidFill>
                  <a:schemeClr val="accent4"/>
                </a:solidFill>
                <a:latin typeface="Helvetica" pitchFamily="2" charset="0"/>
              </a:rPr>
              <a:t>}_{</a:t>
            </a:r>
            <a:r>
              <a:rPr lang="en-GB" b="1" dirty="0" err="1">
                <a:solidFill>
                  <a:schemeClr val="accent4"/>
                </a:solidFill>
                <a:latin typeface="Helvetica" pitchFamily="2" charset="0"/>
              </a:rPr>
              <a:t>path_to_file</a:t>
            </a:r>
            <a:r>
              <a:rPr lang="en-GB" b="1" dirty="0">
                <a:solidFill>
                  <a:schemeClr val="accent4"/>
                </a:solidFill>
                <a:latin typeface="Helvetica" pitchFamily="2" charset="0"/>
              </a:rPr>
              <a:t>}</a:t>
            </a:r>
            <a:r>
              <a:rPr lang="en-GB" dirty="0">
                <a:solidFill>
                  <a:schemeClr val="accent4"/>
                </a:solidFill>
                <a:latin typeface="Helvetica" pitchFamily="2" charset="0"/>
              </a:rPr>
              <a:t>.</a:t>
            </a:r>
          </a:p>
          <a:p>
            <a:pPr marL="742950" lvl="1" indent="-285750" hangingPunct="0">
              <a:buFont typeface="Arial" panose="020B0604020202020204" pitchFamily="34" charset="0"/>
              <a:buChar char="•"/>
            </a:pPr>
            <a:r>
              <a:rPr lang="en-GB" dirty="0">
                <a:solidFill>
                  <a:schemeClr val="accent4"/>
                </a:solidFill>
                <a:latin typeface="Helvetica" pitchFamily="2" charset="0"/>
              </a:rPr>
              <a:t>For example, if my project is called geometry, and the file path is </a:t>
            </a:r>
            <a:r>
              <a:rPr lang="en-GB" b="1" dirty="0">
                <a:solidFill>
                  <a:schemeClr val="accent4"/>
                </a:solidFill>
                <a:latin typeface="Helvetica" pitchFamily="2" charset="0"/>
              </a:rPr>
              <a:t>lib/figures/</a:t>
            </a:r>
            <a:r>
              <a:rPr lang="en-GB" b="1" dirty="0" err="1">
                <a:solidFill>
                  <a:schemeClr val="accent4"/>
                </a:solidFill>
                <a:latin typeface="Helvetica" pitchFamily="2" charset="0"/>
              </a:rPr>
              <a:t>polygon.h</a:t>
            </a:r>
            <a:r>
              <a:rPr lang="en-GB" dirty="0">
                <a:solidFill>
                  <a:schemeClr val="accent4"/>
                </a:solidFill>
                <a:latin typeface="Helvetica" pitchFamily="2" charset="0"/>
              </a:rPr>
              <a:t>, then define should be: </a:t>
            </a:r>
            <a:r>
              <a:rPr lang="en-GB" b="1" dirty="0">
                <a:solidFill>
                  <a:schemeClr val="accent4"/>
                </a:solidFill>
                <a:latin typeface="Helvetica" pitchFamily="2" charset="0"/>
              </a:rPr>
              <a:t>GEOMETRY_LIB_FIGURES_POLYGON_H</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608442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7" name="TextBox 6">
            <a:extLst>
              <a:ext uri="{FF2B5EF4-FFF2-40B4-BE49-F238E27FC236}">
                <a16:creationId xmlns:a16="http://schemas.microsoft.com/office/drawing/2014/main" id="{46E86B65-63C2-2545-B29A-789FC7C578AB}"/>
              </a:ext>
            </a:extLst>
          </p:cNvPr>
          <p:cNvSpPr txBox="1"/>
          <p:nvPr/>
        </p:nvSpPr>
        <p:spPr>
          <a:xfrm>
            <a:off x="1099751" y="4095774"/>
            <a:ext cx="97473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chemeClr val="accent4"/>
                </a:solidFill>
                <a:latin typeface="Helvetica" pitchFamily="2" charset="0"/>
                <a:ea typeface="+mj-ea"/>
                <a:cs typeface="+mj-cs"/>
                <a:sym typeface="Calibri"/>
              </a:rPr>
              <a:t>In double_cmp.cpp file, we define a function double_cmp.</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In the definition we add </a:t>
            </a:r>
            <a:r>
              <a:rPr lang="en-GB" dirty="0" err="1">
                <a:solidFill>
                  <a:schemeClr val="accent4"/>
                </a:solidFill>
                <a:latin typeface="Helvetica" pitchFamily="2" charset="0"/>
              </a:rPr>
              <a:t>const</a:t>
            </a:r>
            <a:r>
              <a:rPr lang="en-GB" dirty="0">
                <a:solidFill>
                  <a:schemeClr val="accent4"/>
                </a:solidFill>
                <a:latin typeface="Helvetica" pitchFamily="2" charset="0"/>
              </a:rPr>
              <a:t>-qualifier, but we do not assign the default value for the </a:t>
            </a:r>
            <a:r>
              <a:rPr lang="en-GB" b="1" dirty="0">
                <a:solidFill>
                  <a:schemeClr val="accent4"/>
                </a:solidFill>
                <a:latin typeface="Helvetica" pitchFamily="2" charset="0"/>
              </a:rPr>
              <a:t>eps</a:t>
            </a:r>
            <a:r>
              <a:rPr lang="en-GB" dirty="0">
                <a:solidFill>
                  <a:schemeClr val="accent4"/>
                </a:solidFill>
                <a:latin typeface="Helvetica" pitchFamily="2" charset="0"/>
              </a:rPr>
              <a:t> argument (default value should be assigned in the </a:t>
            </a:r>
            <a:r>
              <a:rPr lang="en-US" dirty="0">
                <a:solidFill>
                  <a:schemeClr val="accent4"/>
                </a:solidFill>
                <a:latin typeface="Helvetica" pitchFamily="2" charset="0"/>
              </a:rPr>
              <a:t>declaration</a:t>
            </a:r>
            <a:r>
              <a:rPr lang="en-GB" dirty="0">
                <a:solidFill>
                  <a:schemeClr val="accent4"/>
                </a:solidFill>
                <a:latin typeface="Helvetica" pitchFamily="2" charset="0"/>
              </a:rPr>
              <a:t>)</a:t>
            </a:r>
            <a:endParaRPr lang="en-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RU" dirty="0">
                <a:solidFill>
                  <a:schemeClr val="accent4"/>
                </a:solidFill>
                <a:latin typeface="Helvetica" pitchFamily="2" charset="0"/>
                <a:ea typeface="+mj-ea"/>
                <a:cs typeface="+mj-cs"/>
                <a:sym typeface="Calibri"/>
              </a:rPr>
              <a:t>It’s mandatory to include the corresponding </a:t>
            </a:r>
            <a:r>
              <a:rPr lang="en-RU" b="1" dirty="0">
                <a:solidFill>
                  <a:schemeClr val="accent4"/>
                </a:solidFill>
                <a:latin typeface="Helvetica" pitchFamily="2" charset="0"/>
                <a:ea typeface="+mj-ea"/>
                <a:cs typeface="+mj-cs"/>
                <a:sym typeface="Calibri"/>
              </a:rPr>
              <a:t>header file </a:t>
            </a:r>
            <a:r>
              <a:rPr lang="en-RU" dirty="0">
                <a:solidFill>
                  <a:schemeClr val="accent4"/>
                </a:solidFill>
                <a:latin typeface="Helvetica" pitchFamily="2" charset="0"/>
                <a:ea typeface="+mj-ea"/>
                <a:cs typeface="+mj-cs"/>
                <a:sym typeface="Calibri"/>
              </a:rPr>
              <a:t>in the </a:t>
            </a:r>
            <a:r>
              <a:rPr lang="en-RU" b="1" dirty="0">
                <a:solidFill>
                  <a:schemeClr val="accent4"/>
                </a:solidFill>
                <a:latin typeface="Helvetica" pitchFamily="2" charset="0"/>
                <a:ea typeface="+mj-ea"/>
                <a:cs typeface="+mj-cs"/>
                <a:sym typeface="Calibri"/>
              </a:rPr>
              <a:t>source file</a:t>
            </a:r>
            <a:r>
              <a:rPr lang="en-RU" dirty="0">
                <a:solidFill>
                  <a:schemeClr val="accent4"/>
                </a:solidFill>
                <a:latin typeface="Helvetica" pitchFamily="2" charset="0"/>
                <a:ea typeface="+mj-ea"/>
                <a:cs typeface="+mj-cs"/>
                <a:sym typeface="Calibri"/>
              </a:rPr>
              <a:t>.</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But the opposite should never be done! In other words, never do an include of a .</a:t>
            </a:r>
            <a:r>
              <a:rPr lang="en-GB" dirty="0" err="1">
                <a:solidFill>
                  <a:schemeClr val="accent4"/>
                </a:solidFill>
                <a:latin typeface="Helvetica" pitchFamily="2" charset="0"/>
              </a:rPr>
              <a:t>cpp</a:t>
            </a:r>
            <a:r>
              <a:rPr lang="en-GB" dirty="0">
                <a:solidFill>
                  <a:schemeClr val="accent4"/>
                </a:solidFill>
                <a:latin typeface="Helvetica" pitchFamily="2" charset="0"/>
              </a:rPr>
              <a:t> file in your code!</a:t>
            </a:r>
            <a:endParaRPr lang="en-GB" b="1" dirty="0">
              <a:solidFill>
                <a:schemeClr val="accent4"/>
              </a:solidFill>
              <a:latin typeface="Helvetica" pitchFamily="2" charset="0"/>
            </a:endParaRPr>
          </a:p>
        </p:txBody>
      </p:sp>
      <p:pic>
        <p:nvPicPr>
          <p:cNvPr id="4" name="Picture 3">
            <a:extLst>
              <a:ext uri="{FF2B5EF4-FFF2-40B4-BE49-F238E27FC236}">
                <a16:creationId xmlns:a16="http://schemas.microsoft.com/office/drawing/2014/main" id="{5CB368C7-DA2D-A741-A7D0-068F6AC0E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51" y="1443167"/>
            <a:ext cx="7957821" cy="2652607"/>
          </a:xfrm>
          <a:prstGeom prst="rect">
            <a:avLst/>
          </a:prstGeom>
        </p:spPr>
      </p:pic>
    </p:spTree>
    <p:extLst>
      <p:ext uri="{BB962C8B-B14F-4D97-AF65-F5344CB8AC3E}">
        <p14:creationId xmlns:p14="http://schemas.microsoft.com/office/powerpoint/2010/main" val="19540967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6" name="Picture 5">
            <a:extLst>
              <a:ext uri="{FF2B5EF4-FFF2-40B4-BE49-F238E27FC236}">
                <a16:creationId xmlns:a16="http://schemas.microsoft.com/office/drawing/2014/main" id="{BDA5D277-A25D-2A49-B8E5-1BC0D7E7D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32613"/>
            <a:ext cx="4084796" cy="5614175"/>
          </a:xfrm>
          <a:prstGeom prst="rect">
            <a:avLst/>
          </a:prstGeom>
        </p:spPr>
      </p:pic>
      <p:sp>
        <p:nvSpPr>
          <p:cNvPr id="8" name="TextBox 7">
            <a:extLst>
              <a:ext uri="{FF2B5EF4-FFF2-40B4-BE49-F238E27FC236}">
                <a16:creationId xmlns:a16="http://schemas.microsoft.com/office/drawing/2014/main" id="{5FA77C09-670B-2F43-924B-09CEAD7C86F2}"/>
              </a:ext>
            </a:extLst>
          </p:cNvPr>
          <p:cNvSpPr txBox="1"/>
          <p:nvPr/>
        </p:nvSpPr>
        <p:spPr>
          <a:xfrm>
            <a:off x="6096000" y="1132613"/>
            <a:ext cx="475107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latin typeface="Helvetica" pitchFamily="2" charset="0"/>
              </a:rPr>
              <a:t>In the </a:t>
            </a:r>
            <a:r>
              <a:rPr lang="en-GB" dirty="0" err="1">
                <a:latin typeface="Helvetica" pitchFamily="2" charset="0"/>
              </a:rPr>
              <a:t>vector.h</a:t>
            </a:r>
            <a:r>
              <a:rPr lang="en-GB" dirty="0">
                <a:latin typeface="Helvetica" pitchFamily="2" charset="0"/>
              </a:rPr>
              <a:t> file, we only provide function declarations, even if they are methods (defined inside the class)!</a:t>
            </a:r>
            <a:endParaRPr lang="ru-RU" dirty="0">
              <a:latin typeface="Helvetica" pitchFamily="2" charset="0"/>
            </a:endParaRPr>
          </a:p>
          <a:p>
            <a:pPr marL="285750" indent="-285750" hangingPunct="0">
              <a:buFont typeface="Arial" panose="020B0604020202020204" pitchFamily="34" charset="0"/>
              <a:buChar char="•"/>
            </a:pPr>
            <a:r>
              <a:rPr lang="en-US" dirty="0">
                <a:solidFill>
                  <a:srgbClr val="323332"/>
                </a:solidFill>
                <a:latin typeface="Helvetica" pitchFamily="2" charset="0"/>
                <a:ea typeface="+mj-ea"/>
                <a:cs typeface="+mj-cs"/>
                <a:sym typeface="Calibri"/>
              </a:rPr>
              <a:t>Also, don’t forget about #define</a:t>
            </a:r>
          </a:p>
          <a:p>
            <a:pPr marL="285750" indent="-285750" hangingPunct="0">
              <a:buFont typeface="Arial" panose="020B0604020202020204" pitchFamily="34" charset="0"/>
              <a:buChar char="•"/>
            </a:pPr>
            <a:r>
              <a:rPr kumimoji="0" lang="en-US" sz="1800" b="0" i="0" u="none" strike="noStrike" cap="none" spc="0" normalizeH="0" baseline="0" dirty="0">
                <a:ln>
                  <a:noFill/>
                </a:ln>
                <a:solidFill>
                  <a:srgbClr val="323332"/>
                </a:solidFill>
                <a:effectLst/>
                <a:uFillTx/>
                <a:latin typeface="Helvetica" pitchFamily="2" charset="0"/>
                <a:ea typeface="+mj-ea"/>
                <a:cs typeface="+mj-cs"/>
                <a:sym typeface="Calibri"/>
              </a:rPr>
              <a:t>Once again, </a:t>
            </a:r>
            <a:r>
              <a:rPr lang="en-US" dirty="0">
                <a:solidFill>
                  <a:srgbClr val="323332"/>
                </a:solidFill>
                <a:latin typeface="Helvetica" pitchFamily="2" charset="0"/>
                <a:ea typeface="+mj-ea"/>
                <a:cs typeface="+mj-cs"/>
                <a:sym typeface="Calibri"/>
              </a:rPr>
              <a:t>const qualifiers are absent in functions signatures for the arguments, provided by values</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031079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4" name="Picture 3">
            <a:extLst>
              <a:ext uri="{FF2B5EF4-FFF2-40B4-BE49-F238E27FC236}">
                <a16:creationId xmlns:a16="http://schemas.microsoft.com/office/drawing/2014/main" id="{E3F8FE64-E195-384F-BF5F-7F8A0BAC0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29269"/>
            <a:ext cx="8319787" cy="3253180"/>
          </a:xfrm>
          <a:prstGeom prst="rect">
            <a:avLst/>
          </a:prstGeom>
        </p:spPr>
      </p:pic>
      <p:sp>
        <p:nvSpPr>
          <p:cNvPr id="5" name="TextBox 4">
            <a:extLst>
              <a:ext uri="{FF2B5EF4-FFF2-40B4-BE49-F238E27FC236}">
                <a16:creationId xmlns:a16="http://schemas.microsoft.com/office/drawing/2014/main" id="{6A1D3CA9-90D7-2D49-A520-279492CAB6FE}"/>
              </a:ext>
            </a:extLst>
          </p:cNvPr>
          <p:cNvSpPr txBox="1"/>
          <p:nvPr/>
        </p:nvSpPr>
        <p:spPr>
          <a:xfrm>
            <a:off x="1184995" y="4607477"/>
            <a:ext cx="9849589"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solidFill>
                  <a:schemeClr val="accent4"/>
                </a:solidFill>
                <a:latin typeface="Helvetica" pitchFamily="2" charset="0"/>
              </a:rPr>
              <a:t>In </a:t>
            </a:r>
            <a:r>
              <a:rPr lang="en-GB" dirty="0" err="1">
                <a:solidFill>
                  <a:schemeClr val="accent4"/>
                </a:solidFill>
                <a:latin typeface="Helvetica" pitchFamily="2" charset="0"/>
              </a:rPr>
              <a:t>vector.cpp</a:t>
            </a:r>
            <a:r>
              <a:rPr lang="en-GB" dirty="0">
                <a:solidFill>
                  <a:schemeClr val="accent4"/>
                </a:solidFill>
                <a:latin typeface="Helvetica" pitchFamily="2" charset="0"/>
              </a:rPr>
              <a:t> we define methods and functions which are declared in </a:t>
            </a:r>
            <a:r>
              <a:rPr lang="en-GB" dirty="0" err="1">
                <a:solidFill>
                  <a:schemeClr val="accent4"/>
                </a:solidFill>
                <a:latin typeface="Helvetica" pitchFamily="2" charset="0"/>
              </a:rPr>
              <a:t>vector.h</a:t>
            </a:r>
            <a:endParaRPr lang="en-GB" dirty="0">
              <a:solidFill>
                <a:schemeClr val="accent4"/>
              </a:solidFill>
              <a:latin typeface="Helvetica" pitchFamily="2" charset="0"/>
            </a:endParaRPr>
          </a:p>
          <a:p>
            <a:pPr marL="285750" indent="-285750" hangingPunct="0">
              <a:buFont typeface="Arial" panose="020B0604020202020204" pitchFamily="34" charset="0"/>
              <a:buChar char="•"/>
            </a:pPr>
            <a:r>
              <a:rPr lang="en-GB" dirty="0">
                <a:solidFill>
                  <a:schemeClr val="accent4"/>
                </a:solidFill>
                <a:latin typeface="Helvetica" pitchFamily="2" charset="0"/>
              </a:rPr>
              <a:t>Don't forget </a:t>
            </a:r>
            <a:r>
              <a:rPr lang="en-GB" b="1" dirty="0">
                <a:solidFill>
                  <a:schemeClr val="accent4"/>
                </a:solidFill>
                <a:latin typeface="Helvetica" pitchFamily="2" charset="0"/>
              </a:rPr>
              <a:t>#include "</a:t>
            </a:r>
            <a:r>
              <a:rPr lang="en-GB" b="1" dirty="0" err="1">
                <a:solidFill>
                  <a:schemeClr val="accent4"/>
                </a:solidFill>
                <a:latin typeface="Helvetica" pitchFamily="2" charset="0"/>
              </a:rPr>
              <a:t>vector.h</a:t>
            </a:r>
            <a:r>
              <a:rPr lang="en-GB" b="1" dirty="0">
                <a:solidFill>
                  <a:schemeClr val="accent4"/>
                </a:solidFill>
                <a:latin typeface="Helvetica" pitchFamily="2" charset="0"/>
              </a:rPr>
              <a:t>”</a:t>
            </a:r>
          </a:p>
          <a:p>
            <a:pPr marL="285750" indent="-285750" hangingPunct="0">
              <a:buFont typeface="Arial" panose="020B0604020202020204" pitchFamily="34" charset="0"/>
              <a:buChar char="•"/>
            </a:pPr>
            <a:r>
              <a:rPr lang="en-GB" dirty="0">
                <a:solidFill>
                  <a:schemeClr val="accent4"/>
                </a:solidFill>
                <a:latin typeface="Helvetica" pitchFamily="2" charset="0"/>
              </a:rPr>
              <a:t>Using the </a:t>
            </a:r>
            <a:r>
              <a:rPr lang="en-GB" b="1" dirty="0">
                <a:solidFill>
                  <a:schemeClr val="accent4"/>
                </a:solidFill>
                <a:latin typeface="Helvetica" pitchFamily="2" charset="0"/>
              </a:rPr>
              <a:t>operator ::</a:t>
            </a:r>
            <a:r>
              <a:rPr lang="en-GB" dirty="0">
                <a:solidFill>
                  <a:schemeClr val="accent4"/>
                </a:solidFill>
                <a:latin typeface="Helvetica" pitchFamily="2" charset="0"/>
              </a:rPr>
              <a:t>, we can define methods</a:t>
            </a:r>
          </a:p>
          <a:p>
            <a:pPr marL="742950" lvl="1" indent="-285750" hangingPunct="0">
              <a:buFont typeface="Arial" panose="020B0604020202020204" pitchFamily="34" charset="0"/>
              <a:buChar char="•"/>
            </a:pPr>
            <a:r>
              <a:rPr lang="en-GB" dirty="0">
                <a:solidFill>
                  <a:schemeClr val="accent4"/>
                </a:solidFill>
                <a:latin typeface="Helvetica" pitchFamily="2" charset="0"/>
              </a:rPr>
              <a:t>For this, before the method name, you need to add the class name and the </a:t>
            </a:r>
            <a:r>
              <a:rPr lang="en-GB" b="1" dirty="0">
                <a:solidFill>
                  <a:schemeClr val="accent4"/>
                </a:solidFill>
                <a:latin typeface="Helvetica" pitchFamily="2" charset="0"/>
              </a:rPr>
              <a:t>operator ::</a:t>
            </a:r>
          </a:p>
          <a:p>
            <a:pPr marL="742950" lvl="1" indent="-285750" hangingPunct="0">
              <a:buFont typeface="Arial" panose="020B0604020202020204" pitchFamily="34" charset="0"/>
              <a:buChar char="•"/>
            </a:pPr>
            <a:r>
              <a:rPr lang="en-GB" dirty="0">
                <a:solidFill>
                  <a:schemeClr val="accent4"/>
                </a:solidFill>
                <a:latin typeface="Helvetica" pitchFamily="2" charset="0"/>
              </a:rPr>
              <a:t>In the case of non-method </a:t>
            </a:r>
            <a:r>
              <a:rPr lang="en-GB" b="1" dirty="0">
                <a:solidFill>
                  <a:schemeClr val="accent4"/>
                </a:solidFill>
                <a:latin typeface="Helvetica" pitchFamily="2" charset="0"/>
              </a:rPr>
              <a:t>functions</a:t>
            </a:r>
            <a:r>
              <a:rPr lang="en-GB" dirty="0">
                <a:solidFill>
                  <a:schemeClr val="accent4"/>
                </a:solidFill>
                <a:latin typeface="Helvetica" pitchFamily="2" charset="0"/>
              </a:rPr>
              <a:t>, we don't need to do this!</a:t>
            </a:r>
          </a:p>
          <a:p>
            <a:pPr marL="742950" lvl="1" indent="-285750" hangingPunct="0">
              <a:buFont typeface="Arial" panose="020B0604020202020204" pitchFamily="34" charset="0"/>
              <a:buChar char="•"/>
            </a:pPr>
            <a:r>
              <a:rPr lang="en-GB" dirty="0">
                <a:solidFill>
                  <a:schemeClr val="accent4"/>
                </a:solidFill>
                <a:latin typeface="Helvetica" pitchFamily="2" charset="0"/>
              </a:rPr>
              <a:t>For example, if the class is called </a:t>
            </a:r>
            <a:r>
              <a:rPr lang="en-GB" b="1" dirty="0" err="1">
                <a:solidFill>
                  <a:schemeClr val="accent4"/>
                </a:solidFill>
                <a:latin typeface="Helvetica" pitchFamily="2" charset="0"/>
              </a:rPr>
              <a:t>my_class</a:t>
            </a:r>
            <a:r>
              <a:rPr lang="en-GB" dirty="0">
                <a:solidFill>
                  <a:schemeClr val="accent4"/>
                </a:solidFill>
                <a:latin typeface="Helvetica" pitchFamily="2" charset="0"/>
              </a:rPr>
              <a:t>, and the method in it is </a:t>
            </a:r>
            <a:r>
              <a:rPr lang="en-GB" b="1" dirty="0" err="1">
                <a:solidFill>
                  <a:schemeClr val="accent4"/>
                </a:solidFill>
                <a:latin typeface="Helvetica" pitchFamily="2" charset="0"/>
              </a:rPr>
              <a:t>my_method</a:t>
            </a:r>
            <a:r>
              <a:rPr lang="en-GB" dirty="0">
                <a:solidFill>
                  <a:schemeClr val="accent4"/>
                </a:solidFill>
                <a:latin typeface="Helvetica" pitchFamily="2" charset="0"/>
              </a:rPr>
              <a:t>, then its definition might look like this: </a:t>
            </a:r>
            <a:r>
              <a:rPr lang="en-GB" b="1" dirty="0">
                <a:solidFill>
                  <a:schemeClr val="accent4"/>
                </a:solidFill>
                <a:latin typeface="Helvetica" pitchFamily="2" charset="0"/>
              </a:rPr>
              <a:t>void </a:t>
            </a:r>
            <a:r>
              <a:rPr lang="en-GB" b="1" dirty="0" err="1">
                <a:solidFill>
                  <a:schemeClr val="accent4"/>
                </a:solidFill>
                <a:latin typeface="Helvetica" pitchFamily="2" charset="0"/>
              </a:rPr>
              <a:t>my_class</a:t>
            </a:r>
            <a:r>
              <a:rPr lang="en-GB" b="1" dirty="0">
                <a:solidFill>
                  <a:schemeClr val="accent4"/>
                </a:solidFill>
                <a:latin typeface="Helvetica" pitchFamily="2" charset="0"/>
              </a:rPr>
              <a:t>::</a:t>
            </a:r>
            <a:r>
              <a:rPr lang="en-GB" b="1" dirty="0" err="1">
                <a:solidFill>
                  <a:schemeClr val="accent4"/>
                </a:solidFill>
                <a:latin typeface="Helvetica" pitchFamily="2" charset="0"/>
              </a:rPr>
              <a:t>my_method</a:t>
            </a:r>
            <a:r>
              <a:rPr lang="en-GB" b="1" dirty="0">
                <a:solidFill>
                  <a:schemeClr val="accent4"/>
                </a:solidFill>
                <a:latin typeface="Helvetica" pitchFamily="2" charset="0"/>
              </a:rPr>
              <a:t> () {}</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4981921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5" name="TextBox 4">
            <a:extLst>
              <a:ext uri="{FF2B5EF4-FFF2-40B4-BE49-F238E27FC236}">
                <a16:creationId xmlns:a16="http://schemas.microsoft.com/office/drawing/2014/main" id="{6A1D3CA9-90D7-2D49-A520-279492CAB6FE}"/>
              </a:ext>
            </a:extLst>
          </p:cNvPr>
          <p:cNvSpPr txBox="1"/>
          <p:nvPr/>
        </p:nvSpPr>
        <p:spPr>
          <a:xfrm>
            <a:off x="1120775" y="1309816"/>
            <a:ext cx="549875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Here’s </a:t>
            </a:r>
            <a:r>
              <a:rPr lang="en-US" dirty="0">
                <a:solidFill>
                  <a:schemeClr val="accent4"/>
                </a:solidFill>
                <a:latin typeface="Helvetica" pitchFamily="2" charset="0"/>
              </a:rPr>
              <a:t>some more </a:t>
            </a:r>
            <a:r>
              <a:rPr lang="en-GB" dirty="0">
                <a:solidFill>
                  <a:schemeClr val="accent4"/>
                </a:solidFill>
                <a:latin typeface="Helvetica" pitchFamily="2" charset="0"/>
              </a:rPr>
              <a:t>definitions of several methods:</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41055CA1-CB11-734F-9015-6416BC2DF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975295"/>
            <a:ext cx="4890570" cy="3115689"/>
          </a:xfrm>
          <a:prstGeom prst="rect">
            <a:avLst/>
          </a:prstGeom>
        </p:spPr>
      </p:pic>
      <p:pic>
        <p:nvPicPr>
          <p:cNvPr id="4" name="Picture 3">
            <a:extLst>
              <a:ext uri="{FF2B5EF4-FFF2-40B4-BE49-F238E27FC236}">
                <a16:creationId xmlns:a16="http://schemas.microsoft.com/office/drawing/2014/main" id="{74A3F7D5-3EA2-294D-A9A9-263287C3E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655" y="1975296"/>
            <a:ext cx="4890570" cy="3434707"/>
          </a:xfrm>
          <a:prstGeom prst="rect">
            <a:avLst/>
          </a:prstGeom>
        </p:spPr>
      </p:pic>
    </p:spTree>
    <p:extLst>
      <p:ext uri="{BB962C8B-B14F-4D97-AF65-F5344CB8AC3E}">
        <p14:creationId xmlns:p14="http://schemas.microsoft.com/office/powerpoint/2010/main" val="4085224689"/>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33701</TotalTime>
  <Words>1000</Words>
  <Application>Microsoft Macintosh PowerPoint</Application>
  <PresentationFormat>Widescreen</PresentationFormat>
  <Paragraphs>86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2653</cp:revision>
  <dcterms:created xsi:type="dcterms:W3CDTF">2020-10-11T07:52:54Z</dcterms:created>
  <dcterms:modified xsi:type="dcterms:W3CDTF">2022-01-09T04:34:48Z</dcterms:modified>
</cp:coreProperties>
</file>