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425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4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80" autoAdjust="0"/>
    <p:restoredTop sz="86732"/>
  </p:normalViewPr>
  <p:slideViewPr>
    <p:cSldViewPr snapToGrid="0">
      <p:cViewPr>
        <p:scale>
          <a:sx n="100" d="100"/>
          <a:sy n="100" d="100"/>
        </p:scale>
        <p:origin x="28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01.03.2022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0081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138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309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619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245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589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867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852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781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825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300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4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Templates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Typedef</a:t>
            </a:r>
            <a:r>
              <a:rPr lang="ru-RU" dirty="0"/>
              <a:t> </a:t>
            </a:r>
            <a:r>
              <a:rPr lang="en-US" dirty="0"/>
              <a:t>&amp; using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B538-00DF-F74A-A5A9-97FF2717F6D6}"/>
              </a:ext>
            </a:extLst>
          </p:cNvPr>
          <p:cNvSpPr txBox="1"/>
          <p:nvPr/>
        </p:nvSpPr>
        <p:spPr>
          <a:xfrm>
            <a:off x="1120775" y="1295400"/>
            <a:ext cx="9347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C++ allows us to create our own shorthand for types. For example, if the name of some type is too long, we can create a new type that is semantically equivalent to the previous one. Moreover, we can parameterize the new type: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8260A-E1A6-4D48-8F95-6CF3FF01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424053"/>
            <a:ext cx="7550964" cy="40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57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Non-type template parameters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413E8-BA51-E541-9541-3A1258B23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940050"/>
            <a:ext cx="3937000" cy="257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71E6-C634-B040-BB06-22C1D139CF9B}"/>
              </a:ext>
            </a:extLst>
          </p:cNvPr>
          <p:cNvSpPr txBox="1"/>
          <p:nvPr/>
        </p:nvSpPr>
        <p:spPr>
          <a:xfrm>
            <a:off x="1120775" y="1854200"/>
            <a:ext cx="67909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You can put some value directly into the data type at compile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0332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Template template parameters </a:t>
            </a: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5893-F532-C846-8494-4EA0B33A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65230"/>
            <a:ext cx="6645275" cy="49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53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Variadic templates</a:t>
            </a:r>
            <a:endParaRPr lang="en-GB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B7370-BA85-424D-B1CE-3B0631271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354869"/>
            <a:ext cx="7575550" cy="4478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6A085-FBBF-A04B-BD8C-3B60FF71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7" y="5953759"/>
            <a:ext cx="1473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37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Functors</a:t>
            </a: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2D6EC-6AFA-BE4C-BB41-017BDC95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270106"/>
            <a:ext cx="6680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51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4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Templates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overloading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BC3D6-DA96-CC4B-81CE-4EA6E76F6ED6}"/>
              </a:ext>
            </a:extLst>
          </p:cNvPr>
          <p:cNvSpPr txBox="1"/>
          <p:nvPr/>
        </p:nvSpPr>
        <p:spPr>
          <a:xfrm>
            <a:off x="7048501" y="1231900"/>
            <a:ext cx="402272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br>
              <a:rPr lang="en-GB" dirty="0"/>
            </a:br>
            <a:r>
              <a:rPr lang="en-GB" dirty="0"/>
              <a:t>In C++ it is possible to define functions with the same names, but with different arguments and return types (this is not a compilation error!)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When a function call occurs, the most appropriate one is selected from all available overloads.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The question arises: what will happen in the case of the next expression: </a:t>
            </a:r>
            <a:r>
              <a:rPr lang="en-GB" b="1" dirty="0"/>
              <a:t>f('a')</a:t>
            </a:r>
            <a:r>
              <a:rPr lang="en-GB" dirty="0"/>
              <a:t>?</a:t>
            </a: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766C3-9709-9140-8155-88E071BF4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5359400"/>
            <a:ext cx="2425700" cy="130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50AE0-EBBA-8746-96DE-3A1770E7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231900"/>
            <a:ext cx="58039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overloading: resolution rules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377E2-A66F-DB40-9A90-5C53270E48C6}"/>
              </a:ext>
            </a:extLst>
          </p:cNvPr>
          <p:cNvSpPr txBox="1"/>
          <p:nvPr/>
        </p:nvSpPr>
        <p:spPr>
          <a:xfrm>
            <a:off x="1120775" y="1225689"/>
            <a:ext cx="6102350" cy="4801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/>
              <a:t>This is where the overload resolution rules come into play. The rules are a long and complex. They are a list of formal instructions for the compiler, so we will not </a:t>
            </a:r>
            <a:r>
              <a:rPr lang="en-GB" dirty="0" err="1"/>
              <a:t>analyze</a:t>
            </a:r>
            <a:r>
              <a:rPr lang="en-GB" dirty="0"/>
              <a:t> it exactly. Instead, I will give a general rule:</a:t>
            </a:r>
          </a:p>
          <a:p>
            <a:pPr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/>
              <a:t>If the function has received exactly the types of arguments for which it is defined, then it is called.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br>
              <a:rPr lang="en-GB" dirty="0"/>
            </a:br>
            <a:r>
              <a:rPr lang="en-GB" dirty="0"/>
              <a:t>Otherwise, there are various attempts to convert the original type to types defined in any overload versions.</a:t>
            </a:r>
          </a:p>
          <a:p>
            <a:pPr hangingPunct="0"/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/>
              <a:t>Compilation errors occur only in two cases:</a:t>
            </a:r>
            <a:endParaRPr lang="ru-RU" dirty="0"/>
          </a:p>
          <a:p>
            <a:pPr marL="342900" indent="-342900" hangingPunct="0">
              <a:buAutoNum type="arabicParenR"/>
            </a:pPr>
            <a:r>
              <a:rPr lang="en-GB" dirty="0"/>
              <a:t>There was no suitable function at any of the stages</a:t>
            </a:r>
          </a:p>
          <a:p>
            <a:pPr marL="342900" indent="-342900" hangingPunct="0">
              <a:buAutoNum type="arabicParenR"/>
            </a:pPr>
            <a:r>
              <a:rPr lang="en-GB" dirty="0"/>
              <a:t>At some stage, several suitable functions were found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An example of an error and its fix is on the right side of the slide.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406E5-C207-5743-99F0-4A7FBDA6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76" y="1225689"/>
            <a:ext cx="3410124" cy="2724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0FC68-C71B-9244-B2F3-0D4D49322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88" y="4495906"/>
            <a:ext cx="2705100" cy="2006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EFA056-DE91-8E4E-85A0-B618A7397080}"/>
              </a:ext>
            </a:extLst>
          </p:cNvPr>
          <p:cNvCxnSpPr>
            <a:cxnSpLocks/>
          </p:cNvCxnSpPr>
          <p:nvPr/>
        </p:nvCxnSpPr>
        <p:spPr>
          <a:xfrm>
            <a:off x="9572538" y="4041844"/>
            <a:ext cx="0" cy="326956"/>
          </a:xfrm>
          <a:prstGeom prst="straightConnector1">
            <a:avLst/>
          </a:prstGeom>
          <a:noFill/>
          <a:ln w="127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26390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motivation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6B4-5F51-2749-80E5-A18E478C0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222500"/>
            <a:ext cx="39497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59E0E-B4E1-0341-A3B6-C68FE0E0E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7" y="2463800"/>
            <a:ext cx="40132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564A7-8EC9-D44D-9CC3-C0D1EBCC866A}"/>
              </a:ext>
            </a:extLst>
          </p:cNvPr>
          <p:cNvSpPr txBox="1"/>
          <p:nvPr/>
        </p:nvSpPr>
        <p:spPr>
          <a:xfrm>
            <a:off x="1120775" y="4494631"/>
            <a:ext cx="68553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would like to be able to write universal code for different types.</a:t>
            </a:r>
          </a:p>
          <a:p>
            <a:pPr hangingPunct="0"/>
            <a:r>
              <a:rPr lang="en-GB" dirty="0"/>
              <a:t>(Just like in the case of the </a:t>
            </a:r>
            <a:r>
              <a:rPr lang="en-GB" dirty="0">
                <a:solidFill>
                  <a:srgbClr val="7030A0"/>
                </a:solidFill>
              </a:rPr>
              <a:t>std::vector&lt;…&gt;</a:t>
            </a:r>
            <a:r>
              <a:rPr lang="en-GB" dirty="0"/>
              <a:t>)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102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definition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6358B-3914-4049-933F-2CED12632B07}"/>
              </a:ext>
            </a:extLst>
          </p:cNvPr>
          <p:cNvSpPr txBox="1"/>
          <p:nvPr/>
        </p:nvSpPr>
        <p:spPr>
          <a:xfrm>
            <a:off x="1117600" y="1193800"/>
            <a:ext cx="94996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In C++, functions, classes, and lambda expressions can be template.</a:t>
            </a:r>
          </a:p>
          <a:p>
            <a:pPr hangingPunct="0"/>
            <a:r>
              <a:rPr lang="en-GB" dirty="0"/>
              <a:t>Let’s look at template functions and classes: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D8881-D1A8-BC44-8D63-9A6A0D410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1840129"/>
            <a:ext cx="4216400" cy="172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3234A-D1E3-9043-8D2E-A06881E167BA}"/>
              </a:ext>
            </a:extLst>
          </p:cNvPr>
          <p:cNvSpPr txBox="1"/>
          <p:nvPr/>
        </p:nvSpPr>
        <p:spPr>
          <a:xfrm>
            <a:off x="1144270" y="3715267"/>
            <a:ext cx="95885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The word </a:t>
            </a:r>
            <a:r>
              <a:rPr lang="en-GB" dirty="0">
                <a:solidFill>
                  <a:srgbClr val="7030A0"/>
                </a:solidFill>
              </a:rPr>
              <a:t>type</a:t>
            </a:r>
            <a:r>
              <a:rPr lang="en-GB" dirty="0"/>
              <a:t> here defines the type of the variable for which this function will be called. For example, if the function is called with the template </a:t>
            </a:r>
            <a:r>
              <a:rPr lang="en-GB" dirty="0">
                <a:solidFill>
                  <a:srgbClr val="7030A0"/>
                </a:solidFill>
              </a:rPr>
              <a:t>type </a:t>
            </a:r>
            <a:r>
              <a:rPr lang="en-GB" dirty="0"/>
              <a:t>= int, then wherever the word </a:t>
            </a:r>
            <a:r>
              <a:rPr lang="en-GB" dirty="0">
                <a:solidFill>
                  <a:srgbClr val="7030A0"/>
                </a:solidFill>
              </a:rPr>
              <a:t>type</a:t>
            </a:r>
            <a:r>
              <a:rPr lang="en-GB" dirty="0"/>
              <a:t> occurs in the swap function, it will be replaced with int.</a:t>
            </a:r>
          </a:p>
          <a:p>
            <a:pPr hangingPunct="0"/>
            <a:r>
              <a:rPr lang="en-GB" dirty="0"/>
              <a:t>The template mechanism in C++ works entirely at compile-time, meaning that the template parameters are substituted at compile time.</a:t>
            </a:r>
            <a:endParaRPr kumimoji="0" lang="en-RU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9067A6-909A-324B-9AAA-174AFE238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796767"/>
            <a:ext cx="3696206" cy="1727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D2E473-8756-2C40-840B-1722A63FC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5378270"/>
            <a:ext cx="2456022" cy="1300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BF3F92-C427-8143-9DBA-F411CC9A0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340530"/>
            <a:ext cx="4193540" cy="13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80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1117600" y="1549262"/>
            <a:ext cx="972947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Similar to functions, templates can be specialized. Which means that you can create a version of a template function or class that will work for a specific type. Rule: the most highly specialized of suitable substitutions is chosen.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94257-6B14-9445-B43E-27B2B4F1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840613"/>
            <a:ext cx="3352800" cy="313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CC890-EC08-1542-9EE2-9A1B0BAC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3774063"/>
            <a:ext cx="3238500" cy="127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A3146-4D43-A144-A9CD-A0F944E196DA}"/>
              </a:ext>
            </a:extLst>
          </p:cNvPr>
          <p:cNvCxnSpPr>
            <a:cxnSpLocks/>
          </p:cNvCxnSpPr>
          <p:nvPr/>
        </p:nvCxnSpPr>
        <p:spPr>
          <a:xfrm flipH="1">
            <a:off x="3225800" y="4241800"/>
            <a:ext cx="4254500" cy="106693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72E091-9DBB-3746-94D0-23D5436E6189}"/>
              </a:ext>
            </a:extLst>
          </p:cNvPr>
          <p:cNvCxnSpPr>
            <a:cxnSpLocks/>
          </p:cNvCxnSpPr>
          <p:nvPr/>
        </p:nvCxnSpPr>
        <p:spPr>
          <a:xfrm flipH="1" flipV="1">
            <a:off x="3073400" y="3619500"/>
            <a:ext cx="4406900" cy="8551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473073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1117600" y="1549262"/>
            <a:ext cx="97294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F</a:t>
            </a:r>
            <a:r>
              <a:rPr lang="en-GB" dirty="0"/>
              <a:t>or example, this time there are two template arguments, and there is a so-called partial specialization (the second version of the g function).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0A41-C47C-394E-A8C8-353E8C57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832238"/>
            <a:ext cx="54737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E861E-7EBF-A94B-B2E5-96DEBAEB0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70" y="3295788"/>
            <a:ext cx="1651000" cy="1549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89BA83-93D8-664E-AA46-CBB114BCA59B}"/>
              </a:ext>
            </a:extLst>
          </p:cNvPr>
          <p:cNvCxnSpPr/>
          <p:nvPr/>
        </p:nvCxnSpPr>
        <p:spPr>
          <a:xfrm flipH="1" flipV="1">
            <a:off x="5422900" y="3397626"/>
            <a:ext cx="4051300" cy="3556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ABE75-9273-A648-BDF1-D1FEEBFBDD80}"/>
              </a:ext>
            </a:extLst>
          </p:cNvPr>
          <p:cNvCxnSpPr/>
          <p:nvPr/>
        </p:nvCxnSpPr>
        <p:spPr>
          <a:xfrm flipH="1">
            <a:off x="4381500" y="4070488"/>
            <a:ext cx="5143500" cy="17803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41B2CD-73B1-4D4A-A24D-38ACA0D0B845}"/>
              </a:ext>
            </a:extLst>
          </p:cNvPr>
          <p:cNvCxnSpPr/>
          <p:nvPr/>
        </p:nvCxnSpPr>
        <p:spPr>
          <a:xfrm flipH="1">
            <a:off x="3606800" y="4318614"/>
            <a:ext cx="5969000" cy="70475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80694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1117600" y="1352195"/>
            <a:ext cx="97294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By analogy with function overloading, specialization must be unambiguous.</a:t>
            </a:r>
          </a:p>
          <a:p>
            <a:pPr hangingPunct="0"/>
            <a:r>
              <a:rPr lang="en-GB" dirty="0"/>
              <a:t>For example, here is the problem (it is not clear which specialization to call)</a:t>
            </a:r>
            <a:r>
              <a:rPr lang="en-US" dirty="0"/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1C535-02A6-8040-9FD9-1146C76FA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00838"/>
            <a:ext cx="5511800" cy="417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649BA-02EA-B947-AAA0-7719A8309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3739138"/>
            <a:ext cx="2514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54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7707630" y="2505672"/>
            <a:ext cx="374777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Now everything is fine: the latest version of the class is instantiated (</a:t>
            </a:r>
            <a:r>
              <a:rPr lang="en-GB" b="1" dirty="0" err="1"/>
              <a:t>a_class</a:t>
            </a:r>
            <a:r>
              <a:rPr lang="en-GB" b="1" dirty="0"/>
              <a:t>&lt;int, int&gt;</a:t>
            </a:r>
            <a:r>
              <a:rPr lang="en-GB" dirty="0"/>
              <a:t>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C649BA-02EA-B947-AAA0-7719A830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15" y="3624838"/>
            <a:ext cx="2514600" cy="90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C66EE-B211-FE43-9A57-A3BFCC14A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352195"/>
            <a:ext cx="5143500" cy="51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2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38124</TotalTime>
  <Words>579</Words>
  <Application>Microsoft Macintosh PowerPoint</Application>
  <PresentationFormat>Widescreen</PresentationFormat>
  <Paragraphs>64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3157</cp:revision>
  <dcterms:created xsi:type="dcterms:W3CDTF">2020-10-11T07:52:54Z</dcterms:created>
  <dcterms:modified xsi:type="dcterms:W3CDTF">2022-03-02T17:10:38Z</dcterms:modified>
</cp:coreProperties>
</file>