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425" r:id="rId2"/>
    <p:sldId id="465" r:id="rId3"/>
    <p:sldId id="481" r:id="rId4"/>
    <p:sldId id="479" r:id="rId5"/>
    <p:sldId id="484" r:id="rId6"/>
    <p:sldId id="482" r:id="rId7"/>
    <p:sldId id="490" r:id="rId8"/>
    <p:sldId id="478" r:id="rId9"/>
    <p:sldId id="486" r:id="rId10"/>
    <p:sldId id="491" r:id="rId11"/>
    <p:sldId id="492" r:id="rId12"/>
    <p:sldId id="489" r:id="rId13"/>
    <p:sldId id="487" r:id="rId14"/>
    <p:sldId id="442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69B3"/>
    <a:srgbClr val="FB2B38"/>
    <a:srgbClr val="000080"/>
    <a:srgbClr val="FB2A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680" autoAdjust="0"/>
    <p:restoredTop sz="86732"/>
  </p:normalViewPr>
  <p:slideViewPr>
    <p:cSldViewPr snapToGrid="0">
      <p:cViewPr>
        <p:scale>
          <a:sx n="101" d="100"/>
          <a:sy n="101" d="100"/>
        </p:scale>
        <p:origin x="280" y="3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10" d="100"/>
        <a:sy n="11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15:58:05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1278 24575,'0'-25'0,"0"5"0,0-16 0,0 10 0,0-9 0,0 14 0,0-6 0,0 10 0,0 5 0,0-12 0,0 13 0,0-13 0,0 5 0,0 0 0,0-14 0,0 19 0,0-20 0,0 16 0,0-8 0,0 7 0,0-5 0,0 12 0,0-5 0,0 0 0,0-1 0,0-8 0,0 0 0,0 0 0,0 0 0,0 8 0,0-6 0,0 5 0,0 0 0,0-5 0,0 13 0,0-6 0,0 7 0,0-7 0,0-2 0,0 0 0,0-5 0,0 5 0,0 1 0,0-7 0,0 7 0,0-1 0,0-5 0,0 8 0,0-9 0,0 9 0,0-1 0,0 7 0,0 0 0,0 0 0,0 0 0,0 1 0,0 0 0,0 0 0,0 1 0,0 0 0,0-1 0,0 0 0,0 0 0,0 0 0,0 1 0,0 0 0,0-1 0,0 0 0,0-1 0,0 1 0,0-1 0,0 1 0,0 1 0,0 3 0,0 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15:58:08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24575,'0'7'0,"0"1"0,0 0 0,0 1 0,0 0 0,0 0 0,0 0 0,0 0 0,4 0 0,-3-1 0,3 0 0,0-3 0,-3 3 0,8-7 0,-8 8 0,8-4 0,-4 5 0,0 0 0,3-5 0,-6 3 0,6-2 0,-3-1 0,1 4 0,2-8 0,-7 8 0,7-9 0,-7 8 0,3-4 0,-4 4 0,4 1 0,-2 0 0,6-4 0,-4-1 0,4-4 0,0 0 0,-4-5 0,0 0 0,-1-5 0,-2 1 0,3 0 0,1 3 0,-4-1 0,3 3 0,-4-5 0,0 1 0,0-1 0,0-1 0,0 2 0,0-2 0,5 1 0,-4-1 0,3 1 0,-4 0 0,0-1 0,0 1 0,0 1 0,0 0 0,0 0 0,-3 3 0,-1 2 0,-4 3 0,0 0 0,0 0 0,0 0 0,0 0 0,0 0 0,1 3 0,-1-2 0,0 2 0,1-3 0,-1 0 0,0 0 0,0 0 0,1 0 0,2 0 0,2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15:58:14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0 24575,'0'13'0,"0"6"0,0 0 0,0 16 0,0 3 0,0 9 0,0 1 0,0 12 0,0-10 0,0 0 0,0-14 0,0-1 0,0-7 0,0 17 0,0-24 0,0 23 0,0-30 0,0 12 0,0-9 0,0-5 0,0 5 0,0-7 0,0 0 0,0 7 0,0 2 0,0 0 0,0 5 0,0-5 0,0 6 0,0-6 0,0-2 0,0-7 0,0 0 0,0 0 0,0 0 0,0-1 0,0 0 0,0 0 0,6 7 0,-5-4 0,10 12 0,-9-5 0,4 0 0,-6-2 0,0-7 0,0 0 0,0 0 0,0 0 0,0-1 0,0 0 0,0 1 0,0-1 0,0 1 0,0 0 0,0 0 0,0 0 0,0 0 0,0 0 0,0 0 0,0-1 0,-4-3 0,4-7 0,-8 0 0,7-8 0,-8 3 0,3-4 0,1 0 0,-4 0 0,8 1 0,-3-1 0,-1 4 0,4-3 0,-3 4 0,0-5 0,3 0 0,-8 1 0,8-1 0,-7 4 0,6-2 0,-2 2 0,0 0 0,2-2 0,-6 6 0,6-6 0,-5 4 0,2-1 0,1-2 0,-5 6 0,8-6 0,-3 3 0,8 0 0,0-3 0,6 6 0,-1-3 0,1-1 0,0 0 0,0-1 0,0-3 0,0 8 0,-1-7 0,0 7 0,-1-3 0,1 4 0,-1 0 0,2 0 0,0 0 0,0 0 0,-5 4 0,-1 1 0,-4 3 0,0 1 0,0-1 0,0 1 0,0 0 0,0 0 0,0 0 0,0 0 0,0-1 0,0 0 0,0 0 0,0-1 0,0 1 0,0 0 0,0 0 0,0-7 0,0 5 0,0-4 0,0 6 0,0 1 0,0 0 0,0-1 0,0-1 0,0 1 0,3-3 0,2-6 0,3 0 0,0-6 0,0 2 0,-3-3 0,3 3 0,-7-2 0,3 2 0,1 0 0,-4-3 0,7 3 0,-7-4 0,6 1 0,-6 0 0,6 0 0,-6 0 0,7 3 0,-7-2 0,6 2 0,-6-3 0,3-1 0,0 5 0,-3-3 0,4 2 0,-5-3 0,0 1 0,0-2 0,0 2 0,-4 2 0,0 2 0,-4 3 0,0 0 0,0 0 0,0 0 0,0 0 0,0 0 0,0 0 0,1 0 0,2 0 0,2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15:58:22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1575 24575,'0'-25'0,"0"5"0,0-25 0,0 17 0,0-29 0,0 26 0,0-39 0,0 39 0,0-26 0,0 28 0,0-6 0,0 9 0,0 0 0,0-9 0,0 7 0,0-8 0,0 1 0,0-3 0,0 0 0,0 3 0,0 9 0,0 0 0,0 0 0,0 8 0,0-6 0,0 12 0,0-5 0,0 7 0,0-7 0,0 5 0,0-5 0,0 0 0,0 5 0,0-5 0,0 7 0,0 1 0,0 0 0,0 1 0,0-1 0,0 0 0,0 0 0,0 0 0,0-1 0,0 0 0,0 0 0,0-7 0,0 6 0,0-6 0,0 7 0,0 0 0,0 0 0,0 1 0,0 1 0,0-1 0,0 0 0,0 0 0,0-8 0,0 5 0,0-12 0,0 12 0,0-5 0,0 7 0,0 0 0,0 0 0,0 1 0,0 0 0,0 0 0,0 0 0,0-1 0,0 1 0,0-1 0,0 2 0,0 0 0,0-1 0,0 1 0,0-2 0,0 2 0,0 0 0,0 0 0,0 1 0,0-1 0,0 0 0,0 0 0,0 0 0,0 0 0,0 0 0,0-1 0,0 0 0,0 0 0,0 0 0,0 0 0,0 1 0,0-1 0,0 1 0,0 4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15:58:28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9 24575,'4'0'0,"-1"0"0,11 0 0,-6 0 0,2 0 0,-1 0 0,-1 0 0,0 0 0,0 0 0,-4-3 0,4 2 0,-4-3 0,5 4 0,0 0 0,-1 0 0,0 0 0,1 0 0,-1 0 0,1 0 0,-1 0 0,1 0 0,0 0 0,0 0 0,0 0 0,-1 0 0,1 0 0,-1 0 0,0 0 0,-6 0 0,0 3 0,-9-2 0,2 7 0,-5-7 0,6 6 0,-5-6 0,5 3 0,-2 0 0,3 1 0,-1 0 0,2 3 0,-2-4 0,4 4 0,0 0 0,0 0 0,0 0 0,0 0 0,0-1 0,0 2 0,-4-5 0,2 3 0,-5-3 0,6 4 0,-6 0 0,6 0 0,-3 1 0,4 0 0,-4 1 0,3-2 0,-4 2 0,2-2 0,2 0 0,-3 0 0,4-1 0,-3-3 0,2 4 0,-3-3 0,1 0 0,2-5 0,-2-4 0,3-4 0,0 0 0,0-2 0,-5 6 0,4-5 0,-3 4 0,-1-1 0,4-1 0,-7 6 0,3-3 0,1 0 0,-3 2 0,6-6 0,-2 3 0,-1 0 0,3-2 0,-6 6 0,6-6 0,-6 6 0,6-6 0,-6 2 0,6-2 0,-2-1 0,-1 4 0,0-4 0,-4 8 0,1-4 0,-1 4 0,4-4 0,-3 3 0,3-4 0,-1 2 0,-2 2 0,2-3 0,0 1 0,1-2 0,1 1 0,2-3 0,-3 3 0,4-4 0,0 1 0,0-1 0,0 0 0,0 0 0,0 4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6E362-832A-824E-B063-25F5DE831740}" type="datetimeFigureOut">
              <a:rPr lang="en-RU" smtClean="0"/>
              <a:t>16.03.2022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AD37F-4CAA-4C4E-B967-8FF85B62072E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44080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1760318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10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934519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692608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2503539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80893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619124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57532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076374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611216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6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218021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7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773310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8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58417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9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943048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ли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19">
            <a:extLst>
              <a:ext uri="{FF2B5EF4-FFF2-40B4-BE49-F238E27FC236}">
                <a16:creationId xmlns:a16="http://schemas.microsoft.com/office/drawing/2014/main" id="{026323EB-CB20-F940-B194-DF913FF6C0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4424" y="3593865"/>
            <a:ext cx="8245475" cy="30787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Lecture #n</a:t>
            </a:r>
          </a:p>
          <a:p>
            <a:pPr lvl="0"/>
            <a:r>
              <a:rPr lang="en-US" dirty="0"/>
              <a:t>Lecture theme</a:t>
            </a:r>
          </a:p>
          <a:p>
            <a:pPr lvl="0"/>
            <a:r>
              <a:rPr lang="en-US" dirty="0"/>
              <a:t>Konstantin </a:t>
            </a:r>
            <a:r>
              <a:rPr lang="en-US" dirty="0" err="1"/>
              <a:t>Leladze</a:t>
            </a:r>
            <a:endParaRPr lang="en-US" dirty="0"/>
          </a:p>
          <a:p>
            <a:pPr lvl="0"/>
            <a:r>
              <a:rPr lang="en-US" dirty="0"/>
              <a:t>C++ Basics</a:t>
            </a:r>
          </a:p>
          <a:p>
            <a:pPr lvl="0"/>
            <a:r>
              <a:rPr lang="en-US" dirty="0"/>
              <a:t>DIHT MIPT 2021</a:t>
            </a:r>
            <a:endParaRPr lang="ru-RU" dirty="0"/>
          </a:p>
        </p:txBody>
      </p:sp>
      <p:pic>
        <p:nvPicPr>
          <p:cNvPr id="7" name="Рисунок 213" descr="Рисунок 213">
            <a:extLst>
              <a:ext uri="{FF2B5EF4-FFF2-40B4-BE49-F238E27FC236}">
                <a16:creationId xmlns:a16="http://schemas.microsoft.com/office/drawing/2014/main" id="{DC68529A-8A83-B04F-B9A8-7E5A0431F6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3472" r="82814"/>
          <a:stretch>
            <a:fillRect/>
          </a:stretch>
        </p:blipFill>
        <p:spPr>
          <a:xfrm>
            <a:off x="5486312" y="4920746"/>
            <a:ext cx="950811" cy="20791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Рисунок 720" descr="Рисунок 720">
            <a:extLst>
              <a:ext uri="{FF2B5EF4-FFF2-40B4-BE49-F238E27FC236}">
                <a16:creationId xmlns:a16="http://schemas.microsoft.com/office/drawing/2014/main" id="{DEA648B1-C859-D94A-A6A1-43602DAEAA7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169B3">
                <a:tint val="45000"/>
                <a:satMod val="400000"/>
              </a:srgbClr>
            </a:duotone>
          </a:blip>
          <a:srcRect l="6718" t="1" r="38529" b="65080"/>
          <a:stretch>
            <a:fillRect/>
          </a:stretch>
        </p:blipFill>
        <p:spPr>
          <a:xfrm>
            <a:off x="9152238" y="4937473"/>
            <a:ext cx="3039763" cy="1920528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081BE7-21AF-374F-99B5-6AC706A08C6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1670" y="-241611"/>
            <a:ext cx="7620000" cy="41402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48651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№1.1 Стандарт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43" descr="Рисунок 43">
            <a:extLst>
              <a:ext uri="{FF2B5EF4-FFF2-40B4-BE49-F238E27FC236}">
                <a16:creationId xmlns:a16="http://schemas.microsoft.com/office/drawing/2014/main" id="{31DA519A-B518-FF4B-8FB1-2672058A68F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0080">
                <a:tint val="45000"/>
                <a:satMod val="400000"/>
              </a:srgbClr>
            </a:duotone>
          </a:blip>
          <a:srcRect l="38098" t="6809" r="46928" b="78012"/>
          <a:stretch>
            <a:fillRect/>
          </a:stretch>
        </p:blipFill>
        <p:spPr>
          <a:xfrm>
            <a:off x="-3259" y="279216"/>
            <a:ext cx="770023" cy="773296"/>
          </a:xfrm>
          <a:prstGeom prst="rect">
            <a:avLst/>
          </a:prstGeom>
          <a:ln w="12700">
            <a:noFill/>
            <a:miter lim="400000"/>
          </a:ln>
        </p:spPr>
      </p:pic>
      <p:sp>
        <p:nvSpPr>
          <p:cNvPr id="11" name="Прямая соединительная линия 18">
            <a:extLst>
              <a:ext uri="{FF2B5EF4-FFF2-40B4-BE49-F238E27FC236}">
                <a16:creationId xmlns:a16="http://schemas.microsoft.com/office/drawing/2014/main" id="{6655DCFB-54F9-1F4D-96B4-E509247A14C2}"/>
              </a:ext>
            </a:extLst>
          </p:cNvPr>
          <p:cNvSpPr/>
          <p:nvPr/>
        </p:nvSpPr>
        <p:spPr>
          <a:xfrm>
            <a:off x="1119188" y="1052512"/>
            <a:ext cx="3420001" cy="0"/>
          </a:xfrm>
          <a:prstGeom prst="line">
            <a:avLst/>
          </a:prstGeom>
          <a:noFill/>
          <a:ln w="76200" cap="flat">
            <a:solidFill>
              <a:srgbClr val="000080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60BF5461-0F78-B34F-9480-B7D10E9C0A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20775" y="355493"/>
            <a:ext cx="9726295" cy="8239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" name="Объект 11">
            <a:extLst>
              <a:ext uri="{FF2B5EF4-FFF2-40B4-BE49-F238E27FC236}">
                <a16:creationId xmlns:a16="http://schemas.microsoft.com/office/drawing/2014/main" id="{5B8E3B77-36E6-BF4C-8FCD-B9B192F46F0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120775" y="1795249"/>
            <a:ext cx="9826858" cy="39594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337759302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Слайд №1.1 Стандарт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43">
            <a:extLst>
              <a:ext uri="{FF2B5EF4-FFF2-40B4-BE49-F238E27FC236}">
                <a16:creationId xmlns:a16="http://schemas.microsoft.com/office/drawing/2014/main" id="{31DA519A-B518-FF4B-8FB1-2672058A6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59" y="280852"/>
            <a:ext cx="770023" cy="770023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Прямая соединительная линия 18">
            <a:extLst>
              <a:ext uri="{FF2B5EF4-FFF2-40B4-BE49-F238E27FC236}">
                <a16:creationId xmlns:a16="http://schemas.microsoft.com/office/drawing/2014/main" id="{6655DCFB-54F9-1F4D-96B4-E509247A14C2}"/>
              </a:ext>
            </a:extLst>
          </p:cNvPr>
          <p:cNvSpPr/>
          <p:nvPr/>
        </p:nvSpPr>
        <p:spPr>
          <a:xfrm>
            <a:off x="1119188" y="1052512"/>
            <a:ext cx="3420001" cy="0"/>
          </a:xfrm>
          <a:prstGeom prst="line">
            <a:avLst/>
          </a:prstGeom>
          <a:noFill/>
          <a:ln w="76200" cap="flat">
            <a:solidFill>
              <a:srgbClr val="015DAC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 dirty="0"/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60BF5461-0F78-B34F-9480-B7D10E9C0A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20775" y="355494"/>
            <a:ext cx="9726295" cy="5487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31454466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hueOff val="-10800000"/>
            <a:satOff val="-100001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67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</p:sldLayoutIdLst>
  <p:transition spd="med"/>
  <p:txStyles>
    <p:titleStyle>
      <a:lvl1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9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1pPr>
      <a:lvl2pPr marL="723900" marR="0" indent="-2667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2pPr>
      <a:lvl3pPr marL="1234439" marR="0" indent="-320039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3pPr>
      <a:lvl4pPr marL="1727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4pPr>
      <a:lvl5pPr marL="21844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5pPr>
      <a:lvl6pPr marL="26416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6pPr>
      <a:lvl7pPr marL="30988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7pPr>
      <a:lvl8pPr marL="35560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8pPr>
      <a:lvl9pPr marL="4013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9pPr>
    </p:bodyStyle>
    <p:otherStyle>
      <a:lvl1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customXml" Target="../ink/ink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.xml"/><Relationship Id="rId11" Type="http://schemas.openxmlformats.org/officeDocument/2006/relationships/image" Target="../media/image21.png"/><Relationship Id="rId5" Type="http://schemas.openxmlformats.org/officeDocument/2006/relationships/image" Target="../media/image18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544424" y="3429000"/>
            <a:ext cx="10401872" cy="2926886"/>
          </a:xfrm>
          <a:effectLst>
            <a:softEdge rad="0"/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/>
          <a:lstStyle/>
          <a:p>
            <a:r>
              <a:rPr lang="en-US" sz="3600" dirty="0">
                <a:solidFill>
                  <a:schemeClr val="accent4"/>
                </a:solidFill>
                <a:latin typeface="Helvetica" pitchFamily="2" charset="0"/>
              </a:rPr>
              <a:t>Lecture </a:t>
            </a:r>
            <a:r>
              <a:rPr lang="ru-RU" dirty="0">
                <a:latin typeface="Helvetica" pitchFamily="2" charset="0"/>
              </a:rPr>
              <a:t>1</a:t>
            </a:r>
            <a:r>
              <a:rPr lang="en-US" dirty="0">
                <a:latin typeface="Helvetica" pitchFamily="2" charset="0"/>
              </a:rPr>
              <a:t>5</a:t>
            </a:r>
            <a:endParaRPr lang="en-US" sz="3600" dirty="0">
              <a:solidFill>
                <a:schemeClr val="accent4"/>
              </a:solidFill>
              <a:latin typeface="Helvetica" pitchFamily="2" charset="0"/>
            </a:endParaRPr>
          </a:p>
          <a:p>
            <a:r>
              <a:rPr lang="en-US" sz="4800" dirty="0">
                <a:latin typeface="Helvetica" pitchFamily="2" charset="0"/>
              </a:rPr>
              <a:t>Inheritance, pt.1</a:t>
            </a:r>
            <a:endParaRPr lang="en-US" sz="2800" dirty="0">
              <a:latin typeface="Helvetica" pitchFamily="2" charset="0"/>
            </a:endParaRPr>
          </a:p>
          <a:p>
            <a:r>
              <a:rPr lang="en-US" sz="2800" dirty="0">
                <a:latin typeface="Helvetica" pitchFamily="2" charset="0"/>
              </a:rPr>
              <a:t>Konstantin </a:t>
            </a:r>
            <a:r>
              <a:rPr lang="en-US" sz="2800" dirty="0" err="1">
                <a:latin typeface="Helvetica" pitchFamily="2" charset="0"/>
              </a:rPr>
              <a:t>L</a:t>
            </a:r>
            <a:r>
              <a:rPr lang="en-US" sz="2800" dirty="0" err="1">
                <a:solidFill>
                  <a:schemeClr val="accent4"/>
                </a:solidFill>
                <a:latin typeface="Helvetica" pitchFamily="2" charset="0"/>
              </a:rPr>
              <a:t>eladze</a:t>
            </a:r>
            <a:endParaRPr lang="en-US" sz="2800" dirty="0">
              <a:solidFill>
                <a:schemeClr val="accent4"/>
              </a:solidFill>
              <a:latin typeface="Helvetica" pitchFamily="2" charset="0"/>
            </a:endParaRPr>
          </a:p>
          <a:p>
            <a:r>
              <a:rPr lang="en-US" sz="1400" dirty="0">
                <a:latin typeface="Helvetica" pitchFamily="2" charset="0"/>
              </a:rPr>
              <a:t>OOP in C++</a:t>
            </a:r>
          </a:p>
          <a:p>
            <a:r>
              <a:rPr lang="en-US" sz="1200" dirty="0">
                <a:solidFill>
                  <a:schemeClr val="accent4"/>
                </a:solidFill>
                <a:latin typeface="Helvetica" pitchFamily="2" charset="0"/>
              </a:rPr>
              <a:t>DIHT MIPT 2021</a:t>
            </a:r>
            <a:endParaRPr lang="ru-RU" sz="1200" dirty="0">
              <a:solidFill>
                <a:schemeClr val="accent4"/>
              </a:solidFill>
              <a:latin typeface="Helvetica" pitchFamily="2" charset="0"/>
            </a:endParaRPr>
          </a:p>
          <a:p>
            <a:endParaRPr lang="ru-RU" sz="2800" dirty="0">
              <a:solidFill>
                <a:schemeClr val="accent4"/>
              </a:solidFill>
              <a:latin typeface="Helvetica" pitchFamily="2" charset="0"/>
            </a:endParaRPr>
          </a:p>
          <a:p>
            <a:endParaRPr lang="ru-RU" dirty="0">
              <a:solidFill>
                <a:schemeClr val="accent4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401438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Protected keyword, motivation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E296E3-8479-5746-9C82-C0E2CCD5B2D2}"/>
              </a:ext>
            </a:extLst>
          </p:cNvPr>
          <p:cNvSpPr txBox="1"/>
          <p:nvPr/>
        </p:nvSpPr>
        <p:spPr>
          <a:xfrm>
            <a:off x="5189838" y="1605793"/>
            <a:ext cx="5657232" cy="39703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GB" dirty="0"/>
              <a:t>Imagine the situation: we have a base class that has a private member that we want to use somewhere inside the heir. This is where the problem arises: </a:t>
            </a:r>
            <a:r>
              <a:rPr lang="en-GB" b="1" dirty="0"/>
              <a:t>private members and methods are not inherited under any circumstances</a:t>
            </a:r>
            <a:r>
              <a:rPr lang="en-GB" dirty="0"/>
              <a:t>. Thus, we can’t refer to it in the derived classes.</a:t>
            </a:r>
          </a:p>
          <a:p>
            <a:pPr hangingPunct="0"/>
            <a:endParaRPr kumimoji="0" lang="en-GB" sz="18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hangingPunct="0"/>
            <a:r>
              <a:rPr lang="en-GB" dirty="0"/>
              <a:t>A simple solution would be to make the field public, but in this case the user could access this field from outside (and we want to prevent this!)</a:t>
            </a:r>
            <a:endParaRPr lang="ru-RU" dirty="0"/>
          </a:p>
          <a:p>
            <a:pPr hangingPunct="0"/>
            <a:endParaRPr lang="ru-RU" dirty="0">
              <a:solidFill>
                <a:srgbClr val="323332"/>
              </a:solidFill>
              <a:sym typeface="Calibri"/>
            </a:endParaRPr>
          </a:p>
          <a:p>
            <a:pPr hangingPunct="0"/>
            <a:r>
              <a:rPr lang="en-GB" dirty="0"/>
              <a:t>This is where the protected access modifier comes handy. The thing is that protected fields can be inherited, but are </a:t>
            </a:r>
            <a:r>
              <a:rPr lang="en-GB" b="1" dirty="0"/>
              <a:t>not</a:t>
            </a:r>
            <a:r>
              <a:rPr lang="en-GB" dirty="0"/>
              <a:t> available to the user.</a:t>
            </a:r>
            <a:endParaRPr lang="en-RU" dirty="0">
              <a:solidFill>
                <a:srgbClr val="323332"/>
              </a:solidFill>
              <a:sym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D06DD6-D0DF-F74B-A6AD-5C7A185D5A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75" y="1605793"/>
            <a:ext cx="3686003" cy="418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4672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Protected keyword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E56382-D567-1440-9AF3-699565DA15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75" y="2026507"/>
            <a:ext cx="3799831" cy="43157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F395E1-55E6-AD4B-B7A0-37C378955839}"/>
              </a:ext>
            </a:extLst>
          </p:cNvPr>
          <p:cNvSpPr txBox="1"/>
          <p:nvPr/>
        </p:nvSpPr>
        <p:spPr>
          <a:xfrm>
            <a:off x="1120775" y="1657175"/>
            <a:ext cx="6104238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hangingPunct="0"/>
            <a:r>
              <a:rPr lang="en-GB" dirty="0"/>
              <a:t>Full solution:</a:t>
            </a:r>
            <a:endParaRPr lang="en-RU" dirty="0">
              <a:solidFill>
                <a:srgbClr val="323332"/>
              </a:solidFill>
              <a:sym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CEB249-7AC2-014D-8C1F-81E33AF075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749" y="2971263"/>
            <a:ext cx="6029591" cy="25027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FA6F304-DF89-7543-9ECB-792A0872FECB}"/>
              </a:ext>
            </a:extLst>
          </p:cNvPr>
          <p:cNvSpPr txBox="1"/>
          <p:nvPr/>
        </p:nvSpPr>
        <p:spPr>
          <a:xfrm>
            <a:off x="5720749" y="1984869"/>
            <a:ext cx="5535827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GB" dirty="0"/>
              <a:t>Also, </a:t>
            </a:r>
            <a:r>
              <a:rPr lang="en-US" dirty="0"/>
              <a:t>here </a:t>
            </a:r>
            <a:r>
              <a:rPr lang="en-GB" dirty="0"/>
              <a:t>I provide a table that shows the differences between the three access modifiers.</a:t>
            </a:r>
            <a:endParaRPr kumimoji="0" lang="en-RU" sz="18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BD8796-4A66-F14E-A547-A8382B7E801A}"/>
              </a:ext>
            </a:extLst>
          </p:cNvPr>
          <p:cNvSpPr txBox="1"/>
          <p:nvPr/>
        </p:nvSpPr>
        <p:spPr>
          <a:xfrm>
            <a:off x="5720749" y="5814069"/>
            <a:ext cx="459837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hangingPunct="0"/>
            <a:r>
              <a:rPr lang="en-GB" dirty="0"/>
              <a:t>Now let's get back to inheritance modifiers.</a:t>
            </a:r>
            <a:endParaRPr kumimoji="0" lang="en-RU" sz="18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592832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Inheritance modifiers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E2F632-D5DD-1548-B93D-15FC3EDBE2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74" y="2389752"/>
            <a:ext cx="9726296" cy="37958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2E847D-C40A-1B4B-886F-03A3FAA36DDD}"/>
              </a:ext>
            </a:extLst>
          </p:cNvPr>
          <p:cNvSpPr txBox="1"/>
          <p:nvPr/>
        </p:nvSpPr>
        <p:spPr>
          <a:xfrm>
            <a:off x="1120774" y="6110036"/>
            <a:ext cx="9726296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GB" dirty="0"/>
              <a:t>If we do not specify any modifier, then by default for the class, inheritance will be </a:t>
            </a:r>
            <a:r>
              <a:rPr lang="en-GB" b="1" dirty="0"/>
              <a:t>private</a:t>
            </a:r>
            <a:r>
              <a:rPr lang="en-GB" dirty="0"/>
              <a:t>, and for struct - </a:t>
            </a:r>
            <a:r>
              <a:rPr lang="en-GB" b="1" dirty="0"/>
              <a:t>public</a:t>
            </a:r>
            <a:r>
              <a:rPr lang="en-GB" dirty="0"/>
              <a:t>.</a:t>
            </a:r>
            <a:endParaRPr kumimoji="0" lang="en-RU" sz="18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E86995-C82C-E340-A1A0-F2727E7F43FD}"/>
              </a:ext>
            </a:extLst>
          </p:cNvPr>
          <p:cNvSpPr txBox="1"/>
          <p:nvPr/>
        </p:nvSpPr>
        <p:spPr>
          <a:xfrm>
            <a:off x="1513751" y="1833969"/>
            <a:ext cx="2929746" cy="923328"/>
          </a:xfrm>
          <a:prstGeom prst="rect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RU" sz="1800" b="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member access modifier before the inheritance</a:t>
            </a:r>
            <a:r>
              <a:rPr kumimoji="0" lang="ru-RU" sz="1800" b="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(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in the </a:t>
            </a:r>
            <a:r>
              <a:rPr lang="en-US" b="1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base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 class</a:t>
            </a:r>
            <a:r>
              <a:rPr kumimoji="0" lang="ru-RU" sz="1800" b="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)</a:t>
            </a:r>
            <a:endParaRPr kumimoji="0" lang="en-RU" sz="18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6F3FD5-B126-3B43-86BD-5FE84F2266B8}"/>
              </a:ext>
            </a:extLst>
          </p:cNvPr>
          <p:cNvSpPr txBox="1"/>
          <p:nvPr/>
        </p:nvSpPr>
        <p:spPr>
          <a:xfrm>
            <a:off x="5043410" y="1865044"/>
            <a:ext cx="2468100" cy="923328"/>
          </a:xfrm>
          <a:prstGeom prst="rect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RU" sz="1800" b="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member access modifier after the inheritance (in the </a:t>
            </a:r>
            <a:r>
              <a:rPr kumimoji="0" lang="en-RU" sz="1800" b="1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derived</a:t>
            </a:r>
            <a:r>
              <a:rPr kumimoji="0" lang="en-RU" sz="1800" b="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class)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B7C123-9D85-3349-A6EF-A343B5466847}"/>
              </a:ext>
            </a:extLst>
          </p:cNvPr>
          <p:cNvSpPr txBox="1"/>
          <p:nvPr/>
        </p:nvSpPr>
        <p:spPr>
          <a:xfrm>
            <a:off x="8603126" y="2087044"/>
            <a:ext cx="2468100" cy="369330"/>
          </a:xfrm>
          <a:prstGeom prst="rect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Inheritance modifier:</a:t>
            </a:r>
            <a:endParaRPr kumimoji="0" lang="en-RU" sz="18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22E19A8-4F6B-EE4F-B9A7-EEFE49D45439}"/>
                  </a:ext>
                </a:extLst>
              </p14:cNvPr>
              <p14:cNvContentPartPr/>
              <p14:nvPr/>
            </p14:nvContentPartPr>
            <p14:xfrm>
              <a:off x="2117471" y="2479752"/>
              <a:ext cx="360" cy="4600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22E19A8-4F6B-EE4F-B9A7-EEFE49D4543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08471" y="2471112"/>
                <a:ext cx="18000" cy="47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8A16569-43BA-EA49-8301-865D475000AF}"/>
                  </a:ext>
                </a:extLst>
              </p14:cNvPr>
              <p14:cNvContentPartPr/>
              <p14:nvPr/>
            </p14:nvContentPartPr>
            <p14:xfrm>
              <a:off x="2086151" y="2866392"/>
              <a:ext cx="59400" cy="835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8A16569-43BA-EA49-8301-865D475000A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77511" y="2857752"/>
                <a:ext cx="7704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F26B155-A049-9440-ABBE-9E74A839F920}"/>
                  </a:ext>
                </a:extLst>
              </p14:cNvPr>
              <p14:cNvContentPartPr/>
              <p14:nvPr/>
            </p14:nvContentPartPr>
            <p14:xfrm>
              <a:off x="7123991" y="2557512"/>
              <a:ext cx="97920" cy="4280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F26B155-A049-9440-ABBE-9E74A839F92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15351" y="2548512"/>
                <a:ext cx="115560" cy="44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D4DC65C-C075-534B-AA60-30C1893222BF}"/>
                  </a:ext>
                </a:extLst>
              </p14:cNvPr>
              <p14:cNvContentPartPr/>
              <p14:nvPr/>
            </p14:nvContentPartPr>
            <p14:xfrm>
              <a:off x="9890231" y="2389752"/>
              <a:ext cx="360" cy="5670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D4DC65C-C075-534B-AA60-30C1893222B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881231" y="2381112"/>
                <a:ext cx="18000" cy="58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26B4680-FC40-7D40-A079-EFD12F6DE12B}"/>
                  </a:ext>
                </a:extLst>
              </p14:cNvPr>
              <p14:cNvContentPartPr/>
              <p14:nvPr/>
            </p14:nvContentPartPr>
            <p14:xfrm>
              <a:off x="9844871" y="2872872"/>
              <a:ext cx="98640" cy="889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26B4680-FC40-7D40-A079-EFD12F6DE12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836231" y="2864232"/>
                <a:ext cx="116280" cy="10656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56A7A44-7BDB-7740-8E8A-8F092DCFE300}"/>
              </a:ext>
            </a:extLst>
          </p:cNvPr>
          <p:cNvSpPr txBox="1"/>
          <p:nvPr/>
        </p:nvSpPr>
        <p:spPr>
          <a:xfrm>
            <a:off x="963827" y="1162617"/>
            <a:ext cx="10911015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GB" dirty="0"/>
              <a:t>Inheritance modifiers allow you to change the access modifiers of fields and methods when inheriting (this explains the rectangle example, namely why adding a </a:t>
            </a:r>
            <a:r>
              <a:rPr lang="en-GB" b="1" dirty="0"/>
              <a:t>private</a:t>
            </a:r>
            <a:r>
              <a:rPr lang="en-GB" dirty="0"/>
              <a:t> access modifier solved our problem)</a:t>
            </a:r>
            <a:endParaRPr kumimoji="0" lang="en-RU" sz="18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532375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Inheritance modifiers, example</a:t>
            </a:r>
            <a:endParaRPr lang="ru-R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D53086-800A-D246-B6D9-A87B18097A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" y="1847850"/>
            <a:ext cx="4546600" cy="2603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6021B4-2D6C-F94A-B055-ADC0D80B22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670" y="1492250"/>
            <a:ext cx="4724400" cy="45593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2D334F3-E85F-B848-8046-2D19AEC09690}"/>
              </a:ext>
            </a:extLst>
          </p:cNvPr>
          <p:cNvSpPr txBox="1"/>
          <p:nvPr/>
        </p:nvSpPr>
        <p:spPr>
          <a:xfrm>
            <a:off x="1120775" y="4848822"/>
            <a:ext cx="4546600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GB" dirty="0"/>
              <a:t>In this example, I have demonstrated all possible combinations of access modifiers and inheritance modifiers (previous table)</a:t>
            </a:r>
            <a:endParaRPr kumimoji="0" lang="en-RU" sz="18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156138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544424" y="3429000"/>
            <a:ext cx="10401872" cy="2926886"/>
          </a:xfrm>
          <a:effectLst>
            <a:softEdge rad="0"/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/>
          <a:lstStyle/>
          <a:p>
            <a:r>
              <a:rPr lang="en-US" sz="3600" dirty="0">
                <a:solidFill>
                  <a:schemeClr val="accent4"/>
                </a:solidFill>
                <a:latin typeface="Helvetica" pitchFamily="2" charset="0"/>
              </a:rPr>
              <a:t>Lecture </a:t>
            </a:r>
            <a:r>
              <a:rPr lang="ru-RU" dirty="0">
                <a:latin typeface="Helvetica" pitchFamily="2" charset="0"/>
              </a:rPr>
              <a:t>1</a:t>
            </a:r>
            <a:r>
              <a:rPr lang="en-US" dirty="0">
                <a:latin typeface="Helvetica" pitchFamily="2" charset="0"/>
              </a:rPr>
              <a:t>5</a:t>
            </a:r>
            <a:endParaRPr lang="en-US" sz="3600" dirty="0">
              <a:solidFill>
                <a:schemeClr val="accent4"/>
              </a:solidFill>
              <a:latin typeface="Helvetica" pitchFamily="2" charset="0"/>
            </a:endParaRPr>
          </a:p>
          <a:p>
            <a:r>
              <a:rPr lang="en-US" sz="4800" dirty="0">
                <a:latin typeface="Helvetica" pitchFamily="2" charset="0"/>
              </a:rPr>
              <a:t>Inheritance, pt.1</a:t>
            </a:r>
            <a:endParaRPr lang="en-US" sz="2800" dirty="0">
              <a:latin typeface="Helvetica" pitchFamily="2" charset="0"/>
            </a:endParaRPr>
          </a:p>
          <a:p>
            <a:r>
              <a:rPr lang="en-US" sz="2800" dirty="0">
                <a:latin typeface="Helvetica" pitchFamily="2" charset="0"/>
              </a:rPr>
              <a:t>Konstantin </a:t>
            </a:r>
            <a:r>
              <a:rPr lang="en-US" sz="2800" dirty="0" err="1">
                <a:latin typeface="Helvetica" pitchFamily="2" charset="0"/>
              </a:rPr>
              <a:t>L</a:t>
            </a:r>
            <a:r>
              <a:rPr lang="en-US" sz="2800" dirty="0" err="1">
                <a:solidFill>
                  <a:schemeClr val="accent4"/>
                </a:solidFill>
                <a:latin typeface="Helvetica" pitchFamily="2" charset="0"/>
              </a:rPr>
              <a:t>eladze</a:t>
            </a:r>
            <a:endParaRPr lang="en-US" sz="2800" dirty="0">
              <a:solidFill>
                <a:schemeClr val="accent4"/>
              </a:solidFill>
              <a:latin typeface="Helvetica" pitchFamily="2" charset="0"/>
            </a:endParaRPr>
          </a:p>
          <a:p>
            <a:r>
              <a:rPr lang="en-US" sz="1400" dirty="0">
                <a:latin typeface="Helvetica" pitchFamily="2" charset="0"/>
              </a:rPr>
              <a:t>OOP in C++</a:t>
            </a:r>
          </a:p>
          <a:p>
            <a:r>
              <a:rPr lang="en-US" sz="1200" dirty="0">
                <a:solidFill>
                  <a:schemeClr val="accent4"/>
                </a:solidFill>
                <a:latin typeface="Helvetica" pitchFamily="2" charset="0"/>
              </a:rPr>
              <a:t>DIHT MIPT 2021</a:t>
            </a:r>
            <a:endParaRPr lang="ru-RU" sz="1200" dirty="0">
              <a:solidFill>
                <a:schemeClr val="accent4"/>
              </a:solidFill>
              <a:latin typeface="Helvetica" pitchFamily="2" charset="0"/>
            </a:endParaRPr>
          </a:p>
          <a:p>
            <a:endParaRPr lang="ru-RU" sz="2800" dirty="0">
              <a:solidFill>
                <a:schemeClr val="accent4"/>
              </a:solidFill>
              <a:latin typeface="Helvetica" pitchFamily="2" charset="0"/>
            </a:endParaRPr>
          </a:p>
          <a:p>
            <a:endParaRPr lang="ru-RU" dirty="0">
              <a:solidFill>
                <a:schemeClr val="accent4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12384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Three principles of OOP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CB6B08-FE4D-DA4C-8EAC-7B53110A2024}"/>
              </a:ext>
            </a:extLst>
          </p:cNvPr>
          <p:cNvSpPr txBox="1"/>
          <p:nvPr/>
        </p:nvSpPr>
        <p:spPr>
          <a:xfrm>
            <a:off x="1120775" y="2798806"/>
            <a:ext cx="9841196" cy="26776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RU" sz="2400" b="0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Encapsulation</a:t>
            </a:r>
            <a:r>
              <a:rPr kumimoji="0" lang="en-RU" sz="2400" b="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: </a:t>
            </a:r>
            <a:r>
              <a:rPr kumimoji="0" lang="en-RU" sz="2400" b="1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private and public access modifiers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RU" sz="24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RU" sz="2400" dirty="0">
                <a:solidFill>
                  <a:srgbClr val="00B050"/>
                </a:solidFill>
                <a:latin typeface="+mj-lt"/>
                <a:ea typeface="+mj-ea"/>
                <a:cs typeface="+mj-cs"/>
                <a:sym typeface="Calibri"/>
              </a:rPr>
              <a:t>Polymorphism</a:t>
            </a:r>
            <a:r>
              <a:rPr lang="en-RU" sz="2400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:</a:t>
            </a:r>
          </a:p>
          <a:p>
            <a:pPr marL="742950" lvl="1" indent="-285750" hangingPunct="0">
              <a:buFont typeface="Arial" panose="020B0604020202020204" pitchFamily="34" charset="0"/>
              <a:buChar char="•"/>
            </a:pPr>
            <a:r>
              <a:rPr lang="en-RU" sz="2400" dirty="0">
                <a:solidFill>
                  <a:srgbClr val="00B050"/>
                </a:solidFill>
                <a:latin typeface="+mj-lt"/>
                <a:ea typeface="+mj-ea"/>
                <a:cs typeface="+mj-cs"/>
                <a:sym typeface="Calibri"/>
              </a:rPr>
              <a:t>static polymorphysm</a:t>
            </a:r>
            <a:r>
              <a:rPr lang="en-RU" sz="2400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 (compile-time): </a:t>
            </a:r>
            <a:r>
              <a:rPr lang="en-RU" sz="2400" b="1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templates</a:t>
            </a:r>
          </a:p>
          <a:p>
            <a:pPr marL="742950" lvl="1" indent="-285750" hangingPunct="0">
              <a:buFont typeface="Arial" panose="020B0604020202020204" pitchFamily="34" charset="0"/>
              <a:buChar char="•"/>
            </a:pPr>
            <a:r>
              <a:rPr kumimoji="0" lang="en-RU" sz="2400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dynamic polymorphysm </a:t>
            </a:r>
            <a:r>
              <a:rPr kumimoji="0" lang="en-RU" sz="2400" i="0" u="none" strike="noStrike" cap="none" spc="0" normalizeH="0" baseline="0" dirty="0">
                <a:ln>
                  <a:noFill/>
                </a:ln>
                <a:effectLst/>
                <a:uFillTx/>
                <a:latin typeface="+mj-lt"/>
                <a:ea typeface="+mj-ea"/>
                <a:cs typeface="+mj-cs"/>
                <a:sym typeface="Calibri"/>
              </a:rPr>
              <a:t>(runtime)</a:t>
            </a:r>
            <a:r>
              <a:rPr lang="en-RU" sz="2400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: </a:t>
            </a:r>
            <a:r>
              <a:rPr lang="en-RU" sz="2400" b="1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virtual functions &amp; inheritance</a:t>
            </a:r>
            <a:endParaRPr lang="ru-RU" sz="2400" b="1" dirty="0">
              <a:solidFill>
                <a:srgbClr val="323332"/>
              </a:solidFill>
              <a:latin typeface="+mj-lt"/>
              <a:ea typeface="+mj-ea"/>
              <a:cs typeface="+mj-cs"/>
              <a:sym typeface="Calibri"/>
            </a:endParaRPr>
          </a:p>
          <a:p>
            <a:pPr lvl="1" hangingPunct="0"/>
            <a:endParaRPr lang="en-RU" sz="2400" dirty="0">
              <a:solidFill>
                <a:srgbClr val="323332"/>
              </a:solidFill>
              <a:latin typeface="+mj-lt"/>
              <a:ea typeface="+mj-ea"/>
              <a:cs typeface="+mj-cs"/>
              <a:sym typeface="Calibri"/>
            </a:endParaRPr>
          </a:p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kumimoji="0" lang="en-RU" sz="2400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Inheritance</a:t>
            </a:r>
            <a:r>
              <a:rPr kumimoji="0" lang="en-RU" sz="2400" b="1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: inheritance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F2EFFF-0917-0E4B-8A4B-515BA38FD170}"/>
              </a:ext>
            </a:extLst>
          </p:cNvPr>
          <p:cNvSpPr txBox="1"/>
          <p:nvPr/>
        </p:nvSpPr>
        <p:spPr>
          <a:xfrm>
            <a:off x="1235676" y="1618735"/>
            <a:ext cx="9726295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GB" dirty="0"/>
              <a:t>OOP has three principles, they are listed below. These principles are present not only in C++, but in any object-oriented language. Below I have given a list of these principles and </a:t>
            </a:r>
            <a:r>
              <a:rPr lang="en-GB" b="1" dirty="0"/>
              <a:t>the mechanisms by which they are implemented in C ++</a:t>
            </a:r>
            <a:r>
              <a:rPr lang="en-US" dirty="0"/>
              <a:t>.</a:t>
            </a:r>
            <a:endParaRPr kumimoji="0" lang="en-RU" sz="18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6B424B-C170-9A48-9051-5249996D3470}"/>
              </a:ext>
            </a:extLst>
          </p:cNvPr>
          <p:cNvSpPr txBox="1"/>
          <p:nvPr/>
        </p:nvSpPr>
        <p:spPr>
          <a:xfrm>
            <a:off x="1235676" y="5906530"/>
            <a:ext cx="954363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hangingPunct="0"/>
            <a:r>
              <a:rPr lang="en-GB" dirty="0"/>
              <a:t>In green I </a:t>
            </a:r>
            <a:r>
              <a:rPr lang="en-US" dirty="0"/>
              <a:t>colored</a:t>
            </a:r>
            <a:r>
              <a:rPr lang="en-GB" dirty="0"/>
              <a:t> what we have already managed to talk about, in red - what is yet to come.</a:t>
            </a:r>
            <a:endParaRPr kumimoji="0" lang="en-RU" sz="18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26135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Inheritance, idea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986765-BA20-C943-A06E-2F311DC0BD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75" y="1710739"/>
            <a:ext cx="5504171" cy="45135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E75ED1-E287-564C-B9CD-7B626407739A}"/>
              </a:ext>
            </a:extLst>
          </p:cNvPr>
          <p:cNvSpPr txBox="1"/>
          <p:nvPr/>
        </p:nvSpPr>
        <p:spPr>
          <a:xfrm>
            <a:off x="6956854" y="1710739"/>
            <a:ext cx="4819135" cy="39703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GB" dirty="0"/>
              <a:t>Inheritance is one of the key features of Object-oriented programming in C++. It allows us to create a new class (derived class) from an existing class (base class).</a:t>
            </a:r>
          </a:p>
          <a:p>
            <a:endParaRPr lang="en-GB" dirty="0"/>
          </a:p>
          <a:p>
            <a:r>
              <a:rPr lang="en-GB" dirty="0"/>
              <a:t>The derived class inherits the features (members and methods) from the base class and can have additional features (members and methods) of its own.</a:t>
            </a:r>
            <a:endParaRPr lang="ru-RU" dirty="0"/>
          </a:p>
          <a:p>
            <a:endParaRPr lang="ru-RU" dirty="0">
              <a:solidFill>
                <a:srgbClr val="323332"/>
              </a:solidFill>
              <a:latin typeface="+mj-lt"/>
              <a:ea typeface="+mj-ea"/>
              <a:cs typeface="+mj-cs"/>
              <a:sym typeface="Calibri"/>
            </a:endParaRPr>
          </a:p>
          <a:p>
            <a:r>
              <a:rPr lang="en-GB" dirty="0"/>
              <a:t>In practice, very often you have to create object hierarchies in order to select their common properties, which allows you to reduce the amount of code.</a:t>
            </a:r>
            <a:endParaRPr lang="en-RU" dirty="0">
              <a:solidFill>
                <a:srgbClr val="323332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027202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Inheritance, motivation</a:t>
            </a:r>
            <a:endParaRPr lang="ru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B0A4BE-3F06-0248-AD71-76FD2D8989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75" y="1837757"/>
            <a:ext cx="6121400" cy="3416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36D545-4FE0-964E-9CF6-5643BA87E7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295" y="1837757"/>
            <a:ext cx="2838776" cy="3416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C8F843-6D34-EF46-8CCE-D3FA73B35326}"/>
              </a:ext>
            </a:extLst>
          </p:cNvPr>
          <p:cNvSpPr txBox="1"/>
          <p:nvPr/>
        </p:nvSpPr>
        <p:spPr>
          <a:xfrm>
            <a:off x="1120775" y="5579178"/>
            <a:ext cx="9726295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GB" dirty="0"/>
              <a:t>Both the cat and the dog can eat and sleep, but the dog has a unique option - to bark. Cat – </a:t>
            </a:r>
            <a:r>
              <a:rPr lang="en-US" dirty="0"/>
              <a:t>to </a:t>
            </a:r>
            <a:r>
              <a:rPr lang="en-GB" dirty="0"/>
              <a:t>meow. The motivation for using inheritance in this case is obvious, we write less code due to the reuse of the eat and sleep methods.</a:t>
            </a:r>
            <a:endParaRPr kumimoji="0" lang="en-RU" sz="18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563304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How to initialize base class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F09D5E-0CA4-0847-917A-2C543C16F7E4}"/>
              </a:ext>
            </a:extLst>
          </p:cNvPr>
          <p:cNvSpPr txBox="1"/>
          <p:nvPr/>
        </p:nvSpPr>
        <p:spPr>
          <a:xfrm>
            <a:off x="1000897" y="5745891"/>
            <a:ext cx="9846173" cy="6672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GB" dirty="0"/>
              <a:t>If we inherit from a class that accepts a value in the constructor, then we will need to somehow initialize the base class (class which we inherit the derived class from).</a:t>
            </a:r>
            <a:endParaRPr kumimoji="0" lang="en-RU" sz="18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1FDCB4-B214-C346-9A1E-420FF46A9D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75" y="1540819"/>
            <a:ext cx="9651388" cy="398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4434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How to initialize base class: solution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4E6059-A650-0E4E-B334-C8672C64B5E2}"/>
              </a:ext>
            </a:extLst>
          </p:cNvPr>
          <p:cNvSpPr txBox="1"/>
          <p:nvPr/>
        </p:nvSpPr>
        <p:spPr>
          <a:xfrm>
            <a:off x="1120775" y="1655805"/>
            <a:ext cx="656141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RU" sz="1800" b="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Solution: let’s use delegate constructors in order to initialize the base.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31D112-F523-7B4F-934C-3283F30D9F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75" y="2555446"/>
            <a:ext cx="64135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47781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How to initialize base class: solution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4E6059-A650-0E4E-B334-C8672C64B5E2}"/>
              </a:ext>
            </a:extLst>
          </p:cNvPr>
          <p:cNvSpPr txBox="1"/>
          <p:nvPr/>
        </p:nvSpPr>
        <p:spPr>
          <a:xfrm>
            <a:off x="1120775" y="1655805"/>
            <a:ext cx="177106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RU" sz="1800" b="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Another example: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978663-E5DC-6542-A6E6-E693396D9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75" y="2346917"/>
            <a:ext cx="6233383" cy="415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03329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Inheritance modifiers, motivation</a:t>
            </a:r>
            <a:endParaRPr lang="ru-R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C28798-D44C-FD47-9A96-30D19AA475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75" y="1456381"/>
            <a:ext cx="5972003" cy="37283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F7AB47-A3CC-E94F-8BEF-3FD7E97C8B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508" y="4110444"/>
            <a:ext cx="4085074" cy="239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40556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Inheritance modifiers, motivation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FABB7D-D35E-7C4C-9800-9FC6B38A75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75" y="1436236"/>
            <a:ext cx="4654307" cy="50662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672FE5-A925-D547-ABD9-CF70ADD304DB}"/>
              </a:ext>
            </a:extLst>
          </p:cNvPr>
          <p:cNvSpPr txBox="1"/>
          <p:nvPr/>
        </p:nvSpPr>
        <p:spPr>
          <a:xfrm>
            <a:off x="6549082" y="1436236"/>
            <a:ext cx="4893276" cy="2308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GB" dirty="0"/>
              <a:t>Private inheritance allows you to hide all inherited fields and methods from the user.</a:t>
            </a:r>
            <a:endParaRPr lang="ru-RU" dirty="0"/>
          </a:p>
          <a:p>
            <a:pPr hangingPunct="0"/>
            <a:endParaRPr lang="ru-RU" dirty="0"/>
          </a:p>
          <a:p>
            <a:pPr hangingPunct="0"/>
            <a:r>
              <a:rPr lang="en-GB" dirty="0"/>
              <a:t>In addition to private inheritance, there are public and protected inheritance.</a:t>
            </a:r>
          </a:p>
          <a:p>
            <a:pPr hangingPunct="0"/>
            <a:endParaRPr kumimoji="0" lang="en-GB" sz="18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hangingPunct="0"/>
            <a:r>
              <a:rPr lang="en-GB" dirty="0"/>
              <a:t>We'll talk about them a little later. Well, now let’s talk about the third access modifier in C++.</a:t>
            </a:r>
            <a:endParaRPr kumimoji="0" lang="en-RU" sz="18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165902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3.Алгоритмы поиска">
  <a:themeElements>
    <a:clrScheme name="Тема Office">
      <a:dk1>
        <a:srgbClr val="323332"/>
      </a:dk1>
      <a:lt1>
        <a:srgbClr val="FFFFFF"/>
      </a:lt1>
      <a:dk2>
        <a:srgbClr val="A7A7A7"/>
      </a:dk2>
      <a:lt2>
        <a:srgbClr val="535353"/>
      </a:lt2>
      <a:accent1>
        <a:srgbClr val="FB2B38"/>
      </a:accent1>
      <a:accent2>
        <a:srgbClr val="74777B"/>
      </a:accent2>
      <a:accent3>
        <a:srgbClr val="E6E7E8"/>
      </a:accent3>
      <a:accent4>
        <a:srgbClr val="020302"/>
      </a:accent4>
      <a:accent5>
        <a:srgbClr val="FEFFFF"/>
      </a:accent5>
      <a:accent6>
        <a:srgbClr val="8E8F8F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hueOff val="-10800000"/>
            <a:satOff val="-100001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23332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23332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44655</TotalTime>
  <Words>681</Words>
  <Application>Microsoft Macintosh PowerPoint</Application>
  <PresentationFormat>Widescreen</PresentationFormat>
  <Paragraphs>72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Helvetica</vt:lpstr>
      <vt:lpstr>Proxima Nova Bold</vt:lpstr>
      <vt:lpstr>Proxima Nova Regular</vt:lpstr>
      <vt:lpstr>3.Алгоритмы поиска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memes</dc:creator>
  <cp:lastModifiedBy>Microsoft Office User</cp:lastModifiedBy>
  <cp:revision>3267</cp:revision>
  <dcterms:created xsi:type="dcterms:W3CDTF">2020-10-11T07:52:54Z</dcterms:created>
  <dcterms:modified xsi:type="dcterms:W3CDTF">2022-03-16T18:54:12Z</dcterms:modified>
</cp:coreProperties>
</file>