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88" r:id="rId2"/>
    <p:sldId id="359" r:id="rId3"/>
    <p:sldId id="360" r:id="rId4"/>
    <p:sldId id="362" r:id="rId5"/>
    <p:sldId id="361" r:id="rId6"/>
    <p:sldId id="363" r:id="rId7"/>
    <p:sldId id="364" r:id="rId8"/>
    <p:sldId id="365" r:id="rId9"/>
    <p:sldId id="366" r:id="rId10"/>
    <p:sldId id="372" r:id="rId11"/>
    <p:sldId id="373" r:id="rId12"/>
    <p:sldId id="367" r:id="rId13"/>
    <p:sldId id="368" r:id="rId14"/>
    <p:sldId id="369" r:id="rId15"/>
    <p:sldId id="370" r:id="rId16"/>
    <p:sldId id="371" r:id="rId17"/>
    <p:sldId id="374" r:id="rId18"/>
    <p:sldId id="376" r:id="rId19"/>
    <p:sldId id="383" r:id="rId20"/>
    <p:sldId id="375" r:id="rId21"/>
    <p:sldId id="378" r:id="rId22"/>
    <p:sldId id="379" r:id="rId23"/>
    <p:sldId id="380" r:id="rId24"/>
    <p:sldId id="381" r:id="rId25"/>
    <p:sldId id="382" r:id="rId26"/>
    <p:sldId id="384"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B2A38"/>
    <a:srgbClr val="016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8" autoAdjust="0"/>
    <p:restoredTop sz="95334"/>
  </p:normalViewPr>
  <p:slideViewPr>
    <p:cSldViewPr snapToGrid="0">
      <p:cViewPr varScale="1">
        <p:scale>
          <a:sx n="103" d="100"/>
          <a:sy n="103" d="100"/>
        </p:scale>
        <p:origin x="176" y="5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16.03.2022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537368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334708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422368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3990211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963265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134646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2222118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17</a:t>
            </a:fld>
            <a:endParaRPr lang="en-RU"/>
          </a:p>
        </p:txBody>
      </p:sp>
    </p:spTree>
    <p:extLst>
      <p:ext uri="{BB962C8B-B14F-4D97-AF65-F5344CB8AC3E}">
        <p14:creationId xmlns:p14="http://schemas.microsoft.com/office/powerpoint/2010/main" val="127149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18</a:t>
            </a:fld>
            <a:endParaRPr lang="en-RU"/>
          </a:p>
        </p:txBody>
      </p:sp>
    </p:spTree>
    <p:extLst>
      <p:ext uri="{BB962C8B-B14F-4D97-AF65-F5344CB8AC3E}">
        <p14:creationId xmlns:p14="http://schemas.microsoft.com/office/powerpoint/2010/main" val="2904177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19</a:t>
            </a:fld>
            <a:endParaRPr lang="en-RU"/>
          </a:p>
        </p:txBody>
      </p:sp>
    </p:spTree>
    <p:extLst>
      <p:ext uri="{BB962C8B-B14F-4D97-AF65-F5344CB8AC3E}">
        <p14:creationId xmlns:p14="http://schemas.microsoft.com/office/powerpoint/2010/main" val="337196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20</a:t>
            </a:fld>
            <a:endParaRPr lang="en-RU"/>
          </a:p>
        </p:txBody>
      </p:sp>
    </p:spTree>
    <p:extLst>
      <p:ext uri="{BB962C8B-B14F-4D97-AF65-F5344CB8AC3E}">
        <p14:creationId xmlns:p14="http://schemas.microsoft.com/office/powerpoint/2010/main" val="377816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2962762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21</a:t>
            </a:fld>
            <a:endParaRPr lang="en-RU"/>
          </a:p>
        </p:txBody>
      </p:sp>
    </p:spTree>
    <p:extLst>
      <p:ext uri="{BB962C8B-B14F-4D97-AF65-F5344CB8AC3E}">
        <p14:creationId xmlns:p14="http://schemas.microsoft.com/office/powerpoint/2010/main" val="320503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22</a:t>
            </a:fld>
            <a:endParaRPr lang="en-RU"/>
          </a:p>
        </p:txBody>
      </p:sp>
    </p:spTree>
    <p:extLst>
      <p:ext uri="{BB962C8B-B14F-4D97-AF65-F5344CB8AC3E}">
        <p14:creationId xmlns:p14="http://schemas.microsoft.com/office/powerpoint/2010/main" val="1893609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23</a:t>
            </a:fld>
            <a:endParaRPr lang="en-RU"/>
          </a:p>
        </p:txBody>
      </p:sp>
    </p:spTree>
    <p:extLst>
      <p:ext uri="{BB962C8B-B14F-4D97-AF65-F5344CB8AC3E}">
        <p14:creationId xmlns:p14="http://schemas.microsoft.com/office/powerpoint/2010/main" val="2798724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24</a:t>
            </a:fld>
            <a:endParaRPr lang="en-RU"/>
          </a:p>
        </p:txBody>
      </p:sp>
    </p:spTree>
    <p:extLst>
      <p:ext uri="{BB962C8B-B14F-4D97-AF65-F5344CB8AC3E}">
        <p14:creationId xmlns:p14="http://schemas.microsoft.com/office/powerpoint/2010/main" val="1440287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25</a:t>
            </a:fld>
            <a:endParaRPr lang="en-RU"/>
          </a:p>
        </p:txBody>
      </p:sp>
    </p:spTree>
    <p:extLst>
      <p:ext uri="{BB962C8B-B14F-4D97-AF65-F5344CB8AC3E}">
        <p14:creationId xmlns:p14="http://schemas.microsoft.com/office/powerpoint/2010/main" val="53501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319087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14451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63664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3419233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26564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32640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18761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3</a:t>
            </a:r>
          </a:p>
          <a:p>
            <a:r>
              <a:rPr lang="en-US" sz="4800" dirty="0">
                <a:solidFill>
                  <a:schemeClr val="accent4"/>
                </a:solidFill>
                <a:latin typeface="Helvetica" pitchFamily="2" charset="0"/>
              </a:rPr>
              <a:t>Introduction to C++</a:t>
            </a:r>
          </a:p>
          <a:p>
            <a:r>
              <a:rPr lang="en-US" sz="2800" dirty="0">
                <a:solidFill>
                  <a:schemeClr val="accent4"/>
                </a:solidFill>
                <a:latin typeface="Helvetica" pitchFamily="2" charset="0"/>
              </a:rPr>
              <a:t>Konstantin </a:t>
            </a:r>
            <a:r>
              <a:rPr lang="en-US" sz="2800" dirty="0" err="1">
                <a:solidFill>
                  <a:schemeClr val="accent4"/>
                </a:solidFill>
                <a:latin typeface="Helvetica" pitchFamily="2" charset="0"/>
              </a:rPr>
              <a:t>Leladze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4520477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for</a:t>
            </a: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hangingPunct="0"/>
            <a:r>
              <a:rPr lang="en-US" dirty="0">
                <a:solidFill>
                  <a:schemeClr val="accent4"/>
                </a:solidFill>
                <a:latin typeface="Helvetica" pitchFamily="2" charset="0"/>
                <a:ea typeface="+mj-ea"/>
                <a:cs typeface="+mj-cs"/>
                <a:sym typeface="Calibri"/>
              </a:rPr>
              <a:t>Every instruction in parenthesis can be omitted.</a:t>
            </a:r>
          </a:p>
          <a:p>
            <a:pPr hangingPunct="0"/>
            <a:r>
              <a:rPr kumimoji="0" lang="en-US" sz="1800" i="0" u="none" strike="noStrike" cap="none" spc="0" normalizeH="0" baseline="0" dirty="0">
                <a:ln>
                  <a:noFill/>
                </a:ln>
                <a:solidFill>
                  <a:schemeClr val="accent4"/>
                </a:solidFill>
                <a:effectLst/>
                <a:uFillTx/>
                <a:latin typeface="Helvetica" pitchFamily="2" charset="0"/>
                <a:ea typeface="+mj-ea"/>
                <a:cs typeface="+mj-cs"/>
                <a:sym typeface="Calibri"/>
              </a:rPr>
              <a:t>Also, even statement can be omitted (same as for the while loop)</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447D2D17-ED06-314E-BCBF-7689837CA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881358"/>
            <a:ext cx="4292600" cy="1663700"/>
          </a:xfrm>
          <a:prstGeom prst="rect">
            <a:avLst/>
          </a:prstGeom>
        </p:spPr>
      </p:pic>
      <p:sp>
        <p:nvSpPr>
          <p:cNvPr id="5" name="TextBox 4">
            <a:extLst>
              <a:ext uri="{FF2B5EF4-FFF2-40B4-BE49-F238E27FC236}">
                <a16:creationId xmlns:a16="http://schemas.microsoft.com/office/drawing/2014/main" id="{06233429-9126-9F42-B7D0-EDB0C0A99A10}"/>
              </a:ext>
            </a:extLst>
          </p:cNvPr>
          <p:cNvSpPr txBox="1"/>
          <p:nvPr/>
        </p:nvSpPr>
        <p:spPr>
          <a:xfrm>
            <a:off x="1071347" y="2558193"/>
            <a:ext cx="16696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dirty="0">
                <a:solidFill>
                  <a:schemeClr val="accent4"/>
                </a:solidFill>
                <a:latin typeface="Helvetica" pitchFamily="2" charset="0"/>
                <a:sym typeface="Calibri"/>
              </a:rPr>
              <a:t>Infinite for loop:</a:t>
            </a:r>
            <a:endParaRPr lang="en-RU" dirty="0">
              <a:solidFill>
                <a:schemeClr val="accent4"/>
              </a:solidFill>
              <a:latin typeface="Helvetica" pitchFamily="2" charset="0"/>
              <a:sym typeface="Calibri"/>
            </a:endParaRPr>
          </a:p>
        </p:txBody>
      </p:sp>
      <p:pic>
        <p:nvPicPr>
          <p:cNvPr id="8" name="Picture 7">
            <a:extLst>
              <a:ext uri="{FF2B5EF4-FFF2-40B4-BE49-F238E27FC236}">
                <a16:creationId xmlns:a16="http://schemas.microsoft.com/office/drawing/2014/main" id="{78051E04-C8B8-D94F-B2F7-9E7295A02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3922" y="2894058"/>
            <a:ext cx="5245100" cy="1651000"/>
          </a:xfrm>
          <a:prstGeom prst="rect">
            <a:avLst/>
          </a:prstGeom>
        </p:spPr>
      </p:pic>
      <p:pic>
        <p:nvPicPr>
          <p:cNvPr id="13" name="Picture 12">
            <a:extLst>
              <a:ext uri="{FF2B5EF4-FFF2-40B4-BE49-F238E27FC236}">
                <a16:creationId xmlns:a16="http://schemas.microsoft.com/office/drawing/2014/main" id="{8699832D-7B57-FB46-8B1F-9904654BC9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66499" y="2894058"/>
            <a:ext cx="520700" cy="939800"/>
          </a:xfrm>
          <a:prstGeom prst="rect">
            <a:avLst/>
          </a:prstGeom>
        </p:spPr>
      </p:pic>
      <p:sp>
        <p:nvSpPr>
          <p:cNvPr id="16" name="TextBox 15">
            <a:extLst>
              <a:ext uri="{FF2B5EF4-FFF2-40B4-BE49-F238E27FC236}">
                <a16:creationId xmlns:a16="http://schemas.microsoft.com/office/drawing/2014/main" id="{A107C1C1-F7E3-1C41-A3F8-AFF69A92F13C}"/>
              </a:ext>
            </a:extLst>
          </p:cNvPr>
          <p:cNvSpPr txBox="1"/>
          <p:nvPr/>
        </p:nvSpPr>
        <p:spPr>
          <a:xfrm>
            <a:off x="5983922" y="2550744"/>
            <a:ext cx="204158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dirty="0">
                <a:solidFill>
                  <a:schemeClr val="accent4"/>
                </a:solidFill>
                <a:latin typeface="Helvetica" pitchFamily="2" charset="0"/>
                <a:sym typeface="Calibri"/>
              </a:rPr>
              <a:t>Omitted statement:</a:t>
            </a:r>
            <a:endParaRPr lang="en-RU" dirty="0">
              <a:solidFill>
                <a:schemeClr val="accent4"/>
              </a:solidFill>
              <a:latin typeface="Helvetica" pitchFamily="2" charset="0"/>
              <a:sym typeface="Calibri"/>
            </a:endParaRPr>
          </a:p>
        </p:txBody>
      </p:sp>
      <p:pic>
        <p:nvPicPr>
          <p:cNvPr id="20" name="Picture 19">
            <a:extLst>
              <a:ext uri="{FF2B5EF4-FFF2-40B4-BE49-F238E27FC236}">
                <a16:creationId xmlns:a16="http://schemas.microsoft.com/office/drawing/2014/main" id="{41ED9856-0485-144B-9F3E-BB277210BD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0775" y="4905294"/>
            <a:ext cx="4178300" cy="1752600"/>
          </a:xfrm>
          <a:prstGeom prst="rect">
            <a:avLst/>
          </a:prstGeom>
        </p:spPr>
      </p:pic>
      <p:pic>
        <p:nvPicPr>
          <p:cNvPr id="22" name="Picture 21">
            <a:extLst>
              <a:ext uri="{FF2B5EF4-FFF2-40B4-BE49-F238E27FC236}">
                <a16:creationId xmlns:a16="http://schemas.microsoft.com/office/drawing/2014/main" id="{5A3D9002-6C3D-424F-8F56-2BD945FD6E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16882" y="6289594"/>
            <a:ext cx="812800" cy="368300"/>
          </a:xfrm>
          <a:prstGeom prst="rect">
            <a:avLst/>
          </a:prstGeom>
        </p:spPr>
      </p:pic>
      <p:sp>
        <p:nvSpPr>
          <p:cNvPr id="23" name="TextBox 22">
            <a:extLst>
              <a:ext uri="{FF2B5EF4-FFF2-40B4-BE49-F238E27FC236}">
                <a16:creationId xmlns:a16="http://schemas.microsoft.com/office/drawing/2014/main" id="{5067C42A-9A90-3642-867A-F7EC5FA6FCB2}"/>
              </a:ext>
            </a:extLst>
          </p:cNvPr>
          <p:cNvSpPr txBox="1"/>
          <p:nvPr/>
        </p:nvSpPr>
        <p:spPr>
          <a:xfrm>
            <a:off x="1071347" y="4586689"/>
            <a:ext cx="204158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dirty="0">
                <a:solidFill>
                  <a:schemeClr val="accent4"/>
                </a:solidFill>
                <a:latin typeface="Helvetica" pitchFamily="2" charset="0"/>
                <a:sym typeface="Calibri"/>
              </a:rPr>
              <a:t>Omitted statement:</a:t>
            </a:r>
            <a:endParaRPr lang="en-RU" dirty="0">
              <a:solidFill>
                <a:schemeClr val="accent4"/>
              </a:solidFill>
              <a:latin typeface="Helvetica" pitchFamily="2" charset="0"/>
              <a:sym typeface="Calibri"/>
            </a:endParaRPr>
          </a:p>
        </p:txBody>
      </p:sp>
    </p:spTree>
    <p:extLst>
      <p:ext uri="{BB962C8B-B14F-4D97-AF65-F5344CB8AC3E}">
        <p14:creationId xmlns:p14="http://schemas.microsoft.com/office/powerpoint/2010/main" val="37871024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6" y="1691223"/>
            <a:ext cx="4674544" cy="3908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Continue and break keywords</a:t>
            </a:r>
          </a:p>
          <a:p>
            <a:pPr marL="0" marR="0" indent="0" algn="l" defTabSz="914400" rtl="0" fontAlgn="auto" latinLnBrk="0" hangingPunct="0">
              <a:lnSpc>
                <a:spcPct val="100000"/>
              </a:lnSpc>
              <a:spcBef>
                <a:spcPts val="0"/>
              </a:spcBef>
              <a:spcAft>
                <a:spcPts val="0"/>
              </a:spcAft>
              <a:buClrTx/>
              <a:buSzTx/>
              <a:buFontTx/>
              <a:buNone/>
              <a:tabLst/>
            </a:pP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7030A0"/>
                </a:solidFill>
                <a:latin typeface="Helvetica" pitchFamily="2" charset="0"/>
                <a:ea typeface="+mj-ea"/>
                <a:cs typeface="+mj-cs"/>
                <a:sym typeface="Calibri"/>
              </a:rPr>
              <a:t>Continue</a:t>
            </a: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Unconditionally proceeds to the next iteration of the current loop</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Break</a:t>
            </a: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Unconditionally terminates the current loop</a:t>
            </a:r>
          </a:p>
          <a:p>
            <a:pPr marL="0" marR="0" indent="0" algn="l" defTabSz="914400" rtl="0" fontAlgn="auto" latinLnBrk="0" hangingPunct="0">
              <a:lnSpc>
                <a:spcPct val="100000"/>
              </a:lnSpc>
              <a:spcBef>
                <a:spcPts val="0"/>
              </a:spcBef>
              <a:spcAft>
                <a:spcPts val="0"/>
              </a:spcAft>
              <a:buClrTx/>
              <a:buSzTx/>
              <a:buFontTx/>
              <a:buNone/>
              <a:tabLst/>
            </a:pP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RU"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Important</a:t>
            </a:r>
            <a:r>
              <a:rPr lang="en-RU" dirty="0">
                <a:solidFill>
                  <a:schemeClr val="accent4"/>
                </a:solidFill>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break </a:t>
            </a:r>
            <a:r>
              <a:rPr kumimoji="0" lang="en-RU" sz="1800" i="0" u="none" strike="noStrike" cap="none" spc="0" normalizeH="0" baseline="0" dirty="0">
                <a:ln>
                  <a:noFill/>
                </a:ln>
                <a:solidFill>
                  <a:schemeClr val="accent1"/>
                </a:solidFill>
                <a:effectLst/>
                <a:uFillTx/>
                <a:latin typeface="Helvetica" pitchFamily="2" charset="0"/>
                <a:ea typeface="+mj-ea"/>
                <a:cs typeface="+mj-cs"/>
                <a:sym typeface="Calibri"/>
              </a:rPr>
              <a:t>is not </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the same as return</a:t>
            </a:r>
          </a:p>
          <a:p>
            <a:pPr marL="0" marR="0" indent="0" algn="l" defTabSz="914400" rtl="0" fontAlgn="auto" latinLnBrk="0" hangingPunct="0">
              <a:lnSpc>
                <a:spcPct val="100000"/>
              </a:lnSpc>
              <a:spcBef>
                <a:spcPts val="0"/>
              </a:spcBef>
              <a:spcAft>
                <a:spcPts val="0"/>
              </a:spcAft>
              <a:buClrTx/>
              <a:buSzTx/>
              <a:buFontTx/>
              <a:buNone/>
              <a:tabLst/>
            </a:pPr>
            <a:r>
              <a:rPr lang="en-RU" sz="1400" dirty="0">
                <a:solidFill>
                  <a:schemeClr val="bg2"/>
                </a:solidFill>
                <a:latin typeface="Helvetica" pitchFamily="2" charset="0"/>
                <a:ea typeface="+mj-ea"/>
                <a:cs typeface="+mj-cs"/>
                <a:sym typeface="Calibri"/>
              </a:rPr>
              <a:t>(lol, how can you possibly confuse them… ?)</a:t>
            </a:r>
          </a:p>
        </p:txBody>
      </p:sp>
      <p:pic>
        <p:nvPicPr>
          <p:cNvPr id="6" name="Picture 5">
            <a:extLst>
              <a:ext uri="{FF2B5EF4-FFF2-40B4-BE49-F238E27FC236}">
                <a16:creationId xmlns:a16="http://schemas.microsoft.com/office/drawing/2014/main" id="{DECC1444-3EFF-CB42-8962-B62E49EA2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637" y="1691223"/>
            <a:ext cx="4255840" cy="4981426"/>
          </a:xfrm>
          <a:prstGeom prst="rect">
            <a:avLst/>
          </a:prstGeom>
        </p:spPr>
      </p:pic>
      <p:pic>
        <p:nvPicPr>
          <p:cNvPr id="10" name="Picture 9">
            <a:extLst>
              <a:ext uri="{FF2B5EF4-FFF2-40B4-BE49-F238E27FC236}">
                <a16:creationId xmlns:a16="http://schemas.microsoft.com/office/drawing/2014/main" id="{247FD131-8D0A-A540-9565-FB9B8D67C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0225" y="1691222"/>
            <a:ext cx="605822" cy="2201155"/>
          </a:xfrm>
          <a:prstGeom prst="rect">
            <a:avLst/>
          </a:prstGeom>
        </p:spPr>
      </p:pic>
    </p:spTree>
    <p:extLst>
      <p:ext uri="{BB962C8B-B14F-4D97-AF65-F5344CB8AC3E}">
        <p14:creationId xmlns:p14="http://schemas.microsoft.com/office/powerpoint/2010/main" val="19572917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Composite statement examples:</a:t>
            </a:r>
          </a:p>
        </p:txBody>
      </p:sp>
      <p:pic>
        <p:nvPicPr>
          <p:cNvPr id="4" name="Picture 3">
            <a:extLst>
              <a:ext uri="{FF2B5EF4-FFF2-40B4-BE49-F238E27FC236}">
                <a16:creationId xmlns:a16="http://schemas.microsoft.com/office/drawing/2014/main" id="{7CEEFE53-CA18-1A45-AFDF-F9214B587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03319"/>
            <a:ext cx="5003800" cy="3086100"/>
          </a:xfrm>
          <a:prstGeom prst="rect">
            <a:avLst/>
          </a:prstGeom>
        </p:spPr>
      </p:pic>
      <p:pic>
        <p:nvPicPr>
          <p:cNvPr id="7" name="Picture 6">
            <a:extLst>
              <a:ext uri="{FF2B5EF4-FFF2-40B4-BE49-F238E27FC236}">
                <a16:creationId xmlns:a16="http://schemas.microsoft.com/office/drawing/2014/main" id="{629C142C-7657-CB4C-AE17-E0402B25F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522" y="2003319"/>
            <a:ext cx="1600200" cy="952500"/>
          </a:xfrm>
          <a:prstGeom prst="rect">
            <a:avLst/>
          </a:prstGeom>
        </p:spPr>
      </p:pic>
    </p:spTree>
    <p:extLst>
      <p:ext uri="{BB962C8B-B14F-4D97-AF65-F5344CB8AC3E}">
        <p14:creationId xmlns:p14="http://schemas.microsoft.com/office/powerpoint/2010/main" val="35432719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Common mistake:</a:t>
            </a:r>
          </a:p>
        </p:txBody>
      </p:sp>
      <p:pic>
        <p:nvPicPr>
          <p:cNvPr id="8" name="Picture 7">
            <a:extLst>
              <a:ext uri="{FF2B5EF4-FFF2-40B4-BE49-F238E27FC236}">
                <a16:creationId xmlns:a16="http://schemas.microsoft.com/office/drawing/2014/main" id="{995E692A-6D02-8941-A19C-EAA5E1B9B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159000"/>
            <a:ext cx="6264877" cy="3519594"/>
          </a:xfrm>
          <a:prstGeom prst="rect">
            <a:avLst/>
          </a:prstGeom>
        </p:spPr>
      </p:pic>
    </p:spTree>
    <p:extLst>
      <p:ext uri="{BB962C8B-B14F-4D97-AF65-F5344CB8AC3E}">
        <p14:creationId xmlns:p14="http://schemas.microsoft.com/office/powerpoint/2010/main" val="27647781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Common mistake:</a:t>
            </a:r>
          </a:p>
        </p:txBody>
      </p:sp>
      <p:pic>
        <p:nvPicPr>
          <p:cNvPr id="4" name="Picture 3">
            <a:extLst>
              <a:ext uri="{FF2B5EF4-FFF2-40B4-BE49-F238E27FC236}">
                <a16:creationId xmlns:a16="http://schemas.microsoft.com/office/drawing/2014/main" id="{985DDF6E-E91E-EB47-AA74-B25C713A0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770598"/>
            <a:ext cx="7479785" cy="4200975"/>
          </a:xfrm>
          <a:prstGeom prst="rect">
            <a:avLst/>
          </a:prstGeom>
        </p:spPr>
      </p:pic>
    </p:spTree>
    <p:extLst>
      <p:ext uri="{BB962C8B-B14F-4D97-AF65-F5344CB8AC3E}">
        <p14:creationId xmlns:p14="http://schemas.microsoft.com/office/powerpoint/2010/main" val="28644811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Solution:</a:t>
            </a:r>
          </a:p>
        </p:txBody>
      </p:sp>
      <p:pic>
        <p:nvPicPr>
          <p:cNvPr id="5" name="Picture 4">
            <a:extLst>
              <a:ext uri="{FF2B5EF4-FFF2-40B4-BE49-F238E27FC236}">
                <a16:creationId xmlns:a16="http://schemas.microsoft.com/office/drawing/2014/main" id="{4A51E713-234B-1549-8EE2-AA4B53357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03319"/>
            <a:ext cx="6451600" cy="3924300"/>
          </a:xfrm>
          <a:prstGeom prst="rect">
            <a:avLst/>
          </a:prstGeom>
        </p:spPr>
      </p:pic>
      <p:pic>
        <p:nvPicPr>
          <p:cNvPr id="7" name="Picture 6">
            <a:extLst>
              <a:ext uri="{FF2B5EF4-FFF2-40B4-BE49-F238E27FC236}">
                <a16:creationId xmlns:a16="http://schemas.microsoft.com/office/drawing/2014/main" id="{BE73044F-635D-5344-93CA-A13787167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810" y="2003319"/>
            <a:ext cx="2235200" cy="711200"/>
          </a:xfrm>
          <a:prstGeom prst="rect">
            <a:avLst/>
          </a:prstGeom>
        </p:spPr>
      </p:pic>
      <p:pic>
        <p:nvPicPr>
          <p:cNvPr id="10" name="Picture 9">
            <a:extLst>
              <a:ext uri="{FF2B5EF4-FFF2-40B4-BE49-F238E27FC236}">
                <a16:creationId xmlns:a16="http://schemas.microsoft.com/office/drawing/2014/main" id="{48A4E907-8799-7E41-9591-E891865D95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6928" y="2968539"/>
            <a:ext cx="2247900" cy="698500"/>
          </a:xfrm>
          <a:prstGeom prst="rect">
            <a:avLst/>
          </a:prstGeom>
        </p:spPr>
      </p:pic>
    </p:spTree>
    <p:extLst>
      <p:ext uri="{BB962C8B-B14F-4D97-AF65-F5344CB8AC3E}">
        <p14:creationId xmlns:p14="http://schemas.microsoft.com/office/powerpoint/2010/main" val="2646981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H</a:t>
            </a:r>
            <a:r>
              <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rPr>
              <a:t>o</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w to avoid:</a:t>
            </a:r>
          </a:p>
        </p:txBody>
      </p:sp>
      <p:sp>
        <p:nvSpPr>
          <p:cNvPr id="2" name="TextBox 1">
            <a:extLst>
              <a:ext uri="{FF2B5EF4-FFF2-40B4-BE49-F238E27FC236}">
                <a16:creationId xmlns:a16="http://schemas.microsoft.com/office/drawing/2014/main" id="{EE81B650-CBC4-5D42-8A53-AD5E97C2090D}"/>
              </a:ext>
            </a:extLst>
          </p:cNvPr>
          <p:cNvSpPr txBox="1"/>
          <p:nvPr/>
        </p:nvSpPr>
        <p:spPr>
          <a:xfrm>
            <a:off x="1120775" y="1910985"/>
            <a:ext cx="678666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FB2A38"/>
                </a:solidFill>
                <a:effectLst/>
                <a:uFillTx/>
                <a:latin typeface="Helvetica" pitchFamily="2" charset="0"/>
                <a:ea typeface="+mj-ea"/>
                <a:cs typeface="+mj-cs"/>
                <a:sym typeface="Calibri"/>
              </a:rPr>
              <a:t>BAD</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 Always put figure brackets and use composite statements…</a:t>
            </a:r>
          </a:p>
        </p:txBody>
      </p:sp>
      <p:pic>
        <p:nvPicPr>
          <p:cNvPr id="6" name="Picture 5">
            <a:extLst>
              <a:ext uri="{FF2B5EF4-FFF2-40B4-BE49-F238E27FC236}">
                <a16:creationId xmlns:a16="http://schemas.microsoft.com/office/drawing/2014/main" id="{91FB2F0B-A3E1-D542-9437-83045C174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372649"/>
            <a:ext cx="3500652" cy="2560429"/>
          </a:xfrm>
          <a:prstGeom prst="rect">
            <a:avLst/>
          </a:prstGeom>
        </p:spPr>
      </p:pic>
      <p:sp>
        <p:nvSpPr>
          <p:cNvPr id="11" name="TextBox 10">
            <a:extLst>
              <a:ext uri="{FF2B5EF4-FFF2-40B4-BE49-F238E27FC236}">
                <a16:creationId xmlns:a16="http://schemas.microsoft.com/office/drawing/2014/main" id="{3591F516-BEC1-8E4E-AC53-818158D1E9E6}"/>
              </a:ext>
            </a:extLst>
          </p:cNvPr>
          <p:cNvSpPr txBox="1"/>
          <p:nvPr/>
        </p:nvSpPr>
        <p:spPr>
          <a:xfrm>
            <a:off x="1120775" y="5493929"/>
            <a:ext cx="47602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00B050"/>
                </a:solidFill>
                <a:latin typeface="Helvetica" pitchFamily="2" charset="0"/>
                <a:ea typeface="+mj-ea"/>
                <a:cs typeface="+mj-cs"/>
                <a:sym typeface="Calibri"/>
              </a:rPr>
              <a:t>GOOD</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 Memorize how this mechanism works</a:t>
            </a:r>
          </a:p>
        </p:txBody>
      </p:sp>
    </p:spTree>
    <p:extLst>
      <p:ext uri="{BB962C8B-B14F-4D97-AF65-F5344CB8AC3E}">
        <p14:creationId xmlns:p14="http://schemas.microsoft.com/office/powerpoint/2010/main" val="30014417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Switch / case</a:t>
            </a:r>
          </a:p>
          <a:p>
            <a:pPr marL="0" marR="0" indent="0" algn="l" defTabSz="914400" rtl="0" fontAlgn="auto" latinLnBrk="0" hangingPunct="0">
              <a:lnSpc>
                <a:spcPct val="100000"/>
              </a:lnSpc>
              <a:spcBef>
                <a:spcPts val="0"/>
              </a:spcBef>
              <a:spcAft>
                <a:spcPts val="0"/>
              </a:spcAft>
              <a:buClrTx/>
              <a:buSzTx/>
              <a:buFontTx/>
              <a:buNone/>
              <a:tabLst/>
            </a:pPr>
            <a:endPar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GB" dirty="0"/>
              <a:t>Nice replacement for if-else</a:t>
            </a:r>
            <a:r>
              <a:rPr lang="ru-RU" dirty="0"/>
              <a:t> </a:t>
            </a:r>
            <a:r>
              <a:rPr lang="en-GB" dirty="0"/>
              <a:t>if-else when you have similar conditions in parenthesis:</a:t>
            </a:r>
          </a:p>
          <a:p>
            <a:pPr hangingPunct="0"/>
            <a:endPar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endPar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RU" dirty="0">
                <a:solidFill>
                  <a:srgbClr val="7030A0"/>
                </a:solidFill>
                <a:latin typeface="Helvetica" pitchFamily="2" charset="0"/>
                <a:sym typeface="Calibri"/>
              </a:rPr>
              <a:t>switch (</a:t>
            </a:r>
            <a:r>
              <a:rPr lang="en-RU" b="1" dirty="0">
                <a:solidFill>
                  <a:srgbClr val="7030A0"/>
                </a:solidFill>
                <a:latin typeface="Helvetica" pitchFamily="2" charset="0"/>
                <a:sym typeface="Calibri"/>
              </a:rPr>
              <a:t>expression</a:t>
            </a:r>
            <a:r>
              <a:rPr lang="en-RU" dirty="0">
                <a:solidFill>
                  <a:srgbClr val="7030A0"/>
                </a:solidFill>
                <a:latin typeface="Helvetica" pitchFamily="2" charset="0"/>
                <a:sym typeface="Calibri"/>
              </a:rPr>
              <a:t>) {</a:t>
            </a:r>
          </a:p>
          <a:p>
            <a:pPr hangingPunct="0"/>
            <a:r>
              <a:rPr lang="en-RU" dirty="0">
                <a:solidFill>
                  <a:srgbClr val="7030A0"/>
                </a:solidFill>
                <a:latin typeface="Helvetica" pitchFamily="2" charset="0"/>
                <a:sym typeface="Calibri"/>
              </a:rPr>
              <a:t>    case </a:t>
            </a:r>
            <a:r>
              <a:rPr lang="en-RU" b="1" dirty="0">
                <a:solidFill>
                  <a:srgbClr val="7030A0"/>
                </a:solidFill>
                <a:latin typeface="Helvetica" pitchFamily="2" charset="0"/>
                <a:sym typeface="Calibri"/>
              </a:rPr>
              <a:t>expression</a:t>
            </a:r>
            <a:r>
              <a:rPr lang="en-RU" dirty="0">
                <a:solidFill>
                  <a:srgbClr val="7030A0"/>
                </a:solidFill>
                <a:latin typeface="Helvetica" pitchFamily="2" charset="0"/>
                <a:sym typeface="Calibri"/>
              </a:rPr>
              <a:t>:</a:t>
            </a:r>
          </a:p>
          <a:p>
            <a:pPr hangingPunct="0"/>
            <a:r>
              <a:rPr lang="en-RU" b="1" dirty="0">
                <a:solidFill>
                  <a:srgbClr val="7030A0"/>
                </a:solidFill>
                <a:latin typeface="Helvetica" pitchFamily="2" charset="0"/>
                <a:sym typeface="Calibri"/>
              </a:rPr>
              <a:t>        statement</a:t>
            </a:r>
            <a:r>
              <a:rPr lang="en-RU" b="1" u="sng" dirty="0">
                <a:solidFill>
                  <a:srgbClr val="7030A0"/>
                </a:solidFill>
                <a:latin typeface="Helvetica" pitchFamily="2" charset="0"/>
                <a:sym typeface="Calibri"/>
              </a:rPr>
              <a:t>s</a:t>
            </a:r>
          </a:p>
          <a:p>
            <a:pPr hangingPunct="0"/>
            <a:r>
              <a:rPr lang="en-RU" b="1" dirty="0">
                <a:solidFill>
                  <a:srgbClr val="7030A0"/>
                </a:solidFill>
                <a:latin typeface="Helvetica" pitchFamily="2" charset="0"/>
                <a:sym typeface="Calibri"/>
              </a:rPr>
              <a:t>        [break;]</a:t>
            </a:r>
          </a:p>
          <a:p>
            <a:pPr hangingPunct="0"/>
            <a:r>
              <a:rPr lang="en-RU" b="1" dirty="0">
                <a:solidFill>
                  <a:srgbClr val="7030A0"/>
                </a:solidFill>
                <a:latin typeface="Helvetica" pitchFamily="2" charset="0"/>
                <a:sym typeface="Calibri"/>
              </a:rPr>
              <a:t>    …</a:t>
            </a:r>
          </a:p>
          <a:p>
            <a:pPr hangingPunct="0"/>
            <a:r>
              <a:rPr lang="en-RU" dirty="0">
                <a:solidFill>
                  <a:srgbClr val="7030A0"/>
                </a:solidFill>
                <a:latin typeface="Helvetica" pitchFamily="2" charset="0"/>
                <a:sym typeface="Calibri"/>
              </a:rPr>
              <a:t>    default:</a:t>
            </a:r>
          </a:p>
          <a:p>
            <a:pPr hangingPunct="0"/>
            <a:r>
              <a:rPr lang="en-RU" dirty="0">
                <a:solidFill>
                  <a:srgbClr val="7030A0"/>
                </a:solidFill>
                <a:latin typeface="Helvetica" pitchFamily="2" charset="0"/>
                <a:sym typeface="Calibri"/>
              </a:rPr>
              <a:t>        </a:t>
            </a:r>
            <a:r>
              <a:rPr lang="en-RU" b="1" dirty="0">
                <a:solidFill>
                  <a:srgbClr val="7030A0"/>
                </a:solidFill>
                <a:latin typeface="Helvetica" pitchFamily="2" charset="0"/>
                <a:sym typeface="Calibri"/>
              </a:rPr>
              <a:t>statement</a:t>
            </a:r>
            <a:r>
              <a:rPr lang="en-RU" b="1" u="sng" dirty="0">
                <a:solidFill>
                  <a:srgbClr val="7030A0"/>
                </a:solidFill>
                <a:latin typeface="Helvetica" pitchFamily="2" charset="0"/>
                <a:sym typeface="Calibri"/>
              </a:rPr>
              <a:t>s</a:t>
            </a:r>
          </a:p>
          <a:p>
            <a:pPr hangingPunct="0"/>
            <a:r>
              <a:rPr lang="en-RU" b="1" dirty="0">
                <a:solidFill>
                  <a:srgbClr val="7030A0"/>
                </a:solidFill>
                <a:latin typeface="Helvetica" pitchFamily="2" charset="0"/>
                <a:sym typeface="Calibri"/>
              </a:rPr>
              <a:t>        [break;]</a:t>
            </a:r>
            <a:endParaRPr lang="en-RU" u="sng" dirty="0">
              <a:solidFill>
                <a:srgbClr val="7030A0"/>
              </a:solidFill>
              <a:latin typeface="Helvetica" pitchFamily="2" charset="0"/>
              <a:sym typeface="Calibri"/>
            </a:endParaRPr>
          </a:p>
          <a:p>
            <a:pPr hangingPunct="0"/>
            <a:r>
              <a:rPr lang="en-RU" dirty="0">
                <a:solidFill>
                  <a:srgbClr val="7030A0"/>
                </a:solidFill>
                <a:latin typeface="Helvetica" pitchFamily="2" charset="0"/>
                <a:sym typeface="Calibri"/>
              </a:rPr>
              <a:t>}</a:t>
            </a:r>
          </a:p>
          <a:p>
            <a:pPr hangingPunct="0"/>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3897151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Switch / case</a:t>
            </a:r>
          </a:p>
          <a:p>
            <a:pPr marL="0" marR="0" indent="0" algn="l" defTabSz="914400" rtl="0" fontAlgn="auto" latinLnBrk="0" hangingPunct="0">
              <a:lnSpc>
                <a:spcPct val="100000"/>
              </a:lnSpc>
              <a:spcBef>
                <a:spcPts val="0"/>
              </a:spcBef>
              <a:spcAft>
                <a:spcPts val="0"/>
              </a:spcAft>
              <a:buClrTx/>
              <a:buSzTx/>
              <a:buFontTx/>
              <a:buNone/>
              <a:tabLst/>
            </a:pPr>
            <a:endPar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US" dirty="0"/>
              <a:t>Example:</a:t>
            </a:r>
            <a:endParaRPr lang="en-RU" dirty="0">
              <a:solidFill>
                <a:srgbClr val="7030A0"/>
              </a:solidFill>
              <a:latin typeface="Helvetica" pitchFamily="2" charset="0"/>
              <a:sym typeface="Calibri"/>
            </a:endParaRPr>
          </a:p>
        </p:txBody>
      </p:sp>
      <p:pic>
        <p:nvPicPr>
          <p:cNvPr id="5" name="Picture 4">
            <a:extLst>
              <a:ext uri="{FF2B5EF4-FFF2-40B4-BE49-F238E27FC236}">
                <a16:creationId xmlns:a16="http://schemas.microsoft.com/office/drawing/2014/main" id="{E7413D53-5156-294D-B013-85EDBED7D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71380"/>
            <a:ext cx="6959600" cy="4254500"/>
          </a:xfrm>
          <a:prstGeom prst="rect">
            <a:avLst/>
          </a:prstGeom>
        </p:spPr>
      </p:pic>
    </p:spTree>
    <p:extLst>
      <p:ext uri="{BB962C8B-B14F-4D97-AF65-F5344CB8AC3E}">
        <p14:creationId xmlns:p14="http://schemas.microsoft.com/office/powerpoint/2010/main" val="31756724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Switch / case</a:t>
            </a:r>
          </a:p>
          <a:p>
            <a:pPr marL="0" marR="0" indent="0" algn="l" defTabSz="914400" rtl="0" fontAlgn="auto" latinLnBrk="0" hangingPunct="0">
              <a:lnSpc>
                <a:spcPct val="100000"/>
              </a:lnSpc>
              <a:spcBef>
                <a:spcPts val="0"/>
              </a:spcBef>
              <a:spcAft>
                <a:spcPts val="0"/>
              </a:spcAft>
              <a:buClrTx/>
              <a:buSzTx/>
              <a:buFontTx/>
              <a:buNone/>
              <a:tabLst/>
            </a:pPr>
            <a:endPar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US" dirty="0"/>
              <a:t>Example:</a:t>
            </a:r>
            <a:endParaRPr lang="en-RU" dirty="0">
              <a:solidFill>
                <a:srgbClr val="7030A0"/>
              </a:solidFill>
              <a:latin typeface="Helvetica" pitchFamily="2" charset="0"/>
              <a:sym typeface="Calibri"/>
            </a:endParaRPr>
          </a:p>
        </p:txBody>
      </p:sp>
      <p:pic>
        <p:nvPicPr>
          <p:cNvPr id="4" name="Picture 3">
            <a:extLst>
              <a:ext uri="{FF2B5EF4-FFF2-40B4-BE49-F238E27FC236}">
                <a16:creationId xmlns:a16="http://schemas.microsoft.com/office/drawing/2014/main" id="{36609659-BD09-234F-92EF-D2E142094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250483"/>
            <a:ext cx="4736328" cy="4252024"/>
          </a:xfrm>
          <a:prstGeom prst="rect">
            <a:avLst/>
          </a:prstGeom>
        </p:spPr>
      </p:pic>
    </p:spTree>
    <p:extLst>
      <p:ext uri="{BB962C8B-B14F-4D97-AF65-F5344CB8AC3E}">
        <p14:creationId xmlns:p14="http://schemas.microsoft.com/office/powerpoint/2010/main" val="4980617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Operators is C++ (Summary)</a:t>
            </a:r>
            <a:endParaRPr lang="ru-RU" dirty="0">
              <a:latin typeface="Helvetica" pitchFamily="2" charset="0"/>
            </a:endParaRPr>
          </a:p>
        </p:txBody>
      </p:sp>
      <p:pic>
        <p:nvPicPr>
          <p:cNvPr id="7" name="Picture 6">
            <a:extLst>
              <a:ext uri="{FF2B5EF4-FFF2-40B4-BE49-F238E27FC236}">
                <a16:creationId xmlns:a16="http://schemas.microsoft.com/office/drawing/2014/main" id="{C59B2DE7-6E72-654C-B11F-2969F678D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429751"/>
            <a:ext cx="4796817" cy="4417894"/>
          </a:xfrm>
          <a:prstGeom prst="rect">
            <a:avLst/>
          </a:prstGeom>
        </p:spPr>
      </p:pic>
      <p:pic>
        <p:nvPicPr>
          <p:cNvPr id="10" name="Picture 9">
            <a:extLst>
              <a:ext uri="{FF2B5EF4-FFF2-40B4-BE49-F238E27FC236}">
                <a16:creationId xmlns:a16="http://schemas.microsoft.com/office/drawing/2014/main" id="{AF9C3E8D-586F-2041-AC3A-954FBBDF9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0445" y="1429751"/>
            <a:ext cx="4498660" cy="4417894"/>
          </a:xfrm>
          <a:prstGeom prst="rect">
            <a:avLst/>
          </a:prstGeom>
        </p:spPr>
      </p:pic>
      <p:sp>
        <p:nvSpPr>
          <p:cNvPr id="11" name="TextBox 10">
            <a:extLst>
              <a:ext uri="{FF2B5EF4-FFF2-40B4-BE49-F238E27FC236}">
                <a16:creationId xmlns:a16="http://schemas.microsoft.com/office/drawing/2014/main" id="{B11AC05C-9504-B047-BBE9-05899C937C71}"/>
              </a:ext>
            </a:extLst>
          </p:cNvPr>
          <p:cNvSpPr txBox="1"/>
          <p:nvPr/>
        </p:nvSpPr>
        <p:spPr>
          <a:xfrm>
            <a:off x="1120775" y="6097990"/>
            <a:ext cx="1069779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What are the values of x and y equal to after execution of this instruction (by default x and y equal to 13):</a:t>
            </a:r>
          </a:p>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7030A0"/>
                </a:solidFill>
                <a:effectLst/>
                <a:uFillTx/>
                <a:latin typeface="Helvetica" pitchFamily="2" charset="0"/>
                <a:ea typeface="+mj-ea"/>
                <a:cs typeface="+mj-cs"/>
                <a:sym typeface="Calibri"/>
              </a:rPr>
              <a:t>x += y %= (3, 4, 5 * 1 + 2 * 4 - 3)</a:t>
            </a:r>
          </a:p>
        </p:txBody>
      </p:sp>
    </p:spTree>
    <p:extLst>
      <p:ext uri="{BB962C8B-B14F-4D97-AF65-F5344CB8AC3E}">
        <p14:creationId xmlns:p14="http://schemas.microsoft.com/office/powerpoint/2010/main" val="385432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Void</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If you want to create a function, which will not return anything, you can use void as a return type:</a:t>
            </a:r>
          </a:p>
        </p:txBody>
      </p:sp>
      <p:pic>
        <p:nvPicPr>
          <p:cNvPr id="10" name="Picture 9">
            <a:extLst>
              <a:ext uri="{FF2B5EF4-FFF2-40B4-BE49-F238E27FC236}">
                <a16:creationId xmlns:a16="http://schemas.microsoft.com/office/drawing/2014/main" id="{04324F3C-1500-0A4B-B9AE-9C4CB7AF7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637099"/>
            <a:ext cx="4660900" cy="2298700"/>
          </a:xfrm>
          <a:prstGeom prst="rect">
            <a:avLst/>
          </a:prstGeom>
        </p:spPr>
      </p:pic>
      <p:sp>
        <p:nvSpPr>
          <p:cNvPr id="11" name="TextBox 10">
            <a:extLst>
              <a:ext uri="{FF2B5EF4-FFF2-40B4-BE49-F238E27FC236}">
                <a16:creationId xmlns:a16="http://schemas.microsoft.com/office/drawing/2014/main" id="{827B718A-B272-D54B-8103-B28BF877BE51}"/>
              </a:ext>
            </a:extLst>
          </p:cNvPr>
          <p:cNvSpPr txBox="1"/>
          <p:nvPr/>
        </p:nvSpPr>
        <p:spPr>
          <a:xfrm>
            <a:off x="6949440" y="2786449"/>
            <a:ext cx="45154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But still, you can return return keyword:</a:t>
            </a:r>
          </a:p>
        </p:txBody>
      </p:sp>
      <p:pic>
        <p:nvPicPr>
          <p:cNvPr id="14" name="Picture 13">
            <a:extLst>
              <a:ext uri="{FF2B5EF4-FFF2-40B4-BE49-F238E27FC236}">
                <a16:creationId xmlns:a16="http://schemas.microsoft.com/office/drawing/2014/main" id="{73818E68-CD38-254A-A1D5-608D7A5EB6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8608" y="3155779"/>
            <a:ext cx="4686300" cy="3441700"/>
          </a:xfrm>
          <a:prstGeom prst="rect">
            <a:avLst/>
          </a:prstGeom>
        </p:spPr>
      </p:pic>
    </p:spTree>
    <p:extLst>
      <p:ext uri="{BB962C8B-B14F-4D97-AF65-F5344CB8AC3E}">
        <p14:creationId xmlns:p14="http://schemas.microsoft.com/office/powerpoint/2010/main" val="35536566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ASCII table</a:t>
            </a:r>
            <a:endParaRPr lang="ru-RU" dirty="0">
              <a:latin typeface="Helvetica" pitchFamily="2" charset="0"/>
            </a:endParaRPr>
          </a:p>
        </p:txBody>
      </p:sp>
      <p:pic>
        <p:nvPicPr>
          <p:cNvPr id="1026" name="Picture 2">
            <a:extLst>
              <a:ext uri="{FF2B5EF4-FFF2-40B4-BE49-F238E27FC236}">
                <a16:creationId xmlns:a16="http://schemas.microsoft.com/office/drawing/2014/main" id="{EF9EF132-3B98-984B-85DA-6E51881689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66"/>
          <a:stretch/>
        </p:blipFill>
        <p:spPr bwMode="auto">
          <a:xfrm>
            <a:off x="1009563" y="1179406"/>
            <a:ext cx="8675161" cy="518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2032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ASCII table</a:t>
            </a:r>
            <a:endParaRPr lang="ru-RU" dirty="0">
              <a:latin typeface="Helvetica" pitchFamily="2" charset="0"/>
            </a:endParaRPr>
          </a:p>
        </p:txBody>
      </p:sp>
      <p:pic>
        <p:nvPicPr>
          <p:cNvPr id="3" name="Picture 2">
            <a:extLst>
              <a:ext uri="{FF2B5EF4-FFF2-40B4-BE49-F238E27FC236}">
                <a16:creationId xmlns:a16="http://schemas.microsoft.com/office/drawing/2014/main" id="{95C37F6B-9E55-8342-8476-C17D0AD58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764443"/>
            <a:ext cx="4038600" cy="1104900"/>
          </a:xfrm>
          <a:prstGeom prst="rect">
            <a:avLst/>
          </a:prstGeom>
        </p:spPr>
      </p:pic>
      <p:sp>
        <p:nvSpPr>
          <p:cNvPr id="6" name="TextBox 5">
            <a:extLst>
              <a:ext uri="{FF2B5EF4-FFF2-40B4-BE49-F238E27FC236}">
                <a16:creationId xmlns:a16="http://schemas.microsoft.com/office/drawing/2014/main" id="{873BF610-C62D-4240-AF08-44CA705EC04E}"/>
              </a:ext>
            </a:extLst>
          </p:cNvPr>
          <p:cNvSpPr txBox="1"/>
          <p:nvPr/>
        </p:nvSpPr>
        <p:spPr>
          <a:xfrm>
            <a:off x="1120775" y="1447233"/>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Prints 97:</a:t>
            </a:r>
          </a:p>
        </p:txBody>
      </p:sp>
      <p:pic>
        <p:nvPicPr>
          <p:cNvPr id="5" name="Picture 4">
            <a:extLst>
              <a:ext uri="{FF2B5EF4-FFF2-40B4-BE49-F238E27FC236}">
                <a16:creationId xmlns:a16="http://schemas.microsoft.com/office/drawing/2014/main" id="{6A912AB0-EDB9-4F49-BE35-DD9B49AED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3898438"/>
            <a:ext cx="4254500" cy="2286000"/>
          </a:xfrm>
          <a:prstGeom prst="rect">
            <a:avLst/>
          </a:prstGeom>
        </p:spPr>
      </p:pic>
      <p:pic>
        <p:nvPicPr>
          <p:cNvPr id="8" name="Picture 7">
            <a:extLst>
              <a:ext uri="{FF2B5EF4-FFF2-40B4-BE49-F238E27FC236}">
                <a16:creationId xmlns:a16="http://schemas.microsoft.com/office/drawing/2014/main" id="{0FCA1D2D-4E88-3F42-B2CA-B6086DD731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8350" y="4304838"/>
            <a:ext cx="495300" cy="1473200"/>
          </a:xfrm>
          <a:prstGeom prst="rect">
            <a:avLst/>
          </a:prstGeom>
        </p:spPr>
      </p:pic>
      <p:sp>
        <p:nvSpPr>
          <p:cNvPr id="11" name="TextBox 10">
            <a:extLst>
              <a:ext uri="{FF2B5EF4-FFF2-40B4-BE49-F238E27FC236}">
                <a16:creationId xmlns:a16="http://schemas.microsoft.com/office/drawing/2014/main" id="{40CA6367-E303-5340-82A0-A6A5E8D1FAEA}"/>
              </a:ext>
            </a:extLst>
          </p:cNvPr>
          <p:cNvSpPr txBox="1"/>
          <p:nvPr/>
        </p:nvSpPr>
        <p:spPr>
          <a:xfrm>
            <a:off x="1120774" y="3544801"/>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Arithmetics:</a:t>
            </a:r>
          </a:p>
        </p:txBody>
      </p:sp>
    </p:spTree>
    <p:extLst>
      <p:ext uri="{BB962C8B-B14F-4D97-AF65-F5344CB8AC3E}">
        <p14:creationId xmlns:p14="http://schemas.microsoft.com/office/powerpoint/2010/main" val="30675337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Qualifiers</a:t>
            </a:r>
            <a:endParaRPr lang="ru-RU" dirty="0">
              <a:latin typeface="Helvetica" pitchFamily="2" charset="0"/>
            </a:endParaRPr>
          </a:p>
        </p:txBody>
      </p:sp>
      <p:sp>
        <p:nvSpPr>
          <p:cNvPr id="10" name="TextBox 9">
            <a:extLst>
              <a:ext uri="{FF2B5EF4-FFF2-40B4-BE49-F238E27FC236}">
                <a16:creationId xmlns:a16="http://schemas.microsoft.com/office/drawing/2014/main" id="{70F91630-88CA-7043-AAFF-EE2BB505806B}"/>
              </a:ext>
            </a:extLst>
          </p:cNvPr>
          <p:cNvSpPr txBox="1"/>
          <p:nvPr/>
        </p:nvSpPr>
        <p:spPr>
          <a:xfrm>
            <a:off x="1120775" y="1274237"/>
            <a:ext cx="1024744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sym typeface="Calibri"/>
              </a:rPr>
              <a:t>const</a:t>
            </a:r>
            <a:r>
              <a:rPr lang="en-RU" dirty="0">
                <a:solidFill>
                  <a:schemeClr val="accent4"/>
                </a:solidFill>
                <a:latin typeface="Helvetica" pitchFamily="2" charset="0"/>
                <a:sym typeface="Calibri"/>
              </a:rPr>
              <a:t> qualifier: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RU" dirty="0">
              <a:solidFill>
                <a:schemeClr val="accent4"/>
              </a:solidFill>
              <a:latin typeface="Helvetica" pitchFamily="2" charset="0"/>
              <a:sym typeface="Calibri"/>
            </a:endParaRPr>
          </a:p>
          <a:p>
            <a:r>
              <a:rPr lang="en-GB" dirty="0">
                <a:solidFill>
                  <a:schemeClr val="accent4"/>
                </a:solidFill>
                <a:latin typeface="Helvetica" pitchFamily="2" charset="0"/>
              </a:rPr>
              <a:t>Variables declared with </a:t>
            </a:r>
            <a:r>
              <a:rPr lang="en-GB" dirty="0" err="1">
                <a:solidFill>
                  <a:schemeClr val="accent4"/>
                </a:solidFill>
                <a:latin typeface="Helvetica" pitchFamily="2" charset="0"/>
              </a:rPr>
              <a:t>const</a:t>
            </a:r>
            <a:r>
              <a:rPr lang="en-GB" dirty="0">
                <a:solidFill>
                  <a:schemeClr val="accent4"/>
                </a:solidFill>
                <a:latin typeface="Helvetica" pitchFamily="2" charset="0"/>
              </a:rPr>
              <a:t>-qualified types are </a:t>
            </a:r>
            <a:r>
              <a:rPr lang="en-GB" b="1" dirty="0">
                <a:solidFill>
                  <a:schemeClr val="accent4"/>
                </a:solidFill>
                <a:latin typeface="Helvetica" pitchFamily="2" charset="0"/>
              </a:rPr>
              <a:t>not</a:t>
            </a:r>
            <a:r>
              <a:rPr lang="en-GB" dirty="0">
                <a:solidFill>
                  <a:schemeClr val="accent4"/>
                </a:solidFill>
                <a:latin typeface="Helvetica" pitchFamily="2" charset="0"/>
              </a:rPr>
              <a:t> modifiable. In particular, they are not assignable:</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chemeClr val="accent4"/>
              </a:solidFill>
              <a:latin typeface="Helvetica" pitchFamily="2" charset="0"/>
              <a:sym typeface="Calibri"/>
            </a:endParaRPr>
          </a:p>
        </p:txBody>
      </p:sp>
      <p:pic>
        <p:nvPicPr>
          <p:cNvPr id="7" name="Picture 6">
            <a:extLst>
              <a:ext uri="{FF2B5EF4-FFF2-40B4-BE49-F238E27FC236}">
                <a16:creationId xmlns:a16="http://schemas.microsoft.com/office/drawing/2014/main" id="{2359B81A-5366-4641-AC8F-79F7BE1F1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751562"/>
            <a:ext cx="2743200" cy="1701800"/>
          </a:xfrm>
          <a:prstGeom prst="rect">
            <a:avLst/>
          </a:prstGeom>
        </p:spPr>
      </p:pic>
      <p:pic>
        <p:nvPicPr>
          <p:cNvPr id="14" name="Picture 13">
            <a:extLst>
              <a:ext uri="{FF2B5EF4-FFF2-40B4-BE49-F238E27FC236}">
                <a16:creationId xmlns:a16="http://schemas.microsoft.com/office/drawing/2014/main" id="{E4DAA3F5-97F8-B644-85B0-D7531AA28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395" y="2751562"/>
            <a:ext cx="2425700" cy="1016000"/>
          </a:xfrm>
          <a:prstGeom prst="rect">
            <a:avLst/>
          </a:prstGeom>
        </p:spPr>
      </p:pic>
      <p:sp>
        <p:nvSpPr>
          <p:cNvPr id="15" name="TextBox 14">
            <a:extLst>
              <a:ext uri="{FF2B5EF4-FFF2-40B4-BE49-F238E27FC236}">
                <a16:creationId xmlns:a16="http://schemas.microsoft.com/office/drawing/2014/main" id="{C6749467-62CE-3544-87A5-7915EB68246E}"/>
              </a:ext>
            </a:extLst>
          </p:cNvPr>
          <p:cNvSpPr txBox="1"/>
          <p:nvPr/>
        </p:nvSpPr>
        <p:spPr>
          <a:xfrm>
            <a:off x="1120774" y="4725891"/>
            <a:ext cx="1024744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sym typeface="Calibri"/>
              </a:rPr>
              <a:t>RULE</a:t>
            </a:r>
          </a:p>
          <a:p>
            <a:pPr hangingPunct="0"/>
            <a:r>
              <a:rPr lang="en-GB" dirty="0"/>
              <a:t>If you are not going to change the value of a variable, add </a:t>
            </a:r>
            <a:r>
              <a:rPr lang="en-GB" dirty="0" err="1"/>
              <a:t>const</a:t>
            </a:r>
            <a:r>
              <a:rPr lang="en-GB" dirty="0"/>
              <a:t>-qualifier to it. This will help you to avoid mistakes, because if you try to change the value, the code will not compile.</a:t>
            </a:r>
            <a:endParaRPr lang="en-RU" dirty="0">
              <a:solidFill>
                <a:schemeClr val="accent4"/>
              </a:solidFill>
              <a:latin typeface="Helvetica" pitchFamily="2" charset="0"/>
              <a:sym typeface="Calibri"/>
            </a:endParaRPr>
          </a:p>
        </p:txBody>
      </p:sp>
    </p:spTree>
    <p:extLst>
      <p:ext uri="{BB962C8B-B14F-4D97-AF65-F5344CB8AC3E}">
        <p14:creationId xmlns:p14="http://schemas.microsoft.com/office/powerpoint/2010/main" val="37507911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Types of errors in C++</a:t>
            </a:r>
            <a:endParaRPr lang="ru-RU" dirty="0">
              <a:latin typeface="Helvetica" pitchFamily="2" charset="0"/>
            </a:endParaRPr>
          </a:p>
        </p:txBody>
      </p:sp>
      <p:sp>
        <p:nvSpPr>
          <p:cNvPr id="8" name="TextBox 7">
            <a:extLst>
              <a:ext uri="{FF2B5EF4-FFF2-40B4-BE49-F238E27FC236}">
                <a16:creationId xmlns:a16="http://schemas.microsoft.com/office/drawing/2014/main" id="{11221308-A85A-C642-BF74-26E558700E70}"/>
              </a:ext>
            </a:extLst>
          </p:cNvPr>
          <p:cNvSpPr txBox="1"/>
          <p:nvPr/>
        </p:nvSpPr>
        <p:spPr>
          <a:xfrm>
            <a:off x="1120775" y="1274237"/>
            <a:ext cx="10247441"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solidFill>
                  <a:schemeClr val="accent4"/>
                </a:solidFill>
                <a:latin typeface="Helvetica" pitchFamily="2" charset="0"/>
              </a:rPr>
              <a:t>Compilation error</a:t>
            </a:r>
            <a:r>
              <a:rPr lang="en-GB" dirty="0">
                <a:solidFill>
                  <a:schemeClr val="accent4"/>
                </a:solidFill>
                <a:latin typeface="Helvetica" pitchFamily="2" charset="0"/>
              </a:rPr>
              <a:t> is a situation in which the compiler cannot convert your code to executable.</a:t>
            </a:r>
            <a:endParaRPr lang="ru-RU" dirty="0">
              <a:solidFill>
                <a:schemeClr val="accent4"/>
              </a:solidFill>
              <a:latin typeface="Helvetica" pitchFamily="2" charset="0"/>
            </a:endParaRPr>
          </a:p>
          <a:p>
            <a:pPr hangingPunct="0"/>
            <a:endParaRPr lang="ru-RU" dirty="0">
              <a:solidFill>
                <a:schemeClr val="accent4"/>
              </a:solidFill>
              <a:latin typeface="Helvetica" pitchFamily="2" charset="0"/>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Lexical error - the written code cannot be recognized by the compiler</a:t>
            </a:r>
            <a:endParaRPr lang="ru-RU" dirty="0">
              <a:solidFill>
                <a:schemeClr val="accent4"/>
              </a:solidFill>
              <a:latin typeface="Helvetica" pitchFamily="2" charset="0"/>
            </a:endParaRPr>
          </a:p>
          <a:p>
            <a:pPr marL="285750" indent="-285750" hangingPunct="0">
              <a:buFont typeface="Arial" panose="020B0604020202020204" pitchFamily="34" charset="0"/>
              <a:buChar char="•"/>
            </a:pPr>
            <a:r>
              <a:rPr lang="en-GB" dirty="0">
                <a:solidFill>
                  <a:schemeClr val="accent4"/>
                </a:solidFill>
                <a:latin typeface="Helvetica" pitchFamily="2" charset="0"/>
              </a:rPr>
              <a:t>Syntax error. Natural language example: a sentence written from random words.</a:t>
            </a:r>
          </a:p>
          <a:p>
            <a:pPr marL="285750" indent="-285750" hangingPunct="0">
              <a:buFont typeface="Arial" panose="020B0604020202020204" pitchFamily="34" charset="0"/>
              <a:buChar char="•"/>
            </a:pPr>
            <a:r>
              <a:rPr lang="en-GB" dirty="0">
                <a:solidFill>
                  <a:schemeClr val="accent4"/>
                </a:solidFill>
                <a:latin typeface="Helvetica" pitchFamily="2" charset="0"/>
              </a:rPr>
              <a:t>Semantic error: The written text is correct, but it makes no sense. example from natural language: "Eat, please, that table." You cannot make sense and cannot complete the task given to you with the given objects.</a:t>
            </a:r>
          </a:p>
          <a:p>
            <a:pPr marL="285750" indent="-285750" hangingPunct="0">
              <a:buFont typeface="Arial" panose="020B0604020202020204" pitchFamily="34" charset="0"/>
              <a:buChar char="•"/>
            </a:pPr>
            <a:endParaRPr lang="en-GB" dirty="0">
              <a:solidFill>
                <a:schemeClr val="accent4"/>
              </a:solidFill>
              <a:latin typeface="Helvetica" pitchFamily="2" charset="0"/>
              <a:sym typeface="Calibri"/>
            </a:endParaRPr>
          </a:p>
          <a:p>
            <a:pPr hangingPunct="0"/>
            <a:r>
              <a:rPr lang="en-GB" b="1" dirty="0">
                <a:solidFill>
                  <a:schemeClr val="accent4"/>
                </a:solidFill>
                <a:latin typeface="Helvetica" pitchFamily="2" charset="0"/>
              </a:rPr>
              <a:t>Runtime</a:t>
            </a:r>
            <a:r>
              <a:rPr lang="en-GB" dirty="0">
                <a:solidFill>
                  <a:schemeClr val="accent4"/>
                </a:solidFill>
                <a:latin typeface="Helvetica" pitchFamily="2" charset="0"/>
              </a:rPr>
              <a:t> errors can't be predicted at compile time</a:t>
            </a:r>
            <a:r>
              <a:rPr lang="en-GB" dirty="0">
                <a:solidFill>
                  <a:schemeClr val="accent4"/>
                </a:solidFill>
                <a:latin typeface="Helvetica" pitchFamily="2" charset="0"/>
                <a:sym typeface="Calibri"/>
              </a:rPr>
              <a:t>:</a:t>
            </a:r>
          </a:p>
          <a:p>
            <a:pPr marL="285750" indent="-285750" hangingPunct="0">
              <a:buFont typeface="Arial" panose="020B0604020202020204" pitchFamily="34" charset="0"/>
              <a:buChar char="•"/>
            </a:pPr>
            <a:r>
              <a:rPr lang="en-GB" dirty="0">
                <a:solidFill>
                  <a:schemeClr val="accent4"/>
                </a:solidFill>
                <a:latin typeface="Helvetica" pitchFamily="2" charset="0"/>
              </a:rPr>
              <a:t>Access to unallocated memory.</a:t>
            </a:r>
          </a:p>
          <a:p>
            <a:pPr marL="285750" indent="-285750" hangingPunct="0">
              <a:buFont typeface="Arial" panose="020B0604020202020204" pitchFamily="34" charset="0"/>
              <a:buChar char="•"/>
            </a:pPr>
            <a:r>
              <a:rPr lang="en-GB" dirty="0">
                <a:solidFill>
                  <a:schemeClr val="accent4"/>
                </a:solidFill>
                <a:latin typeface="Helvetica" pitchFamily="2" charset="0"/>
              </a:rPr>
              <a:t>Stack overflow. stack memory overflow (will discuss later, but a simple example is infinite recursion)</a:t>
            </a:r>
          </a:p>
          <a:p>
            <a:pPr marL="285750" indent="-285750" hangingPunct="0">
              <a:buFont typeface="Arial" panose="020B0604020202020204" pitchFamily="34" charset="0"/>
              <a:buChar char="•"/>
            </a:pPr>
            <a:endParaRPr lang="en-GB" dirty="0">
              <a:solidFill>
                <a:schemeClr val="accent4"/>
              </a:solidFill>
              <a:latin typeface="Helvetica" pitchFamily="2" charset="0"/>
              <a:sym typeface="Calibri"/>
            </a:endParaRPr>
          </a:p>
          <a:p>
            <a:pPr hangingPunct="0"/>
            <a:r>
              <a:rPr lang="en-GB" b="1" dirty="0">
                <a:solidFill>
                  <a:schemeClr val="accent4"/>
                </a:solidFill>
                <a:latin typeface="Helvetica" pitchFamily="2" charset="0"/>
                <a:sym typeface="Calibri"/>
              </a:rPr>
              <a:t>Undefined behaviour (UB):</a:t>
            </a:r>
          </a:p>
          <a:p>
            <a:pPr marL="285750" indent="-285750" hangingPunct="0">
              <a:buFont typeface="Arial" panose="020B0604020202020204" pitchFamily="34" charset="0"/>
              <a:buChar char="•"/>
            </a:pPr>
            <a:r>
              <a:rPr lang="en-GB" dirty="0">
                <a:solidFill>
                  <a:schemeClr val="accent4"/>
                </a:solidFill>
                <a:latin typeface="Helvetica" pitchFamily="2" charset="0"/>
              </a:rPr>
              <a:t>This is when we write something that the C ++ language standard does not say anything about.</a:t>
            </a:r>
            <a:endParaRPr lang="en-US" dirty="0">
              <a:solidFill>
                <a:schemeClr val="accent4"/>
              </a:solidFill>
              <a:latin typeface="Helvetica" pitchFamily="2" charset="0"/>
              <a:sym typeface="Calibri"/>
            </a:endParaRPr>
          </a:p>
        </p:txBody>
      </p:sp>
    </p:spTree>
    <p:extLst>
      <p:ext uri="{BB962C8B-B14F-4D97-AF65-F5344CB8AC3E}">
        <p14:creationId xmlns:p14="http://schemas.microsoft.com/office/powerpoint/2010/main" val="4424133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Practice</a:t>
            </a:r>
            <a:endParaRPr lang="ru-RU" dirty="0">
              <a:latin typeface="Helvetica" pitchFamily="2" charset="0"/>
            </a:endParaRPr>
          </a:p>
        </p:txBody>
      </p:sp>
      <p:sp>
        <p:nvSpPr>
          <p:cNvPr id="8" name="TextBox 7">
            <a:extLst>
              <a:ext uri="{FF2B5EF4-FFF2-40B4-BE49-F238E27FC236}">
                <a16:creationId xmlns:a16="http://schemas.microsoft.com/office/drawing/2014/main" id="{11221308-A85A-C642-BF74-26E558700E70}"/>
              </a:ext>
            </a:extLst>
          </p:cNvPr>
          <p:cNvSpPr txBox="1"/>
          <p:nvPr/>
        </p:nvSpPr>
        <p:spPr>
          <a:xfrm>
            <a:off x="1120775" y="1274237"/>
            <a:ext cx="10247441"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solidFill>
                  <a:schemeClr val="accent4"/>
                </a:solidFill>
                <a:latin typeface="Helvetica" pitchFamily="2" charset="0"/>
                <a:sym typeface="Calibri"/>
              </a:rPr>
              <a:t>Problem 1:</a:t>
            </a: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4"/>
                </a:solidFill>
                <a:latin typeface="Helvetica" pitchFamily="2" charset="0"/>
                <a:sym typeface="Calibri"/>
              </a:rPr>
              <a:t>Input a number and output it’s bits in a sequence.</a:t>
            </a:r>
          </a:p>
          <a:p>
            <a:pPr marL="0" marR="0" indent="0" algn="l" defTabSz="914400" rtl="0" fontAlgn="auto" latinLnBrk="0" hangingPunct="0">
              <a:lnSpc>
                <a:spcPct val="100000"/>
              </a:lnSpc>
              <a:spcBef>
                <a:spcPts val="0"/>
              </a:spcBef>
              <a:spcAft>
                <a:spcPts val="0"/>
              </a:spcAft>
              <a:buClrTx/>
              <a:buSzTx/>
              <a:buFontTx/>
              <a:buNone/>
              <a:tabLst/>
            </a:pPr>
            <a:endParaRPr lang="en-US" dirty="0">
              <a:solidFill>
                <a:schemeClr val="accent4"/>
              </a:solidFill>
              <a:latin typeface="Helvetica" pitchFamily="2" charset="0"/>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US" dirty="0">
              <a:solidFill>
                <a:schemeClr val="accent4"/>
              </a:solidFill>
              <a:latin typeface="Helvetica" pitchFamily="2"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b="1" dirty="0">
                <a:solidFill>
                  <a:schemeClr val="accent4"/>
                </a:solidFill>
                <a:latin typeface="Helvetica" pitchFamily="2" charset="0"/>
                <a:sym typeface="Calibri"/>
              </a:rPr>
              <a:t>Problem 2:</a:t>
            </a: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4"/>
                </a:solidFill>
                <a:latin typeface="Helvetica" pitchFamily="2" charset="0"/>
                <a:sym typeface="Calibri"/>
              </a:rPr>
              <a:t>Let’s consider sets of:</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Digits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Latin letters (both capital and lowercase ones)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solidFill>
                <a:schemeClr val="accent4"/>
              </a:solidFill>
              <a:latin typeface="Helvetica" pitchFamily="2" charset="0"/>
              <a:sym typeface="Calibri"/>
            </a:endParaRPr>
          </a:p>
          <a:p>
            <a:pPr marR="0" algn="l" defTabSz="914400" rtl="0" fontAlgn="auto" latinLnBrk="0" hangingPunct="0">
              <a:lnSpc>
                <a:spcPct val="100000"/>
              </a:lnSpc>
              <a:spcBef>
                <a:spcPts val="0"/>
              </a:spcBef>
              <a:spcAft>
                <a:spcPts val="0"/>
              </a:spcAft>
              <a:buClrTx/>
              <a:buSzTx/>
              <a:tabLst/>
            </a:pPr>
            <a:r>
              <a:rPr lang="en-US" dirty="0">
                <a:solidFill>
                  <a:schemeClr val="accent4"/>
                </a:solidFill>
                <a:latin typeface="Helvetica" pitchFamily="2" charset="0"/>
                <a:sym typeface="Calibri"/>
              </a:rPr>
              <a:t>Implement the next functions: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Input the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Output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Unite two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Intersect two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Invert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Calculate symmetric difference between two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Calculate difference between two sets</a:t>
            </a:r>
          </a:p>
        </p:txBody>
      </p:sp>
    </p:spTree>
    <p:extLst>
      <p:ext uri="{BB962C8B-B14F-4D97-AF65-F5344CB8AC3E}">
        <p14:creationId xmlns:p14="http://schemas.microsoft.com/office/powerpoint/2010/main" val="4538191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3</a:t>
            </a:r>
          </a:p>
          <a:p>
            <a:r>
              <a:rPr lang="en-US" sz="4800" dirty="0">
                <a:solidFill>
                  <a:schemeClr val="accent4"/>
                </a:solidFill>
                <a:latin typeface="Helvetica" pitchFamily="2" charset="0"/>
              </a:rPr>
              <a:t>Introduction to C++</a:t>
            </a:r>
          </a:p>
          <a:p>
            <a:r>
              <a:rPr lang="en-US" sz="2800" dirty="0">
                <a:solidFill>
                  <a:schemeClr val="accent4"/>
                </a:solidFill>
                <a:latin typeface="Helvetica" pitchFamily="2" charset="0"/>
              </a:rPr>
              <a:t>Konstantin </a:t>
            </a:r>
            <a:r>
              <a:rPr lang="en-US" sz="2800" dirty="0" err="1">
                <a:solidFill>
                  <a:schemeClr val="accent4"/>
                </a:solidFill>
                <a:latin typeface="Helvetica" pitchFamily="2" charset="0"/>
              </a:rPr>
              <a:t>Leladze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7058534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897937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if condition</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hangingPunct="0"/>
            <a:r>
              <a:rPr lang="en-RU" dirty="0">
                <a:solidFill>
                  <a:schemeClr val="accent4"/>
                </a:solidFill>
                <a:latin typeface="Helvetica" pitchFamily="2" charset="0"/>
                <a:sym typeface="Calibri"/>
              </a:rPr>
              <a:t>Syntax </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323332"/>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if (</a:t>
            </a: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   </a:t>
            </a: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 statement or composite-statement</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rgbClr val="7030A0"/>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Statement will be executed if and only if the expression in parenthesis evaluates to true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09980627-AE9D-D445-BBDE-FF7377E7B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605781"/>
            <a:ext cx="5378879" cy="3158849"/>
          </a:xfrm>
          <a:prstGeom prst="rect">
            <a:avLst/>
          </a:prstGeom>
        </p:spPr>
      </p:pic>
      <p:pic>
        <p:nvPicPr>
          <p:cNvPr id="8" name="Picture 7">
            <a:extLst>
              <a:ext uri="{FF2B5EF4-FFF2-40B4-BE49-F238E27FC236}">
                <a16:creationId xmlns:a16="http://schemas.microsoft.com/office/drawing/2014/main" id="{02C59638-FEE5-1F48-9264-3BDDF0927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402" y="3608904"/>
            <a:ext cx="2552700" cy="635000"/>
          </a:xfrm>
          <a:prstGeom prst="rect">
            <a:avLst/>
          </a:prstGeom>
        </p:spPr>
      </p:pic>
      <p:pic>
        <p:nvPicPr>
          <p:cNvPr id="13" name="Picture 12">
            <a:extLst>
              <a:ext uri="{FF2B5EF4-FFF2-40B4-BE49-F238E27FC236}">
                <a16:creationId xmlns:a16="http://schemas.microsoft.com/office/drawing/2014/main" id="{BE16F775-A89C-3244-A8CC-22D9535AC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6402" y="4375184"/>
            <a:ext cx="2463800" cy="825500"/>
          </a:xfrm>
          <a:prstGeom prst="rect">
            <a:avLst/>
          </a:prstGeom>
        </p:spPr>
      </p:pic>
      <p:pic>
        <p:nvPicPr>
          <p:cNvPr id="15" name="Picture 14">
            <a:extLst>
              <a:ext uri="{FF2B5EF4-FFF2-40B4-BE49-F238E27FC236}">
                <a16:creationId xmlns:a16="http://schemas.microsoft.com/office/drawing/2014/main" id="{2F3100DF-BD6B-2045-BAD7-4A31E2FE79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4171" y="5362856"/>
            <a:ext cx="1371600" cy="355600"/>
          </a:xfrm>
          <a:prstGeom prst="rect">
            <a:avLst/>
          </a:prstGeom>
        </p:spPr>
      </p:pic>
    </p:spTree>
    <p:extLst>
      <p:ext uri="{BB962C8B-B14F-4D97-AF65-F5344CB8AC3E}">
        <p14:creationId xmlns:p14="http://schemas.microsoft.com/office/powerpoint/2010/main" val="20831047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642857"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else if condition</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hangingPunct="0"/>
            <a:r>
              <a:rPr lang="en-RU" dirty="0">
                <a:solidFill>
                  <a:schemeClr val="accent4"/>
                </a:solidFill>
                <a:latin typeface="Helvetica" pitchFamily="2" charset="0"/>
                <a:sym typeface="Calibri"/>
              </a:rPr>
              <a:t>Syntax </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Else if statent must follow if statement or else if statement. Otherwise, the program won’t compile.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323332"/>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else if (</a:t>
            </a: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    statement or composite-statement</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rgbClr val="7030A0"/>
              </a:solidFill>
              <a:latin typeface="Helvetica" pitchFamily="2" charset="0"/>
              <a:ea typeface="+mj-ea"/>
              <a:cs typeface="+mj-cs"/>
              <a:sym typeface="Calibri"/>
            </a:endParaRPr>
          </a:p>
          <a:p>
            <a:pPr hangingPunct="0"/>
            <a:r>
              <a:rPr lang="en-RU" dirty="0">
                <a:solidFill>
                  <a:schemeClr val="accent4"/>
                </a:solidFill>
                <a:latin typeface="Helvetica" pitchFamily="2" charset="0"/>
                <a:ea typeface="+mj-ea"/>
                <a:cs typeface="+mj-cs"/>
                <a:sym typeface="Calibri"/>
              </a:rPr>
              <a:t>Statement will be executed if and only if the expression in parenthesis evaluates to true and </a:t>
            </a:r>
            <a:r>
              <a:rPr lang="en-RU" dirty="0">
                <a:solidFill>
                  <a:schemeClr val="accent4"/>
                </a:solidFill>
                <a:latin typeface="Helvetica" pitchFamily="2" charset="0"/>
                <a:sym typeface="Calibri"/>
              </a:rPr>
              <a:t>the expression in parenthesis of the previos if condition evaluates to false and all of the expressions in parenthesis of previous else if conditions also evluates to false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8E3790C7-D5C2-454D-8968-CC528E6E7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4318725"/>
            <a:ext cx="2944598" cy="2377290"/>
          </a:xfrm>
          <a:prstGeom prst="rect">
            <a:avLst/>
          </a:prstGeom>
        </p:spPr>
      </p:pic>
      <p:pic>
        <p:nvPicPr>
          <p:cNvPr id="8" name="Picture 7">
            <a:extLst>
              <a:ext uri="{FF2B5EF4-FFF2-40B4-BE49-F238E27FC236}">
                <a16:creationId xmlns:a16="http://schemas.microsoft.com/office/drawing/2014/main" id="{3CF44EFA-309A-AE47-B8D7-D053799F3A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0636" y="4318725"/>
            <a:ext cx="1930400" cy="609600"/>
          </a:xfrm>
          <a:prstGeom prst="rect">
            <a:avLst/>
          </a:prstGeom>
        </p:spPr>
      </p:pic>
      <p:pic>
        <p:nvPicPr>
          <p:cNvPr id="12" name="Picture 11">
            <a:extLst>
              <a:ext uri="{FF2B5EF4-FFF2-40B4-BE49-F238E27FC236}">
                <a16:creationId xmlns:a16="http://schemas.microsoft.com/office/drawing/2014/main" id="{0DE6E817-CFEA-4D41-8472-357B91C4F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0636" y="5081694"/>
            <a:ext cx="1511300" cy="596900"/>
          </a:xfrm>
          <a:prstGeom prst="rect">
            <a:avLst/>
          </a:prstGeom>
        </p:spPr>
      </p:pic>
      <p:pic>
        <p:nvPicPr>
          <p:cNvPr id="14" name="Picture 13">
            <a:extLst>
              <a:ext uri="{FF2B5EF4-FFF2-40B4-BE49-F238E27FC236}">
                <a16:creationId xmlns:a16="http://schemas.microsoft.com/office/drawing/2014/main" id="{662A6CA4-1AF1-EF4D-AF49-2B0CB2241F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0636" y="5838141"/>
            <a:ext cx="1358900" cy="584200"/>
          </a:xfrm>
          <a:prstGeom prst="rect">
            <a:avLst/>
          </a:prstGeom>
        </p:spPr>
      </p:pic>
    </p:spTree>
    <p:extLst>
      <p:ext uri="{BB962C8B-B14F-4D97-AF65-F5344CB8AC3E}">
        <p14:creationId xmlns:p14="http://schemas.microsoft.com/office/powerpoint/2010/main" val="38977876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else condition</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Else statent must follow if condition or else if condition. Otherwise, the program won’t compile.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323332"/>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else</a:t>
            </a:r>
          </a:p>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    statement or composite-statement</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rgbClr val="7030A0"/>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Statement will be executed if and only if the expression in parenthesis of the previos if condition evaluates to false and all of the expressions in parenthesis of previous else if conditions also evluates to false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14" name="Picture 13">
            <a:extLst>
              <a:ext uri="{FF2B5EF4-FFF2-40B4-BE49-F238E27FC236}">
                <a16:creationId xmlns:a16="http://schemas.microsoft.com/office/drawing/2014/main" id="{5F26393A-5B84-3542-B51D-04DE15744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4042228"/>
            <a:ext cx="4832889" cy="2679848"/>
          </a:xfrm>
          <a:prstGeom prst="rect">
            <a:avLst/>
          </a:prstGeom>
        </p:spPr>
      </p:pic>
      <p:pic>
        <p:nvPicPr>
          <p:cNvPr id="17" name="Picture 16">
            <a:extLst>
              <a:ext uri="{FF2B5EF4-FFF2-40B4-BE49-F238E27FC236}">
                <a16:creationId xmlns:a16="http://schemas.microsoft.com/office/drawing/2014/main" id="{B2ED379D-46D3-6546-B1B3-9A8E4B20CE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53" y="4035547"/>
            <a:ext cx="1879600" cy="546100"/>
          </a:xfrm>
          <a:prstGeom prst="rect">
            <a:avLst/>
          </a:prstGeom>
        </p:spPr>
      </p:pic>
      <p:pic>
        <p:nvPicPr>
          <p:cNvPr id="19" name="Picture 18">
            <a:extLst>
              <a:ext uri="{FF2B5EF4-FFF2-40B4-BE49-F238E27FC236}">
                <a16:creationId xmlns:a16="http://schemas.microsoft.com/office/drawing/2014/main" id="{80A5A1C7-8D26-274E-A454-814D9DC615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853" y="4712558"/>
            <a:ext cx="1485900" cy="571500"/>
          </a:xfrm>
          <a:prstGeom prst="rect">
            <a:avLst/>
          </a:prstGeom>
        </p:spPr>
      </p:pic>
      <p:pic>
        <p:nvPicPr>
          <p:cNvPr id="21" name="Picture 20">
            <a:extLst>
              <a:ext uri="{FF2B5EF4-FFF2-40B4-BE49-F238E27FC236}">
                <a16:creationId xmlns:a16="http://schemas.microsoft.com/office/drawing/2014/main" id="{EB9AE03E-EF9F-3541-B7E2-1B0C814B85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4853" y="5414969"/>
            <a:ext cx="4406900" cy="647700"/>
          </a:xfrm>
          <a:prstGeom prst="rect">
            <a:avLst/>
          </a:prstGeom>
        </p:spPr>
      </p:pic>
    </p:spTree>
    <p:extLst>
      <p:ext uri="{BB962C8B-B14F-4D97-AF65-F5344CB8AC3E}">
        <p14:creationId xmlns:p14="http://schemas.microsoft.com/office/powerpoint/2010/main" val="35698311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while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while (</a:t>
            </a:r>
            <a:r>
              <a:rPr lang="en-RU" b="1" dirty="0">
                <a:solidFill>
                  <a:srgbClr val="7030A0"/>
                </a:solidFill>
                <a:latin typeface="Helvetica" pitchFamily="2" charset="0"/>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hangingPunct="0"/>
            <a:r>
              <a:rPr lang="en-RU" b="1" dirty="0">
                <a:solidFill>
                  <a:srgbClr val="7030A0"/>
                </a:solidFill>
                <a:latin typeface="Helvetica" pitchFamily="2" charset="0"/>
                <a:ea typeface="+mj-ea"/>
                <a:cs typeface="+mj-cs"/>
                <a:sym typeface="Calibri"/>
              </a:rPr>
              <a:t>    </a:t>
            </a:r>
            <a:r>
              <a:rPr lang="en-RU" b="1" dirty="0">
                <a:solidFill>
                  <a:srgbClr val="7030A0"/>
                </a:solidFill>
                <a:latin typeface="Helvetica" pitchFamily="2" charset="0"/>
                <a:sym typeface="Calibri"/>
              </a:rPr>
              <a:t>statement or composite-statement</a:t>
            </a: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Statement or composite statement wil</a:t>
            </a:r>
            <a:r>
              <a:rPr lang="en-US" dirty="0">
                <a:solidFill>
                  <a:schemeClr val="accent4"/>
                </a:solidFill>
                <a:latin typeface="Helvetica" pitchFamily="2" charset="0"/>
                <a:ea typeface="+mj-ea"/>
                <a:cs typeface="+mj-cs"/>
                <a:sym typeface="Calibri"/>
              </a:rPr>
              <a:t>l</a:t>
            </a:r>
            <a:r>
              <a:rPr lang="en-GB" dirty="0"/>
              <a:t> be executed over and over again as long as the condition is true.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E31B5021-9163-4B42-800F-29FB3245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3641177"/>
            <a:ext cx="7380674" cy="2765124"/>
          </a:xfrm>
          <a:prstGeom prst="rect">
            <a:avLst/>
          </a:prstGeom>
        </p:spPr>
      </p:pic>
      <p:pic>
        <p:nvPicPr>
          <p:cNvPr id="6" name="Picture 5">
            <a:extLst>
              <a:ext uri="{FF2B5EF4-FFF2-40B4-BE49-F238E27FC236}">
                <a16:creationId xmlns:a16="http://schemas.microsoft.com/office/drawing/2014/main" id="{A4D0BA6A-B06B-BD4E-9A8B-620A43C97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237" y="3641177"/>
            <a:ext cx="3300033" cy="1239742"/>
          </a:xfrm>
          <a:prstGeom prst="rect">
            <a:avLst/>
          </a:prstGeom>
        </p:spPr>
      </p:pic>
    </p:spTree>
    <p:extLst>
      <p:ext uri="{BB962C8B-B14F-4D97-AF65-F5344CB8AC3E}">
        <p14:creationId xmlns:p14="http://schemas.microsoft.com/office/powerpoint/2010/main" val="7874813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while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while (</a:t>
            </a:r>
            <a:r>
              <a:rPr lang="en-RU" b="1" dirty="0">
                <a:solidFill>
                  <a:srgbClr val="7030A0"/>
                </a:solidFill>
                <a:latin typeface="Helvetica" pitchFamily="2" charset="0"/>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hangingPunct="0"/>
            <a:r>
              <a:rPr lang="en-RU" b="1" dirty="0">
                <a:solidFill>
                  <a:srgbClr val="7030A0"/>
                </a:solidFill>
                <a:latin typeface="Helvetica" pitchFamily="2" charset="0"/>
                <a:ea typeface="+mj-ea"/>
                <a:cs typeface="+mj-cs"/>
                <a:sym typeface="Calibri"/>
              </a:rPr>
              <a:t>    </a:t>
            </a:r>
            <a:r>
              <a:rPr lang="en-RU" b="1" dirty="0">
                <a:solidFill>
                  <a:srgbClr val="7030A0"/>
                </a:solidFill>
                <a:latin typeface="Helvetica" pitchFamily="2" charset="0"/>
                <a:sym typeface="Calibri"/>
              </a:rPr>
              <a:t>statement or composite-statement</a:t>
            </a: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Statement or composite statement wil</a:t>
            </a:r>
            <a:r>
              <a:rPr lang="en-US" dirty="0">
                <a:solidFill>
                  <a:schemeClr val="accent4"/>
                </a:solidFill>
                <a:latin typeface="Helvetica" pitchFamily="2" charset="0"/>
                <a:ea typeface="+mj-ea"/>
                <a:cs typeface="+mj-cs"/>
                <a:sym typeface="Calibri"/>
              </a:rPr>
              <a:t>l</a:t>
            </a:r>
            <a:r>
              <a:rPr lang="en-GB" dirty="0"/>
              <a:t> be executed over and over again as long as the condition is true.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E31B5021-9163-4B42-800F-29FB3245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3641177"/>
            <a:ext cx="7380674" cy="2765124"/>
          </a:xfrm>
          <a:prstGeom prst="rect">
            <a:avLst/>
          </a:prstGeom>
        </p:spPr>
      </p:pic>
      <p:pic>
        <p:nvPicPr>
          <p:cNvPr id="6" name="Picture 5">
            <a:extLst>
              <a:ext uri="{FF2B5EF4-FFF2-40B4-BE49-F238E27FC236}">
                <a16:creationId xmlns:a16="http://schemas.microsoft.com/office/drawing/2014/main" id="{A4D0BA6A-B06B-BD4E-9A8B-620A43C97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237" y="3641177"/>
            <a:ext cx="3300033" cy="1239742"/>
          </a:xfrm>
          <a:prstGeom prst="rect">
            <a:avLst/>
          </a:prstGeom>
        </p:spPr>
      </p:pic>
    </p:spTree>
    <p:extLst>
      <p:ext uri="{BB962C8B-B14F-4D97-AF65-F5344CB8AC3E}">
        <p14:creationId xmlns:p14="http://schemas.microsoft.com/office/powerpoint/2010/main" val="3651697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do-while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lang="en-RU" dirty="0">
                <a:solidFill>
                  <a:srgbClr val="7030A0"/>
                </a:solidFill>
                <a:latin typeface="Helvetica" pitchFamily="2" charset="0"/>
                <a:sym typeface="Calibri"/>
              </a:rPr>
              <a:t>do</a:t>
            </a:r>
          </a:p>
          <a:p>
            <a:pPr hangingPunct="0"/>
            <a:r>
              <a:rPr lang="en-RU" b="1" dirty="0">
                <a:solidFill>
                  <a:srgbClr val="7030A0"/>
                </a:solidFill>
                <a:latin typeface="Helvetica" pitchFamily="2" charset="0"/>
                <a:ea typeface="+mj-ea"/>
                <a:cs typeface="+mj-cs"/>
                <a:sym typeface="Calibri"/>
              </a:rPr>
              <a:t>    </a:t>
            </a:r>
            <a:r>
              <a:rPr lang="en-RU" b="1" dirty="0">
                <a:solidFill>
                  <a:srgbClr val="7030A0"/>
                </a:solidFill>
                <a:latin typeface="Helvetica" pitchFamily="2" charset="0"/>
                <a:sym typeface="Calibri"/>
              </a:rPr>
              <a:t>statement or composite-statement</a:t>
            </a:r>
            <a:endParaRPr lang="en-RU" dirty="0">
              <a:solidFill>
                <a:srgbClr val="7030A0"/>
              </a:solidFill>
              <a:latin typeface="Helvetica" pitchFamily="2" charset="0"/>
              <a:ea typeface="+mj-ea"/>
              <a:cs typeface="+mj-cs"/>
              <a:sym typeface="Calibri"/>
            </a:endParaRPr>
          </a:p>
          <a:p>
            <a:pPr hangingPunct="0"/>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while (</a:t>
            </a:r>
            <a:r>
              <a:rPr lang="en-RU" b="1" dirty="0">
                <a:solidFill>
                  <a:srgbClr val="7030A0"/>
                </a:solidFill>
                <a:latin typeface="Helvetica" pitchFamily="2" charset="0"/>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Statement or composite statement wil</a:t>
            </a:r>
            <a:r>
              <a:rPr lang="en-US" dirty="0">
                <a:solidFill>
                  <a:schemeClr val="accent4"/>
                </a:solidFill>
                <a:latin typeface="Helvetica" pitchFamily="2" charset="0"/>
                <a:ea typeface="+mj-ea"/>
                <a:cs typeface="+mj-cs"/>
                <a:sym typeface="Calibri"/>
              </a:rPr>
              <a:t>l</a:t>
            </a:r>
            <a:r>
              <a:rPr lang="en-GB" dirty="0"/>
              <a:t> be executed unconditionally once, then, if the expression in condition evaluates to true, the statement will be executed again, etc...</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2675248D-DB79-334D-BA64-D05831959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4051160"/>
            <a:ext cx="3311351" cy="2607276"/>
          </a:xfrm>
          <a:prstGeom prst="rect">
            <a:avLst/>
          </a:prstGeom>
        </p:spPr>
      </p:pic>
      <p:pic>
        <p:nvPicPr>
          <p:cNvPr id="8" name="Picture 7">
            <a:extLst>
              <a:ext uri="{FF2B5EF4-FFF2-40B4-BE49-F238E27FC236}">
                <a16:creationId xmlns:a16="http://schemas.microsoft.com/office/drawing/2014/main" id="{2B8CAAA4-3F73-1348-B7B2-04752CC5F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635" y="4051160"/>
            <a:ext cx="1257300" cy="1104900"/>
          </a:xfrm>
          <a:prstGeom prst="rect">
            <a:avLst/>
          </a:prstGeom>
        </p:spPr>
      </p:pic>
    </p:spTree>
    <p:extLst>
      <p:ext uri="{BB962C8B-B14F-4D97-AF65-F5344CB8AC3E}">
        <p14:creationId xmlns:p14="http://schemas.microsoft.com/office/powerpoint/2010/main" val="6622030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for</a:t>
            </a: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lang="en-RU" dirty="0">
                <a:solidFill>
                  <a:srgbClr val="7030A0"/>
                </a:solidFill>
                <a:latin typeface="Helvetica" pitchFamily="2" charset="0"/>
                <a:sym typeface="Calibri"/>
              </a:rPr>
              <a:t>for (</a:t>
            </a:r>
            <a:r>
              <a:rPr lang="en-RU" b="1" dirty="0">
                <a:solidFill>
                  <a:srgbClr val="7030A0"/>
                </a:solidFill>
                <a:latin typeface="Helvetica" pitchFamily="2" charset="0"/>
                <a:sym typeface="Calibri"/>
              </a:rPr>
              <a:t>declaration or expr [init statement]</a:t>
            </a:r>
            <a:r>
              <a:rPr lang="en-RU" dirty="0">
                <a:solidFill>
                  <a:srgbClr val="7030A0"/>
                </a:solidFill>
                <a:latin typeface="Helvetica" pitchFamily="2" charset="0"/>
                <a:sym typeface="Calibri"/>
              </a:rPr>
              <a:t>; </a:t>
            </a:r>
            <a:r>
              <a:rPr lang="en-RU" b="1" dirty="0">
                <a:solidFill>
                  <a:srgbClr val="7030A0"/>
                </a:solidFill>
                <a:latin typeface="Helvetica" pitchFamily="2" charset="0"/>
                <a:sym typeface="Calibri"/>
              </a:rPr>
              <a:t>boolean expression [condition]</a:t>
            </a:r>
            <a:r>
              <a:rPr lang="en-RU" dirty="0">
                <a:solidFill>
                  <a:srgbClr val="7030A0"/>
                </a:solidFill>
                <a:latin typeface="Helvetica" pitchFamily="2" charset="0"/>
                <a:sym typeface="Calibri"/>
              </a:rPr>
              <a:t>; </a:t>
            </a:r>
            <a:r>
              <a:rPr lang="en-RU" b="1" dirty="0">
                <a:solidFill>
                  <a:srgbClr val="7030A0"/>
                </a:solidFill>
                <a:latin typeface="Helvetica" pitchFamily="2" charset="0"/>
                <a:sym typeface="Calibri"/>
              </a:rPr>
              <a:t>expression [iter expr]</a:t>
            </a:r>
            <a:r>
              <a:rPr lang="en-RU" dirty="0">
                <a:solidFill>
                  <a:srgbClr val="7030A0"/>
                </a:solidFill>
                <a:latin typeface="Helvetica" pitchFamily="2" charset="0"/>
                <a:sym typeface="Calibri"/>
              </a:rPr>
              <a:t>)</a:t>
            </a:r>
          </a:p>
          <a:p>
            <a:pPr hangingPunct="0"/>
            <a:r>
              <a:rPr lang="en-RU" b="1" dirty="0">
                <a:solidFill>
                  <a:srgbClr val="7030A0"/>
                </a:solidFill>
                <a:latin typeface="Helvetica" pitchFamily="2" charset="0"/>
                <a:ea typeface="+mj-ea"/>
                <a:cs typeface="+mj-cs"/>
                <a:sym typeface="Calibri"/>
              </a:rPr>
              <a:t>    statement or composite statement</a:t>
            </a:r>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p:txBody>
      </p:sp>
      <p:pic>
        <p:nvPicPr>
          <p:cNvPr id="7" name="Picture 6">
            <a:extLst>
              <a:ext uri="{FF2B5EF4-FFF2-40B4-BE49-F238E27FC236}">
                <a16:creationId xmlns:a16="http://schemas.microsoft.com/office/drawing/2014/main" id="{547A350D-59EC-A643-9711-565561729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429000"/>
            <a:ext cx="2501900" cy="1651000"/>
          </a:xfrm>
          <a:prstGeom prst="rect">
            <a:avLst/>
          </a:prstGeom>
        </p:spPr>
      </p:pic>
      <p:sp>
        <p:nvSpPr>
          <p:cNvPr id="10" name="TextBox 9">
            <a:extLst>
              <a:ext uri="{FF2B5EF4-FFF2-40B4-BE49-F238E27FC236}">
                <a16:creationId xmlns:a16="http://schemas.microsoft.com/office/drawing/2014/main" id="{13272CAC-0A69-5846-9779-A9209CB5403A}"/>
              </a:ext>
            </a:extLst>
          </p:cNvPr>
          <p:cNvSpPr txBox="1"/>
          <p:nvPr/>
        </p:nvSpPr>
        <p:spPr>
          <a:xfrm>
            <a:off x="1136822" y="3059670"/>
            <a:ext cx="56707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RU" dirty="0">
                <a:solidFill>
                  <a:schemeClr val="accent4"/>
                </a:solidFill>
                <a:latin typeface="Helvetica" pitchFamily="2" charset="0"/>
                <a:sym typeface="Calibri"/>
              </a:rPr>
              <a:t>The above syntax produces code almost equivalent to:</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2" name="Picture 11">
            <a:extLst>
              <a:ext uri="{FF2B5EF4-FFF2-40B4-BE49-F238E27FC236}">
                <a16:creationId xmlns:a16="http://schemas.microsoft.com/office/drawing/2014/main" id="{EF94F449-47ED-5244-9CE5-1CD446B60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257" y="4488440"/>
            <a:ext cx="3632200" cy="1727200"/>
          </a:xfrm>
          <a:prstGeom prst="rect">
            <a:avLst/>
          </a:prstGeom>
        </p:spPr>
      </p:pic>
      <p:pic>
        <p:nvPicPr>
          <p:cNvPr id="14" name="Picture 13">
            <a:extLst>
              <a:ext uri="{FF2B5EF4-FFF2-40B4-BE49-F238E27FC236}">
                <a16:creationId xmlns:a16="http://schemas.microsoft.com/office/drawing/2014/main" id="{36CF4717-4C05-FF4E-88E6-8B361A0207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3257" y="6291733"/>
            <a:ext cx="876300" cy="279400"/>
          </a:xfrm>
          <a:prstGeom prst="rect">
            <a:avLst/>
          </a:prstGeom>
        </p:spPr>
      </p:pic>
      <p:sp>
        <p:nvSpPr>
          <p:cNvPr id="15" name="TextBox 14">
            <a:extLst>
              <a:ext uri="{FF2B5EF4-FFF2-40B4-BE49-F238E27FC236}">
                <a16:creationId xmlns:a16="http://schemas.microsoft.com/office/drawing/2014/main" id="{900E16C3-50B8-394F-9FF6-55790D3CBEB5}"/>
              </a:ext>
            </a:extLst>
          </p:cNvPr>
          <p:cNvSpPr txBox="1"/>
          <p:nvPr/>
        </p:nvSpPr>
        <p:spPr>
          <a:xfrm>
            <a:off x="7648832" y="4127157"/>
            <a:ext cx="8617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RU" dirty="0">
                <a:solidFill>
                  <a:schemeClr val="accent4"/>
                </a:solidFill>
                <a:latin typeface="Helvetica" pitchFamily="2" charset="0"/>
                <a:sym typeface="Calibri"/>
              </a:rPr>
              <a:t>Exaple: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1868353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23408</TotalTime>
  <Words>973</Words>
  <Application>Microsoft Macintosh PowerPoint</Application>
  <PresentationFormat>Widescreen</PresentationFormat>
  <Paragraphs>206</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1311</cp:revision>
  <dcterms:created xsi:type="dcterms:W3CDTF">2020-10-11T07:52:54Z</dcterms:created>
  <dcterms:modified xsi:type="dcterms:W3CDTF">2022-03-16T18:56:56Z</dcterms:modified>
</cp:coreProperties>
</file>