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5" r:id="rId9"/>
    <p:sldId id="269" r:id="rId10"/>
    <p:sldId id="267" r:id="rId11"/>
    <p:sldId id="268" r:id="rId12"/>
    <p:sldId id="271" r:id="rId13"/>
    <p:sldId id="273" r:id="rId14"/>
    <p:sldId id="276" r:id="rId15"/>
    <p:sldId id="274" r:id="rId16"/>
    <p:sldId id="278" r:id="rId17"/>
    <p:sldId id="279" r:id="rId18"/>
    <p:sldId id="277" r:id="rId19"/>
    <p:sldId id="280" r:id="rId20"/>
    <p:sldId id="281" r:id="rId21"/>
    <p:sldId id="286" r:id="rId22"/>
    <p:sldId id="287" r:id="rId23"/>
    <p:sldId id="288" r:id="rId24"/>
    <p:sldId id="270" r:id="rId25"/>
    <p:sldId id="289" r:id="rId26"/>
    <p:sldId id="290" r:id="rId27"/>
    <p:sldId id="291" r:id="rId28"/>
    <p:sldId id="29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65" autoAdjust="0"/>
  </p:normalViewPr>
  <p:slideViewPr>
    <p:cSldViewPr>
      <p:cViewPr varScale="1">
        <p:scale>
          <a:sx n="98" d="100"/>
          <a:sy n="98" d="100"/>
        </p:scale>
        <p:origin x="35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5B12-7A40-4886-A965-F0BC8BABE73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BD391-B2F5-494D-BDD4-FCD52281545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souders.com/hpws/expiresoff.ph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tevesouders.com/hpws/expireson.php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945.t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ools.ietf.org/html/draft-ietf-httpbis-http2-04" TargetMode="External"/><Relationship Id="rId4" Type="http://schemas.openxmlformats.org/officeDocument/2006/relationships/hyperlink" Target="http://www.w3.org/Protocols/rfc2616/rfc2616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945.t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ools.ietf.org/html/draft-ietf-httpbis-http2-04" TargetMode="External"/><Relationship Id="rId4" Type="http://schemas.openxmlformats.org/officeDocument/2006/relationships/hyperlink" Target="http://www.w3.org/Protocols/rfc2616/rfc2616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9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the client issues a GET request to ask for a document named "/index.html"; and negotiates to use HTTP/1.0 protocol. A blank line is needed after the request header. This request message does not contain a body.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receives the request message, interprets and maps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request-URI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document under its document directory. If the requested document is available, the server returns the document with a response status code "200 OK". The response headers provide the necessary description of the document returned, such as the last-modified date (Last-Modified), the MIME type (Content-Type), and the length of the document (Content-Length). The response body contains the requested document. The browser will format and display the document according to its media type (e.g., Plain-text, HTML, JPEG, GIF, and etc.) and other information obtained from the response headers.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using chrome to</a:t>
            </a:r>
            <a:r>
              <a:rPr lang="en-US" baseline="0" dirty="0"/>
              <a:t> access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8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especially</a:t>
            </a:r>
            <a:r>
              <a:rPr lang="en-US" baseline="0" dirty="0"/>
              <a:t> in authentication</a:t>
            </a:r>
            <a:endParaRPr lang="en-US" dirty="0"/>
          </a:p>
          <a:p>
            <a:r>
              <a:rPr lang="en-US" dirty="0"/>
              <a:t>No cookie -&gt; no session</a:t>
            </a:r>
          </a:p>
          <a:p>
            <a:r>
              <a:rPr lang="en-US" dirty="0"/>
              <a:t>DEMO login </a:t>
            </a:r>
            <a:r>
              <a:rPr lang="en-US" dirty="0" err="1"/>
              <a:t>google</a:t>
            </a:r>
            <a:r>
              <a:rPr lang="en-US" dirty="0"/>
              <a:t>,</a:t>
            </a:r>
            <a:r>
              <a:rPr lang="en-US" baseline="0" dirty="0"/>
              <a:t> yahoo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cache, which is local copies of resources, works because many resources change infrequently.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browser can reuse a local copy, it saves the time to set up a connection as well as the time to download.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to making the cache work effectively is HTTP caching headers, which are sent by the web server to specify how long a resource is valid and when it last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4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b="1" dirty="0"/>
              <a:t>Expires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specifies a date after which a resource is invalid. </a:t>
            </a:r>
          </a:p>
          <a:p>
            <a:r>
              <a:rPr lang="en-US" b="1" dirty="0"/>
              <a:t>max-age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how long a resource is after it is downloaded.</a:t>
            </a:r>
          </a:p>
          <a:p>
            <a:endParaRPr lang="en-US" b="1" dirty="0">
              <a:hlinkClick r:id="rId3"/>
            </a:endParaRPr>
          </a:p>
          <a:p>
            <a:r>
              <a:rPr lang="en-US" b="1" dirty="0">
                <a:hlinkClick r:id="rId3"/>
              </a:rPr>
              <a:t>DEMO</a:t>
            </a:r>
          </a:p>
          <a:p>
            <a:endParaRPr lang="en-US" b="1" dirty="0">
              <a:hlinkClick r:id="rId3"/>
            </a:endParaRPr>
          </a:p>
          <a:p>
            <a:r>
              <a:rPr lang="en-US" dirty="0">
                <a:hlinkClick r:id="rId3"/>
              </a:rPr>
              <a:t>http://stevesouders.com/hpws/expiresoff.php</a:t>
            </a:r>
            <a:endParaRPr lang="en-US" dirty="0"/>
          </a:p>
          <a:p>
            <a:r>
              <a:rPr lang="en-US" dirty="0">
                <a:hlinkClick r:id="rId4"/>
              </a:rPr>
              <a:t>http://stevesouders.com/hpws/expireson.php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If-Modified-Since, If-Unmodified-Since, If-Match, If-None-Match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1.0 http://www.ietf.org/rfc/rfc1945.txt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1.1 http://www.w3.org/Protocols/rfc2616/rfc2616.html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2.0 http://tools.ietf.org/html/draft-ietf-httpbis-http2-04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Hypertext Transfer Protocol (HTTP) is designed to enable communications between clients and servers.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works as a request-response protocol between a client and server.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browser may be the client, and an application on a computer that hosts a web site may be the server.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A client (browser) submits an HTTP request to the server; then the server returns a response to the client. The response contains status information about the request and may also the requested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0.9: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version of HTTP, HTTP/0.9, was part of the early World Wide Web and was a very simple request/response protocol with limited capabilities that could transfer only text files.</a:t>
            </a:r>
          </a:p>
          <a:p>
            <a:r>
              <a:rPr lang="en-US" dirty="0">
                <a:hlinkClick r:id="rId3"/>
              </a:rPr>
              <a:t>1.0 http://www.ietf.org/rfc/rfc1945.txt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widely-used version was HTTP/1.0, which is a more complete protocol that allows the transport of many types of files and resources.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1.1 http://www.w3.org/Protocols/rfc2616/rfc2616.html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host name. Multiple host on 1 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Performance, security</a:t>
            </a:r>
          </a:p>
          <a:p>
            <a:r>
              <a:rPr lang="en-US" dirty="0">
                <a:hlinkClick r:id="rId5"/>
              </a:rPr>
              <a:t>2.0 http://tools.ietf.org/html/draft-ietf-httpbis-http2-04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is a client/server-oriented, request/reply protocol. Basic communication consists of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message sent by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returns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message back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Proxy: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proxy is a forwarding agent, receiving requests for a URI in its absolute form, rewriting all or part of the message, and forwarding the reformatted request toward the server.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Gateway: receiving agent. A router that routes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connections are connections between a Web client and a server that can be reused for more than one exchange of a request and a response.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HTTP/1.0, the default action for the server was to close the connection when it had received a request from the Web client and sent a response. If the Web client wanted the server to keep the connection open, it had to send a Connection: Keep-Alive header on the request.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HTTP/1.1, persistent connections are the default. When a connection is made between a Web client and a server, the server should keep the connection open by default. The connection should only be closed if the Web client requests closure by sending a Connection: close header, or if the server's timeout setting is reached, or if the server encounters an error.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connections improve network performance because a new connection does not have to be established for each request. Establishing a new connection consumes significant additional network resources compared to making a request using an existing connection.</a:t>
            </a:r>
          </a:p>
          <a:p>
            <a:r>
              <a:rPr lang="en-US" sz="1600" b="1" dirty="0"/>
              <a:t>DEMO</a:t>
            </a:r>
            <a:r>
              <a:rPr lang="en-US" sz="1600" b="1" baseline="0" dirty="0"/>
              <a:t> using telnet</a:t>
            </a:r>
          </a:p>
          <a:p>
            <a:r>
              <a:rPr lang="en-US" sz="1600" b="1" baseline="0" dirty="0"/>
              <a:t>Draw HTML document on the WHITEBOARD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7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http://www.w3.org/Protocols/rfc2616/rfc2616-sec9.html</a:t>
            </a:r>
            <a:endParaRPr lang="en-US" dirty="0"/>
          </a:p>
          <a:p>
            <a:r>
              <a:rPr lang="en-US" dirty="0"/>
              <a:t>Telnet demo Get and Head</a:t>
            </a:r>
          </a:p>
          <a:p>
            <a:endParaRPr lang="en-US" dirty="0"/>
          </a:p>
          <a:p>
            <a:r>
              <a:rPr lang="en-US" b="1" dirty="0"/>
              <a:t>GET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a resource.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Like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returns just the HTTP header.</a:t>
            </a:r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 new resource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 information about how the server allows to communicate with.</a:t>
            </a:r>
          </a:p>
          <a:p>
            <a:r>
              <a:rPr lang="en-US" dirty="0"/>
              <a:t>	OPTIONS * HTTP/1.1 Host: example.com</a:t>
            </a:r>
          </a:p>
          <a:p>
            <a:r>
              <a:rPr lang="en-US" dirty="0"/>
              <a:t>	HTTP/1.1 200 OK Date: … Allow: OPTIONS, GET, HEAD, POST, PUT, DELETE, TRACE Content-Length: 0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Send data to the server.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existing resource.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 the request headers sent by the client.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Web sniffer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BD391-B2F5-494D-BDD4-FCD522815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F13F-847C-403D-A5E5-9EE11EB2054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34A3-A1BC-4C21-805C-002BB61FF0F7}" type="slidenum">
              <a:rPr lang="en-US" smtClean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FABC-58F5-4150-B794-33C6A44FA17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E4C-8A9B-48CE-B509-ED882F7284F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913F-9CC5-4865-95C5-4203529C0468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AF43-CAEF-4C1E-B956-4817BAD3A63C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1A3-AC55-48A4-8401-AD78732BA6D4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8F89-322B-47DA-9237-5B286D38E1CF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60DE-E491-414C-8BC0-ABF64501CE5D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9153-8508-4DFA-BDF0-50E037358E8A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0E39-3D52-474D-95BF-D624E7C4255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8F97-BC20-4F21-A684-CB20C1F81710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‹№›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BE2E4D-963B-4ED5-B457-0EF5784B59A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fld id="{3B2BAF67-0F4E-4EDA-9313-8E6EF2F2A147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IPHypertextTransferProtocolHTTP.htm" TargetMode="External"/><Relationship Id="rId2" Type="http://schemas.openxmlformats.org/officeDocument/2006/relationships/hyperlink" Target="http://www.w3.org/Protocols/rfc2616/rfc261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blib.boulder.ibm.com/infocenter/cicsts/v3r1/topic/com.ibm.cics.ts31.doc/dfhtl/topics/dfhtl29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7" name="Підзаголовок 6">
            <a:extLst>
              <a:ext uri="{FF2B5EF4-FFF2-40B4-BE49-F238E27FC236}">
                <a16:creationId xmlns:a16="http://schemas.microsoft.com/office/drawing/2014/main" id="{06930A98-3D31-2B5C-384D-85C149793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31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Transitory connection</a:t>
            </a:r>
          </a:p>
          <a:p>
            <a:pPr lvl="1"/>
            <a:r>
              <a:rPr lang="en-US" dirty="0"/>
              <a:t>One connection is created for each request/response</a:t>
            </a:r>
          </a:p>
          <a:p>
            <a:r>
              <a:rPr lang="en-US" dirty="0"/>
              <a:t>Persistent connection</a:t>
            </a:r>
          </a:p>
          <a:p>
            <a:pPr lvl="1"/>
            <a:r>
              <a:rPr lang="en-US" dirty="0"/>
              <a:t> The connection is kept open after each request/response set until the client is done requesting all the documents.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Transport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GET (*)</a:t>
            </a:r>
          </a:p>
          <a:p>
            <a:r>
              <a:rPr lang="en-US" b="1" dirty="0"/>
              <a:t>HEAD (*)</a:t>
            </a:r>
          </a:p>
          <a:p>
            <a:r>
              <a:rPr lang="en-US" b="1" dirty="0"/>
              <a:t>POST (*)</a:t>
            </a:r>
          </a:p>
          <a:p>
            <a:r>
              <a:rPr lang="en-US" sz="2200" b="1" dirty="0"/>
              <a:t>OPTIONS</a:t>
            </a:r>
          </a:p>
          <a:p>
            <a:r>
              <a:rPr lang="en-US" sz="2200" b="1" dirty="0"/>
              <a:t>PUT</a:t>
            </a:r>
          </a:p>
          <a:p>
            <a:r>
              <a:rPr lang="en-US" sz="2200" b="1" dirty="0"/>
              <a:t>DELETE</a:t>
            </a:r>
          </a:p>
          <a:p>
            <a:r>
              <a:rPr lang="en-US" sz="2200" b="1" dirty="0"/>
              <a:t>TRACE</a:t>
            </a:r>
          </a:p>
          <a:p>
            <a:r>
              <a:rPr lang="en-US" sz="2200" b="1" dirty="0"/>
              <a:t>CONNECT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</a:t>
            </a:r>
            <a:r>
              <a:rPr lang="en-US" dirty="0"/>
              <a:t> - Requests data from a specified resource</a:t>
            </a:r>
          </a:p>
          <a:p>
            <a:r>
              <a:rPr lang="en-US" b="1" dirty="0"/>
              <a:t>POST</a:t>
            </a:r>
            <a:r>
              <a:rPr lang="en-US" dirty="0"/>
              <a:t> - Submits data to be processed to a specified resource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vs.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vs. POST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543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devices using the HTTP takes place via </a:t>
            </a:r>
            <a:r>
              <a:rPr lang="en-US" i="1" dirty="0"/>
              <a:t>HTTP messages</a:t>
            </a:r>
          </a:p>
          <a:p>
            <a:r>
              <a:rPr lang="en-US" dirty="0"/>
              <a:t>Two types: </a:t>
            </a:r>
            <a:r>
              <a:rPr lang="en-US" i="1" dirty="0"/>
              <a:t>requests</a:t>
            </a:r>
            <a:r>
              <a:rPr lang="en-US" dirty="0"/>
              <a:t> and </a:t>
            </a:r>
            <a:r>
              <a:rPr lang="en-US" i="1" dirty="0"/>
              <a:t>responses</a:t>
            </a:r>
            <a:r>
              <a:rPr lang="en-US" dirty="0"/>
              <a:t>.</a:t>
            </a:r>
          </a:p>
          <a:p>
            <a:r>
              <a:rPr lang="en-US" dirty="0"/>
              <a:t>Text-based message format.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pic>
        <p:nvPicPr>
          <p:cNvPr id="9218" name="Picture 2" descr="http://www3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1265"/>
            <a:ext cx="882126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Accept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tell the server what Internet media types it is willing to accept in a response</a:t>
            </a:r>
          </a:p>
          <a:p>
            <a:pPr lvl="1"/>
            <a:r>
              <a:rPr lang="en-US" dirty="0"/>
              <a:t>Accept: type/subtype; text/plain; image/jpg; */*</a:t>
            </a:r>
          </a:p>
          <a:p>
            <a:r>
              <a:rPr lang="en-US" b="1" dirty="0"/>
              <a:t>Accept-Charset</a:t>
            </a:r>
          </a:p>
          <a:p>
            <a:pPr lvl="1"/>
            <a:r>
              <a:rPr lang="en-US" dirty="0"/>
              <a:t> specifies what character sets the client is willing to accept in a response</a:t>
            </a:r>
          </a:p>
          <a:p>
            <a:pPr lvl="1"/>
            <a:r>
              <a:rPr lang="en-US" dirty="0"/>
              <a:t>Accept-Charset: iso-8859-5, UTF-8</a:t>
            </a:r>
          </a:p>
          <a:p>
            <a:r>
              <a:rPr lang="en-US" b="1" dirty="0"/>
              <a:t>Accept-Encoding</a:t>
            </a:r>
          </a:p>
          <a:p>
            <a:pPr lvl="1"/>
            <a:r>
              <a:rPr lang="en-US" dirty="0"/>
              <a:t>specifies what content encodings the client is willing to accept</a:t>
            </a:r>
          </a:p>
          <a:p>
            <a:pPr lvl="1"/>
            <a:r>
              <a:rPr lang="en-US" dirty="0"/>
              <a:t>Accept-Encoding: compress, </a:t>
            </a:r>
            <a:r>
              <a:rPr lang="en-US" dirty="0" err="1"/>
              <a:t>gzip</a:t>
            </a:r>
            <a:endParaRPr lang="en-US" dirty="0"/>
          </a:p>
          <a:p>
            <a:r>
              <a:rPr lang="en-US" b="1" dirty="0"/>
              <a:t>Accept-Language</a:t>
            </a:r>
          </a:p>
          <a:p>
            <a:pPr lvl="1"/>
            <a:r>
              <a:rPr lang="en-US" dirty="0"/>
              <a:t>indicate what languages the client supports</a:t>
            </a:r>
          </a:p>
          <a:p>
            <a:pPr lvl="1"/>
            <a:r>
              <a:rPr lang="en-US" dirty="0"/>
              <a:t>Accept-Language: en-</a:t>
            </a:r>
            <a:r>
              <a:rPr lang="en-US" dirty="0" err="1"/>
              <a:t>gb</a:t>
            </a:r>
            <a:r>
              <a:rPr lang="en-US" dirty="0"/>
              <a:t>; vi-</a:t>
            </a:r>
            <a:r>
              <a:rPr lang="en-US" dirty="0" err="1"/>
              <a:t>vn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Host</a:t>
            </a:r>
            <a:r>
              <a:rPr lang="en-US" sz="3800" dirty="0"/>
              <a:t>: </a:t>
            </a:r>
          </a:p>
          <a:p>
            <a:pPr lvl="1"/>
            <a:r>
              <a:rPr lang="en-US" sz="3800" dirty="0"/>
              <a:t>Specifies the Internet host</a:t>
            </a:r>
          </a:p>
          <a:p>
            <a:pPr lvl="1"/>
            <a:r>
              <a:rPr lang="en-US" sz="3800" dirty="0"/>
              <a:t>Host: www.vgu.edu.vn:8080</a:t>
            </a:r>
          </a:p>
          <a:p>
            <a:r>
              <a:rPr lang="en-US" sz="3800" b="1" dirty="0"/>
              <a:t>User-Agent</a:t>
            </a:r>
          </a:p>
          <a:p>
            <a:pPr lvl="1"/>
            <a:r>
              <a:rPr lang="en-US" sz="3800" dirty="0"/>
              <a:t>Specifies what agent (application) is sending the request</a:t>
            </a:r>
          </a:p>
          <a:p>
            <a:pPr lvl="1"/>
            <a:r>
              <a:rPr lang="en-US" sz="3800" dirty="0"/>
              <a:t>User-Agent: Mozilla/5.0</a:t>
            </a:r>
          </a:p>
          <a:p>
            <a:r>
              <a:rPr lang="en-US" sz="3800" b="1" dirty="0"/>
              <a:t>Cookie </a:t>
            </a:r>
          </a:p>
          <a:p>
            <a:pPr lvl="1"/>
            <a:r>
              <a:rPr lang="en-US" sz="3800" dirty="0"/>
              <a:t>Cookie data which previously set by the server</a:t>
            </a:r>
          </a:p>
          <a:p>
            <a:pPr lvl="1"/>
            <a:r>
              <a:rPr lang="en-US" sz="3800" dirty="0"/>
              <a:t>Cookie: user=1; category=pc;</a:t>
            </a:r>
          </a:p>
          <a:p>
            <a:r>
              <a:rPr lang="en-US" sz="3800" b="1" dirty="0" err="1"/>
              <a:t>Referer</a:t>
            </a:r>
            <a:endParaRPr lang="en-US" sz="3800" b="1" dirty="0"/>
          </a:p>
          <a:p>
            <a:pPr lvl="1"/>
            <a:r>
              <a:rPr lang="en-US" sz="3800" dirty="0"/>
              <a:t>the URL of the resource from which the URL of the current request was obtained</a:t>
            </a:r>
          </a:p>
          <a:p>
            <a:pPr lvl="1"/>
            <a:r>
              <a:rPr lang="en-US" sz="3800" dirty="0" err="1"/>
              <a:t>Referer</a:t>
            </a:r>
            <a:r>
              <a:rPr lang="en-US" sz="3800" dirty="0"/>
              <a:t>: http://google.com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Headers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pic>
        <p:nvPicPr>
          <p:cNvPr id="10242" name="Picture 2" descr="http://www3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735773" cy="33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7773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Server info that serves the request</a:t>
            </a:r>
          </a:p>
          <a:p>
            <a:pPr lvl="1"/>
            <a:r>
              <a:rPr lang="en-US" dirty="0"/>
              <a:t>Server: Apache/2.4.1 (Unix)</a:t>
            </a:r>
          </a:p>
          <a:p>
            <a:r>
              <a:rPr lang="en-US" b="1" dirty="0"/>
              <a:t>Expires</a:t>
            </a:r>
          </a:p>
          <a:p>
            <a:pPr lvl="1"/>
            <a:r>
              <a:rPr lang="en-US" dirty="0"/>
              <a:t>gives the date/time after which the response is considered</a:t>
            </a:r>
          </a:p>
          <a:p>
            <a:pPr lvl="1"/>
            <a:r>
              <a:rPr lang="en-US" dirty="0"/>
              <a:t>Expires: Thu, 20 Jul 2013 16:00:00 GMT</a:t>
            </a:r>
          </a:p>
          <a:p>
            <a:r>
              <a:rPr lang="en-US" b="1" dirty="0"/>
              <a:t>Refresh</a:t>
            </a:r>
          </a:p>
          <a:p>
            <a:pPr lvl="1"/>
            <a:r>
              <a:rPr lang="en-US" dirty="0"/>
              <a:t>Used in redirection, or when a new resource has been created.</a:t>
            </a:r>
          </a:p>
          <a:p>
            <a:pPr lvl="1"/>
            <a:r>
              <a:rPr lang="en-US" dirty="0"/>
              <a:t>Refresh: 5; </a:t>
            </a:r>
            <a:r>
              <a:rPr lang="en-US" dirty="0" err="1"/>
              <a:t>url</a:t>
            </a:r>
            <a:r>
              <a:rPr lang="en-US" dirty="0"/>
              <a:t>=http://www.vgu.edu.vn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HTTP Communication chain</a:t>
            </a:r>
          </a:p>
          <a:p>
            <a:r>
              <a:rPr lang="en-US" dirty="0"/>
              <a:t>HTTP Transport binding</a:t>
            </a:r>
          </a:p>
          <a:p>
            <a:r>
              <a:rPr lang="en-US" dirty="0"/>
              <a:t>HTTP Methods</a:t>
            </a:r>
          </a:p>
          <a:p>
            <a:r>
              <a:rPr lang="en-US" dirty="0"/>
              <a:t>HTTP Messages</a:t>
            </a:r>
          </a:p>
          <a:p>
            <a:r>
              <a:rPr lang="en-US" dirty="0"/>
              <a:t>HTTP Status Codes</a:t>
            </a:r>
          </a:p>
          <a:p>
            <a:r>
              <a:rPr lang="en-US" dirty="0"/>
              <a:t>HTTP Caching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1xx (Informational): </a:t>
            </a:r>
            <a:r>
              <a:rPr lang="en-US" dirty="0"/>
              <a:t>Request received, server is continuing the process.</a:t>
            </a:r>
          </a:p>
          <a:p>
            <a:r>
              <a:rPr lang="en-US" b="1" dirty="0"/>
              <a:t>2xx (Success)</a:t>
            </a:r>
            <a:r>
              <a:rPr lang="en-US" dirty="0"/>
              <a:t>: The request was successfully received, understood, accepted and serviced.</a:t>
            </a:r>
          </a:p>
          <a:p>
            <a:r>
              <a:rPr lang="en-US" b="1" dirty="0"/>
              <a:t>3xx (Redirection)</a:t>
            </a:r>
            <a:r>
              <a:rPr lang="en-US" dirty="0"/>
              <a:t>: Further action must be taken in order to complete the request.</a:t>
            </a:r>
          </a:p>
          <a:p>
            <a:r>
              <a:rPr lang="en-US" b="1" dirty="0"/>
              <a:t>4xx (Client Error)</a:t>
            </a:r>
            <a:r>
              <a:rPr lang="en-US" dirty="0"/>
              <a:t>: The request contains bad syntax or cannot be understood.</a:t>
            </a:r>
          </a:p>
          <a:p>
            <a:r>
              <a:rPr lang="en-US" b="1" dirty="0"/>
              <a:t>5xx (Server Error)</a:t>
            </a:r>
            <a:r>
              <a:rPr lang="en-US" dirty="0"/>
              <a:t>: The server failed to fulfill an apparently valid request.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408333" cy="3962400"/>
          </a:xfrm>
        </p:spPr>
        <p:txBody>
          <a:bodyPr>
            <a:normAutofit/>
          </a:bodyPr>
          <a:lstStyle/>
          <a:p>
            <a:r>
              <a:rPr lang="en-US" b="1" dirty="0"/>
              <a:t>200 OK</a:t>
            </a:r>
            <a:r>
              <a:rPr lang="en-US" dirty="0"/>
              <a:t>: The request is fulfilled.</a:t>
            </a:r>
          </a:p>
          <a:p>
            <a:r>
              <a:rPr lang="en-US" b="1" dirty="0"/>
              <a:t>301 Move Permanently</a:t>
            </a:r>
            <a:r>
              <a:rPr lang="en-US" dirty="0"/>
              <a:t>: The resource requested for has been permanently moved to a new location</a:t>
            </a:r>
          </a:p>
          <a:p>
            <a:r>
              <a:rPr lang="en-US" b="1" dirty="0"/>
              <a:t>304 Not Modified</a:t>
            </a:r>
            <a:r>
              <a:rPr lang="en-US" dirty="0"/>
              <a:t>: Server notifies that the resource requested has not been modified.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HTTP Status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449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400 Bad Request</a:t>
            </a:r>
            <a:r>
              <a:rPr lang="en-US" dirty="0"/>
              <a:t>: Server could not understand the request (syntax error).</a:t>
            </a:r>
          </a:p>
          <a:p>
            <a:r>
              <a:rPr lang="en-US" b="1" dirty="0"/>
              <a:t>401 Authentication Required</a:t>
            </a:r>
            <a:r>
              <a:rPr lang="en-US" dirty="0"/>
              <a:t>: The requested resource is protected, and require client’s credential.</a:t>
            </a:r>
          </a:p>
          <a:p>
            <a:r>
              <a:rPr lang="en-US" b="1" dirty="0"/>
              <a:t>403 Forbidden</a:t>
            </a:r>
            <a:r>
              <a:rPr lang="en-US" dirty="0"/>
              <a:t>: Server refuses to supply the resource, regardless of identity of client.</a:t>
            </a:r>
          </a:p>
          <a:p>
            <a:r>
              <a:rPr lang="en-US" b="1" dirty="0"/>
              <a:t>404 Not Found</a:t>
            </a:r>
            <a:r>
              <a:rPr lang="en-US" dirty="0"/>
              <a:t>: The requested resource cannot be found in the server.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HTTP Status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4572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500 Internal Server Error</a:t>
            </a:r>
            <a:r>
              <a:rPr lang="en-US" dirty="0"/>
              <a:t>: Server is error in the server-side program responding to the request.</a:t>
            </a:r>
          </a:p>
          <a:p>
            <a:r>
              <a:rPr lang="en-US" b="1" dirty="0"/>
              <a:t>503 Service Unavailable</a:t>
            </a:r>
            <a:r>
              <a:rPr lang="en-US" dirty="0"/>
              <a:t>: Server cannot response due to overloading or maintenance. The client can try again later.</a:t>
            </a:r>
          </a:p>
          <a:p>
            <a:r>
              <a:rPr lang="en-US" b="1" dirty="0"/>
              <a:t>504 Gateway Timeout</a:t>
            </a:r>
            <a:r>
              <a:rPr lang="en-US" dirty="0"/>
              <a:t>: Proxy or Gateway indicates that it receives a timeout from an upstream server.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HTTP Status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51" y="1905000"/>
            <a:ext cx="2994949" cy="4794572"/>
          </a:xfrm>
        </p:spPr>
        <p:txBody>
          <a:bodyPr/>
          <a:lstStyle/>
          <a:p>
            <a:r>
              <a:rPr lang="en-US" dirty="0"/>
              <a:t>HTTP is a stateless protocol. Cookies provide a mechanism to "maintain state".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</a:t>
            </a:r>
          </a:p>
        </p:txBody>
      </p:sp>
      <p:sp>
        <p:nvSpPr>
          <p:cNvPr id="4" name="AutoShape 2" descr="HTTP Cook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 Cook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03758"/>
            <a:ext cx="5486400" cy="52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Cache: local copy of a resource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6598" y="4177973"/>
            <a:ext cx="2157845" cy="485683"/>
            <a:chOff x="1905000" y="3324317"/>
            <a:chExt cx="2157845" cy="48568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05000" y="38100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81645" y="332431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21779" y="5056801"/>
            <a:ext cx="2344535" cy="369332"/>
            <a:chOff x="4112376" y="5057678"/>
            <a:chExt cx="2344535" cy="36933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112376" y="5427010"/>
              <a:ext cx="1526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75711" y="505767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8798" y="4409101"/>
            <a:ext cx="1981200" cy="1686899"/>
            <a:chOff x="1104900" y="4343400"/>
            <a:chExt cx="1981200" cy="168689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343400"/>
              <a:ext cx="12954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04900" y="566096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Client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6709" y="4257321"/>
            <a:ext cx="1981200" cy="1598960"/>
            <a:chOff x="6324946" y="4250476"/>
            <a:chExt cx="1981200" cy="1805322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911" y="4250476"/>
              <a:ext cx="990600" cy="1358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324946" y="5638800"/>
              <a:ext cx="1981200" cy="41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Intermediary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6355" y="4279050"/>
            <a:ext cx="2157845" cy="485683"/>
            <a:chOff x="1905000" y="3324317"/>
            <a:chExt cx="2157845" cy="48568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905000" y="38100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81645" y="332431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5412" y="5024535"/>
            <a:ext cx="2344535" cy="369332"/>
            <a:chOff x="4112376" y="5057678"/>
            <a:chExt cx="2344535" cy="36933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112376" y="5427010"/>
              <a:ext cx="1526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75711" y="505767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980116"/>
            <a:ext cx="1981200" cy="1757656"/>
            <a:chOff x="6324946" y="4250476"/>
            <a:chExt cx="1981200" cy="175765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911" y="4250476"/>
              <a:ext cx="990600" cy="1358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324946" y="563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Server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5105400" y="3980116"/>
            <a:ext cx="1470314" cy="211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53000" y="3810000"/>
            <a:ext cx="1795204" cy="210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Expiration Model</a:t>
            </a:r>
          </a:p>
          <a:p>
            <a:pPr lvl="1"/>
            <a:r>
              <a:rPr lang="en-US" dirty="0"/>
              <a:t>How long a resource is valid?</a:t>
            </a:r>
          </a:p>
          <a:p>
            <a:pPr lvl="1"/>
            <a:r>
              <a:rPr lang="en-US" dirty="0"/>
              <a:t>Eliminate requests to server</a:t>
            </a:r>
          </a:p>
          <a:p>
            <a:pPr lvl="1"/>
            <a:r>
              <a:rPr lang="en-US" dirty="0"/>
              <a:t>Reduce network round-trip</a:t>
            </a:r>
          </a:p>
          <a:p>
            <a:pPr lvl="1"/>
            <a:r>
              <a:rPr lang="en-US" dirty="0"/>
              <a:t>Cache-Control: max-age=3600</a:t>
            </a:r>
          </a:p>
          <a:p>
            <a:pPr lvl="1"/>
            <a:r>
              <a:rPr lang="en-US" dirty="0"/>
              <a:t>Expires: Tue, 15 Aug 2013 07:19:00 GMT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8043333" cy="3450696"/>
          </a:xfrm>
        </p:spPr>
        <p:txBody>
          <a:bodyPr/>
          <a:lstStyle/>
          <a:p>
            <a:r>
              <a:rPr lang="en-US" dirty="0"/>
              <a:t>Validation Model</a:t>
            </a:r>
          </a:p>
          <a:p>
            <a:pPr lvl="1"/>
            <a:r>
              <a:rPr lang="en-US" dirty="0"/>
              <a:t>When the resource last changed?</a:t>
            </a:r>
          </a:p>
          <a:p>
            <a:pPr lvl="1"/>
            <a:r>
              <a:rPr lang="en-US" dirty="0"/>
              <a:t>Eliminate full response to client</a:t>
            </a:r>
          </a:p>
          <a:p>
            <a:pPr lvl="1"/>
            <a:r>
              <a:rPr lang="en-US" dirty="0"/>
              <a:t>Reduce network bandwidth</a:t>
            </a:r>
          </a:p>
          <a:p>
            <a:pPr lvl="1"/>
            <a:r>
              <a:rPr lang="en-US" dirty="0"/>
              <a:t>If-Modified-Since: Thu, 17 Aug 2006 17:53:51 GMT</a:t>
            </a:r>
          </a:p>
          <a:p>
            <a:pPr lvl="1"/>
            <a:r>
              <a:rPr lang="en-US" dirty="0" err="1"/>
              <a:t>ETag</a:t>
            </a:r>
            <a:r>
              <a:rPr lang="en-US" dirty="0"/>
              <a:t>: "686897696a7c876b7e"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81000"/>
          </a:xfrm>
        </p:spPr>
        <p:txBody>
          <a:bodyPr>
            <a:noAutofit/>
          </a:bodyPr>
          <a:lstStyle/>
          <a:p>
            <a:r>
              <a:rPr lang="en-US" sz="3600" dirty="0"/>
              <a:t>SSL Handshake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626" y="2427051"/>
            <a:ext cx="3886201" cy="3745149"/>
          </a:xfrm>
        </p:spPr>
        <p:txBody>
          <a:bodyPr>
            <a:normAutofit/>
          </a:bodyPr>
          <a:lstStyle/>
          <a:p>
            <a:r>
              <a:rPr lang="en-US" sz="2000" dirty="0"/>
              <a:t>A HTTP-based SSL connection is always initiated by the client using a URL starting with https:// instead of with http://.</a:t>
            </a:r>
          </a:p>
          <a:p>
            <a:r>
              <a:rPr lang="en-US" sz="2000" dirty="0"/>
              <a:t>At the beginning of an SSL session, an SSL handshake is performed</a:t>
            </a:r>
          </a:p>
          <a:p>
            <a:r>
              <a:rPr lang="en-US" sz="2000" dirty="0"/>
              <a:t>This handshake produces the cryptographic parameters of the session.</a:t>
            </a:r>
          </a:p>
          <a:p>
            <a:pPr>
              <a:buNone/>
            </a:pPr>
            <a:r>
              <a:rPr lang="en-US" sz="2000" dirty="0"/>
              <a:t>     </a:t>
            </a:r>
          </a:p>
        </p:txBody>
      </p:sp>
      <p:pic>
        <p:nvPicPr>
          <p:cNvPr id="7" name="handshak" descr="Picture: SSL handshake with server authentic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66700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RFC-2616: </a:t>
            </a:r>
            <a:r>
              <a:rPr lang="en-US" sz="3000" dirty="0">
                <a:hlinkClick r:id="rId2"/>
              </a:rPr>
              <a:t>http://www.w3.org/Protocols/rfc2616/rfc2616.html</a:t>
            </a:r>
            <a:endParaRPr lang="en-US" sz="3000" dirty="0"/>
          </a:p>
          <a:p>
            <a:r>
              <a:rPr lang="en-US" dirty="0"/>
              <a:t>TCP GUIDE: </a:t>
            </a:r>
            <a:r>
              <a:rPr lang="en-US" sz="3000" dirty="0">
                <a:hlinkClick r:id="rId3"/>
              </a:rPr>
              <a:t>http://www.tcpipguide.com/free/t_TCPIPHypertextTransferProtocolHTTP.htm</a:t>
            </a:r>
            <a:endParaRPr lang="en-US" sz="3000" dirty="0"/>
          </a:p>
          <a:p>
            <a:r>
              <a:rPr lang="en-US" dirty="0"/>
              <a:t>IBM Software Information Center - The HTTP protocol </a:t>
            </a:r>
            <a:r>
              <a:rPr lang="en-US" sz="3000" u="sng" dirty="0">
                <a:hlinkClick r:id="rId4"/>
              </a:rPr>
              <a:t>http://publib.boulder.ibm.com/infocenter/cicsts/v3r1/topic/com.ibm.cics.ts31.doc/dfhtl/topics/dfhtl29.htm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and regulations that determine how data is transmitted.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OSI layers</a:t>
            </a:r>
          </a:p>
        </p:txBody>
      </p:sp>
      <p:pic>
        <p:nvPicPr>
          <p:cNvPr id="1026" name="Picture 2" descr="http://www.washington.edu/lst/help/computing_fundamentals/networking/img/osi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705600" cy="52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7407" y="4099447"/>
            <a:ext cx="3505200" cy="945105"/>
          </a:xfrm>
          <a:prstGeom prst="wedgeEllipseCallout">
            <a:avLst>
              <a:gd name="adj1" fmla="val 78947"/>
              <a:gd name="adj2" fmla="val -106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HTTP, SMTP, FTP, DNS…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</a:t>
            </a:r>
          </a:p>
          <a:p>
            <a:pPr lvl="1"/>
            <a:r>
              <a:rPr lang="en-US" dirty="0"/>
              <a:t>an application-level protocol for distributed, collaborative, hypermedia information systems (RFC-2616)</a:t>
            </a:r>
          </a:p>
          <a:p>
            <a:pPr lvl="1"/>
            <a:r>
              <a:rPr lang="en-US" dirty="0"/>
              <a:t>Not only text but graphics and multimedia</a:t>
            </a:r>
          </a:p>
          <a:p>
            <a:pPr lvl="1"/>
            <a:r>
              <a:rPr lang="en-US" dirty="0"/>
              <a:t>A part of TCP/IP protocols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1990 – HTTP/0.9</a:t>
            </a:r>
          </a:p>
          <a:p>
            <a:pPr lvl="1"/>
            <a:r>
              <a:rPr lang="en-US" dirty="0"/>
              <a:t>1996 – HTTP/1.0</a:t>
            </a:r>
          </a:p>
          <a:p>
            <a:pPr lvl="1"/>
            <a:r>
              <a:rPr lang="en-US" dirty="0"/>
              <a:t>1999 – HTTP/1.1</a:t>
            </a:r>
          </a:p>
          <a:p>
            <a:pPr lvl="1"/>
            <a:r>
              <a:rPr lang="en-US" dirty="0"/>
              <a:t>Next HTTP/2.0 (draft)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protocol?</a:t>
            </a:r>
          </a:p>
        </p:txBody>
      </p:sp>
      <p:pic>
        <p:nvPicPr>
          <p:cNvPr id="13314" name="Picture 2" descr="http://home.web.cern.ch/sites/home.web.cern.ch/files/styles/medium/public/image/about_section_page/2013/01/bernerslee.jpg?itok=_ycR_q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02" y="2895600"/>
            <a:ext cx="4040233" cy="259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3" y="2158317"/>
            <a:ext cx="7408333" cy="3450696"/>
          </a:xfrm>
        </p:spPr>
        <p:txBody>
          <a:bodyPr/>
          <a:lstStyle/>
          <a:p>
            <a:r>
              <a:rPr lang="en-US" dirty="0"/>
              <a:t>The HTTP protocol is a request/response protocol</a:t>
            </a:r>
          </a:p>
          <a:p>
            <a:r>
              <a:rPr lang="en-US" dirty="0"/>
              <a:t>A client sends a request to the server</a:t>
            </a:r>
          </a:p>
          <a:p>
            <a:r>
              <a:rPr lang="en-US" dirty="0"/>
              <a:t>The server responds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 chain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04900" y="4849577"/>
            <a:ext cx="7201246" cy="1779823"/>
            <a:chOff x="1104900" y="4250476"/>
            <a:chExt cx="7201246" cy="17798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343400"/>
              <a:ext cx="12954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911" y="4250476"/>
              <a:ext cx="990600" cy="1358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466455" y="4724400"/>
              <a:ext cx="3886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466455" y="5424347"/>
              <a:ext cx="409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95600" y="429896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5711" y="505767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4900" y="566096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946" y="563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Server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16704"/>
            <a:ext cx="7408333" cy="3450696"/>
          </a:xfrm>
        </p:spPr>
        <p:txBody>
          <a:bodyPr/>
          <a:lstStyle/>
          <a:p>
            <a:r>
              <a:rPr lang="en-US" dirty="0"/>
              <a:t>HTTP Request/Response Chain with Intermediaries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 chain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3581400"/>
            <a:ext cx="8491451" cy="1918027"/>
            <a:chOff x="457200" y="3949373"/>
            <a:chExt cx="8491451" cy="1918027"/>
          </a:xfrm>
        </p:grpSpPr>
        <p:grpSp>
          <p:nvGrpSpPr>
            <p:cNvPr id="19" name="Group 18"/>
            <p:cNvGrpSpPr/>
            <p:nvPr/>
          </p:nvGrpSpPr>
          <p:grpSpPr>
            <a:xfrm>
              <a:off x="1905000" y="3949373"/>
              <a:ext cx="2157845" cy="485683"/>
              <a:chOff x="1905000" y="3324317"/>
              <a:chExt cx="2157845" cy="48568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905000" y="3810000"/>
                <a:ext cx="1295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081645" y="3324317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Request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0181" y="4828201"/>
              <a:ext cx="2344535" cy="369332"/>
              <a:chOff x="4112376" y="5057678"/>
              <a:chExt cx="2344535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4112376" y="5427010"/>
                <a:ext cx="1526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475711" y="505767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Response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57200" y="4180501"/>
              <a:ext cx="1981200" cy="1686899"/>
              <a:chOff x="1104900" y="4343400"/>
              <a:chExt cx="1981200" cy="1686899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4343400"/>
                <a:ext cx="1295400" cy="129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04900" y="5660967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Client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67451" y="3949373"/>
              <a:ext cx="1981200" cy="1757656"/>
              <a:chOff x="6324946" y="4250476"/>
              <a:chExt cx="1981200" cy="1757656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6911" y="4250476"/>
                <a:ext cx="990600" cy="1358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324946" y="56388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HTTP Server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85111" y="4028721"/>
              <a:ext cx="1981200" cy="1598960"/>
              <a:chOff x="6324946" y="4250476"/>
              <a:chExt cx="1981200" cy="1805322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6911" y="4250476"/>
                <a:ext cx="990600" cy="1358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324946" y="5638800"/>
                <a:ext cx="1981200" cy="41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Intermediary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804757" y="4050450"/>
              <a:ext cx="2157845" cy="485683"/>
              <a:chOff x="1905000" y="3324317"/>
              <a:chExt cx="2157845" cy="485683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1905000" y="3810000"/>
                <a:ext cx="1295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081645" y="3324317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Request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103814" y="4795935"/>
              <a:ext cx="2344535" cy="369332"/>
              <a:chOff x="4112376" y="5057678"/>
              <a:chExt cx="2344535" cy="36933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4112376" y="5427010"/>
                <a:ext cx="1526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475711" y="505767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Response</a:t>
                </a:r>
              </a:p>
            </p:txBody>
          </p:sp>
        </p:grpSp>
      </p:grpSp>
      <p:sp>
        <p:nvSpPr>
          <p:cNvPr id="24" name="Oval Callout 23"/>
          <p:cNvSpPr/>
          <p:nvPr/>
        </p:nvSpPr>
        <p:spPr>
          <a:xfrm>
            <a:off x="787631" y="5486399"/>
            <a:ext cx="3174769" cy="1245775"/>
          </a:xfrm>
          <a:prstGeom prst="wedgeEllipseCallout">
            <a:avLst>
              <a:gd name="adj1" fmla="val 34513"/>
              <a:gd name="adj2" fmla="val -94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  <a:p>
            <a:pPr algn="ctr"/>
            <a:r>
              <a:rPr lang="en-US" dirty="0"/>
              <a:t>Gateway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remember previous request/response chain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stateless protocol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3820" y="3733800"/>
            <a:ext cx="7768590" cy="2238318"/>
            <a:chOff x="783820" y="3299936"/>
            <a:chExt cx="7768590" cy="223831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175" y="3657600"/>
              <a:ext cx="12954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2848" y="3467370"/>
              <a:ext cx="990600" cy="1358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2362199" y="3299936"/>
              <a:ext cx="4094711" cy="738664"/>
              <a:chOff x="2362199" y="2479361"/>
              <a:chExt cx="4094711" cy="738664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370165" y="2821778"/>
                <a:ext cx="3886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2362199" y="3215362"/>
                <a:ext cx="409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65020" y="2479361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Request 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71455" y="284869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Response 1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83820" y="514536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71210" y="5168922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Server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76499" y="4146639"/>
              <a:ext cx="4094711" cy="738664"/>
              <a:chOff x="2362199" y="2479361"/>
              <a:chExt cx="4094711" cy="73866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2370165" y="2821778"/>
                <a:ext cx="3886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362199" y="3215362"/>
                <a:ext cx="409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765020" y="2479361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Request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71455" y="284869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Response 2</a:t>
                </a:r>
              </a:p>
            </p:txBody>
          </p:sp>
        </p:grpSp>
      </p:grp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2835331" y="5549922"/>
            <a:ext cx="3377046" cy="123187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maintain state?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AF67-0F4E-4EDA-9313-8E6EF2F2A1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5160</TotalTime>
  <Words>2034</Words>
  <Application>Microsoft Office PowerPoint</Application>
  <PresentationFormat>Екран (4:3)</PresentationFormat>
  <Paragraphs>271</Paragraphs>
  <Slides>29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Calibri</vt:lpstr>
      <vt:lpstr>Candara</vt:lpstr>
      <vt:lpstr>Symbol</vt:lpstr>
      <vt:lpstr>Waveform</vt:lpstr>
      <vt:lpstr>HTTP Protocol</vt:lpstr>
      <vt:lpstr>Agenda</vt:lpstr>
      <vt:lpstr>Communication Protocol?</vt:lpstr>
      <vt:lpstr>7 OSI layers</vt:lpstr>
      <vt:lpstr>HTTP protocol?</vt:lpstr>
      <vt:lpstr>HTTP protocol?</vt:lpstr>
      <vt:lpstr>HTTP Communication chain</vt:lpstr>
      <vt:lpstr>HTTP Communication chain</vt:lpstr>
      <vt:lpstr>HTTP stateless protocol</vt:lpstr>
      <vt:lpstr>HTTP Transport binding</vt:lpstr>
      <vt:lpstr>HTTP Methods</vt:lpstr>
      <vt:lpstr>HTTP GET vs. POST</vt:lpstr>
      <vt:lpstr>HTTP GET vs. POST</vt:lpstr>
      <vt:lpstr>HTTP Message</vt:lpstr>
      <vt:lpstr>HTTP Request Message</vt:lpstr>
      <vt:lpstr>HTTP Request Headers</vt:lpstr>
      <vt:lpstr>HTTP Request Headers (cont.)</vt:lpstr>
      <vt:lpstr>HTTP Response Message</vt:lpstr>
      <vt:lpstr>HTTP Response Headers</vt:lpstr>
      <vt:lpstr>HTTP Status codes</vt:lpstr>
      <vt:lpstr>Common HTTP Status codes</vt:lpstr>
      <vt:lpstr>Common HTTP Status codes</vt:lpstr>
      <vt:lpstr>Common HTTP Status codes</vt:lpstr>
      <vt:lpstr>HTTP Cookie</vt:lpstr>
      <vt:lpstr>HTTP Caching</vt:lpstr>
      <vt:lpstr>HTTP Caching</vt:lpstr>
      <vt:lpstr>HTTP Caching</vt:lpstr>
      <vt:lpstr>SSL Handshake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Nam Chuong</dc:creator>
  <cp:lastModifiedBy>Andrey Lisnyak</cp:lastModifiedBy>
  <cp:revision>274</cp:revision>
  <dcterms:created xsi:type="dcterms:W3CDTF">2013-07-15T17:16:34Z</dcterms:created>
  <dcterms:modified xsi:type="dcterms:W3CDTF">2025-02-11T14:04:28Z</dcterms:modified>
</cp:coreProperties>
</file>