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982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06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70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213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82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697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872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341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88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08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357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83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196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55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06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63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5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83D7369-9D3A-419B-A5DA-D18930C730A8}" type="datetimeFigureOut">
              <a:rPr lang="en-IN" smtClean="0"/>
              <a:t>28-10-2018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6096F59-4E72-4B20-9FD3-C3C6F629C7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34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652E9D-7709-4977-A56D-2E561BFC4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644" y="1855316"/>
            <a:ext cx="7143750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92B6E23-B625-496D-86C0-23FA943D4482}"/>
              </a:ext>
            </a:extLst>
          </p:cNvPr>
          <p:cNvSpPr/>
          <p:nvPr/>
        </p:nvSpPr>
        <p:spPr>
          <a:xfrm>
            <a:off x="9907604" y="4932059"/>
            <a:ext cx="156324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By:</a:t>
            </a:r>
          </a:p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Mayank Panchal</a:t>
            </a:r>
            <a:endParaRPr lang="en-IN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3015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004B3C-8F90-4555-BBA1-64C6048D0FAB}"/>
              </a:ext>
            </a:extLst>
          </p:cNvPr>
          <p:cNvSpPr/>
          <p:nvPr/>
        </p:nvSpPr>
        <p:spPr>
          <a:xfrm>
            <a:off x="1318054" y="236648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The best and easy routing system I’ve seen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Routing per middleware / prefix or namespace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Routing per request method (GET, POST, DELETE, etc.)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ALWAYS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 name your route 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Be careful with the routing order !</a:t>
            </a:r>
          </a:p>
          <a:p>
            <a:pPr lvl="0"/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Let’s see routing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4C1B7A-CA89-4D54-803E-8E862AC2BAE9}"/>
              </a:ext>
            </a:extLst>
          </p:cNvPr>
          <p:cNvSpPr/>
          <p:nvPr/>
        </p:nvSpPr>
        <p:spPr>
          <a:xfrm>
            <a:off x="4872681" y="718406"/>
            <a:ext cx="19832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Routing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D3BD96-B2E4-4E6A-81AB-A33FB03A3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894" y="2881243"/>
            <a:ext cx="4116884" cy="20790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0221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38CA93-CD04-47DD-8701-9841AA3CFDC0}"/>
              </a:ext>
            </a:extLst>
          </p:cNvPr>
          <p:cNvSpPr/>
          <p:nvPr/>
        </p:nvSpPr>
        <p:spPr>
          <a:xfrm>
            <a:off x="1280983" y="2044692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 middleware is mechanism for filtering the HTTP requests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Laravel includes several middleware's – Authentication, CSRF Protection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 auth middleware checks if the user visiting the page is authenticated through session cookie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The CSRF token protection middleware protects your application from cross-site request forgery attacks by adding token key for each generated form</a:t>
            </a:r>
          </a:p>
          <a:p>
            <a:pPr lvl="0"/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Let’s create middleware</a:t>
            </a:r>
          </a:p>
          <a:p>
            <a:pPr lvl="0"/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lvl="0"/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5AC5-A7B7-410C-BCCB-20A3AF4A4CF6}"/>
              </a:ext>
            </a:extLst>
          </p:cNvPr>
          <p:cNvSpPr/>
          <p:nvPr/>
        </p:nvSpPr>
        <p:spPr>
          <a:xfrm>
            <a:off x="4499271" y="557768"/>
            <a:ext cx="28777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M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iddleware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F51FE-5ED2-437C-BE2F-0E3ED8960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983" y="2044692"/>
            <a:ext cx="4540315" cy="283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77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E982A-2328-4F73-AED8-D071E2213868}"/>
              </a:ext>
            </a:extLst>
          </p:cNvPr>
          <p:cNvSpPr/>
          <p:nvPr/>
        </p:nvSpPr>
        <p:spPr>
          <a:xfrm>
            <a:off x="1552833" y="2151271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Blade is the powerful template engine provided by Laravel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All the code inside blade file is compiled to static html file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Supports plain PHP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Saves time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Better components mobility, extend and include partials</a:t>
            </a:r>
          </a:p>
          <a:p>
            <a:pPr lvl="0"/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Let’s take a look at few examples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6D976C-8214-49AC-A5E1-953ABED99D1B}"/>
              </a:ext>
            </a:extLst>
          </p:cNvPr>
          <p:cNvSpPr/>
          <p:nvPr/>
        </p:nvSpPr>
        <p:spPr>
          <a:xfrm>
            <a:off x="5242438" y="736411"/>
            <a:ext cx="14847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Blade</a:t>
            </a:r>
            <a:endParaRPr lang="en-I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A3485-377B-4919-B5C2-8998E511B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460" y="2458995"/>
            <a:ext cx="3350559" cy="170729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7062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C64A34-671F-496E-924C-F874756E2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8624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arajita" panose="02020603050405020304" pitchFamily="18" charset="0"/>
                <a:cs typeface="Aparajita" panose="02020603050405020304" pitchFamily="18" charset="0"/>
              </a:rPr>
              <a:t>Eloquent &amp; Database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D007FE0-D407-4A76-95E0-4FF29C213D73}"/>
              </a:ext>
            </a:extLst>
          </p:cNvPr>
          <p:cNvSpPr txBox="1">
            <a:spLocks/>
          </p:cNvSpPr>
          <p:nvPr/>
        </p:nvSpPr>
        <p:spPr>
          <a:xfrm>
            <a:off x="978420" y="1549939"/>
            <a:ext cx="10493775" cy="100676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The Eloquent ORM (Object-relational mapping) provides simple Active Record implementation for working with the database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9D1243-B484-4CB3-B4C4-221B8332C3F4}"/>
              </a:ext>
            </a:extLst>
          </p:cNvPr>
          <p:cNvSpPr txBox="1">
            <a:spLocks/>
          </p:cNvSpPr>
          <p:nvPr/>
        </p:nvSpPr>
        <p:spPr>
          <a:xfrm>
            <a:off x="2741811" y="2557049"/>
            <a:ext cx="4023072" cy="1930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$article = new Article();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$article-&gt;title = ‘Article title’;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$article-&gt;description = ‘Description’;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$article-&gt;save();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8C73552-5E08-4E24-B28B-60ACA96EF5DE}"/>
              </a:ext>
            </a:extLst>
          </p:cNvPr>
          <p:cNvSpPr/>
          <p:nvPr/>
        </p:nvSpPr>
        <p:spPr>
          <a:xfrm>
            <a:off x="4025804" y="4487449"/>
            <a:ext cx="539576" cy="5018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7ECFCE5-EA2F-4ABC-9C00-9DC84D13BC8F}"/>
              </a:ext>
            </a:extLst>
          </p:cNvPr>
          <p:cNvSpPr txBox="1">
            <a:spLocks/>
          </p:cNvSpPr>
          <p:nvPr/>
        </p:nvSpPr>
        <p:spPr>
          <a:xfrm>
            <a:off x="978420" y="5130596"/>
            <a:ext cx="9329995" cy="6742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INSERT INTO `</a:t>
            </a: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article</a:t>
            </a:r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` (`title`, `description`) VALUES (‘Article title’, ‘Description’);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4DBFBC-726F-457A-BA3F-377410EC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930" y="2450686"/>
            <a:ext cx="2538650" cy="25386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1256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E711A7-07AE-4129-B969-1E148D807544}"/>
              </a:ext>
            </a:extLst>
          </p:cNvPr>
          <p:cNvSpPr txBox="1">
            <a:spLocks/>
          </p:cNvSpPr>
          <p:nvPr/>
        </p:nvSpPr>
        <p:spPr>
          <a:xfrm>
            <a:off x="1274192" y="991070"/>
            <a:ext cx="10192378" cy="220890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Each table has its own “Model”. You can use the model to read, insert, update or delete row from the specific table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Let’s check one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CE9A8-43AE-4EB6-B269-C07212ABB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789" y="2133018"/>
            <a:ext cx="5988235" cy="35255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FC42E6-2847-4BF9-8ECA-EF8416D81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18" y="2945506"/>
            <a:ext cx="5297465" cy="2136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2652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7A4990-9E4B-4090-A506-207E0B7F3480}"/>
              </a:ext>
            </a:extLst>
          </p:cNvPr>
          <p:cNvSpPr/>
          <p:nvPr/>
        </p:nvSpPr>
        <p:spPr>
          <a:xfrm>
            <a:off x="4418297" y="434199"/>
            <a:ext cx="33554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Practical Task</a:t>
            </a:r>
          </a:p>
        </p:txBody>
      </p:sp>
    </p:spTree>
    <p:extLst>
      <p:ext uri="{BB962C8B-B14F-4D97-AF65-F5344CB8AC3E}">
        <p14:creationId xmlns:p14="http://schemas.microsoft.com/office/powerpoint/2010/main" val="1350228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D2C58A-D082-47BD-B31F-68930FD19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552" y="8793"/>
            <a:ext cx="3145566" cy="104852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E9F82DB-3972-4287-B011-DD0B77598C09}"/>
              </a:ext>
            </a:extLst>
          </p:cNvPr>
          <p:cNvSpPr/>
          <p:nvPr/>
        </p:nvSpPr>
        <p:spPr>
          <a:xfrm>
            <a:off x="2649483" y="421843"/>
            <a:ext cx="3581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Best practices in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7DB40-2797-40BF-A08E-E40EE0BD69DE}"/>
              </a:ext>
            </a:extLst>
          </p:cNvPr>
          <p:cNvSpPr/>
          <p:nvPr/>
        </p:nvSpPr>
        <p:spPr>
          <a:xfrm>
            <a:off x="2211286" y="1869788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NEVER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 write queries or model logic inside the controller! The controller job is to communicate with the model and pass data to the view.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B4B549-FBF6-43F7-9ADF-DC04E89B9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51" y="3757282"/>
            <a:ext cx="9682469" cy="2678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39EFD6-DECA-480E-ADF8-0501C7694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517" y="1229101"/>
            <a:ext cx="2296147" cy="21043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17418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A34A9B-4065-4AC7-9B9C-78F40131E009}"/>
              </a:ext>
            </a:extLst>
          </p:cNvPr>
          <p:cNvSpPr txBox="1">
            <a:spLocks/>
          </p:cNvSpPr>
          <p:nvPr/>
        </p:nvSpPr>
        <p:spPr>
          <a:xfrm>
            <a:off x="961445" y="1547794"/>
            <a:ext cx="5952293" cy="2073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Extend and include partials. For example share the same form fields on 2 pages – add and edit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BE9013-1DA1-4B7B-B128-552927A55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490" y="1352690"/>
            <a:ext cx="3860846" cy="20734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D58EE-87FA-4468-A351-F480D17B0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489" y="4105745"/>
            <a:ext cx="8630854" cy="263879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0020CC3-98AE-4E7F-B0C6-0153A7B050CD}"/>
              </a:ext>
            </a:extLst>
          </p:cNvPr>
          <p:cNvSpPr/>
          <p:nvPr/>
        </p:nvSpPr>
        <p:spPr>
          <a:xfrm>
            <a:off x="4468792" y="352632"/>
            <a:ext cx="32544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atin typeface="Aparajita" panose="02020603050405020304" pitchFamily="18" charset="0"/>
                <a:cs typeface="Aparajita" panose="02020603050405020304" pitchFamily="18" charset="0"/>
              </a:rPr>
              <a:t>Views mobility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50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01C111-2CAC-4E99-A7D8-73B2256C6B1D}"/>
              </a:ext>
            </a:extLst>
          </p:cNvPr>
          <p:cNvSpPr txBox="1">
            <a:spLocks/>
          </p:cNvSpPr>
          <p:nvPr/>
        </p:nvSpPr>
        <p:spPr>
          <a:xfrm>
            <a:off x="950709" y="1214741"/>
            <a:ext cx="10289944" cy="1530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Always use the CSRF token protection that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Laravel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provides in forms you create, the hackers will not be able to spam your forms and database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85EF4-9FB4-43E7-822C-03FAA67DDB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7" y="2865789"/>
            <a:ext cx="7049484" cy="1171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E061F-30B4-4688-AF56-A79A65B44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257" y="5160481"/>
            <a:ext cx="7049484" cy="1312006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4D2FEF5D-B8DE-4CDD-B366-ECF791254594}"/>
              </a:ext>
            </a:extLst>
          </p:cNvPr>
          <p:cNvSpPr/>
          <p:nvPr/>
        </p:nvSpPr>
        <p:spPr>
          <a:xfrm>
            <a:off x="5726602" y="4354160"/>
            <a:ext cx="480609" cy="4896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66FFB-4CDE-48F0-B566-F5825E0DF72B}"/>
              </a:ext>
            </a:extLst>
          </p:cNvPr>
          <p:cNvSpPr/>
          <p:nvPr/>
        </p:nvSpPr>
        <p:spPr>
          <a:xfrm>
            <a:off x="4523777" y="215375"/>
            <a:ext cx="314380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atin typeface="Aparajita" panose="02020603050405020304" pitchFamily="18" charset="0"/>
                <a:cs typeface="Aparajita" panose="02020603050405020304" pitchFamily="18" charset="0"/>
              </a:rPr>
              <a:t>Forms security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11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2CF89E-60B0-457C-A4F2-E8C0EFEB6121}"/>
              </a:ext>
            </a:extLst>
          </p:cNvPr>
          <p:cNvSpPr txBox="1">
            <a:spLocks/>
          </p:cNvSpPr>
          <p:nvPr/>
        </p:nvSpPr>
        <p:spPr>
          <a:xfrm>
            <a:off x="951028" y="1424193"/>
            <a:ext cx="10289944" cy="1530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Be careful with the database architecture, always use the proper length for specific column and never forget the indexes for searchable 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73D22-8B34-4528-951F-5B12969B0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4" y="3299528"/>
            <a:ext cx="8535591" cy="20100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07495AD-B2B3-44C7-8C49-47F890872921}"/>
              </a:ext>
            </a:extLst>
          </p:cNvPr>
          <p:cNvSpPr/>
          <p:nvPr/>
        </p:nvSpPr>
        <p:spPr>
          <a:xfrm>
            <a:off x="3865261" y="130108"/>
            <a:ext cx="4461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atin typeface="Aparajita" panose="02020603050405020304" pitchFamily="18" charset="0"/>
                <a:cs typeface="Aparajita" panose="02020603050405020304" pitchFamily="18" charset="0"/>
              </a:rPr>
              <a:t>Database architecture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16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E07BD0-B17C-4426-B083-CAD5F40446DC}"/>
              </a:ext>
            </a:extLst>
          </p:cNvPr>
          <p:cNvSpPr/>
          <p:nvPr/>
        </p:nvSpPr>
        <p:spPr>
          <a:xfrm>
            <a:off x="4569166" y="284205"/>
            <a:ext cx="305366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We will learn today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E49796-3602-4349-9419-39C70E2E7932}"/>
              </a:ext>
            </a:extLst>
          </p:cNvPr>
          <p:cNvSpPr txBox="1">
            <a:spLocks/>
          </p:cNvSpPr>
          <p:nvPr/>
        </p:nvSpPr>
        <p:spPr>
          <a:xfrm>
            <a:off x="1231931" y="997993"/>
            <a:ext cx="5667882" cy="557580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What is Laravel</a:t>
            </a:r>
            <a:r>
              <a:rPr lang="bg-BG" dirty="0">
                <a:cs typeface="Aparajita" panose="02020603050405020304" pitchFamily="18" charset="0"/>
              </a:rPr>
              <a:t> </a:t>
            </a:r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Install Laravel</a:t>
            </a:r>
            <a:r>
              <a:rPr lang="bg-BG" dirty="0">
                <a:cs typeface="Aparajita" panose="02020603050405020304" pitchFamily="18" charset="0"/>
              </a:rPr>
              <a:t> 5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with Composer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Files structure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What is artisan and how does it save us time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Routing and route types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What is Middleware and how to use it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What is Blade ?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Database and Eloquent ORM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CRUD with validation and database connection (practical task)</a:t>
            </a:r>
          </a:p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Best practices when coding in Laravel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D128E-45C8-4B63-8319-152A12501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573" y="997993"/>
            <a:ext cx="4609784" cy="373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85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555D43-FDD8-4FE8-81FC-73E36E1245E1}"/>
              </a:ext>
            </a:extLst>
          </p:cNvPr>
          <p:cNvSpPr txBox="1">
            <a:spLocks/>
          </p:cNvSpPr>
          <p:nvPr/>
        </p:nvSpPr>
        <p:spPr>
          <a:xfrm>
            <a:off x="982152" y="1136710"/>
            <a:ext cx="3975176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Avoid the big query unless you really have to do it. The big query is hard to debug and understand. </a:t>
            </a: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You can merge the small queries into one to save the CPU time on server, but sometimes the query becomes way too big.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93E07-AC3A-4AF1-B1FF-A24961EE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00" y="0"/>
            <a:ext cx="6606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75ADDE-A43E-404E-8269-417DB96FF8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860" y="4176583"/>
            <a:ext cx="2192209" cy="21922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EB7A6E-CECA-449B-86AE-2397A1A4B1DE}"/>
              </a:ext>
            </a:extLst>
          </p:cNvPr>
          <p:cNvSpPr/>
          <p:nvPr/>
        </p:nvSpPr>
        <p:spPr>
          <a:xfrm>
            <a:off x="1837860" y="259613"/>
            <a:ext cx="226376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atin typeface="Aparajita" panose="02020603050405020304" pitchFamily="18" charset="0"/>
                <a:cs typeface="Aparajita" panose="02020603050405020304" pitchFamily="18" charset="0"/>
              </a:rPr>
              <a:t>Big Query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247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3C7D03-912F-4E62-A4AB-8926123CC48D}"/>
              </a:ext>
            </a:extLst>
          </p:cNvPr>
          <p:cNvSpPr txBox="1">
            <a:spLocks/>
          </p:cNvSpPr>
          <p:nvPr/>
        </p:nvSpPr>
        <p:spPr>
          <a:xfrm>
            <a:off x="1055186" y="647765"/>
            <a:ext cx="4498304" cy="32198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Don’t forget to write comments for each method or complicated logic. </a:t>
            </a:r>
          </a:p>
          <a:p>
            <a:pPr marL="0" indent="0" algn="ctr">
              <a:buNone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The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PHPDoc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comments are helping the IDE to autosuggest easier and the developers to understand the piece of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404493-BF72-4150-A642-B7E043E95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09" y="3657147"/>
            <a:ext cx="5448867" cy="28553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14C5649-7122-411E-B055-9D1928E21F75}"/>
              </a:ext>
            </a:extLst>
          </p:cNvPr>
          <p:cNvSpPr/>
          <p:nvPr/>
        </p:nvSpPr>
        <p:spPr>
          <a:xfrm>
            <a:off x="3304338" y="268021"/>
            <a:ext cx="523733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dirty="0">
                <a:latin typeface="Aparajita" panose="02020603050405020304" pitchFamily="18" charset="0"/>
                <a:cs typeface="Aparajita" panose="02020603050405020304" pitchFamily="18" charset="0"/>
              </a:rPr>
              <a:t>Don’t forget the </a:t>
            </a:r>
            <a:r>
              <a:rPr lang="en-US" sz="4800" dirty="0" err="1">
                <a:latin typeface="Aparajita" panose="02020603050405020304" pitchFamily="18" charset="0"/>
                <a:cs typeface="Aparajita" panose="02020603050405020304" pitchFamily="18" charset="0"/>
              </a:rPr>
              <a:t>PHPDoc</a:t>
            </a:r>
            <a:endParaRPr 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2B9091-1885-4F5A-B6C4-5468D026D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3141" y="1438145"/>
            <a:ext cx="3405735" cy="34357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8382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E5B6B7-8A2B-4B72-BABF-B1BD0A398E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31" b="4391"/>
          <a:stretch/>
        </p:blipFill>
        <p:spPr>
          <a:xfrm>
            <a:off x="4183452" y="3072215"/>
            <a:ext cx="3256683" cy="31185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98C827-9243-420A-960C-836A3D518FA9}"/>
              </a:ext>
            </a:extLst>
          </p:cNvPr>
          <p:cNvSpPr/>
          <p:nvPr/>
        </p:nvSpPr>
        <p:spPr>
          <a:xfrm>
            <a:off x="4356907" y="1150891"/>
            <a:ext cx="290977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atin typeface="Aparajita" panose="02020603050405020304" pitchFamily="18" charset="0"/>
                <a:cs typeface="Aparajita" panose="02020603050405020304" pitchFamily="18" charset="0"/>
              </a:rPr>
              <a:t>Thank you! </a:t>
            </a:r>
          </a:p>
          <a:p>
            <a:pPr algn="ctr"/>
            <a:r>
              <a:rPr lang="en-US" sz="5400" dirty="0">
                <a:latin typeface="Aparajita" panose="02020603050405020304" pitchFamily="18" charset="0"/>
                <a:cs typeface="Aparajita" panose="02020603050405020304" pitchFamily="18" charset="0"/>
              </a:rPr>
              <a:t>Questions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31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9A9FC0-91F3-457A-9D79-0AB35E4AF569}"/>
              </a:ext>
            </a:extLst>
          </p:cNvPr>
          <p:cNvSpPr/>
          <p:nvPr/>
        </p:nvSpPr>
        <p:spPr>
          <a:xfrm>
            <a:off x="4081848" y="2288869"/>
            <a:ext cx="783418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Laravel is MVC PHP framework created by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Taylor </a:t>
            </a:r>
            <a:r>
              <a:rPr lang="en-US" sz="2800" b="1" dirty="0" err="1">
                <a:latin typeface="Aparajita" panose="02020603050405020304" pitchFamily="18" charset="0"/>
                <a:cs typeface="Aparajita" panose="02020603050405020304" pitchFamily="18" charset="0"/>
              </a:rPr>
              <a:t>Otwell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in</a:t>
            </a:r>
            <a:r>
              <a:rPr lang="bg-BG" sz="2800" dirty="0">
                <a:cs typeface="Aparajita" panose="02020603050405020304" pitchFamily="18" charset="0"/>
              </a:rPr>
              <a:t>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2011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Free open-source license with many contributors worldwide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One of the best frameworks together with </a:t>
            </a:r>
            <a:r>
              <a:rPr lang="en-US" sz="2800" dirty="0" err="1">
                <a:latin typeface="Aparajita" panose="02020603050405020304" pitchFamily="18" charset="0"/>
                <a:cs typeface="Aparajita" panose="02020603050405020304" pitchFamily="18" charset="0"/>
              </a:rPr>
              <a:t>Symfony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, CodeIgniter, </a:t>
            </a:r>
            <a:r>
              <a:rPr lang="en-US" sz="2800" dirty="0" err="1">
                <a:latin typeface="Aparajita" panose="02020603050405020304" pitchFamily="18" charset="0"/>
                <a:cs typeface="Aparajita" panose="02020603050405020304" pitchFamily="18" charset="0"/>
              </a:rPr>
              <a:t>Yii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Has powerful features, saving us time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Uses </a:t>
            </a:r>
            <a:r>
              <a:rPr lang="en-US" sz="2800" dirty="0" err="1">
                <a:latin typeface="Aparajita" panose="02020603050405020304" pitchFamily="18" charset="0"/>
                <a:cs typeface="Aparajita" panose="02020603050405020304" pitchFamily="18" charset="0"/>
              </a:rPr>
              <a:t>Symfony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 packages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75EA18-5817-4265-8697-9B11B0DBD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50" y="0"/>
            <a:ext cx="4522573" cy="150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5FBDEA5-1C34-45C9-9DE3-4A0C2F2FCB68}"/>
              </a:ext>
            </a:extLst>
          </p:cNvPr>
          <p:cNvSpPr/>
          <p:nvPr/>
        </p:nvSpPr>
        <p:spPr>
          <a:xfrm>
            <a:off x="3130306" y="584194"/>
            <a:ext cx="19030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What 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48E037-A330-4348-9A64-A0A951643F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968" y="1771130"/>
            <a:ext cx="3618234" cy="414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4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C3D9C2-FFBF-43F2-B27C-CFEB5F6AF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372" y="963827"/>
            <a:ext cx="8763092" cy="49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720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FA02F5-A622-4734-84E4-10FF35AEC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17497"/>
            <a:ext cx="3571875" cy="1190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83CA1E7-A8F0-4A5E-9DE1-9CF26BB7AB40}"/>
              </a:ext>
            </a:extLst>
          </p:cNvPr>
          <p:cNvSpPr/>
          <p:nvPr/>
        </p:nvSpPr>
        <p:spPr>
          <a:xfrm>
            <a:off x="3558126" y="1487133"/>
            <a:ext cx="778475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Eloquent ORM 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(object-relational mapping) – implements Active-Record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Query builder 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– helps you to build secured SQL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Restful controllers 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– provides a way for separating the different HTTP requests (GET, POST, DELETE,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Blade template engine 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– combines templates with a data model to produce views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Migrations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– version control system for database, update your database easier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Database seeding 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– provides a way to populate database tables with test data used for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Pagination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– easy to use advanced pagination functionalities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Forms security 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– provides CSRF token middleware, protecting all the forms</a:t>
            </a:r>
            <a:endParaRPr lang="bg-BG" sz="2400" dirty="0">
              <a:cs typeface="Aparajita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228A1D-6DD2-428D-8C82-499864EA5D40}"/>
              </a:ext>
            </a:extLst>
          </p:cNvPr>
          <p:cNvSpPr/>
          <p:nvPr/>
        </p:nvSpPr>
        <p:spPr>
          <a:xfrm>
            <a:off x="2581942" y="521715"/>
            <a:ext cx="240001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Features of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8D4664-1A59-4A18-96A1-B81E089B0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0" y="1881662"/>
            <a:ext cx="2929553" cy="3184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4825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ABE745-C7D4-49C2-8AC6-3BCC03D43297}"/>
              </a:ext>
            </a:extLst>
          </p:cNvPr>
          <p:cNvSpPr/>
          <p:nvPr/>
        </p:nvSpPr>
        <p:spPr>
          <a:xfrm>
            <a:off x="650789" y="2090172"/>
            <a:ext cx="80236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Laravel uses Composer to manage its dependencies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Composer is dependency management tool for PHP, like a library full of books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NOT</a:t>
            </a: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 like Yum or apt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Per project tool (vendor folder), not per system</a:t>
            </a:r>
            <a:endParaRPr lang="bg-BG" sz="2400" dirty="0">
              <a:cs typeface="Aparajita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Install by using the command:</a:t>
            </a:r>
          </a:p>
          <a:p>
            <a:pPr lvl="0"/>
            <a:r>
              <a:rPr lang="en-US" sz="2400" dirty="0">
                <a:latin typeface="Aparajita" panose="02020603050405020304" pitchFamily="18" charset="0"/>
                <a:cs typeface="Aparajita" panose="02020603050405020304" pitchFamily="18" charset="0"/>
              </a:rPr>
              <a:t>	</a:t>
            </a: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composer create-project [PACKAGE] [DESTINATION PATH] [--FLAGS]</a:t>
            </a:r>
          </a:p>
          <a:p>
            <a:pPr lvl="0"/>
            <a:r>
              <a:rPr lang="en-US" sz="2400" b="1" dirty="0">
                <a:latin typeface="Aparajita" panose="02020603050405020304" pitchFamily="18" charset="0"/>
                <a:cs typeface="Aparajita" panose="02020603050405020304" pitchFamily="18" charset="0"/>
              </a:rPr>
              <a:t>	</a:t>
            </a: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composer create-project  </a:t>
            </a:r>
            <a:r>
              <a:rPr lang="en-US" sz="2000" b="1" dirty="0" err="1">
                <a:latin typeface="Aparajita" panose="02020603050405020304" pitchFamily="18" charset="0"/>
                <a:cs typeface="Aparajita" panose="02020603050405020304" pitchFamily="18" charset="0"/>
              </a:rPr>
              <a:t>laravel</a:t>
            </a: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/</a:t>
            </a:r>
            <a:r>
              <a:rPr lang="en-US" sz="2000" b="1" dirty="0" err="1">
                <a:latin typeface="Aparajita" panose="02020603050405020304" pitchFamily="18" charset="0"/>
                <a:cs typeface="Aparajita" panose="02020603050405020304" pitchFamily="18" charset="0"/>
              </a:rPr>
              <a:t>laravel</a:t>
            </a:r>
            <a:r>
              <a:rPr lang="en-US" sz="2000" b="1" dirty="0">
                <a:latin typeface="Aparajita" panose="02020603050405020304" pitchFamily="18" charset="0"/>
                <a:cs typeface="Aparajita" panose="02020603050405020304" pitchFamily="18" charset="0"/>
              </a:rPr>
              <a:t> Laravel test</a:t>
            </a:r>
          </a:p>
          <a:p>
            <a:pPr lvl="0"/>
            <a:endParaRPr lang="en-US" sz="24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D22FF-EABB-4E2B-A7C0-11301FF1A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812" y="172996"/>
            <a:ext cx="3707029" cy="12356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C72375-F281-4C4F-ADDE-5FC59D3C0474}"/>
              </a:ext>
            </a:extLst>
          </p:cNvPr>
          <p:cNvSpPr/>
          <p:nvPr/>
        </p:nvSpPr>
        <p:spPr>
          <a:xfrm>
            <a:off x="2714059" y="701245"/>
            <a:ext cx="253787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Let’s install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FEE0C0-9666-493D-A513-69CE08463D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13" y="1321449"/>
            <a:ext cx="3911506" cy="480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8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7E2F37A-3BC1-4BD8-AF83-90D996A9D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92" y="314735"/>
            <a:ext cx="2851488" cy="950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7053D-EE77-4ECE-8CB3-E9A617268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309" y="0"/>
            <a:ext cx="3764692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9923400-F2FA-4DAE-95EB-A4AB646F43BA}"/>
              </a:ext>
            </a:extLst>
          </p:cNvPr>
          <p:cNvSpPr/>
          <p:nvPr/>
        </p:nvSpPr>
        <p:spPr>
          <a:xfrm>
            <a:off x="1206843" y="199940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app/Http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folder contains the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Controllers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US" b="1" dirty="0" err="1">
                <a:latin typeface="Aparajita" panose="02020603050405020304" pitchFamily="18" charset="0"/>
                <a:cs typeface="Aparajita" panose="02020603050405020304" pitchFamily="18" charset="0"/>
              </a:rPr>
              <a:t>Middlewares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and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Kernel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7C5DA-D607-44F1-8ADC-C7777ED2FD13}"/>
              </a:ext>
            </a:extLst>
          </p:cNvPr>
          <p:cNvSpPr txBox="1"/>
          <p:nvPr/>
        </p:nvSpPr>
        <p:spPr>
          <a:xfrm>
            <a:off x="1886158" y="2918243"/>
            <a:ext cx="473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All the models should be located in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app/Models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FBD0D-34B0-46EE-83B7-43919A8F28F7}"/>
              </a:ext>
            </a:extLst>
          </p:cNvPr>
          <p:cNvSpPr txBox="1"/>
          <p:nvPr/>
        </p:nvSpPr>
        <p:spPr>
          <a:xfrm>
            <a:off x="2005025" y="4841954"/>
            <a:ext cx="473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All the </a:t>
            </a:r>
            <a:r>
              <a:rPr lang="en-US" dirty="0" err="1">
                <a:latin typeface="Aparajita" panose="02020603050405020304" pitchFamily="18" charset="0"/>
                <a:cs typeface="Aparajita" panose="02020603050405020304" pitchFamily="18" charset="0"/>
              </a:rPr>
              <a:t>config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files are located in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app/</a:t>
            </a:r>
            <a:r>
              <a:rPr lang="en-US" b="1" dirty="0" err="1">
                <a:latin typeface="Aparajita" panose="02020603050405020304" pitchFamily="18" charset="0"/>
                <a:cs typeface="Aparajita" panose="02020603050405020304" pitchFamily="18" charset="0"/>
              </a:rPr>
              <a:t>config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folder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D26FF6-7320-4ABB-8CBC-82E0A36A37B8}"/>
              </a:ext>
            </a:extLst>
          </p:cNvPr>
          <p:cNvSpPr txBox="1"/>
          <p:nvPr/>
        </p:nvSpPr>
        <p:spPr>
          <a:xfrm>
            <a:off x="1890124" y="3741599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The service providers that are bootstrapping functions in our app are located in 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app/Providers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folder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AE132A-847B-4800-BE57-D2BAF4456FF9}"/>
              </a:ext>
            </a:extLst>
          </p:cNvPr>
          <p:cNvSpPr/>
          <p:nvPr/>
        </p:nvSpPr>
        <p:spPr>
          <a:xfrm>
            <a:off x="4655541" y="675523"/>
            <a:ext cx="2880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Folder Structure</a:t>
            </a:r>
          </a:p>
        </p:txBody>
      </p:sp>
    </p:spTree>
    <p:extLst>
      <p:ext uri="{BB962C8B-B14F-4D97-AF65-F5344CB8AC3E}">
        <p14:creationId xmlns:p14="http://schemas.microsoft.com/office/powerpoint/2010/main" val="93421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75A858-B070-41B7-B918-4ACE8667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49" y="1"/>
            <a:ext cx="414775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085EB-6E8D-48CE-B416-C4F620B4D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992" y="314735"/>
            <a:ext cx="2851488" cy="9504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8E2E62-6317-44FA-89F4-6136C80C58A5}"/>
              </a:ext>
            </a:extLst>
          </p:cNvPr>
          <p:cNvSpPr/>
          <p:nvPr/>
        </p:nvSpPr>
        <p:spPr>
          <a:xfrm>
            <a:off x="4655541" y="675523"/>
            <a:ext cx="288091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Folder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B7BAD-766F-4865-97BA-094D346CA8D3}"/>
              </a:ext>
            </a:extLst>
          </p:cNvPr>
          <p:cNvSpPr txBox="1"/>
          <p:nvPr/>
        </p:nvSpPr>
        <p:spPr>
          <a:xfrm>
            <a:off x="389396" y="1773008"/>
            <a:ext cx="3850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Database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folder contains the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migrations and seeds</a:t>
            </a:r>
            <a:endParaRPr lang="en-US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F5B80-62BD-418F-9B57-87169EEBE1E7}"/>
              </a:ext>
            </a:extLst>
          </p:cNvPr>
          <p:cNvSpPr txBox="1"/>
          <p:nvPr/>
        </p:nvSpPr>
        <p:spPr>
          <a:xfrm>
            <a:off x="3052984" y="2543115"/>
            <a:ext cx="4737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The public folder is the actual folder you are opening on the web server. </a:t>
            </a:r>
          </a:p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All JS / CSS / Images / Uploads are located there.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074A7-EE7D-4636-B8CD-C38BF3C04355}"/>
              </a:ext>
            </a:extLst>
          </p:cNvPr>
          <p:cNvSpPr txBox="1"/>
          <p:nvPr/>
        </p:nvSpPr>
        <p:spPr>
          <a:xfrm>
            <a:off x="264255" y="3669533"/>
            <a:ext cx="4737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The resources folder contains all the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translations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,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views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and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assets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(SASS, LESS, JS)</a:t>
            </a:r>
          </a:p>
          <a:p>
            <a:pPr algn="ctr"/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that are compiled into public folder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91C97-7ED8-4309-9A97-013AF4172DE5}"/>
              </a:ext>
            </a:extLst>
          </p:cNvPr>
          <p:cNvSpPr txBox="1"/>
          <p:nvPr/>
        </p:nvSpPr>
        <p:spPr>
          <a:xfrm>
            <a:off x="2839848" y="4798421"/>
            <a:ext cx="473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The routes folder contains all the routes for the 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6A38B1-7FF8-4B24-A193-E3E3E978D124}"/>
              </a:ext>
            </a:extLst>
          </p:cNvPr>
          <p:cNvSpPr txBox="1"/>
          <p:nvPr/>
        </p:nvSpPr>
        <p:spPr>
          <a:xfrm>
            <a:off x="320110" y="5485673"/>
            <a:ext cx="473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All the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logs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/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cache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files are located in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storage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folder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EAC808-FD1C-403E-9359-CBFEC7D5974D}"/>
              </a:ext>
            </a:extLst>
          </p:cNvPr>
          <p:cNvSpPr txBox="1"/>
          <p:nvPr/>
        </p:nvSpPr>
        <p:spPr>
          <a:xfrm>
            <a:off x="2799088" y="5998696"/>
            <a:ext cx="4737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The </a:t>
            </a:r>
            <a:r>
              <a:rPr lang="en-US" b="1" dirty="0">
                <a:latin typeface="Aparajita" panose="02020603050405020304" pitchFamily="18" charset="0"/>
                <a:cs typeface="Aparajita" panose="02020603050405020304" pitchFamily="18" charset="0"/>
              </a:rPr>
              <a:t>vendor</a:t>
            </a: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 folder contains all the composer packages (dependencies)</a:t>
            </a:r>
          </a:p>
        </p:txBody>
      </p:sp>
    </p:spTree>
    <p:extLst>
      <p:ext uri="{BB962C8B-B14F-4D97-AF65-F5344CB8AC3E}">
        <p14:creationId xmlns:p14="http://schemas.microsoft.com/office/powerpoint/2010/main" val="65325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CAF602-801D-4F68-A0E2-AF8F7288C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664" y="280599"/>
            <a:ext cx="3071687" cy="10238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F6E25B-6E8D-41E3-A8AF-66E37B630409}"/>
              </a:ext>
            </a:extLst>
          </p:cNvPr>
          <p:cNvSpPr/>
          <p:nvPr/>
        </p:nvSpPr>
        <p:spPr>
          <a:xfrm>
            <a:off x="1416908" y="2305615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lvl="0"/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Artisan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 is command-line interface for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Laravel</a:t>
            </a:r>
          </a:p>
          <a:p>
            <a:pPr lvl="0"/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Commands that are saving time</a:t>
            </a:r>
          </a:p>
          <a:p>
            <a:pPr lvl="0"/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Generating files with artisan is 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recommended</a:t>
            </a:r>
          </a:p>
          <a:p>
            <a:pPr lvl="0"/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Run</a:t>
            </a:r>
            <a:r>
              <a:rPr lang="en-US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 php artisan list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in the console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A4B749-D55B-4384-8E5A-0C2BE81F155F}"/>
              </a:ext>
            </a:extLst>
          </p:cNvPr>
          <p:cNvSpPr/>
          <p:nvPr/>
        </p:nvSpPr>
        <p:spPr>
          <a:xfrm>
            <a:off x="5330156" y="580789"/>
            <a:ext cx="20120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parajita" panose="02020603050405020304" pitchFamily="18" charset="0"/>
                <a:cs typeface="Aparajita" panose="02020603050405020304" pitchFamily="18" charset="0"/>
              </a:rPr>
              <a:t>Artisan!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955CF-F22F-42CD-8E48-566461866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1724" y="1751254"/>
            <a:ext cx="2338146" cy="310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0598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147</TotalTime>
  <Words>828</Words>
  <Application>Microsoft Office PowerPoint</Application>
  <PresentationFormat>Widescreen</PresentationFormat>
  <Paragraphs>102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Aparajita</vt:lpstr>
      <vt:lpstr>Arial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Eloquent &amp;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Mayank Panchal</dc:creator>
  <cp:lastModifiedBy>Mayank Panchal</cp:lastModifiedBy>
  <cp:revision>61</cp:revision>
  <dcterms:created xsi:type="dcterms:W3CDTF">2018-10-26T16:24:17Z</dcterms:created>
  <dcterms:modified xsi:type="dcterms:W3CDTF">2018-10-28T03:41:36Z</dcterms:modified>
</cp:coreProperties>
</file>