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2" r:id="rId7"/>
    <p:sldId id="276" r:id="rId8"/>
    <p:sldId id="263" r:id="rId9"/>
    <p:sldId id="272" r:id="rId10"/>
    <p:sldId id="267" r:id="rId11"/>
    <p:sldId id="270" r:id="rId12"/>
    <p:sldId id="264" r:id="rId13"/>
    <p:sldId id="271" r:id="rId14"/>
    <p:sldId id="273" r:id="rId15"/>
    <p:sldId id="280" r:id="rId16"/>
    <p:sldId id="274" r:id="rId17"/>
    <p:sldId id="275" r:id="rId18"/>
    <p:sldId id="278" r:id="rId19"/>
    <p:sldId id="27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74" d="100"/>
          <a:sy n="74" d="100"/>
        </p:scale>
        <p:origin x="54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t>2/28/2023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t>2/28/2023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2/28/2023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2/28/2023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47465" y="1577340"/>
            <a:ext cx="7001510" cy="2727325"/>
          </a:xfrm>
        </p:spPr>
        <p:txBody>
          <a:bodyPr/>
          <a:lstStyle/>
          <a:p>
            <a:r>
              <a:rPr lang="en-US" sz="11000" dirty="0">
                <a:latin typeface="Arial Black" panose="020B0A04020102020204" charset="0"/>
                <a:cs typeface="Arial Black" panose="020B0A04020102020204" charset="0"/>
              </a:rPr>
              <a:t>laravel</a:t>
            </a:r>
          </a:p>
        </p:txBody>
      </p:sp>
      <p:pic>
        <p:nvPicPr>
          <p:cNvPr id="5" name="Picture 4" descr="1200px-Laravel.svg"/>
          <p:cNvPicPr>
            <a:picLocks noChangeAspect="1"/>
          </p:cNvPicPr>
          <p:nvPr/>
        </p:nvPicPr>
        <p:blipFill>
          <a:blip r:embed="rId2"/>
          <a:stretch>
            <a:fillRect/>
          </a:stretch>
        </p:blipFill>
        <p:spPr>
          <a:xfrm>
            <a:off x="2920365" y="2527935"/>
            <a:ext cx="1418590" cy="1475105"/>
          </a:xfrm>
          <a:prstGeom prst="rect">
            <a:avLst/>
          </a:prstGeom>
        </p:spPr>
      </p:pic>
      <p:sp>
        <p:nvSpPr>
          <p:cNvPr id="4" name="Subtitle 3"/>
          <p:cNvSpPr>
            <a:spLocks noGrp="1"/>
          </p:cNvSpPr>
          <p:nvPr>
            <p:ph type="subTitle" idx="1"/>
          </p:nvPr>
        </p:nvSpPr>
        <p:spPr/>
        <p:txBody>
          <a:bodyPr/>
          <a:lstStyle/>
          <a:p>
            <a:endParaRPr lang="en-IN"/>
          </a:p>
        </p:txBody>
      </p:sp>
    </p:spTree>
  </p:cSld>
  <p:clrMapOvr>
    <a:masterClrMapping/>
  </p:clrMapOvr>
  <mc:AlternateContent xmlns:mc="http://schemas.openxmlformats.org/markup-compatibility/2006" xmlns:p14="http://schemas.microsoft.com/office/powerpoint/2010/main">
    <mc:Choice Requires="p14">
      <p:transition spd="slow">
        <p:comb/>
      </p:transition>
    </mc:Choice>
    <mc:Fallback xmlns="">
      <p:transition spd="slow">
        <p:comb/>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Arial Black" panose="020B0A04020102020204" charset="0"/>
                <a:cs typeface="Arial Black" panose="020B0A04020102020204" charset="0"/>
              </a:rPr>
              <a:t>Blade</a:t>
            </a:r>
          </a:p>
        </p:txBody>
      </p:sp>
      <p:sp>
        <p:nvSpPr>
          <p:cNvPr id="3" name="Content Placeholder 2"/>
          <p:cNvSpPr>
            <a:spLocks noGrp="1"/>
          </p:cNvSpPr>
          <p:nvPr>
            <p:ph sz="half" idx="1"/>
          </p:nvPr>
        </p:nvSpPr>
        <p:spPr/>
        <p:txBody>
          <a:bodyPr/>
          <a:lstStyle/>
          <a:p>
            <a:pPr marL="0" indent="0">
              <a:buNone/>
            </a:pPr>
            <a:r>
              <a:rPr lang="en-US"/>
              <a:t>blade is a powerful template engine provided by Laravel </a:t>
            </a:r>
          </a:p>
          <a:p>
            <a:pPr marL="0" indent="0">
              <a:buNone/>
            </a:pPr>
            <a:r>
              <a:rPr lang="en-US"/>
              <a:t>All the code inside blade file is compiled to static html file </a:t>
            </a:r>
          </a:p>
          <a:p>
            <a:pPr marL="0" indent="0">
              <a:buNone/>
            </a:pPr>
            <a:r>
              <a:rPr lang="en-US"/>
              <a:t>support plain PHP</a:t>
            </a:r>
          </a:p>
        </p:txBody>
      </p:sp>
      <p:pic>
        <p:nvPicPr>
          <p:cNvPr id="4" name="Content Placeholder 3" descr="1 -P28Ww4zEBEusod6eGqD1g"/>
          <p:cNvPicPr>
            <a:picLocks noGrp="1" noChangeAspect="1"/>
          </p:cNvPicPr>
          <p:nvPr>
            <p:ph sz="half" idx="2"/>
          </p:nvPr>
        </p:nvPicPr>
        <p:blipFill>
          <a:blip r:embed="rId2"/>
          <a:stretch>
            <a:fillRect/>
          </a:stretch>
        </p:blipFill>
        <p:spPr>
          <a:xfrm>
            <a:off x="5659120" y="1494790"/>
            <a:ext cx="5694680" cy="403161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Black" panose="020B0A04020102020204" charset="0"/>
                <a:cs typeface="Arial Black" panose="020B0A04020102020204" charset="0"/>
              </a:rPr>
              <a:t>Eloquent &amp; database</a:t>
            </a:r>
          </a:p>
        </p:txBody>
      </p:sp>
      <p:sp>
        <p:nvSpPr>
          <p:cNvPr id="3" name="Content Placeholder 2"/>
          <p:cNvSpPr>
            <a:spLocks noGrp="1"/>
          </p:cNvSpPr>
          <p:nvPr>
            <p:ph sz="half" idx="1"/>
          </p:nvPr>
        </p:nvSpPr>
        <p:spPr/>
        <p:txBody>
          <a:bodyPr/>
          <a:lstStyle/>
          <a:p>
            <a:pPr marL="0" indent="0">
              <a:buNone/>
            </a:pPr>
            <a:r>
              <a:rPr lang="en-US">
                <a:latin typeface="Calibri Light" panose="020F0302020204030204" charset="0"/>
                <a:cs typeface="Calibri Light" panose="020F0302020204030204" charset="0"/>
              </a:rPr>
              <a:t>The Eloquent ORM included with Laravel provides a beautiful, simple ActiveRecord implementation for working with your database .</a:t>
            </a:r>
          </a:p>
          <a:p>
            <a:pPr marL="0" indent="0">
              <a:buNone/>
            </a:pPr>
            <a:r>
              <a:rPr lang="en-US">
                <a:latin typeface="Calibri Light" panose="020F0302020204030204" charset="0"/>
                <a:cs typeface="Calibri Light" panose="020F0302020204030204" charset="0"/>
              </a:rPr>
              <a:t>Each database table has a corresponding “model ” which is used to interact with that table</a:t>
            </a:r>
          </a:p>
        </p:txBody>
      </p:sp>
      <p:pic>
        <p:nvPicPr>
          <p:cNvPr id="4" name="Content Placeholder 3" descr="w5c5h7gmznjnvmzjocsg"/>
          <p:cNvPicPr>
            <a:picLocks noGrp="1" noChangeAspect="1"/>
          </p:cNvPicPr>
          <p:nvPr>
            <p:ph sz="half" idx="2"/>
          </p:nvPr>
        </p:nvPicPr>
        <p:blipFill>
          <a:blip r:embed="rId2"/>
          <a:stretch>
            <a:fillRect/>
          </a:stretch>
        </p:blipFill>
        <p:spPr>
          <a:xfrm>
            <a:off x="6172200" y="2027555"/>
            <a:ext cx="5181600" cy="305689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Black" panose="020B0A04020102020204" charset="0"/>
                <a:cs typeface="Arial Black" panose="020B0A04020102020204" charset="0"/>
              </a:rPr>
              <a:t>middleware</a:t>
            </a:r>
          </a:p>
        </p:txBody>
      </p:sp>
      <p:sp>
        <p:nvSpPr>
          <p:cNvPr id="3" name="Content Placeholder 2"/>
          <p:cNvSpPr>
            <a:spLocks noGrp="1"/>
          </p:cNvSpPr>
          <p:nvPr>
            <p:ph sz="half" idx="1"/>
          </p:nvPr>
        </p:nvSpPr>
        <p:spPr>
          <a:xfrm>
            <a:off x="838200" y="1825625"/>
            <a:ext cx="5211445" cy="3477260"/>
          </a:xfrm>
        </p:spPr>
        <p:txBody>
          <a:bodyPr>
            <a:noAutofit/>
          </a:bodyPr>
          <a:lstStyle/>
          <a:p>
            <a:pPr marL="0" indent="0">
              <a:buNone/>
            </a:pPr>
            <a:r>
              <a:rPr lang="en-US" sz="2400">
                <a:latin typeface="Calibri Light" panose="020F0302020204030204" charset="0"/>
                <a:cs typeface="Calibri Light" panose="020F0302020204030204" charset="0"/>
              </a:rPr>
              <a:t>The middleware is mechanism for filtering the HTTP requests </a:t>
            </a:r>
          </a:p>
          <a:p>
            <a:pPr marL="0" indent="0">
              <a:buNone/>
            </a:pPr>
            <a:r>
              <a:rPr lang="en-US" sz="2400">
                <a:latin typeface="Calibri Light" panose="020F0302020204030204" charset="0"/>
                <a:cs typeface="Calibri Light" panose="020F0302020204030204" charset="0"/>
              </a:rPr>
              <a:t>Laravel include several middleware’s - Authentication, CSRF Protection</a:t>
            </a:r>
          </a:p>
          <a:p>
            <a:pPr marL="0" indent="0">
              <a:buNone/>
            </a:pPr>
            <a:r>
              <a:rPr lang="en-US" sz="2400">
                <a:latin typeface="Calibri Light" panose="020F0302020204030204" charset="0"/>
                <a:cs typeface="Calibri Light" panose="020F0302020204030204" charset="0"/>
              </a:rPr>
              <a:t>The auth middleware check if the user visiting the page is authenticated through session cookie</a:t>
            </a:r>
          </a:p>
          <a:p>
            <a:pPr marL="0" indent="0">
              <a:buNone/>
            </a:pPr>
            <a:r>
              <a:rPr lang="en-US" sz="2400">
                <a:latin typeface="Calibri Light" panose="020F0302020204030204" charset="0"/>
                <a:cs typeface="Calibri Light" panose="020F0302020204030204" charset="0"/>
              </a:rPr>
              <a:t>The CSRF token proctection middleware protects your application from cross- site request forgery attack by adding token key for each generated form</a:t>
            </a:r>
          </a:p>
        </p:txBody>
      </p:sp>
      <p:pic>
        <p:nvPicPr>
          <p:cNvPr id="4" name="Content Placeholder 3" descr="1 Fnreje0WgqdBjjLXop9L0A"/>
          <p:cNvPicPr>
            <a:picLocks noGrp="1" noChangeAspect="1"/>
          </p:cNvPicPr>
          <p:nvPr>
            <p:ph sz="half" idx="2"/>
          </p:nvPr>
        </p:nvPicPr>
        <p:blipFill>
          <a:blip r:embed="rId2"/>
          <a:stretch>
            <a:fillRect/>
          </a:stretch>
        </p:blipFill>
        <p:spPr>
          <a:xfrm>
            <a:off x="6268720" y="1825625"/>
            <a:ext cx="5537835" cy="34772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 </a:t>
            </a:r>
            <a:r>
              <a:rPr lang="en-US">
                <a:latin typeface="Arial Black" panose="020B0A04020102020204" charset="0"/>
                <a:cs typeface="Arial Black" panose="020B0A04020102020204" charset="0"/>
              </a:rPr>
              <a:t>Validation </a:t>
            </a:r>
            <a:r>
              <a:rPr lang="en-US"/>
              <a:t>:</a:t>
            </a:r>
          </a:p>
        </p:txBody>
      </p:sp>
      <p:pic>
        <p:nvPicPr>
          <p:cNvPr id="5" name="Content Placeholder 4" descr="laravel-validator-leader"/>
          <p:cNvPicPr>
            <a:picLocks noGrp="1" noChangeAspect="1"/>
          </p:cNvPicPr>
          <p:nvPr>
            <p:ph sz="half" idx="1"/>
          </p:nvPr>
        </p:nvPicPr>
        <p:blipFill>
          <a:blip r:embed="rId2"/>
          <a:stretch>
            <a:fillRect/>
          </a:stretch>
        </p:blipFill>
        <p:spPr>
          <a:xfrm>
            <a:off x="838200" y="1691005"/>
            <a:ext cx="5181600" cy="3634740"/>
          </a:xfrm>
          <a:prstGeom prst="rect">
            <a:avLst/>
          </a:prstGeom>
        </p:spPr>
      </p:pic>
      <p:pic>
        <p:nvPicPr>
          <p:cNvPr id="6" name="Content Placeholder 4" descr="validation-layer-inspecto-1024x512"/>
          <p:cNvPicPr>
            <a:picLocks noGrp="1" noChangeAspect="1"/>
          </p:cNvPicPr>
          <p:nvPr>
            <p:ph sz="half" idx="2"/>
          </p:nvPr>
        </p:nvPicPr>
        <p:blipFill>
          <a:blip r:embed="rId3"/>
          <a:stretch>
            <a:fillRect/>
          </a:stretch>
        </p:blipFill>
        <p:spPr>
          <a:xfrm>
            <a:off x="6172200" y="1529080"/>
            <a:ext cx="5181600" cy="37674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a:t>
            </a:r>
            <a:r>
              <a:rPr lang="en-US">
                <a:latin typeface="Arial Black" panose="020B0A04020102020204" charset="0"/>
                <a:cs typeface="Arial Black" panose="020B0A04020102020204" charset="0"/>
              </a:rPr>
              <a:t>Model</a:t>
            </a:r>
            <a:r>
              <a:rPr lang="en-US"/>
              <a:t>:</a:t>
            </a:r>
          </a:p>
        </p:txBody>
      </p:sp>
      <p:sp>
        <p:nvSpPr>
          <p:cNvPr id="4" name="Content Placeholder 3"/>
          <p:cNvSpPr>
            <a:spLocks noGrp="1"/>
          </p:cNvSpPr>
          <p:nvPr>
            <p:ph sz="half" idx="2"/>
          </p:nvPr>
        </p:nvSpPr>
        <p:spPr>
          <a:xfrm flipH="1">
            <a:off x="12500610" y="1825625"/>
            <a:ext cx="914400" cy="4351655"/>
          </a:xfrm>
        </p:spPr>
        <p:txBody>
          <a:bodyPr/>
          <a:lstStyle/>
          <a:p>
            <a:endParaRPr lang="en-US"/>
          </a:p>
        </p:txBody>
      </p:sp>
      <p:pic>
        <p:nvPicPr>
          <p:cNvPr id="5" name="Content Placeholder 4" descr="BlogDatabaseCover"/>
          <p:cNvPicPr>
            <a:picLocks noGrp="1" noChangeAspect="1"/>
          </p:cNvPicPr>
          <p:nvPr>
            <p:ph sz="half" idx="1"/>
          </p:nvPr>
        </p:nvPicPr>
        <p:blipFill>
          <a:blip r:embed="rId2"/>
          <a:stretch>
            <a:fillRect/>
          </a:stretch>
        </p:blipFill>
        <p:spPr>
          <a:xfrm>
            <a:off x="1755140" y="1691005"/>
            <a:ext cx="8982075" cy="41243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Black" panose="020B0A04020102020204" charset="0"/>
                <a:cs typeface="Arial Black" panose="020B0A04020102020204" charset="0"/>
                <a:sym typeface="+mn-ea"/>
              </a:rPr>
              <a:t>Artisan</a:t>
            </a:r>
            <a:endParaRPr lang="en-US">
              <a:latin typeface="Arial Black" panose="020B0A04020102020204" charset="0"/>
              <a:cs typeface="Arial Black" panose="020B0A04020102020204" charset="0"/>
            </a:endParaRPr>
          </a:p>
        </p:txBody>
      </p:sp>
      <p:sp>
        <p:nvSpPr>
          <p:cNvPr id="3" name="Content Placeholder 2"/>
          <p:cNvSpPr>
            <a:spLocks noGrp="1"/>
          </p:cNvSpPr>
          <p:nvPr>
            <p:ph sz="half" idx="1"/>
          </p:nvPr>
        </p:nvSpPr>
        <p:spPr/>
        <p:txBody>
          <a:bodyPr>
            <a:normAutofit/>
          </a:bodyPr>
          <a:lstStyle/>
          <a:p>
            <a:pPr marL="0" indent="0">
              <a:buNone/>
            </a:pPr>
            <a:r>
              <a:rPr lang="en-US"/>
              <a:t>Artisan is the command-line interface included with Laravel. It provides a number of helpful commands that can assist you while you build your application. This tool allows us to perform the majority of those repetitive and tedious programming tasks that most of the developers avoid performing manually.</a:t>
            </a:r>
          </a:p>
        </p:txBody>
      </p:sp>
      <p:pic>
        <p:nvPicPr>
          <p:cNvPr id="5" name="Content Placeholder 4" descr="articleocw-57c5d562e9aaa"/>
          <p:cNvPicPr>
            <a:picLocks noGrp="1" noChangeAspect="1"/>
          </p:cNvPicPr>
          <p:nvPr>
            <p:ph sz="half" idx="2"/>
          </p:nvPr>
        </p:nvPicPr>
        <p:blipFill>
          <a:blip r:embed="rId2"/>
          <a:stretch>
            <a:fillRect/>
          </a:stretch>
        </p:blipFill>
        <p:spPr>
          <a:xfrm>
            <a:off x="6172200" y="1691640"/>
            <a:ext cx="5181600" cy="28784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H="1">
            <a:off x="11353800" y="1376680"/>
            <a:ext cx="5931535" cy="314325"/>
          </a:xfrm>
        </p:spPr>
        <p:txBody>
          <a:bodyPr>
            <a:normAutofit fontScale="90000"/>
          </a:bodyPr>
          <a:lstStyle/>
          <a:p>
            <a:endParaRPr lang="en-US"/>
          </a:p>
        </p:txBody>
      </p:sp>
      <p:sp>
        <p:nvSpPr>
          <p:cNvPr id="4" name="Content Placeholder 3"/>
          <p:cNvSpPr>
            <a:spLocks noGrp="1"/>
          </p:cNvSpPr>
          <p:nvPr>
            <p:ph sz="half" idx="2"/>
          </p:nvPr>
        </p:nvSpPr>
        <p:spPr>
          <a:xfrm flipH="1">
            <a:off x="11353800" y="5779135"/>
            <a:ext cx="4263390" cy="398145"/>
          </a:xfrm>
        </p:spPr>
        <p:txBody>
          <a:bodyPr>
            <a:normAutofit fontScale="85000" lnSpcReduction="10000"/>
          </a:bodyPr>
          <a:lstStyle/>
          <a:p>
            <a:endParaRPr lang="en-US"/>
          </a:p>
        </p:txBody>
      </p:sp>
      <p:pic>
        <p:nvPicPr>
          <p:cNvPr id="7" name="Content Placeholder 6" descr="1-laravel-security-features-overlook-361x"/>
          <p:cNvPicPr>
            <a:picLocks noGrp="1" noChangeAspect="1"/>
          </p:cNvPicPr>
          <p:nvPr>
            <p:ph sz="half" idx="1"/>
          </p:nvPr>
        </p:nvPicPr>
        <p:blipFill>
          <a:blip r:embed="rId2"/>
          <a:stretch>
            <a:fillRect/>
          </a:stretch>
        </p:blipFill>
        <p:spPr>
          <a:xfrm>
            <a:off x="838200" y="960755"/>
            <a:ext cx="10266045" cy="481838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Arial Black" panose="020B0A04020102020204" charset="0"/>
                <a:cs typeface="Arial Black" panose="020B0A04020102020204" charset="0"/>
              </a:rPr>
              <a:t>SECURITY</a:t>
            </a:r>
          </a:p>
        </p:txBody>
      </p:sp>
      <p:pic>
        <p:nvPicPr>
          <p:cNvPr id="8" name="Content Placeholder 6" descr="Cross-Site-Request-Forgery-CSRF"/>
          <p:cNvPicPr>
            <a:picLocks noGrp="1" noChangeAspect="1"/>
          </p:cNvPicPr>
          <p:nvPr>
            <p:ph sz="half" idx="1"/>
          </p:nvPr>
        </p:nvPicPr>
        <p:blipFill>
          <a:blip r:embed="rId2"/>
          <a:stretch>
            <a:fillRect/>
          </a:stretch>
        </p:blipFill>
        <p:spPr>
          <a:xfrm>
            <a:off x="838200" y="1863090"/>
            <a:ext cx="5181600" cy="4275455"/>
          </a:xfrm>
          <a:prstGeom prst="rect">
            <a:avLst/>
          </a:prstGeom>
        </p:spPr>
      </p:pic>
      <p:pic>
        <p:nvPicPr>
          <p:cNvPr id="9" name="Content Placeholder 7" descr="Cross-Site-Scripting.jpg"/>
          <p:cNvPicPr>
            <a:picLocks noGrp="1" noChangeAspect="1"/>
          </p:cNvPicPr>
          <p:nvPr>
            <p:ph sz="half" idx="2"/>
          </p:nvPr>
        </p:nvPicPr>
        <p:blipFill>
          <a:blip r:embed="rId3"/>
          <a:stretch>
            <a:fillRect/>
          </a:stretch>
        </p:blipFill>
        <p:spPr>
          <a:xfrm>
            <a:off x="6172200" y="1863725"/>
            <a:ext cx="5181600" cy="427418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Arial Black" panose="020B0A04020102020204" charset="0"/>
                <a:cs typeface="Arial Black" panose="020B0A04020102020204" charset="0"/>
              </a:rPr>
              <a:t>SECURITY</a:t>
            </a:r>
          </a:p>
        </p:txBody>
      </p:sp>
      <p:pic>
        <p:nvPicPr>
          <p:cNvPr id="5" name="Content Placeholder 4" descr="SQL-Injection.jpg"/>
          <p:cNvPicPr>
            <a:picLocks noGrp="1" noChangeAspect="1"/>
          </p:cNvPicPr>
          <p:nvPr>
            <p:ph sz="half" idx="1"/>
          </p:nvPr>
        </p:nvPicPr>
        <p:blipFill>
          <a:blip r:embed="rId2"/>
          <a:stretch>
            <a:fillRect/>
          </a:stretch>
        </p:blipFill>
        <p:spPr>
          <a:xfrm>
            <a:off x="838200" y="2449830"/>
            <a:ext cx="5181600" cy="3102610"/>
          </a:xfrm>
          <a:prstGeom prst="rect">
            <a:avLst/>
          </a:prstGeom>
        </p:spPr>
      </p:pic>
      <p:pic>
        <p:nvPicPr>
          <p:cNvPr id="6" name="Content Placeholder 5" descr="Hashing-Function.jpg"/>
          <p:cNvPicPr>
            <a:picLocks noGrp="1" noChangeAspect="1"/>
          </p:cNvPicPr>
          <p:nvPr>
            <p:ph sz="half" idx="2"/>
          </p:nvPr>
        </p:nvPicPr>
        <p:blipFill>
          <a:blip r:embed="rId3"/>
          <a:stretch>
            <a:fillRect/>
          </a:stretch>
        </p:blipFill>
        <p:spPr>
          <a:xfrm>
            <a:off x="6172200" y="2449830"/>
            <a:ext cx="5181600" cy="310261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76500"/>
            <a:ext cx="10515600" cy="1552575"/>
          </a:xfrm>
        </p:spPr>
        <p:txBody>
          <a:bodyPr/>
          <a:lstStyle/>
          <a:p>
            <a:pPr algn="ctr"/>
            <a:r>
              <a:rPr lang="en-US"/>
              <a:t>***</a:t>
            </a:r>
          </a:p>
        </p:txBody>
      </p:sp>
      <p:sp>
        <p:nvSpPr>
          <p:cNvPr id="3" name="Content Placeholder 2"/>
          <p:cNvSpPr>
            <a:spLocks noGrp="1"/>
          </p:cNvSpPr>
          <p:nvPr>
            <p:ph sz="half" idx="1"/>
          </p:nvPr>
        </p:nvSpPr>
        <p:spPr>
          <a:xfrm>
            <a:off x="1200150" y="7439025"/>
            <a:ext cx="5181600" cy="4351338"/>
          </a:xfrm>
        </p:spPr>
        <p:txBody>
          <a:bodyPr/>
          <a:lstStyle/>
          <a:p>
            <a:endParaRPr lang="en-US"/>
          </a:p>
        </p:txBody>
      </p:sp>
      <p:sp>
        <p:nvSpPr>
          <p:cNvPr id="4" name="Content Placeholder 3"/>
          <p:cNvSpPr>
            <a:spLocks noGrp="1"/>
          </p:cNvSpPr>
          <p:nvPr>
            <p:ph sz="half" idx="2"/>
          </p:nvPr>
        </p:nvSpPr>
        <p:spPr>
          <a:xfrm flipV="1">
            <a:off x="6172200" y="7037070"/>
            <a:ext cx="5181600" cy="673100"/>
          </a:xfrm>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283710"/>
          </a:xfrm>
        </p:spPr>
        <p:txBody>
          <a:bodyPr/>
          <a:lstStyle/>
          <a:p>
            <a:pPr algn="ctr"/>
            <a:r>
              <a:rPr lang="en-US">
                <a:latin typeface="Arial Black" panose="020B0A04020102020204" charset="0"/>
                <a:cs typeface="Arial Black" panose="020B0A04020102020204" charset="0"/>
              </a:rPr>
              <a:t>INTRODUCTION</a:t>
            </a:r>
          </a:p>
        </p:txBody>
      </p:sp>
      <p:sp>
        <p:nvSpPr>
          <p:cNvPr id="3" name="Content Placeholder 2"/>
          <p:cNvSpPr>
            <a:spLocks noGrp="1"/>
          </p:cNvSpPr>
          <p:nvPr>
            <p:ph idx="1"/>
          </p:nvPr>
        </p:nvSpPr>
        <p:spPr>
          <a:xfrm>
            <a:off x="838200" y="3016250"/>
            <a:ext cx="10515600" cy="3161030"/>
          </a:xfrm>
        </p:spPr>
        <p:txBody>
          <a:bodyPr/>
          <a:lstStyle/>
          <a:p>
            <a:pPr marL="0" indent="0" algn="ctr">
              <a:buNone/>
            </a:pPr>
            <a:r>
              <a:rPr lang="en-US">
                <a:latin typeface="+mj-lt"/>
                <a:cs typeface="+mj-lt"/>
              </a:rPr>
              <a:t>Laravel is a popular PHP web application framework designed to simplify web development with a modular structure, elegant syntax, and built-in-features. It was created by Taylor otwell in 2011</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Black" panose="020B0A04020102020204" charset="0"/>
                <a:cs typeface="Arial Black" panose="020B0A04020102020204" charset="0"/>
              </a:rPr>
              <a:t>WHY  LARAVEL </a:t>
            </a:r>
            <a:r>
              <a:rPr lang="en-US">
                <a:solidFill>
                  <a:srgbClr val="FF0000"/>
                </a:solidFill>
                <a:latin typeface="Arial Black" panose="020B0A04020102020204" charset="0"/>
                <a:cs typeface="Arial Black" panose="020B0A04020102020204" charset="0"/>
              </a:rPr>
              <a:t>?</a:t>
            </a:r>
          </a:p>
        </p:txBody>
      </p:sp>
      <p:sp>
        <p:nvSpPr>
          <p:cNvPr id="3" name="Content Placeholder 2"/>
          <p:cNvSpPr>
            <a:spLocks noGrp="1"/>
          </p:cNvSpPr>
          <p:nvPr>
            <p:ph sz="half" idx="1"/>
          </p:nvPr>
        </p:nvSpPr>
        <p:spPr>
          <a:xfrm>
            <a:off x="838200" y="1825625"/>
            <a:ext cx="6313170" cy="4261485"/>
          </a:xfrm>
        </p:spPr>
        <p:txBody>
          <a:bodyPr>
            <a:normAutofit fontScale="47500" lnSpcReduction="10000"/>
          </a:bodyPr>
          <a:lstStyle/>
          <a:p>
            <a:pPr marL="0" indent="0">
              <a:buNone/>
            </a:pPr>
            <a:r>
              <a:rPr lang="en-US" sz="7200" b="1"/>
              <a:t>Simplicity</a:t>
            </a:r>
            <a:r>
              <a:rPr lang="en-US"/>
              <a:t>: Laravel has a simple and elegant syntax that makes it easy to learn and use. It follows the Model-View-Controller (MVC) architectural pattern, which separates the application logic, presentation, and data into distinct layers, making it easier to maintain and test code.</a:t>
            </a:r>
          </a:p>
          <a:p>
            <a:pPr marL="0" indent="0">
              <a:buNone/>
            </a:pPr>
            <a:r>
              <a:rPr lang="en-US" sz="7200" b="1">
                <a:latin typeface="+mn-ea"/>
                <a:cs typeface="+mn-ea"/>
              </a:rPr>
              <a:t>Modularity</a:t>
            </a:r>
            <a:r>
              <a:rPr lang="en-US"/>
              <a:t>: Laravel is designed with modularity in mind, which means that it is highly customizable and adaptable. It comes with a wide range of built-in features, such as routing, middleware, database management, authentication, and more, that can be easily added or removed depending on the needs of the application.</a:t>
            </a:r>
          </a:p>
          <a:p>
            <a:pPr marL="0" indent="0">
              <a:buNone/>
            </a:pPr>
            <a:r>
              <a:rPr lang="en-US" sz="7200" b="1"/>
              <a:t>Built-in features</a:t>
            </a:r>
            <a:r>
              <a:rPr lang="en-US"/>
              <a:t>: Laravel has a rich set of built-in features that help streamline the web development process, including the Blade templating engine, Eloquent ORM, Artisan command-line interface, and more. These features help developers to write cleaner, more maintainable, and efficient code in less time.</a:t>
            </a:r>
          </a:p>
          <a:p>
            <a:pPr marL="0" indent="0">
              <a:buNone/>
            </a:pPr>
            <a:r>
              <a:rPr lang="en-US" sz="7200" b="1"/>
              <a:t>Active community</a:t>
            </a:r>
            <a:r>
              <a:rPr lang="en-US"/>
              <a:t>: Laravel has a large and active community of developers, which means that there is a wealth of documentation, tutorials, and other resources available to help developers learn and use the framework. The community also contributes to the development of the framework by providing feedback, reporting bugs, and creating packages and extensions to add new functionality.</a:t>
            </a:r>
          </a:p>
        </p:txBody>
      </p:sp>
      <p:pic>
        <p:nvPicPr>
          <p:cNvPr id="5" name="Content Placeholder 4" descr="PHP-Framework-Usage-1"/>
          <p:cNvPicPr>
            <a:picLocks noGrp="1" noChangeAspect="1"/>
          </p:cNvPicPr>
          <p:nvPr>
            <p:ph sz="half" idx="2"/>
          </p:nvPr>
        </p:nvPicPr>
        <p:blipFill>
          <a:blip r:embed="rId2"/>
          <a:stretch>
            <a:fillRect/>
          </a:stretch>
        </p:blipFill>
        <p:spPr>
          <a:xfrm>
            <a:off x="6805930" y="1825625"/>
            <a:ext cx="5181600" cy="33750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reason-laravel-saas"/>
          <p:cNvPicPr>
            <a:picLocks noGrp="1" noChangeAspect="1"/>
          </p:cNvPicPr>
          <p:nvPr>
            <p:ph sz="half" idx="2"/>
          </p:nvPr>
        </p:nvPicPr>
        <p:blipFill>
          <a:blip r:embed="rId2"/>
          <a:stretch>
            <a:fillRect/>
          </a:stretch>
        </p:blipFill>
        <p:spPr>
          <a:xfrm>
            <a:off x="4446270" y="1359535"/>
            <a:ext cx="7745730" cy="4620895"/>
          </a:xfrm>
          <a:prstGeom prst="rect">
            <a:avLst/>
          </a:prstGeom>
        </p:spPr>
      </p:pic>
      <p:sp>
        <p:nvSpPr>
          <p:cNvPr id="2" name="Title 1"/>
          <p:cNvSpPr>
            <a:spLocks noGrp="1"/>
          </p:cNvSpPr>
          <p:nvPr>
            <p:ph type="title"/>
          </p:nvPr>
        </p:nvSpPr>
        <p:spPr/>
        <p:txBody>
          <a:bodyPr/>
          <a:lstStyle/>
          <a:p>
            <a:r>
              <a:rPr lang="en-US" b="1">
                <a:latin typeface="Arial Black" panose="020B0A04020102020204" charset="0"/>
                <a:cs typeface="Arial Black" panose="020B0A04020102020204" charset="0"/>
              </a:rPr>
              <a:t>Laravel Features</a:t>
            </a:r>
          </a:p>
        </p:txBody>
      </p:sp>
      <p:sp>
        <p:nvSpPr>
          <p:cNvPr id="3" name="Content Placeholder 2"/>
          <p:cNvSpPr>
            <a:spLocks noGrp="1"/>
          </p:cNvSpPr>
          <p:nvPr>
            <p:ph sz="half" idx="1"/>
          </p:nvPr>
        </p:nvSpPr>
        <p:spPr/>
        <p:txBody>
          <a:bodyPr/>
          <a:lstStyle/>
          <a:p>
            <a:r>
              <a:rPr lang="en-US">
                <a:latin typeface="Calibri Light" panose="020F0302020204030204" charset="0"/>
                <a:cs typeface="Calibri Light" panose="020F0302020204030204" charset="0"/>
              </a:rPr>
              <a:t>Routing</a:t>
            </a:r>
          </a:p>
          <a:p>
            <a:r>
              <a:rPr lang="en-US">
                <a:latin typeface="Calibri Light" panose="020F0302020204030204" charset="0"/>
                <a:cs typeface="Calibri Light" panose="020F0302020204030204" charset="0"/>
              </a:rPr>
              <a:t>Middleware</a:t>
            </a:r>
          </a:p>
          <a:p>
            <a:r>
              <a:rPr lang="en-US">
                <a:latin typeface="Calibri Light" panose="020F0302020204030204" charset="0"/>
                <a:cs typeface="Calibri Light" panose="020F0302020204030204" charset="0"/>
              </a:rPr>
              <a:t>Blade template engine</a:t>
            </a:r>
          </a:p>
          <a:p>
            <a:r>
              <a:rPr lang="en-US">
                <a:latin typeface="Calibri Light" panose="020F0302020204030204" charset="0"/>
                <a:cs typeface="Calibri Light" panose="020F0302020204030204" charset="0"/>
              </a:rPr>
              <a:t>Eloquent ORM</a:t>
            </a:r>
          </a:p>
          <a:p>
            <a:r>
              <a:rPr lang="en-US">
                <a:latin typeface="Calibri Light" panose="020F0302020204030204" charset="0"/>
                <a:cs typeface="Calibri Light" panose="020F0302020204030204" charset="0"/>
              </a:rPr>
              <a:t>Artisan command line interface</a:t>
            </a:r>
          </a:p>
          <a:p>
            <a:r>
              <a:rPr lang="en-US">
                <a:latin typeface="Calibri Light" panose="020F0302020204030204" charset="0"/>
                <a:cs typeface="Calibri Light" panose="020F0302020204030204" charset="0"/>
              </a:rPr>
              <a:t>Security  features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Black" panose="020B0A04020102020204" charset="0"/>
                <a:cs typeface="Arial Black" panose="020B0A04020102020204" charset="0"/>
              </a:rPr>
              <a:t>Getting Started with Laravel</a:t>
            </a:r>
          </a:p>
        </p:txBody>
      </p:sp>
      <p:sp>
        <p:nvSpPr>
          <p:cNvPr id="3" name="Content Placeholder 2"/>
          <p:cNvSpPr>
            <a:spLocks noGrp="1"/>
          </p:cNvSpPr>
          <p:nvPr>
            <p:ph idx="1"/>
          </p:nvPr>
        </p:nvSpPr>
        <p:spPr/>
        <p:txBody>
          <a:bodyPr/>
          <a:lstStyle/>
          <a:p>
            <a:pPr marL="0" indent="0">
              <a:buNone/>
            </a:pPr>
            <a:r>
              <a:rPr lang="en-US">
                <a:latin typeface="Calibri Light" panose="020F0302020204030204" charset="0"/>
                <a:cs typeface="Calibri Light" panose="020F0302020204030204" charset="0"/>
              </a:rPr>
              <a:t>Installation</a:t>
            </a:r>
          </a:p>
          <a:p>
            <a:pPr marL="0" indent="0">
              <a:buNone/>
            </a:pPr>
            <a:r>
              <a:rPr lang="en-US">
                <a:latin typeface="Calibri Light" panose="020F0302020204030204" charset="0"/>
                <a:cs typeface="Calibri Light" panose="020F0302020204030204" charset="0"/>
              </a:rPr>
              <a:t>First, download the Laravel installer using Composer:</a:t>
            </a:r>
          </a:p>
          <a:p>
            <a:pPr marL="0" indent="0">
              <a:buNone/>
            </a:pPr>
            <a:r>
              <a:rPr lang="en-US">
                <a:latin typeface="Calibri Light" panose="020F0302020204030204" charset="0"/>
                <a:cs typeface="Calibri Light" panose="020F0302020204030204" charset="0"/>
              </a:rPr>
              <a:t>~ composer global require laravel/installer</a:t>
            </a:r>
          </a:p>
          <a:p>
            <a:pPr marL="0" indent="0">
              <a:buNone/>
            </a:pPr>
            <a:r>
              <a:rPr lang="en-US">
                <a:latin typeface="Calibri Light" panose="020F0302020204030204" charset="0"/>
                <a:cs typeface="Calibri Light" panose="020F0302020204030204" charset="0"/>
              </a:rPr>
              <a:t>~ laravel new test</a:t>
            </a:r>
          </a:p>
          <a:p>
            <a:pPr marL="0" indent="0">
              <a:buNone/>
            </a:pPr>
            <a:r>
              <a:rPr lang="en-US">
                <a:latin typeface="Calibri Light" panose="020F0302020204030204" charset="0"/>
                <a:cs typeface="Calibri Light" panose="020F0302020204030204" charset="0"/>
                <a:sym typeface="+mn-ea"/>
              </a:rPr>
              <a:t>~cd example-app </a:t>
            </a:r>
            <a:endParaRPr lang="en-US">
              <a:latin typeface="Calibri Light" panose="020F0302020204030204" charset="0"/>
              <a:cs typeface="Calibri Light" panose="020F0302020204030204" charset="0"/>
            </a:endParaRPr>
          </a:p>
          <a:p>
            <a:pPr marL="0" indent="0">
              <a:buNone/>
            </a:pPr>
            <a:r>
              <a:rPr lang="en-US">
                <a:latin typeface="Calibri Light" panose="020F0302020204030204" charset="0"/>
                <a:cs typeface="Calibri Light" panose="020F0302020204030204" charset="0"/>
                <a:sym typeface="+mn-ea"/>
              </a:rPr>
              <a:t>~php artisan serve</a:t>
            </a:r>
            <a:endParaRPr lang="en-US">
              <a:latin typeface="Calibri Light" panose="020F0302020204030204" charset="0"/>
              <a:cs typeface="Calibri Light" panose="020F0302020204030204" charset="0"/>
            </a:endParaRPr>
          </a:p>
          <a:p>
            <a:pPr marL="0" indent="0">
              <a:buNone/>
            </a:pPr>
            <a:endParaRPr lang="en-US">
              <a:latin typeface="Calibri Light" panose="020F0302020204030204" charset="0"/>
              <a:cs typeface="Calibri Light" panose="020F0302020204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Arial Black" panose="020B0A04020102020204" charset="0"/>
                <a:cs typeface="Arial Black" panose="020B0A04020102020204" charset="0"/>
              </a:rPr>
              <a:t>Directory structure</a:t>
            </a:r>
          </a:p>
        </p:txBody>
      </p:sp>
      <p:pic>
        <p:nvPicPr>
          <p:cNvPr id="4" name="Content Placeholder 3" descr="2e4da3a5-3385-43e5-9c29-7746e530d939"/>
          <p:cNvPicPr>
            <a:picLocks noGrp="1" noChangeAspect="1"/>
          </p:cNvPicPr>
          <p:nvPr>
            <p:ph idx="1"/>
          </p:nvPr>
        </p:nvPicPr>
        <p:blipFill>
          <a:blip r:embed="rId2"/>
          <a:stretch>
            <a:fillRect/>
          </a:stretch>
        </p:blipFill>
        <p:spPr>
          <a:xfrm>
            <a:off x="7791450" y="881380"/>
            <a:ext cx="3562350" cy="5452110"/>
          </a:xfrm>
          <a:prstGeom prst="rect">
            <a:avLst/>
          </a:prstGeom>
        </p:spPr>
      </p:pic>
      <p:sp>
        <p:nvSpPr>
          <p:cNvPr id="3" name="Text Box 2"/>
          <p:cNvSpPr txBox="1"/>
          <p:nvPr/>
        </p:nvSpPr>
        <p:spPr>
          <a:xfrm>
            <a:off x="1221740" y="2123440"/>
            <a:ext cx="6570345" cy="368300"/>
          </a:xfrm>
          <a:prstGeom prst="rect">
            <a:avLst/>
          </a:prstGeom>
          <a:noFill/>
        </p:spPr>
        <p:txBody>
          <a:bodyPr wrap="none" rtlCol="0">
            <a:spAutoFit/>
          </a:bodyPr>
          <a:lstStyle/>
          <a:p>
            <a:r>
              <a:rPr lang="en-US" b="1"/>
              <a:t>app/Http </a:t>
            </a:r>
            <a:r>
              <a:rPr lang="en-US"/>
              <a:t>folder contains the  Controller, Middlewares and Kernel file</a:t>
            </a:r>
          </a:p>
        </p:txBody>
      </p:sp>
      <p:sp>
        <p:nvSpPr>
          <p:cNvPr id="5" name="Text Box 4"/>
          <p:cNvSpPr txBox="1"/>
          <p:nvPr/>
        </p:nvSpPr>
        <p:spPr>
          <a:xfrm>
            <a:off x="1221740" y="2491740"/>
            <a:ext cx="4798695" cy="368300"/>
          </a:xfrm>
          <a:prstGeom prst="rect">
            <a:avLst/>
          </a:prstGeom>
          <a:noFill/>
        </p:spPr>
        <p:txBody>
          <a:bodyPr wrap="none" rtlCol="0">
            <a:spAutoFit/>
          </a:bodyPr>
          <a:lstStyle/>
          <a:p>
            <a:r>
              <a:rPr lang="en-US"/>
              <a:t>All model should be located in </a:t>
            </a:r>
            <a:r>
              <a:rPr lang="en-US" b="1"/>
              <a:t>app/Models</a:t>
            </a:r>
            <a:r>
              <a:rPr lang="en-US"/>
              <a:t> folder</a:t>
            </a:r>
          </a:p>
        </p:txBody>
      </p:sp>
      <p:sp>
        <p:nvSpPr>
          <p:cNvPr id="6" name="Text Box 5"/>
          <p:cNvSpPr txBox="1"/>
          <p:nvPr/>
        </p:nvSpPr>
        <p:spPr>
          <a:xfrm>
            <a:off x="1221740" y="2924175"/>
            <a:ext cx="4813300" cy="368300"/>
          </a:xfrm>
          <a:prstGeom prst="rect">
            <a:avLst/>
          </a:prstGeom>
          <a:noFill/>
        </p:spPr>
        <p:txBody>
          <a:bodyPr wrap="none" rtlCol="0">
            <a:spAutoFit/>
          </a:bodyPr>
          <a:lstStyle/>
          <a:p>
            <a:r>
              <a:rPr lang="en-US"/>
              <a:t>All the config files are located in </a:t>
            </a:r>
            <a:r>
              <a:rPr lang="en-US" b="1"/>
              <a:t>app</a:t>
            </a:r>
            <a:r>
              <a:rPr lang="en-US"/>
              <a:t>/</a:t>
            </a:r>
            <a:r>
              <a:rPr lang="en-US" b="1"/>
              <a:t>config </a:t>
            </a:r>
            <a:r>
              <a:rPr lang="en-US"/>
              <a:t>folder</a:t>
            </a:r>
          </a:p>
        </p:txBody>
      </p:sp>
      <p:sp>
        <p:nvSpPr>
          <p:cNvPr id="7" name="Text Box 6"/>
          <p:cNvSpPr txBox="1"/>
          <p:nvPr/>
        </p:nvSpPr>
        <p:spPr>
          <a:xfrm>
            <a:off x="1221740" y="3356610"/>
            <a:ext cx="3875405" cy="368300"/>
          </a:xfrm>
          <a:prstGeom prst="rect">
            <a:avLst/>
          </a:prstGeom>
          <a:noFill/>
        </p:spPr>
        <p:txBody>
          <a:bodyPr wrap="none" rtlCol="0">
            <a:spAutoFit/>
          </a:bodyPr>
          <a:lstStyle/>
          <a:p>
            <a:r>
              <a:rPr lang="en-US"/>
              <a:t>Database folder contains the migrations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853565"/>
          </a:xfrm>
        </p:spPr>
        <p:txBody>
          <a:bodyPr/>
          <a:lstStyle/>
          <a:p>
            <a:pPr algn="ctr"/>
            <a:r>
              <a:rPr lang="en-US" sz="8800" b="1">
                <a:latin typeface="Arial Black" panose="020B0A04020102020204" charset="0"/>
                <a:cs typeface="Arial Black" panose="020B0A04020102020204" charset="0"/>
              </a:rPr>
              <a:t>MVC</a:t>
            </a:r>
          </a:p>
        </p:txBody>
      </p:sp>
      <p:pic>
        <p:nvPicPr>
          <p:cNvPr id="4" name="Content Placeholder 3" descr="laravel"/>
          <p:cNvPicPr>
            <a:picLocks noGrp="1" noChangeAspect="1"/>
          </p:cNvPicPr>
          <p:nvPr>
            <p:ph idx="1"/>
          </p:nvPr>
        </p:nvPicPr>
        <p:blipFill>
          <a:blip r:embed="rId2"/>
          <a:stretch>
            <a:fillRect/>
          </a:stretch>
        </p:blipFill>
        <p:spPr>
          <a:xfrm>
            <a:off x="5416550" y="2560955"/>
            <a:ext cx="5734050" cy="2457450"/>
          </a:xfrm>
          <a:prstGeom prst="rect">
            <a:avLst/>
          </a:prstGeom>
        </p:spPr>
      </p:pic>
      <p:sp>
        <p:nvSpPr>
          <p:cNvPr id="5" name="Text Box 4"/>
          <p:cNvSpPr txBox="1"/>
          <p:nvPr/>
        </p:nvSpPr>
        <p:spPr>
          <a:xfrm>
            <a:off x="1176655" y="2455545"/>
            <a:ext cx="3871595" cy="2676525"/>
          </a:xfrm>
          <a:prstGeom prst="rect">
            <a:avLst/>
          </a:prstGeom>
          <a:noFill/>
        </p:spPr>
        <p:txBody>
          <a:bodyPr wrap="square" rtlCol="0">
            <a:spAutoFit/>
          </a:bodyPr>
          <a:lstStyle/>
          <a:p>
            <a:r>
              <a:rPr lang="en-US" sz="2400">
                <a:latin typeface="Calibri Light" panose="020F0302020204030204" charset="0"/>
                <a:cs typeface="Calibri Light" panose="020F0302020204030204" charset="0"/>
              </a:rPr>
              <a:t>MVC is a software architectural pattern commonly used for developing user interface that divide the related </a:t>
            </a:r>
          </a:p>
          <a:p>
            <a:r>
              <a:rPr lang="en-US" sz="2400">
                <a:latin typeface="Calibri Light" panose="020F0302020204030204" charset="0"/>
                <a:cs typeface="Calibri Light" panose="020F0302020204030204" charset="0"/>
              </a:rPr>
              <a:t>program logic into a three interconnected elements.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latin typeface="Arial Black" panose="020B0A04020102020204" charset="0"/>
                <a:cs typeface="Arial Black" panose="020B0A04020102020204" charset="0"/>
              </a:rPr>
              <a:t>Routing</a:t>
            </a:r>
          </a:p>
        </p:txBody>
      </p:sp>
      <p:sp>
        <p:nvSpPr>
          <p:cNvPr id="3" name="Content Placeholder 2"/>
          <p:cNvSpPr>
            <a:spLocks noGrp="1"/>
          </p:cNvSpPr>
          <p:nvPr>
            <p:ph sz="half" idx="1"/>
          </p:nvPr>
        </p:nvSpPr>
        <p:spPr/>
        <p:txBody>
          <a:bodyPr/>
          <a:lstStyle/>
          <a:p>
            <a:pPr marL="0" indent="0">
              <a:buNone/>
            </a:pPr>
            <a:r>
              <a:rPr lang="en-US">
                <a:latin typeface="+mj-lt"/>
                <a:cs typeface="+mj-lt"/>
              </a:rPr>
              <a:t>The route is a way of creating a request URL for your application</a:t>
            </a:r>
          </a:p>
          <a:p>
            <a:pPr marL="0" indent="0">
              <a:buNone/>
            </a:pPr>
            <a:r>
              <a:rPr lang="en-US">
                <a:latin typeface="+mj-lt"/>
                <a:cs typeface="+mj-lt"/>
              </a:rPr>
              <a:t>In Laravel, routes are created inside the routes folder. They are created in the web.php  file for websites. And for APIs, they are created inside api.php</a:t>
            </a:r>
          </a:p>
        </p:txBody>
      </p:sp>
      <p:pic>
        <p:nvPicPr>
          <p:cNvPr id="4" name="Content Placeholder 3" descr="laravel-route"/>
          <p:cNvPicPr>
            <a:picLocks noGrp="1" noChangeAspect="1"/>
          </p:cNvPicPr>
          <p:nvPr>
            <p:ph sz="half" idx="2"/>
          </p:nvPr>
        </p:nvPicPr>
        <p:blipFill>
          <a:blip r:embed="rId2"/>
          <a:stretch>
            <a:fillRect/>
          </a:stretch>
        </p:blipFill>
        <p:spPr>
          <a:xfrm>
            <a:off x="6172200" y="681355"/>
            <a:ext cx="5181600" cy="2444750"/>
          </a:xfrm>
          <a:prstGeom prst="rect">
            <a:avLst/>
          </a:prstGeom>
        </p:spPr>
      </p:pic>
      <p:pic>
        <p:nvPicPr>
          <p:cNvPr id="5" name="Picture 4" descr="Untitled-1-1"/>
          <p:cNvPicPr>
            <a:picLocks noChangeAspect="1"/>
          </p:cNvPicPr>
          <p:nvPr/>
        </p:nvPicPr>
        <p:blipFill>
          <a:blip r:embed="rId3"/>
          <a:stretch>
            <a:fillRect/>
          </a:stretch>
        </p:blipFill>
        <p:spPr>
          <a:xfrm>
            <a:off x="6172200" y="3352165"/>
            <a:ext cx="5181600" cy="26358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838200" y="7846695"/>
            <a:ext cx="10515600" cy="1285240"/>
          </a:xfrm>
        </p:spPr>
        <p:txBody>
          <a:bodyPr/>
          <a:lstStyle/>
          <a:p>
            <a:endParaRPr lang="en-US"/>
          </a:p>
        </p:txBody>
      </p:sp>
      <p:sp>
        <p:nvSpPr>
          <p:cNvPr id="4" name="Content Placeholder 3"/>
          <p:cNvSpPr>
            <a:spLocks noGrp="1"/>
          </p:cNvSpPr>
          <p:nvPr>
            <p:ph sz="half" idx="2"/>
          </p:nvPr>
        </p:nvSpPr>
        <p:spPr>
          <a:xfrm flipH="1" flipV="1">
            <a:off x="11353800" y="6177280"/>
            <a:ext cx="4459605" cy="959485"/>
          </a:xfrm>
        </p:spPr>
        <p:txBody>
          <a:bodyPr/>
          <a:lstStyle/>
          <a:p>
            <a:endParaRPr lang="en-US"/>
          </a:p>
        </p:txBody>
      </p:sp>
      <p:pic>
        <p:nvPicPr>
          <p:cNvPr id="5" name="Content Placeholder 4" descr="LSMpC"/>
          <p:cNvPicPr>
            <a:picLocks noGrp="1" noChangeAspect="1"/>
          </p:cNvPicPr>
          <p:nvPr>
            <p:ph sz="half" idx="1"/>
          </p:nvPr>
        </p:nvPicPr>
        <p:blipFill>
          <a:blip r:embed="rId2"/>
          <a:stretch>
            <a:fillRect/>
          </a:stretch>
        </p:blipFill>
        <p:spPr>
          <a:xfrm>
            <a:off x="1139825" y="785495"/>
            <a:ext cx="10312400" cy="503618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593</Words>
  <Application>Microsoft Office PowerPoint</Application>
  <PresentationFormat>Widescreen</PresentationFormat>
  <Paragraphs>52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Arial Black</vt:lpstr>
      <vt:lpstr>Calibri</vt:lpstr>
      <vt:lpstr>Calibri Light</vt:lpstr>
      <vt:lpstr>Office Theme</vt:lpstr>
      <vt:lpstr>laravel</vt:lpstr>
      <vt:lpstr>INTRODUCTION</vt:lpstr>
      <vt:lpstr>WHY  LARAVEL ?</vt:lpstr>
      <vt:lpstr>Laravel Features</vt:lpstr>
      <vt:lpstr>Getting Started with Laravel</vt:lpstr>
      <vt:lpstr>Directory structure</vt:lpstr>
      <vt:lpstr>MVC</vt:lpstr>
      <vt:lpstr>Routing</vt:lpstr>
      <vt:lpstr>PowerPoint Presentation</vt:lpstr>
      <vt:lpstr>Blade</vt:lpstr>
      <vt:lpstr>Eloquent &amp; database</vt:lpstr>
      <vt:lpstr>middleware</vt:lpstr>
      <vt:lpstr> Validation :</vt:lpstr>
      <vt:lpstr>      Model:</vt:lpstr>
      <vt:lpstr>Artisan</vt:lpstr>
      <vt:lpstr>PowerPoint Presentation</vt:lpstr>
      <vt:lpstr>SECURITY</vt:lpstr>
      <vt:lpstr>SECURITY</vt:lpstr>
      <vt:lpstr>***</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laravel</dc:title>
  <dc:creator/>
  <cp:lastModifiedBy>HP</cp:lastModifiedBy>
  <cp:revision>5</cp:revision>
  <dcterms:created xsi:type="dcterms:W3CDTF">2023-02-21T14:53:00Z</dcterms:created>
  <dcterms:modified xsi:type="dcterms:W3CDTF">2023-02-28T17:46:02Z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F2720BDAD4AE4484A9D1D4267BFCC118</vt:lpwstr>
  </property>
  <property fmtid="{D5CDD505-2E9C-101B-9397-08002B2CF9AE}" pid="3" name="KSOProductBuildVer">
    <vt:lpwstr>1033-11.2.0.11254</vt:lpwstr>
  </property>
</Properties>
</file>