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XhMC9ulK4zY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469554" y="2809412"/>
            <a:ext cx="5738864" cy="1462965"/>
          </a:xfrm>
          <a:prstGeom prst="rect">
            <a:avLst/>
          </a:prstGeom>
          <a:solidFill>
            <a:schemeClr val="bg1"/>
          </a:solidFill>
          <a:ln w="38099">
            <a:solidFill>
              <a:srgbClr val="7030A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ru-RU" sz="4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lang="ru-RU" sz="4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lang="ru-RU" sz="4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6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Виды инструктажей по Техники Безопасности для специалистов IT - отдела</a:t>
            </a:r>
            <a:endParaRPr sz="3600" b="1" i="1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059368" y="5866171"/>
            <a:ext cx="7010380" cy="9633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algn="r">
              <a:defRPr/>
            </a:pPr>
            <a:r>
              <a:rPr lang="ru-RU" sz="2400">
                <a:latin typeface="Times New Roman"/>
                <a:ea typeface="Times New Roman"/>
                <a:cs typeface="Times New Roman"/>
              </a:rPr>
              <a:t>Выполнил: Климов Н и Волков И</a:t>
            </a:r>
            <a:endParaRPr sz="2400"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ru-RU" sz="2400">
                <a:latin typeface="Times New Roman"/>
                <a:ea typeface="Times New Roman"/>
                <a:cs typeface="Times New Roman"/>
              </a:rPr>
              <a:t>Проверила: Шишкина Н.В.</a:t>
            </a:r>
            <a:endParaRPr sz="2400">
              <a:latin typeface="Times New Roman"/>
              <a:cs typeface="Times New Roman"/>
            </a:endParaRPr>
          </a:p>
          <a:p>
            <a:pPr algn="r"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125649177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A5B10607-39B1-F740-E121-6881F6EFD3C0}" type="slidenum">
              <a:rPr/>
              <a:t/>
            </a:fld>
            <a:endParaRPr/>
          </a:p>
        </p:txBody>
      </p:sp>
      <p:sp>
        <p:nvSpPr>
          <p:cNvPr id="790588783" name=""/>
          <p:cNvSpPr txBox="1"/>
          <p:nvPr/>
        </p:nvSpPr>
        <p:spPr bwMode="auto">
          <a:xfrm flipH="0" flipV="0">
            <a:off x="84174" y="221941"/>
            <a:ext cx="119855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ГАПОУ«Вязниковский технико-экономический колледж»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307171" name=""/>
          <p:cNvSpPr txBox="1"/>
          <p:nvPr/>
        </p:nvSpPr>
        <p:spPr bwMode="auto">
          <a:xfrm flipH="0" flipV="0">
            <a:off x="790956" y="1072940"/>
            <a:ext cx="11232554" cy="1890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Оказание первой помощи</a:t>
            </a:r>
            <a:r>
              <a:rPr sz="36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при поражении электрическим током</a:t>
            </a:r>
            <a:r>
              <a:rPr sz="3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можно посмотреть по ссылке </a:t>
            </a:r>
            <a:r>
              <a:rPr u="sng">
                <a:solidFill>
                  <a:schemeClr val="hlink"/>
                </a:solidFill>
                <a:hlinkClick r:id="rId2" tooltip="https://youtu.be/XhMC9ulK4zY"/>
              </a:rPr>
              <a:t> </a:t>
            </a:r>
            <a:endParaRPr/>
          </a:p>
          <a:p>
            <a:pPr algn="l">
              <a:defRPr/>
            </a:pPr>
            <a:endParaRPr sz="2800" b="1" i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4154545" name=""/>
          <p:cNvSpPr txBox="1"/>
          <p:nvPr/>
        </p:nvSpPr>
        <p:spPr bwMode="auto">
          <a:xfrm flipH="0" flipV="0">
            <a:off x="3246844" y="3063240"/>
            <a:ext cx="32971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761732600" name=""/>
          <p:cNvSpPr/>
          <p:nvPr/>
        </p:nvSpPr>
        <p:spPr bwMode="auto">
          <a:xfrm flipH="0" flipV="0">
            <a:off x="1961349" y="4281330"/>
            <a:ext cx="6668301" cy="5185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800" u="sng">
                <a:hlinkClick r:id="rId2" tooltip="https://youtu.be/XhMC9ulK4zY"/>
              </a:rPr>
              <a:t>https://youtu.be/XhMC9ulK4zY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761489" name=""/>
          <p:cNvSpPr txBox="1"/>
          <p:nvPr/>
        </p:nvSpPr>
        <p:spPr bwMode="auto">
          <a:xfrm flipH="0" flipV="0">
            <a:off x="3085554" y="2862540"/>
            <a:ext cx="6020889" cy="64043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СПАСИБО ЗА ВНИМАНИЕ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957134" name="Title 1"/>
          <p:cNvSpPr>
            <a:spLocks noGrp="1"/>
          </p:cNvSpPr>
          <p:nvPr>
            <p:ph type="title"/>
          </p:nvPr>
        </p:nvSpPr>
        <p:spPr bwMode="auto">
          <a:xfrm flipH="1" flipV="1">
            <a:off x="11353799" y="1690687"/>
            <a:ext cx="252850" cy="4572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endParaRPr/>
          </a:p>
        </p:txBody>
      </p:sp>
      <p:sp>
        <p:nvSpPr>
          <p:cNvPr id="1237812194" name=""/>
          <p:cNvSpPr txBox="1"/>
          <p:nvPr/>
        </p:nvSpPr>
        <p:spPr bwMode="auto">
          <a:xfrm flipH="0" flipV="0">
            <a:off x="102669" y="2224944"/>
            <a:ext cx="11765949" cy="3383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 algn="l">
              <a:buAutoNum type="arabicParenR"/>
              <a:defRPr/>
            </a:pPr>
            <a:r>
              <a:rPr sz="2800" b="1" i="1">
                <a:latin typeface="Times New Roman"/>
                <a:ea typeface="Times New Roman"/>
                <a:cs typeface="Times New Roman"/>
              </a:rPr>
              <a:t>Нормативные документы</a:t>
            </a:r>
            <a:endParaRPr sz="2800" b="1" i="1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800" b="1" i="1">
                <a:latin typeface="Times New Roman"/>
                <a:ea typeface="Times New Roman"/>
                <a:cs typeface="Times New Roman"/>
              </a:rPr>
              <a:t>2)Мероприятия по допуску</a:t>
            </a:r>
            <a:endParaRPr sz="2800" b="1" i="1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800" b="1" i="1">
                <a:latin typeface="Times New Roman"/>
                <a:ea typeface="Times New Roman"/>
                <a:cs typeface="Times New Roman"/>
              </a:rPr>
              <a:t>2)Мероприятия до работы, при работе,</a:t>
            </a:r>
            <a:r>
              <a:rPr sz="2800" b="1" i="1">
                <a:latin typeface="Times New Roman"/>
                <a:ea typeface="Times New Roman"/>
                <a:cs typeface="Times New Roman"/>
              </a:rPr>
              <a:t> после окончания работы</a:t>
            </a:r>
            <a:endParaRPr sz="2800" b="1" i="1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800" b="1" i="1">
                <a:latin typeface="Times New Roman"/>
                <a:ea typeface="Times New Roman"/>
                <a:cs typeface="Times New Roman"/>
              </a:rPr>
              <a:t>3)Противопожарные мероприятия</a:t>
            </a:r>
            <a:endParaRPr sz="2800" b="1" i="1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800" b="1" i="1">
                <a:latin typeface="Times New Roman"/>
                <a:ea typeface="Times New Roman"/>
                <a:cs typeface="Times New Roman"/>
              </a:rPr>
              <a:t>4)Список действий в аварийной ситуации</a:t>
            </a:r>
            <a:endParaRPr sz="2800" b="1" i="1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800" b="1" i="1">
                <a:latin typeface="Times New Roman"/>
                <a:ea typeface="Times New Roman"/>
                <a:cs typeface="Times New Roman"/>
              </a:rPr>
              <a:t>5)Оказание первой помощи</a:t>
            </a:r>
            <a:endParaRPr sz="2800" b="1" i="1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br>
              <a:rPr sz="2400" b="1" i="1">
                <a:latin typeface="Times New Roman"/>
                <a:ea typeface="Times New Roman"/>
                <a:cs typeface="Times New Roman"/>
              </a:rPr>
            </a:br>
            <a:r>
              <a:rPr sz="2400" b="1" i="1">
                <a:latin typeface="Times New Roman"/>
                <a:ea typeface="Times New Roman"/>
                <a:cs typeface="Times New Roman"/>
              </a:rPr>
              <a:t>           </a:t>
            </a:r>
            <a:endParaRPr sz="2400" b="1" i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4751874" name=""/>
          <p:cNvSpPr txBox="1"/>
          <p:nvPr/>
        </p:nvSpPr>
        <p:spPr bwMode="auto">
          <a:xfrm flipH="0" flipV="0">
            <a:off x="158155" y="242549"/>
            <a:ext cx="11960711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Содержание: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158899" name=""/>
          <p:cNvSpPr/>
          <p:nvPr/>
        </p:nvSpPr>
        <p:spPr bwMode="auto">
          <a:xfrm flipH="0" flipV="0">
            <a:off x="27020" y="5567038"/>
            <a:ext cx="8082706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 основным документом, регулирующим трудовые отношения между работником и работодателем, выступает Трудовой кодекс РФ.</a:t>
            </a:r>
            <a:endParaRPr sz="22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030807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597442" y="1100460"/>
            <a:ext cx="3327291" cy="5243373"/>
          </a:xfrm>
          <a:prstGeom prst="rect">
            <a:avLst/>
          </a:prstGeom>
        </p:spPr>
      </p:pic>
      <p:sp>
        <p:nvSpPr>
          <p:cNvPr id="397881869" name=""/>
          <p:cNvSpPr txBox="1"/>
          <p:nvPr/>
        </p:nvSpPr>
        <p:spPr bwMode="auto">
          <a:xfrm flipH="0" flipV="0">
            <a:off x="1508300" y="90118"/>
            <a:ext cx="8369773" cy="6404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Виды нормативных документов по ОТ</a:t>
            </a:r>
            <a:endParaRPr sz="3600"/>
          </a:p>
        </p:txBody>
      </p:sp>
      <p:sp>
        <p:nvSpPr>
          <p:cNvPr id="1711404027" name=""/>
          <p:cNvSpPr txBox="1"/>
          <p:nvPr/>
        </p:nvSpPr>
        <p:spPr bwMode="auto">
          <a:xfrm flipH="0" flipV="0">
            <a:off x="128743" y="1045789"/>
            <a:ext cx="8470138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 государственным  НПА по охране труда относятся: </a:t>
            </a:r>
            <a:endParaRPr sz="2400" b="1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5807433" name=""/>
          <p:cNvSpPr txBox="1"/>
          <p:nvPr/>
        </p:nvSpPr>
        <p:spPr bwMode="auto">
          <a:xfrm flipH="0" flipV="0">
            <a:off x="306116" y="2080703"/>
            <a:ext cx="6267154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трудовой кодекс;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федеральные законы;</a:t>
            </a:r>
            <a:endParaRPr sz="2600"/>
          </a:p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правила по охране труда, которые регламентируют порядок проведение определенных видов деятельности;</a:t>
            </a:r>
            <a:endParaRPr sz="2600"/>
          </a:p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технические регламенты и ГОСТы;</a:t>
            </a:r>
            <a:endParaRPr sz="2600"/>
          </a:p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НПА по пожарной безопасности;</a:t>
            </a:r>
            <a:endParaRPr sz="2600"/>
          </a:p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постановления, приказы, санитарные нормы и правила (СНиПы) и другие акты, которые устанавливают требования ОТ на предприятиях. 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805767" name=""/>
          <p:cNvSpPr txBox="1"/>
          <p:nvPr/>
        </p:nvSpPr>
        <p:spPr bwMode="auto">
          <a:xfrm flipH="0" flipV="0">
            <a:off x="-19528" y="995176"/>
            <a:ext cx="11749457" cy="2072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Перечень обязательных документов</a:t>
            </a:r>
            <a:endParaRPr sz="2200"/>
          </a:p>
          <a:p>
            <a:pPr>
              <a:defRPr/>
            </a:pP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 устройстве на работу работодатель вправе потребовать (ч. 1 ст.  65, ч. 2 ст. 331 ТК РФ; ст. 7 Закона от 01.04.2019 N 48-ФЗ; п. 9 ч. 1  ст. 10 Закона от 09.02.2007 N 16-ФЗ; ч. 2 ст. 16 Закона от 01.04.1996 N  27-ФЗ; п. 87 Административного регламента, утв. Приказом МВД России от  27.09.2019 N 660; п. 76 Административного регламента, утв. Приказом МВД  России от 02.11.2020 N 746; Письмо МВД России от 26.07.2018 N 1/8552,  Минтруда России от 06.07.2018 N 14-2/10/В-4658, Минкомсвязи России от  06.07.2018 N АК-П13-062-14725):</a:t>
            </a:r>
            <a:endParaRPr sz="1800"/>
          </a:p>
        </p:txBody>
      </p:sp>
      <p:sp>
        <p:nvSpPr>
          <p:cNvPr id="206945867" name=""/>
          <p:cNvSpPr txBox="1"/>
          <p:nvPr/>
        </p:nvSpPr>
        <p:spPr bwMode="auto">
          <a:xfrm flipH="0" flipV="0">
            <a:off x="2363808" y="27964"/>
            <a:ext cx="6982782" cy="6404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b="1" i="1">
                <a:latin typeface="Times New Roman"/>
                <a:ea typeface="Times New Roman"/>
                <a:cs typeface="Times New Roman"/>
              </a:rPr>
              <a:t>МЕРОПРИЯТИЯ ПО ДОПУСКУ </a:t>
            </a:r>
            <a:endParaRPr sz="3600" b="1" i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6956439" name=""/>
          <p:cNvSpPr txBox="1"/>
          <p:nvPr/>
        </p:nvSpPr>
        <p:spPr bwMode="auto">
          <a:xfrm flipH="0" flipV="0">
            <a:off x="56431" y="3717524"/>
            <a:ext cx="11977406" cy="2774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buAutoNum type="arabicParenR"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паспорт или иной документ, удостоверяющий личность;</a:t>
            </a:r>
            <a:endParaRPr sz="2200" b="1"/>
          </a:p>
          <a:p>
            <a:pPr algn="l"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2) трудовую книжку и (или) сведения о трудовой деятельности, за  исключением случаев, если трудовой договор заключается впервые или  гражданин поступает на работу на условиях совместительства;</a:t>
            </a:r>
            <a:endParaRPr sz="2200" b="1"/>
          </a:p>
          <a:p>
            <a:pPr algn="l"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3) документ, подтверждающий регистрацию в системе индивидуального  (персонифицированного) учета, в том числе в форме электронного  документа;</a:t>
            </a:r>
            <a:endParaRPr sz="2200" b="1"/>
          </a:p>
          <a:p>
            <a:pPr algn="l"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документы воинского учета - для военнообязанных и лиц, подлежащих призыву на военную службу;</a:t>
            </a:r>
            <a:endParaRPr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17008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798685" y="84629"/>
            <a:ext cx="6366605" cy="973143"/>
          </a:xfrm>
          <a:prstGeom prst="rect">
            <a:avLst/>
          </a:prstGeom>
          <a:ln w="28575">
            <a:solidFill>
              <a:srgbClr val="7030A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br>
              <a:rPr lang="ru-RU" sz="3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lang="ru-RU" sz="3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lang="ru-RU" sz="3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6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МЕРОПРИЯТИЯ </a:t>
            </a:r>
            <a:r>
              <a:rPr lang="ru-RU" sz="36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ДО РАБОТЫ</a:t>
            </a:r>
            <a:br>
              <a:rPr i="0" u="none">
                <a:latin typeface="Times New Roman"/>
                <a:ea typeface="Times New Roman"/>
                <a:cs typeface="Times New Roman"/>
              </a:rPr>
            </a:br>
            <a:br>
              <a:rPr/>
            </a:br>
            <a:br>
              <a:rPr/>
            </a:br>
            <a:endParaRPr/>
          </a:p>
        </p:txBody>
      </p:sp>
      <p:pic>
        <p:nvPicPr>
          <p:cNvPr id="135810353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19207" y="2058830"/>
            <a:ext cx="4895385" cy="3236650"/>
          </a:xfrm>
          <a:prstGeom prst="rect">
            <a:avLst/>
          </a:prstGeom>
        </p:spPr>
      </p:pic>
      <p:sp>
        <p:nvSpPr>
          <p:cNvPr id="1928005045" name=""/>
          <p:cNvSpPr txBox="1"/>
          <p:nvPr/>
        </p:nvSpPr>
        <p:spPr bwMode="auto">
          <a:xfrm flipH="0" flipV="0">
            <a:off x="-31037" y="2058830"/>
            <a:ext cx="7588005" cy="128203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 b="1">
                <a:latin typeface="Times New Roman"/>
                <a:ea typeface="Times New Roman"/>
                <a:cs typeface="Times New Roman"/>
              </a:rPr>
              <a:t>Перед началом работы IT-специалист должен</a:t>
            </a:r>
            <a:r>
              <a:rPr sz="2600" b="1"/>
              <a:t>:</a:t>
            </a:r>
            <a:endParaRPr sz="2600" b="1"/>
          </a:p>
          <a:p>
            <a:pPr algn="l">
              <a:defRPr/>
            </a:pPr>
            <a:endParaRPr sz="2600"/>
          </a:p>
          <a:p>
            <a:pPr algn="l">
              <a:defRPr/>
            </a:pPr>
            <a:endParaRPr sz="2600"/>
          </a:p>
        </p:txBody>
      </p:sp>
      <p:sp>
        <p:nvSpPr>
          <p:cNvPr id="1685225610" name=""/>
          <p:cNvSpPr txBox="1"/>
          <p:nvPr/>
        </p:nvSpPr>
        <p:spPr bwMode="auto">
          <a:xfrm flipH="0" flipV="0">
            <a:off x="879465" y="2699847"/>
            <a:ext cx="5851237" cy="2835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Осмотреть и привести в порядок рабочее место.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- Отрегулировать освещенность на рабочем месте и убедиться в ее достаточности.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- Проверить правильность установки стола, стула, подставки для ног.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- Проверить правильность подключения оборудования к сети.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- Проверить исправность проводов питания и отсутствие оголенных участков проводов. 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80103" name=""/>
          <p:cNvSpPr txBox="1"/>
          <p:nvPr/>
        </p:nvSpPr>
        <p:spPr bwMode="auto">
          <a:xfrm flipH="0" flipV="0">
            <a:off x="1989174" y="212915"/>
            <a:ext cx="8621257" cy="6404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36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МЕРОПРИЯТИЯ ВО ВРЕМЯ</a:t>
            </a:r>
            <a:r>
              <a:rPr lang="ru-RU" sz="36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РАБОТЫ</a:t>
            </a:r>
            <a:endParaRPr/>
          </a:p>
        </p:txBody>
      </p:sp>
      <p:sp>
        <p:nvSpPr>
          <p:cNvPr id="859443525" name=""/>
          <p:cNvSpPr/>
          <p:nvPr/>
        </p:nvSpPr>
        <p:spPr bwMode="auto">
          <a:xfrm flipH="0" flipV="0">
            <a:off x="38119" y="1768865"/>
            <a:ext cx="12115760" cy="4907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Во время работы программист должен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3.1. Подключение ПК  и другого оборудования к сети электропитания производить только  имеющимися штатными сетевыми кабелями при закрытых кожухах.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 3.2. При работе с ПК: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Соблюдать установленные режимы рабочего времени, регламентированные перерывы в работе и выполнять в физкультпаузах  рекомендованные упражнения для глаз, шеи, рук, туловища, ног.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Соблюдать расстояние от глаз до экрана в пределах 60-70 см, но не ближе 50 см с учётом размеров алфавитно-цифровых знаков и символов.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 3.3.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Программист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 при работе на ПК запрещается: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прикасаться к задней панели системного блока (процессора) при включенном питании.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переключать разъёмы интерфейсных кабелей периферийных устройств при включенном питании. 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допускать попадание влаги на поверхность системного блока (процессора), монитора, рабочую поверхность клавиатуры, дисководов, принтеров и других устройств.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047015" name=""/>
          <p:cNvSpPr txBox="1"/>
          <p:nvPr/>
        </p:nvSpPr>
        <p:spPr bwMode="auto">
          <a:xfrm flipH="0" flipV="0">
            <a:off x="1702499" y="308836"/>
            <a:ext cx="8315727" cy="640439"/>
          </a:xfrm>
          <a:prstGeom prst="rect">
            <a:avLst/>
          </a:prstGeom>
          <a:noFill/>
          <a:ln w="38099">
            <a:solidFill>
              <a:srgbClr val="7030A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36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МЕРОПРИЯТИЯ </a:t>
            </a:r>
            <a:r>
              <a:rPr lang="ru-RU" sz="36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ПОСЛЕ РАБОТЫ</a:t>
            </a:r>
            <a:endParaRPr sz="3600"/>
          </a:p>
        </p:txBody>
      </p:sp>
      <p:sp>
        <p:nvSpPr>
          <p:cNvPr id="2081361426" name=""/>
          <p:cNvSpPr/>
          <p:nvPr/>
        </p:nvSpPr>
        <p:spPr bwMode="auto">
          <a:xfrm flipH="0" flipV="0">
            <a:off x="584760" y="3330457"/>
            <a:ext cx="6094116" cy="22253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1)Закрыть все активные окна на компьютере.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2)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Отключить процессор от сети.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3)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Отключить от питания все дополнительные приборы.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4)Отключить блок питания.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5)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Убрать рабочее место от мусора и бумаг.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6)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Вымыть руки с мылом.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21924919" name=""/>
          <p:cNvSpPr txBox="1"/>
          <p:nvPr/>
        </p:nvSpPr>
        <p:spPr bwMode="auto">
          <a:xfrm flipH="0" flipV="0">
            <a:off x="-45291" y="1636164"/>
            <a:ext cx="7354220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Закончив работу за компьютером, программист обязан:</a:t>
            </a:r>
            <a:endParaRPr sz="7200"/>
          </a:p>
        </p:txBody>
      </p:sp>
      <p:pic>
        <p:nvPicPr>
          <p:cNvPr id="8367266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317998" y="2108784"/>
            <a:ext cx="4991550" cy="3307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702190" name=""/>
          <p:cNvSpPr/>
          <p:nvPr/>
        </p:nvSpPr>
        <p:spPr bwMode="auto">
          <a:xfrm flipH="0" flipV="0">
            <a:off x="509563" y="1231554"/>
            <a:ext cx="11403336" cy="5029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6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Требования охраны труда в аварийных ситуациях</a:t>
            </a:r>
            <a:b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/>
          </a:p>
          <a:p>
            <a:pPr>
              <a:defRPr/>
            </a:pPr>
            <a:r>
              <a: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4.1.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Программист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при возникновении аварийных ситуаций обязан: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немедленно прекратить работу, отключить от электросети средства оргтехники и прочее электрооборудование и сообщить о возникновении аварийной ситуации и ее характере непосредственному руководителю, а в его отсутствие старшему руководителю; при необходимости покинуть опасную зону;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-под руководством непосредственного руководителя принять участие в ликвидации   создавшейся аварийной ситуации, если это не представляет угрозы для здоровья или жизни работников;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-в случае возникновения нарушений в работе средств оргтехники или другого оборудования, а также при возникновении нарушений в работе электросети (запах гари, посторонний шум при  работе средств оргтехники и другого оборудования или ощущения действия электрического тока при прикосновении к их корпусам, мигание светильников и т.д.) отключить средства оргтехники и другое оборудование от электросети, вызвать технический персонал и сообщить об этом своему непосредственному руководителю;</a:t>
            </a:r>
            <a:endParaRPr sz="26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-в случае обнаружения неисправностей мебели и приспособлений прекратить их использование, вызвать технический персонал и сообщить об этом своему непосредственному руководителю;</a:t>
            </a:r>
            <a:endParaRPr sz="2600"/>
          </a:p>
        </p:txBody>
      </p:sp>
      <p:sp>
        <p:nvSpPr>
          <p:cNvPr id="1536203908" name=""/>
          <p:cNvSpPr txBox="1"/>
          <p:nvPr/>
        </p:nvSpPr>
        <p:spPr bwMode="auto">
          <a:xfrm flipH="0" flipV="0">
            <a:off x="439486" y="175925"/>
            <a:ext cx="11543490" cy="6404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СПИСОК ДЕЙСТВИЙ </a:t>
            </a:r>
            <a:r>
              <a:rPr lang="ru-RU" sz="3600" b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В АВАРИЙНОЙ СИТУАЦИИ</a:t>
            </a:r>
            <a:endParaRPr sz="3600" b="1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00169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49" y="27742"/>
            <a:ext cx="12188300" cy="6824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2023-11-28T09:12:19Z</dcterms:modified>
  <cp:category/>
  <cp:contentStatus/>
  <cp:version/>
</cp:coreProperties>
</file>