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8" r:id="rId3"/>
    <p:sldId id="368" r:id="rId4"/>
    <p:sldId id="356" r:id="rId5"/>
    <p:sldId id="357" r:id="rId6"/>
    <p:sldId id="358" r:id="rId7"/>
    <p:sldId id="359" r:id="rId8"/>
    <p:sldId id="360" r:id="rId9"/>
    <p:sldId id="361" r:id="rId10"/>
    <p:sldId id="362" r:id="rId11"/>
    <p:sldId id="363" r:id="rId12"/>
    <p:sldId id="364" r:id="rId13"/>
    <p:sldId id="365" r:id="rId14"/>
    <p:sldId id="369" r:id="rId15"/>
    <p:sldId id="370" r:id="rId16"/>
    <p:sldId id="366" r:id="rId17"/>
    <p:sldId id="322" r:id="rId18"/>
    <p:sldId id="259" r:id="rId19"/>
    <p:sldId id="303" r:id="rId20"/>
    <p:sldId id="371" r:id="rId21"/>
    <p:sldId id="271" r:id="rId2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42" userDrawn="1">
          <p15:clr>
            <a:srgbClr val="A4A3A4"/>
          </p15:clr>
        </p15:guide>
        <p15:guide id="2" pos="3129" userDrawn="1">
          <p15:clr>
            <a:srgbClr val="A4A3A4"/>
          </p15:clr>
        </p15:guide>
        <p15:guide id="3" pos="385" userDrawn="1">
          <p15:clr>
            <a:srgbClr val="A4A3A4"/>
          </p15:clr>
        </p15:guide>
        <p15:guide id="4" orient="horz" pos="640" userDrawn="1">
          <p15:clr>
            <a:srgbClr val="A4A3A4"/>
          </p15:clr>
        </p15:guide>
        <p15:guide id="5" pos="816" userDrawn="1">
          <p15:clr>
            <a:srgbClr val="A4A3A4"/>
          </p15:clr>
        </p15:guide>
        <p15:guide id="6" orient="horz" pos="4224" userDrawn="1">
          <p15:clr>
            <a:srgbClr val="A4A3A4"/>
          </p15:clr>
        </p15:guide>
        <p15:guide id="7" orient="horz" pos="3203" userDrawn="1">
          <p15:clr>
            <a:srgbClr val="A4A3A4"/>
          </p15:clr>
        </p15:guide>
        <p15:guide id="8" pos="5602" userDrawn="1">
          <p15:clr>
            <a:srgbClr val="A4A3A4"/>
          </p15:clr>
        </p15:guide>
        <p15:guide id="9" orient="horz" pos="349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28D45"/>
    <a:srgbClr val="A7E8FF"/>
    <a:srgbClr val="9BE5FF"/>
    <a:srgbClr val="0070C0"/>
    <a:srgbClr val="5475BE"/>
    <a:srgbClr val="D9F5FF"/>
    <a:srgbClr val="558ED5"/>
    <a:srgbClr val="89E0FF"/>
    <a:srgbClr val="00B0F0"/>
    <a:srgbClr val="4BD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7853C-536D-4A76-A0AE-DD22124D55A5}" styleName="Стиль из темы 1 - акцент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Средний стиль 1 —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301B821-A1FF-4177-AEE7-76D212191A09}" styleName="Средний стиль 1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06799F8-075E-4A3A-A7F6-7FBC6576F1A4}" styleName="Стиль из темы 2 - акцент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C083E6E3-FA7D-4D7B-A595-EF9225AFEA82}" styleName="Светлый стиль 1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Светлый стиль 2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Светлый стиль 2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97" autoAdjust="0"/>
    <p:restoredTop sz="83029" autoAdjust="0"/>
  </p:normalViewPr>
  <p:slideViewPr>
    <p:cSldViewPr>
      <p:cViewPr varScale="1">
        <p:scale>
          <a:sx n="57" d="100"/>
          <a:sy n="57" d="100"/>
        </p:scale>
        <p:origin x="1662" y="72"/>
      </p:cViewPr>
      <p:guideLst>
        <p:guide orient="horz" pos="4042"/>
        <p:guide pos="3129"/>
        <p:guide pos="385"/>
        <p:guide orient="horz" pos="640"/>
        <p:guide pos="816"/>
        <p:guide orient="horz" pos="4224"/>
        <p:guide orient="horz" pos="3203"/>
        <p:guide pos="5602"/>
        <p:guide orient="horz" pos="3498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50" d="100"/>
        <a:sy n="150" d="100"/>
      </p:scale>
      <p:origin x="0" y="7764"/>
    </p:cViewPr>
  </p:sorterViewPr>
  <p:notesViewPr>
    <p:cSldViewPr showGuides="1">
      <p:cViewPr varScale="1">
        <p:scale>
          <a:sx n="53" d="100"/>
          <a:sy n="53" d="100"/>
        </p:scale>
        <p:origin x="2844" y="84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3DECFB-AFAA-43A6-80AE-F6B6BF481728}" type="datetimeFigureOut">
              <a:rPr lang="ru-RU" smtClean="0"/>
              <a:pPr/>
              <a:t>26.02.2017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F705C0-65DE-437A-8D67-B1204842C6A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2235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1" dirty="0" smtClean="0"/>
              <a:t>Комментарий</a:t>
            </a:r>
            <a:endParaRPr lang="ru-RU" dirty="0" smtClean="0"/>
          </a:p>
          <a:p>
            <a:r>
              <a:rPr lang="ru-RU" dirty="0" smtClean="0"/>
              <a:t>Фразеологизмы</a:t>
            </a:r>
            <a:r>
              <a:rPr lang="ru-RU" baseline="0" dirty="0" smtClean="0"/>
              <a:t> с глаголами в повелительном наклонении не являются высказываниями, так же как и вопросительные предложения.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705C0-65DE-437A-8D67-B1204842C6AC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70202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1" dirty="0" smtClean="0"/>
              <a:t>Комментарий</a:t>
            </a:r>
            <a:r>
              <a:rPr lang="ru-RU" dirty="0" smtClean="0"/>
              <a:t>:</a:t>
            </a:r>
            <a:r>
              <a:rPr lang="ru-RU" baseline="0" dirty="0" smtClean="0"/>
              <a:t> Анимация по пробелу. 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705C0-65DE-437A-8D67-B1204842C6AC}" type="slidenum">
              <a:rPr lang="ru-RU" smtClean="0"/>
              <a:pPr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88539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1" dirty="0" smtClean="0"/>
              <a:t>Комментарий</a:t>
            </a:r>
            <a:r>
              <a:rPr lang="ru-RU" dirty="0" smtClean="0"/>
              <a:t>:</a:t>
            </a:r>
            <a:r>
              <a:rPr lang="ru-RU" baseline="0" dirty="0" smtClean="0"/>
              <a:t> Анимация по пробелу. Ответ на вопрос появляется после выбора кнопки «Ответ»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705C0-65DE-437A-8D67-B1204842C6AC}" type="slidenum">
              <a:rPr lang="ru-RU" smtClean="0"/>
              <a:pPr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8815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1" dirty="0" smtClean="0"/>
              <a:t>Комментарий</a:t>
            </a:r>
            <a:r>
              <a:rPr lang="ru-RU" dirty="0" smtClean="0"/>
              <a:t>:</a:t>
            </a:r>
            <a:r>
              <a:rPr lang="ru-RU" baseline="0" dirty="0" smtClean="0"/>
              <a:t> Ответы появляются после выбора соответствующей кнопки. 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705C0-65DE-437A-8D67-B1204842C6AC}" type="slidenum">
              <a:rPr lang="ru-RU" smtClean="0"/>
              <a:pPr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45596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1" dirty="0" smtClean="0"/>
              <a:t>Комментарий</a:t>
            </a:r>
            <a:r>
              <a:rPr lang="ru-RU" dirty="0" smtClean="0"/>
              <a:t>:</a:t>
            </a:r>
            <a:r>
              <a:rPr lang="ru-RU" baseline="0" dirty="0" smtClean="0"/>
              <a:t> Ответы появляются после выбора соответствующей кнопки. 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705C0-65DE-437A-8D67-B1204842C6AC}" type="slidenum">
              <a:rPr lang="ru-RU" smtClean="0"/>
              <a:pPr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60736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705C0-65DE-437A-8D67-B1204842C6AC}" type="slidenum">
              <a:rPr lang="ru-RU" smtClean="0"/>
              <a:pPr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71119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1" dirty="0" smtClean="0"/>
              <a:t>Комментарий</a:t>
            </a:r>
            <a:r>
              <a:rPr lang="ru-RU" dirty="0" smtClean="0"/>
              <a:t>:</a:t>
            </a:r>
            <a:r>
              <a:rPr lang="ru-RU" baseline="0" dirty="0" smtClean="0"/>
              <a:t> Анимация по пробелу. 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705C0-65DE-437A-8D67-B1204842C6AC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87879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1" dirty="0" smtClean="0"/>
              <a:t>Комментарий</a:t>
            </a:r>
            <a:r>
              <a:rPr lang="ru-RU" dirty="0" smtClean="0"/>
              <a:t>:</a:t>
            </a:r>
            <a:r>
              <a:rPr lang="ru-RU" baseline="0" dirty="0" smtClean="0"/>
              <a:t> Анимация по пробелу. 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705C0-65DE-437A-8D67-B1204842C6AC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21428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1" dirty="0" smtClean="0"/>
              <a:t>Комментарий</a:t>
            </a:r>
            <a:r>
              <a:rPr lang="ru-RU" dirty="0" smtClean="0"/>
              <a:t>:</a:t>
            </a:r>
            <a:r>
              <a:rPr lang="ru-RU" baseline="0" dirty="0" smtClean="0"/>
              <a:t> Анимация по пробелу. 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705C0-65DE-437A-8D67-B1204842C6AC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8936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1" dirty="0" smtClean="0"/>
              <a:t>Комментарий</a:t>
            </a:r>
            <a:r>
              <a:rPr lang="ru-RU" dirty="0" smtClean="0"/>
              <a:t>:</a:t>
            </a:r>
            <a:r>
              <a:rPr lang="ru-RU" baseline="0" dirty="0" smtClean="0"/>
              <a:t> Анимация по пробелу. 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705C0-65DE-437A-8D67-B1204842C6AC}" type="slidenum">
              <a:rPr lang="ru-RU" smtClean="0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42895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1" dirty="0" smtClean="0"/>
              <a:t>Комментарий</a:t>
            </a:r>
            <a:r>
              <a:rPr lang="ru-RU" dirty="0" smtClean="0"/>
              <a:t>:</a:t>
            </a:r>
            <a:r>
              <a:rPr lang="ru-RU" baseline="0" dirty="0" smtClean="0"/>
              <a:t> Анимация по пробелу. 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705C0-65DE-437A-8D67-B1204842C6AC}" type="slidenum">
              <a:rPr lang="ru-RU" smtClean="0"/>
              <a:pPr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88899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1" dirty="0" smtClean="0"/>
              <a:t>Комментарий</a:t>
            </a:r>
            <a:r>
              <a:rPr lang="ru-RU" dirty="0" smtClean="0"/>
              <a:t>:</a:t>
            </a:r>
            <a:r>
              <a:rPr lang="ru-RU" baseline="0" dirty="0" smtClean="0"/>
              <a:t> Анимация по пробелу. 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705C0-65DE-437A-8D67-B1204842C6AC}" type="slidenum">
              <a:rPr lang="ru-RU" smtClean="0"/>
              <a:pPr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99082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1" dirty="0" smtClean="0"/>
              <a:t>Комментарий</a:t>
            </a:r>
            <a:r>
              <a:rPr lang="ru-RU" dirty="0" smtClean="0"/>
              <a:t>:</a:t>
            </a:r>
            <a:r>
              <a:rPr lang="ru-RU" baseline="0" dirty="0" smtClean="0"/>
              <a:t> Анимация по пробелу. 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705C0-65DE-437A-8D67-B1204842C6AC}" type="slidenum">
              <a:rPr lang="ru-RU" smtClean="0"/>
              <a:pPr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45762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1" dirty="0" smtClean="0"/>
              <a:t>Комментарий</a:t>
            </a:r>
            <a:r>
              <a:rPr lang="ru-RU" dirty="0" smtClean="0"/>
              <a:t>:</a:t>
            </a:r>
            <a:r>
              <a:rPr lang="ru-RU" baseline="0" dirty="0" smtClean="0"/>
              <a:t> Анимация по пробелу. </a:t>
            </a:r>
            <a:endParaRPr lang="ru-RU" dirty="0" smtClean="0"/>
          </a:p>
          <a:p>
            <a:r>
              <a:rPr lang="ru-RU" dirty="0" smtClean="0"/>
              <a:t>Решение</a:t>
            </a:r>
            <a:r>
              <a:rPr lang="ru-RU" baseline="0" dirty="0" smtClean="0"/>
              <a:t> задачи с конца.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705C0-65DE-437A-8D67-B1204842C6AC}" type="slidenum">
              <a:rPr lang="ru-RU" smtClean="0"/>
              <a:pPr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4679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 userDrawn="1"/>
        </p:nvSpPr>
        <p:spPr>
          <a:xfrm>
            <a:off x="2071670" y="0"/>
            <a:ext cx="7072330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 userDrawn="1"/>
        </p:nvSpPr>
        <p:spPr>
          <a:xfrm>
            <a:off x="0" y="6000768"/>
            <a:ext cx="2071670" cy="6155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3400" b="1" cap="none" spc="0" dirty="0" smtClean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/>
                <a:latin typeface="Arial" pitchFamily="34" charset="0"/>
                <a:cs typeface="Arial" pitchFamily="34" charset="0"/>
              </a:rPr>
              <a:t>10 класс</a:t>
            </a:r>
            <a:endParaRPr lang="ru-RU" sz="3400" b="1" cap="none" spc="0" dirty="0">
              <a:ln>
                <a:solidFill>
                  <a:srgbClr val="0070C0"/>
                </a:solidFill>
              </a:ln>
              <a:solidFill>
                <a:srgbClr val="0070C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6572264" y="214290"/>
            <a:ext cx="221457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2400" b="0" cap="none" spc="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Информатика</a:t>
            </a:r>
            <a:endParaRPr lang="ru-RU" sz="2400" b="0" cap="none" spc="0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Прямоугольник 12"/>
          <p:cNvSpPr/>
          <p:nvPr userDrawn="1"/>
        </p:nvSpPr>
        <p:spPr>
          <a:xfrm>
            <a:off x="0" y="2285992"/>
            <a:ext cx="2071670" cy="1800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26" name="Picture 2" descr="C:\Documents and Settings\Администратор.HOME-FDD52612A3\Рабочий стол\Ирина_Раб стол\10-2\01.bmp"/>
          <p:cNvPicPr>
            <a:picLocks noChangeAspect="1" noChangeArrowheads="1"/>
          </p:cNvPicPr>
          <p:nvPr userDrawn="1"/>
        </p:nvPicPr>
        <p:blipFill>
          <a:blip r:embed="rId2"/>
          <a:srcRect l="2209" r="1625"/>
          <a:stretch>
            <a:fillRect/>
          </a:stretch>
        </p:blipFill>
        <p:spPr bwMode="auto">
          <a:xfrm>
            <a:off x="-9524" y="2285992"/>
            <a:ext cx="2078824" cy="1800000"/>
          </a:xfrm>
          <a:prstGeom prst="rect">
            <a:avLst/>
          </a:prstGeom>
          <a:noFill/>
        </p:spPr>
      </p:pic>
      <p:sp>
        <p:nvSpPr>
          <p:cNvPr id="10" name="Прямоугольник 9"/>
          <p:cNvSpPr/>
          <p:nvPr userDrawn="1"/>
        </p:nvSpPr>
        <p:spPr>
          <a:xfrm>
            <a:off x="2071670" y="2285992"/>
            <a:ext cx="7072330" cy="180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2071670" y="857233"/>
            <a:ext cx="6715172" cy="3214709"/>
          </a:xfrm>
        </p:spPr>
        <p:txBody>
          <a:bodyPr anchor="b" anchorCtr="0">
            <a:normAutofit/>
          </a:bodyPr>
          <a:lstStyle>
            <a:lvl1pPr algn="l">
              <a:defRPr sz="4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2071670" y="4214818"/>
            <a:ext cx="6715172" cy="1643074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smtClean="0"/>
              <a:t>ОБРАЗЕЦ ПОДЗАГОЛОВКА</a:t>
            </a:r>
            <a:endParaRPr lang="ru-RU" dirty="0"/>
          </a:p>
        </p:txBody>
      </p:sp>
      <p:pic>
        <p:nvPicPr>
          <p:cNvPr id="1028" name="Picture 4" descr="C:\Ирина\фото\Выпускной\логотип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5984" y="5929330"/>
            <a:ext cx="2075784" cy="67899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6" name="Прямоугольник 5"/>
          <p:cNvSpPr/>
          <p:nvPr userDrawn="1"/>
        </p:nvSpPr>
        <p:spPr>
          <a:xfrm>
            <a:off x="0" y="0"/>
            <a:ext cx="357158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 userDrawn="1"/>
        </p:nvSpPr>
        <p:spPr>
          <a:xfrm>
            <a:off x="0" y="2285992"/>
            <a:ext cx="357158" cy="180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Объект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3900" y="150790"/>
            <a:ext cx="810838" cy="816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1018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6" name="Прямоугольник 5"/>
          <p:cNvSpPr/>
          <p:nvPr userDrawn="1"/>
        </p:nvSpPr>
        <p:spPr>
          <a:xfrm>
            <a:off x="0" y="0"/>
            <a:ext cx="357158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 userDrawn="1"/>
        </p:nvSpPr>
        <p:spPr>
          <a:xfrm>
            <a:off x="0" y="2285992"/>
            <a:ext cx="357158" cy="180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Объект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3900" y="150790"/>
            <a:ext cx="810838" cy="816935"/>
          </a:xfrm>
          <a:prstGeom prst="rect">
            <a:avLst/>
          </a:prstGeom>
        </p:spPr>
      </p:pic>
      <p:sp>
        <p:nvSpPr>
          <p:cNvPr id="8" name="Управляющая кнопка: возврат 7">
            <a:hlinkClick r:id="" action="ppaction://hlinkshowjump?jump=lastslideviewed" highlightClick="1"/>
          </p:cNvPr>
          <p:cNvSpPr/>
          <p:nvPr userDrawn="1"/>
        </p:nvSpPr>
        <p:spPr>
          <a:xfrm>
            <a:off x="8215338" y="6000768"/>
            <a:ext cx="685250" cy="685250"/>
          </a:xfrm>
          <a:prstGeom prst="actionButtonRetur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24781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 userDrawn="1"/>
        </p:nvSpPr>
        <p:spPr>
          <a:xfrm>
            <a:off x="0" y="0"/>
            <a:ext cx="357158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 userDrawn="1"/>
        </p:nvSpPr>
        <p:spPr>
          <a:xfrm>
            <a:off x="0" y="2285992"/>
            <a:ext cx="357158" cy="180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 userDrawn="1"/>
        </p:nvSpPr>
        <p:spPr>
          <a:xfrm>
            <a:off x="2071670" y="2285992"/>
            <a:ext cx="7072330" cy="180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2071670" y="857233"/>
            <a:ext cx="6715172" cy="3214709"/>
          </a:xfrm>
        </p:spPr>
        <p:txBody>
          <a:bodyPr anchor="b" anchorCtr="0">
            <a:normAutofit/>
          </a:bodyPr>
          <a:lstStyle>
            <a:lvl1pPr algn="l">
              <a:defRPr sz="4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2071670" y="4214818"/>
            <a:ext cx="6715172" cy="1643074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rgbClr val="0070C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smtClean="0"/>
              <a:t>ОБРАЗЕЦ ПОДЗАГОЛОВКА</a:t>
            </a:r>
            <a:endParaRPr lang="ru-RU" dirty="0"/>
          </a:p>
        </p:txBody>
      </p:sp>
      <p:sp>
        <p:nvSpPr>
          <p:cNvPr id="13" name="Прямоугольник 12"/>
          <p:cNvSpPr/>
          <p:nvPr userDrawn="1"/>
        </p:nvSpPr>
        <p:spPr>
          <a:xfrm>
            <a:off x="0" y="2285992"/>
            <a:ext cx="2071670" cy="180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7" name="Прямоугольник 6"/>
          <p:cNvSpPr/>
          <p:nvPr userDrawn="1"/>
        </p:nvSpPr>
        <p:spPr>
          <a:xfrm>
            <a:off x="0" y="0"/>
            <a:ext cx="357158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0" y="2285992"/>
            <a:ext cx="357158" cy="180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3"/>
          <p:cNvSpPr txBox="1"/>
          <p:nvPr userDrawn="1"/>
        </p:nvSpPr>
        <p:spPr>
          <a:xfrm>
            <a:off x="642910" y="0"/>
            <a:ext cx="700120" cy="107722"/>
          </a:xfrm>
          <a:prstGeom prst="rect">
            <a:avLst/>
          </a:prstGeom>
          <a:solidFill>
            <a:schemeClr val="bg1"/>
          </a:solidFill>
        </p:spPr>
        <p:txBody>
          <a:bodyPr vert="horz"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sz="100" dirty="0" smtClean="0">
                <a:solidFill>
                  <a:schemeClr val="bg1"/>
                </a:solidFill>
              </a:rPr>
              <a:t>МК</a:t>
            </a:r>
            <a:endParaRPr lang="ru-RU" sz="1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42910" y="1052736"/>
            <a:ext cx="8215369" cy="480515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Прямоугольник 6"/>
          <p:cNvSpPr/>
          <p:nvPr userDrawn="1"/>
        </p:nvSpPr>
        <p:spPr>
          <a:xfrm>
            <a:off x="0" y="0"/>
            <a:ext cx="357158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0" y="2285992"/>
            <a:ext cx="357158" cy="180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Управляющая кнопка: возврат 5">
            <a:hlinkClick r:id="" action="ppaction://hlinkshowjump?jump=lastslideviewed" highlightClick="1"/>
          </p:cNvPr>
          <p:cNvSpPr/>
          <p:nvPr userDrawn="1"/>
        </p:nvSpPr>
        <p:spPr>
          <a:xfrm>
            <a:off x="8215338" y="6000768"/>
            <a:ext cx="685250" cy="685250"/>
          </a:xfrm>
          <a:prstGeom prst="actionButtonRetur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714348" y="1600200"/>
            <a:ext cx="378145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905348" y="1600200"/>
            <a:ext cx="378145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0" y="0"/>
            <a:ext cx="357158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 userDrawn="1"/>
        </p:nvSpPr>
        <p:spPr>
          <a:xfrm>
            <a:off x="0" y="2285992"/>
            <a:ext cx="357158" cy="180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14348" y="1195404"/>
            <a:ext cx="378304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714348" y="1835166"/>
            <a:ext cx="3783040" cy="452279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902274" y="1195404"/>
            <a:ext cx="378452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902274" y="1835166"/>
            <a:ext cx="3784526" cy="452279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0" y="0"/>
            <a:ext cx="357158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 userDrawn="1"/>
        </p:nvSpPr>
        <p:spPr>
          <a:xfrm>
            <a:off x="0" y="2285992"/>
            <a:ext cx="357158" cy="180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0" y="0"/>
            <a:ext cx="9144000" cy="92867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10"/>
          <p:cNvSpPr/>
          <p:nvPr userDrawn="1"/>
        </p:nvSpPr>
        <p:spPr>
          <a:xfrm>
            <a:off x="0" y="5910280"/>
            <a:ext cx="9144000" cy="5000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42910" y="1071546"/>
            <a:ext cx="8215370" cy="4643470"/>
          </a:xfrm>
        </p:spPr>
        <p:txBody>
          <a:bodyPr>
            <a:normAutofit/>
          </a:bodyPr>
          <a:lstStyle>
            <a:lvl1pPr>
              <a:buFont typeface="Arial" pitchFamily="34" charset="0"/>
              <a:buChar char="•"/>
              <a:defRPr sz="3200"/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pic>
        <p:nvPicPr>
          <p:cNvPr id="2050" name="Picture 2" descr="C:\Documents and Settings\Администратор.HOME-FDD52612A3\Рабочий стол\земля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5715016"/>
            <a:ext cx="862841" cy="85725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0" y="0"/>
            <a:ext cx="9144000" cy="92867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10"/>
          <p:cNvSpPr/>
          <p:nvPr userDrawn="1"/>
        </p:nvSpPr>
        <p:spPr>
          <a:xfrm>
            <a:off x="0" y="5910280"/>
            <a:ext cx="9144000" cy="5000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42910" y="1071546"/>
            <a:ext cx="8215370" cy="4643470"/>
          </a:xfrm>
        </p:spPr>
        <p:txBody>
          <a:bodyPr>
            <a:normAutofit/>
          </a:bodyPr>
          <a:lstStyle>
            <a:lvl1pPr>
              <a:buFont typeface="Arial" pitchFamily="34" charset="0"/>
              <a:buNone/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pic>
        <p:nvPicPr>
          <p:cNvPr id="2050" name="Picture 2" descr="C:\Documents and Settings\Администратор.HOME-FDD52612A3\Рабочий стол\земля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5715016"/>
            <a:ext cx="862841" cy="85725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6" name="Прямоугольник 5"/>
          <p:cNvSpPr/>
          <p:nvPr userDrawn="1"/>
        </p:nvSpPr>
        <p:spPr>
          <a:xfrm>
            <a:off x="0" y="0"/>
            <a:ext cx="357158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 userDrawn="1"/>
        </p:nvSpPr>
        <p:spPr>
          <a:xfrm>
            <a:off x="0" y="2285992"/>
            <a:ext cx="357158" cy="180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/>
          <p:cNvSpPr/>
          <p:nvPr userDrawn="1"/>
        </p:nvSpPr>
        <p:spPr>
          <a:xfrm>
            <a:off x="8143900" y="214290"/>
            <a:ext cx="714380" cy="71438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b="1" dirty="0" smtClean="0">
                <a:latin typeface="Arial Black" pitchFamily="34" charset="0"/>
                <a:cs typeface="Arial" pitchFamily="34" charset="0"/>
              </a:rPr>
              <a:t>?</a:t>
            </a:r>
            <a:endParaRPr lang="ru-RU" sz="4000" b="1" dirty="0">
              <a:latin typeface="Arial Black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2910" y="274638"/>
            <a:ext cx="8244950" cy="5825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42910" y="1071546"/>
            <a:ext cx="8215369" cy="52864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50" r:id="rId3"/>
    <p:sldLayoutId id="2147483658" r:id="rId4"/>
    <p:sldLayoutId id="2147483652" r:id="rId5"/>
    <p:sldLayoutId id="2147483653" r:id="rId6"/>
    <p:sldLayoutId id="2147483656" r:id="rId7"/>
    <p:sldLayoutId id="2147483657" r:id="rId8"/>
    <p:sldLayoutId id="2147483654" r:id="rId9"/>
    <p:sldLayoutId id="2147483660" r:id="rId10"/>
    <p:sldLayoutId id="2147483661" r:id="rId11"/>
    <p:sldLayoutId id="2147483655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000" b="1" kern="1200">
          <a:solidFill>
            <a:srgbClr val="0070C0"/>
          </a:solidFill>
          <a:latin typeface="+mj-lt"/>
          <a:ea typeface="+mj-ea"/>
          <a:cs typeface="+mj-cs"/>
        </a:defRPr>
      </a:lvl1pPr>
    </p:titleStyle>
    <p:bodyStyle>
      <a:lvl1pPr marL="0" indent="358775" algn="just" defTabSz="914400" rtl="0" eaLnBrk="1" latinLnBrk="0" hangingPunct="1">
        <a:spcBef>
          <a:spcPct val="20000"/>
        </a:spcBef>
        <a:buFont typeface="Arial" pitchFamily="34" charset="0"/>
        <a:buNone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just" defTabSz="914400" rtl="0" eaLnBrk="1" latinLnBrk="0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just" defTabSz="91440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just" defTabSz="914400" rtl="0" eaLnBrk="1" latinLnBrk="0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just" defTabSz="914400" rtl="0" eaLnBrk="1" latinLnBrk="0" hangingPunct="1">
        <a:spcBef>
          <a:spcPct val="20000"/>
        </a:spcBef>
        <a:buFont typeface="Arial" pitchFamily="34" charset="0"/>
        <a:buChar char="»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19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10" Type="http://schemas.openxmlformats.org/officeDocument/2006/relationships/image" Target="../media/image18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2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4.png"/><Relationship Id="rId5" Type="http://schemas.openxmlformats.org/officeDocument/2006/relationships/image" Target="../media/image430.png"/><Relationship Id="rId4" Type="http://schemas.openxmlformats.org/officeDocument/2006/relationships/image" Target="../media/image4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0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071670" y="934371"/>
            <a:ext cx="6715172" cy="3214709"/>
          </a:xfrm>
        </p:spPr>
        <p:txBody>
          <a:bodyPr>
            <a:normAutofit/>
          </a:bodyPr>
          <a:lstStyle/>
          <a:p>
            <a:r>
              <a:rPr lang="ru-RU" dirty="0" smtClean="0"/>
              <a:t>АЛГЕБРА ЛОГИКИ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071670" y="4214818"/>
            <a:ext cx="6928822" cy="1643074"/>
          </a:xfrm>
        </p:spPr>
        <p:txBody>
          <a:bodyPr/>
          <a:lstStyle/>
          <a:p>
            <a:r>
              <a:rPr lang="ru-RU" dirty="0" smtClean="0"/>
              <a:t>ЭЛЕМЕНТЫ ТЕОРИИ МНОЖЕСТВ И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АЛГЕБРЫ ЛОГИКИ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Логические операции</a:t>
            </a:r>
            <a:endParaRPr lang="ru-RU" dirty="0"/>
          </a:p>
        </p:txBody>
      </p:sp>
      <p:grpSp>
        <p:nvGrpSpPr>
          <p:cNvPr id="15" name="Группа 14"/>
          <p:cNvGrpSpPr/>
          <p:nvPr/>
        </p:nvGrpSpPr>
        <p:grpSpPr>
          <a:xfrm>
            <a:off x="611560" y="1053041"/>
            <a:ext cx="4040138" cy="5400148"/>
            <a:chOff x="600511" y="44655"/>
            <a:chExt cx="3862770" cy="5436659"/>
          </a:xfrm>
        </p:grpSpPr>
        <p:sp>
          <p:nvSpPr>
            <p:cNvPr id="16" name="Прямоугольник с двумя скругленными соседними углами 15"/>
            <p:cNvSpPr/>
            <p:nvPr/>
          </p:nvSpPr>
          <p:spPr>
            <a:xfrm flipV="1">
              <a:off x="611188" y="440390"/>
              <a:ext cx="3828530" cy="5040924"/>
            </a:xfrm>
            <a:prstGeom prst="round2SameRect">
              <a:avLst>
                <a:gd name="adj1" fmla="val 6744"/>
                <a:gd name="adj2" fmla="val 0"/>
              </a:avLst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0" vert="horz" wrap="square" lIns="180000" tIns="360000" rIns="360000" bIns="180000" numCol="1" spcCol="1270" anchor="b" anchorCtr="0">
              <a:noAutofit/>
            </a:bodyPr>
            <a:lstStyle/>
            <a:p>
              <a:pPr marL="15875" lvl="1" defTabSz="9779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ru-RU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Полилиния 16"/>
            <p:cNvSpPr/>
            <p:nvPr/>
          </p:nvSpPr>
          <p:spPr>
            <a:xfrm>
              <a:off x="600511" y="44655"/>
              <a:ext cx="3862770" cy="576000"/>
            </a:xfrm>
            <a:custGeom>
              <a:avLst/>
              <a:gdLst>
                <a:gd name="connsiteX0" fmla="*/ 0 w 4681215"/>
                <a:gd name="connsiteY0" fmla="*/ 157517 h 1575174"/>
                <a:gd name="connsiteX1" fmla="*/ 157517 w 4681215"/>
                <a:gd name="connsiteY1" fmla="*/ 0 h 1575174"/>
                <a:gd name="connsiteX2" fmla="*/ 4523698 w 4681215"/>
                <a:gd name="connsiteY2" fmla="*/ 0 h 1575174"/>
                <a:gd name="connsiteX3" fmla="*/ 4681215 w 4681215"/>
                <a:gd name="connsiteY3" fmla="*/ 157517 h 1575174"/>
                <a:gd name="connsiteX4" fmla="*/ 4681215 w 4681215"/>
                <a:gd name="connsiteY4" fmla="*/ 1417657 h 1575174"/>
                <a:gd name="connsiteX5" fmla="*/ 4523698 w 4681215"/>
                <a:gd name="connsiteY5" fmla="*/ 1575174 h 1575174"/>
                <a:gd name="connsiteX6" fmla="*/ 157517 w 4681215"/>
                <a:gd name="connsiteY6" fmla="*/ 1575174 h 1575174"/>
                <a:gd name="connsiteX7" fmla="*/ 0 w 4681215"/>
                <a:gd name="connsiteY7" fmla="*/ 1417657 h 1575174"/>
                <a:gd name="connsiteX8" fmla="*/ 0 w 4681215"/>
                <a:gd name="connsiteY8" fmla="*/ 157517 h 1575174"/>
                <a:gd name="connsiteX0" fmla="*/ 0 w 4681215"/>
                <a:gd name="connsiteY0" fmla="*/ 157517 h 1575174"/>
                <a:gd name="connsiteX1" fmla="*/ 157517 w 4681215"/>
                <a:gd name="connsiteY1" fmla="*/ 0 h 1575174"/>
                <a:gd name="connsiteX2" fmla="*/ 4523698 w 4681215"/>
                <a:gd name="connsiteY2" fmla="*/ 0 h 1575174"/>
                <a:gd name="connsiteX3" fmla="*/ 4681215 w 4681215"/>
                <a:gd name="connsiteY3" fmla="*/ 157517 h 1575174"/>
                <a:gd name="connsiteX4" fmla="*/ 4681215 w 4681215"/>
                <a:gd name="connsiteY4" fmla="*/ 1417657 h 1575174"/>
                <a:gd name="connsiteX5" fmla="*/ 4523698 w 4681215"/>
                <a:gd name="connsiteY5" fmla="*/ 1575174 h 1575174"/>
                <a:gd name="connsiteX6" fmla="*/ 157517 w 4681215"/>
                <a:gd name="connsiteY6" fmla="*/ 1575174 h 1575174"/>
                <a:gd name="connsiteX7" fmla="*/ 0 w 4681215"/>
                <a:gd name="connsiteY7" fmla="*/ 1417657 h 1575174"/>
                <a:gd name="connsiteX8" fmla="*/ 0 w 4681215"/>
                <a:gd name="connsiteY8" fmla="*/ 157517 h 1575174"/>
                <a:gd name="connsiteX0" fmla="*/ 0 w 4681215"/>
                <a:gd name="connsiteY0" fmla="*/ 157517 h 1575174"/>
                <a:gd name="connsiteX1" fmla="*/ 157517 w 4681215"/>
                <a:gd name="connsiteY1" fmla="*/ 0 h 1575174"/>
                <a:gd name="connsiteX2" fmla="*/ 4523698 w 4681215"/>
                <a:gd name="connsiteY2" fmla="*/ 0 h 1575174"/>
                <a:gd name="connsiteX3" fmla="*/ 4681215 w 4681215"/>
                <a:gd name="connsiteY3" fmla="*/ 157517 h 1575174"/>
                <a:gd name="connsiteX4" fmla="*/ 4681215 w 4681215"/>
                <a:gd name="connsiteY4" fmla="*/ 1417657 h 1575174"/>
                <a:gd name="connsiteX5" fmla="*/ 4523698 w 4681215"/>
                <a:gd name="connsiteY5" fmla="*/ 1575174 h 1575174"/>
                <a:gd name="connsiteX6" fmla="*/ 0 w 4681215"/>
                <a:gd name="connsiteY6" fmla="*/ 1417657 h 1575174"/>
                <a:gd name="connsiteX7" fmla="*/ 0 w 4681215"/>
                <a:gd name="connsiteY7" fmla="*/ 157517 h 1575174"/>
                <a:gd name="connsiteX0" fmla="*/ 0 w 4681215"/>
                <a:gd name="connsiteY0" fmla="*/ 157517 h 1575174"/>
                <a:gd name="connsiteX1" fmla="*/ 157517 w 4681215"/>
                <a:gd name="connsiteY1" fmla="*/ 0 h 1575174"/>
                <a:gd name="connsiteX2" fmla="*/ 4523698 w 4681215"/>
                <a:gd name="connsiteY2" fmla="*/ 0 h 1575174"/>
                <a:gd name="connsiteX3" fmla="*/ 4681215 w 4681215"/>
                <a:gd name="connsiteY3" fmla="*/ 157517 h 1575174"/>
                <a:gd name="connsiteX4" fmla="*/ 4681215 w 4681215"/>
                <a:gd name="connsiteY4" fmla="*/ 1417657 h 1575174"/>
                <a:gd name="connsiteX5" fmla="*/ 0 w 4681215"/>
                <a:gd name="connsiteY5" fmla="*/ 1417657 h 1575174"/>
                <a:gd name="connsiteX6" fmla="*/ 0 w 4681215"/>
                <a:gd name="connsiteY6" fmla="*/ 157517 h 1575174"/>
                <a:gd name="connsiteX0" fmla="*/ 0 w 4681215"/>
                <a:gd name="connsiteY0" fmla="*/ 157517 h 1575174"/>
                <a:gd name="connsiteX1" fmla="*/ 157517 w 4681215"/>
                <a:gd name="connsiteY1" fmla="*/ 0 h 1575174"/>
                <a:gd name="connsiteX2" fmla="*/ 4523698 w 4681215"/>
                <a:gd name="connsiteY2" fmla="*/ 0 h 1575174"/>
                <a:gd name="connsiteX3" fmla="*/ 4681215 w 4681215"/>
                <a:gd name="connsiteY3" fmla="*/ 157517 h 1575174"/>
                <a:gd name="connsiteX4" fmla="*/ 4681215 w 4681215"/>
                <a:gd name="connsiteY4" fmla="*/ 1417657 h 1575174"/>
                <a:gd name="connsiteX5" fmla="*/ 0 w 4681215"/>
                <a:gd name="connsiteY5" fmla="*/ 1417657 h 1575174"/>
                <a:gd name="connsiteX6" fmla="*/ 0 w 4681215"/>
                <a:gd name="connsiteY6" fmla="*/ 157517 h 1575174"/>
                <a:gd name="connsiteX0" fmla="*/ 0 w 4681215"/>
                <a:gd name="connsiteY0" fmla="*/ 157517 h 1575174"/>
                <a:gd name="connsiteX1" fmla="*/ 157517 w 4681215"/>
                <a:gd name="connsiteY1" fmla="*/ 0 h 1575174"/>
                <a:gd name="connsiteX2" fmla="*/ 4523698 w 4681215"/>
                <a:gd name="connsiteY2" fmla="*/ 0 h 1575174"/>
                <a:gd name="connsiteX3" fmla="*/ 4681215 w 4681215"/>
                <a:gd name="connsiteY3" fmla="*/ 157517 h 1575174"/>
                <a:gd name="connsiteX4" fmla="*/ 4670008 w 4681215"/>
                <a:gd name="connsiteY4" fmla="*/ 420414 h 1575174"/>
                <a:gd name="connsiteX5" fmla="*/ 4681215 w 4681215"/>
                <a:gd name="connsiteY5" fmla="*/ 1417657 h 1575174"/>
                <a:gd name="connsiteX6" fmla="*/ 0 w 4681215"/>
                <a:gd name="connsiteY6" fmla="*/ 1417657 h 1575174"/>
                <a:gd name="connsiteX7" fmla="*/ 0 w 4681215"/>
                <a:gd name="connsiteY7" fmla="*/ 157517 h 1575174"/>
                <a:gd name="connsiteX0" fmla="*/ 10347 w 4691562"/>
                <a:gd name="connsiteY0" fmla="*/ 157517 h 1575174"/>
                <a:gd name="connsiteX1" fmla="*/ 167864 w 4691562"/>
                <a:gd name="connsiteY1" fmla="*/ 0 h 1575174"/>
                <a:gd name="connsiteX2" fmla="*/ 4534045 w 4691562"/>
                <a:gd name="connsiteY2" fmla="*/ 0 h 1575174"/>
                <a:gd name="connsiteX3" fmla="*/ 4691562 w 4691562"/>
                <a:gd name="connsiteY3" fmla="*/ 157517 h 1575174"/>
                <a:gd name="connsiteX4" fmla="*/ 4680355 w 4691562"/>
                <a:gd name="connsiteY4" fmla="*/ 420414 h 1575174"/>
                <a:gd name="connsiteX5" fmla="*/ 4691562 w 4691562"/>
                <a:gd name="connsiteY5" fmla="*/ 1417657 h 1575174"/>
                <a:gd name="connsiteX6" fmla="*/ 10347 w 4691562"/>
                <a:gd name="connsiteY6" fmla="*/ 1417657 h 1575174"/>
                <a:gd name="connsiteX7" fmla="*/ 0 w 4691562"/>
                <a:gd name="connsiteY7" fmla="*/ 420414 h 1575174"/>
                <a:gd name="connsiteX8" fmla="*/ 10347 w 4691562"/>
                <a:gd name="connsiteY8" fmla="*/ 157517 h 1575174"/>
                <a:gd name="connsiteX0" fmla="*/ 10347 w 4691562"/>
                <a:gd name="connsiteY0" fmla="*/ 157517 h 1417657"/>
                <a:gd name="connsiteX1" fmla="*/ 167864 w 4691562"/>
                <a:gd name="connsiteY1" fmla="*/ 0 h 1417657"/>
                <a:gd name="connsiteX2" fmla="*/ 4534045 w 4691562"/>
                <a:gd name="connsiteY2" fmla="*/ 0 h 1417657"/>
                <a:gd name="connsiteX3" fmla="*/ 4691562 w 4691562"/>
                <a:gd name="connsiteY3" fmla="*/ 157517 h 1417657"/>
                <a:gd name="connsiteX4" fmla="*/ 4680355 w 4691562"/>
                <a:gd name="connsiteY4" fmla="*/ 420414 h 1417657"/>
                <a:gd name="connsiteX5" fmla="*/ 4691562 w 4691562"/>
                <a:gd name="connsiteY5" fmla="*/ 1417657 h 1417657"/>
                <a:gd name="connsiteX6" fmla="*/ 0 w 4691562"/>
                <a:gd name="connsiteY6" fmla="*/ 420414 h 1417657"/>
                <a:gd name="connsiteX7" fmla="*/ 10347 w 4691562"/>
                <a:gd name="connsiteY7" fmla="*/ 157517 h 1417657"/>
                <a:gd name="connsiteX0" fmla="*/ 10347 w 4691562"/>
                <a:gd name="connsiteY0" fmla="*/ 157517 h 1417657"/>
                <a:gd name="connsiteX1" fmla="*/ 167864 w 4691562"/>
                <a:gd name="connsiteY1" fmla="*/ 0 h 1417657"/>
                <a:gd name="connsiteX2" fmla="*/ 4534045 w 4691562"/>
                <a:gd name="connsiteY2" fmla="*/ 0 h 1417657"/>
                <a:gd name="connsiteX3" fmla="*/ 4691562 w 4691562"/>
                <a:gd name="connsiteY3" fmla="*/ 157517 h 1417657"/>
                <a:gd name="connsiteX4" fmla="*/ 4680355 w 4691562"/>
                <a:gd name="connsiteY4" fmla="*/ 420414 h 1417657"/>
                <a:gd name="connsiteX5" fmla="*/ 4691562 w 4691562"/>
                <a:gd name="connsiteY5" fmla="*/ 1417657 h 1417657"/>
                <a:gd name="connsiteX6" fmla="*/ 0 w 4691562"/>
                <a:gd name="connsiteY6" fmla="*/ 420414 h 1417657"/>
                <a:gd name="connsiteX7" fmla="*/ 10347 w 4691562"/>
                <a:gd name="connsiteY7" fmla="*/ 157517 h 1417657"/>
                <a:gd name="connsiteX0" fmla="*/ 10347 w 4691562"/>
                <a:gd name="connsiteY0" fmla="*/ 157517 h 420414"/>
                <a:gd name="connsiteX1" fmla="*/ 167864 w 4691562"/>
                <a:gd name="connsiteY1" fmla="*/ 0 h 420414"/>
                <a:gd name="connsiteX2" fmla="*/ 4534045 w 4691562"/>
                <a:gd name="connsiteY2" fmla="*/ 0 h 420414"/>
                <a:gd name="connsiteX3" fmla="*/ 4691562 w 4691562"/>
                <a:gd name="connsiteY3" fmla="*/ 157517 h 420414"/>
                <a:gd name="connsiteX4" fmla="*/ 4680355 w 4691562"/>
                <a:gd name="connsiteY4" fmla="*/ 420414 h 420414"/>
                <a:gd name="connsiteX5" fmla="*/ 0 w 4691562"/>
                <a:gd name="connsiteY5" fmla="*/ 420414 h 420414"/>
                <a:gd name="connsiteX6" fmla="*/ 10347 w 4691562"/>
                <a:gd name="connsiteY6" fmla="*/ 157517 h 420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691562" h="420414">
                  <a:moveTo>
                    <a:pt x="10347" y="157517"/>
                  </a:moveTo>
                  <a:cubicBezTo>
                    <a:pt x="10347" y="70523"/>
                    <a:pt x="80870" y="0"/>
                    <a:pt x="167864" y="0"/>
                  </a:cubicBezTo>
                  <a:lnTo>
                    <a:pt x="4534045" y="0"/>
                  </a:lnTo>
                  <a:cubicBezTo>
                    <a:pt x="4621039" y="0"/>
                    <a:pt x="4691562" y="70523"/>
                    <a:pt x="4691562" y="157517"/>
                  </a:cubicBezTo>
                  <a:lnTo>
                    <a:pt x="4680355" y="420414"/>
                  </a:lnTo>
                  <a:lnTo>
                    <a:pt x="0" y="420414"/>
                  </a:lnTo>
                  <a:lnTo>
                    <a:pt x="10347" y="157517"/>
                  </a:lnTo>
                  <a:close/>
                </a:path>
              </a:pathLst>
            </a:cu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spcFirstLastPara="0" vert="horz" wrap="square" lIns="180000" tIns="36000" rIns="83821" bIns="83820" numCol="1" spcCol="1270" anchor="ctr" anchorCtr="0">
              <a:noAutofit/>
            </a:bodyPr>
            <a:lstStyle/>
            <a:p>
              <a:pPr marL="228600" indent="-228600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2200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Эквиваленция</a:t>
              </a:r>
              <a:endParaRPr lang="ru-RU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7284327"/>
              </p:ext>
            </p:extLst>
          </p:nvPr>
        </p:nvGraphicFramePr>
        <p:xfrm>
          <a:off x="1203984" y="2176095"/>
          <a:ext cx="2855289" cy="1981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57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77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17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ru-RU"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C2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C2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C2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C2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ru-RU"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C2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C2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C2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C2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 </a:t>
                      </a:r>
                      <a:r>
                        <a:rPr lang="ru-RU" sz="2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↔</a:t>
                      </a:r>
                      <a:r>
                        <a:rPr lang="ru-RU" sz="20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ru-RU"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C2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C2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C2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C2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C2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C2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C2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C2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C2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C2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C2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C2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C2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C2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C2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C2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C2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C2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C2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C2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C2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C2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C2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C2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C2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C2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C2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C2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C2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C2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C2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C2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C2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C2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C2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C2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C2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C2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C2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C2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C2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C2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C2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C2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C2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C2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C2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C2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C2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C2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C2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C2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7" name="Прямоугольник 46"/>
          <p:cNvSpPr/>
          <p:nvPr/>
        </p:nvSpPr>
        <p:spPr>
          <a:xfrm>
            <a:off x="792163" y="4181642"/>
            <a:ext cx="3780420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Высказывание истинно тогда,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когда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оба исходных высказывания истинны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или оба исходных </a:t>
            </a:r>
            <a:r>
              <a:rPr lang="ru-RU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выска-зывания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ложны.</a:t>
            </a: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Прямоугольник 49"/>
          <p:cNvSpPr/>
          <p:nvPr/>
        </p:nvSpPr>
        <p:spPr>
          <a:xfrm>
            <a:off x="1390706" y="1687124"/>
            <a:ext cx="246836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Равнозначность</a:t>
            </a: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4796489" y="1036870"/>
            <a:ext cx="412811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5125" algn="just"/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Пример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высказывания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indent="365125" algn="just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Аттестат об образовании выдается тогда и только тогда, когда выпускник успешно про-ходит государственную итоговую аттестацию.</a:t>
            </a:r>
          </a:p>
        </p:txBody>
      </p:sp>
      <p:sp>
        <p:nvSpPr>
          <p:cNvPr id="19" name="Прямоугольник 18"/>
          <p:cNvSpPr/>
          <p:nvPr/>
        </p:nvSpPr>
        <p:spPr>
          <a:xfrm>
            <a:off x="4791173" y="2986615"/>
            <a:ext cx="409668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A: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Выдается аттестат</a:t>
            </a:r>
          </a:p>
          <a:p>
            <a:pPr>
              <a:tabLst>
                <a:tab pos="363538" algn="l"/>
              </a:tabLst>
            </a:pP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Успешное прохождение 	аттестации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4796488" y="4002278"/>
            <a:ext cx="409137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5125" algn="just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Два события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взаимо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-связаны. Получение аттестата без успешного  прохождения  процедуры ЕГЭ невозможно, как невозможно и обратное.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8821" y="5157402"/>
            <a:ext cx="1295787" cy="129578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906508" y="5682982"/>
                <a:ext cx="2406108" cy="5675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3200" b="0" i="0" smtClean="0">
                          <a:solidFill>
                            <a:srgbClr val="5475BE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A</m:t>
                      </m:r>
                      <m:r>
                        <m:rPr>
                          <m:nor/>
                        </m:rPr>
                        <a:rPr lang="en-US" sz="3200" b="0" i="0" smtClean="0">
                          <a:solidFill>
                            <a:srgbClr val="5475BE"/>
                          </a:solidFill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⨁</m:t>
                      </m:r>
                      <m:r>
                        <m:rPr>
                          <m:nor/>
                        </m:rPr>
                        <a:rPr lang="en-US" sz="3200" b="0" i="0" smtClean="0">
                          <a:solidFill>
                            <a:srgbClr val="5475BE"/>
                          </a:solidFill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B</m:t>
                      </m:r>
                      <m:r>
                        <m:rPr>
                          <m:nor/>
                        </m:rPr>
                        <a:rPr lang="en-US" sz="3200" b="0" i="0" smtClean="0">
                          <a:solidFill>
                            <a:srgbClr val="5475BE"/>
                          </a:solidFill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bar>
                        <m:barPr>
                          <m:pos m:val="top"/>
                          <m:ctrlPr>
                            <a:rPr lang="en-US" sz="3200" b="0" i="1" smtClean="0">
                              <a:solidFill>
                                <a:srgbClr val="5475BE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m:rPr>
                              <m:nor/>
                            </m:rPr>
                            <a:rPr lang="en-US" sz="3200" i="0">
                              <a:solidFill>
                                <a:srgbClr val="5475BE"/>
                              </a:solidFill>
                              <a:latin typeface="Arial" panose="020B0604020202020204" pitchFamily="34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A</m:t>
                          </m:r>
                          <m:r>
                            <m:rPr>
                              <m:nor/>
                            </m:rPr>
                            <a:rPr lang="en-US" sz="3200" i="0">
                              <a:solidFill>
                                <a:srgbClr val="5475BE"/>
                              </a:solidFill>
                              <a:latin typeface="Arial" panose="020B0604020202020204" pitchFamily="34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⟷</m:t>
                          </m:r>
                          <m:r>
                            <m:rPr>
                              <m:nor/>
                            </m:rPr>
                            <a:rPr lang="en-US" sz="3200" i="0">
                              <a:solidFill>
                                <a:srgbClr val="5475BE"/>
                              </a:solidFill>
                              <a:latin typeface="Arial" panose="020B0604020202020204" pitchFamily="34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B</m:t>
                          </m:r>
                          <m:r>
                            <m:rPr>
                              <m:nor/>
                            </m:rPr>
                            <a:rPr lang="ru-RU" sz="3200" dirty="0">
                              <a:solidFill>
                                <a:srgbClr val="5475B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m:t> </m:t>
                          </m:r>
                        </m:e>
                      </m:bar>
                    </m:oMath>
                  </m:oMathPara>
                </a14:m>
                <a:endParaRPr lang="ru-RU" sz="3200" dirty="0">
                  <a:solidFill>
                    <a:srgbClr val="5475BE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6508" y="5682982"/>
                <a:ext cx="2406108" cy="56752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6906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50" grpId="0"/>
      <p:bldP spid="18" grpId="0"/>
      <p:bldP spid="19" grpId="0"/>
      <p:bldP spid="20" grpId="0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Обозначения логических операций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1" name="Таблица 2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35076565"/>
                  </p:ext>
                </p:extLst>
              </p:nvPr>
            </p:nvGraphicFramePr>
            <p:xfrm>
              <a:off x="612442" y="1016001"/>
              <a:ext cx="8280732" cy="5653087"/>
            </p:xfrm>
            <a:graphic>
              <a:graphicData uri="http://schemas.openxmlformats.org/drawingml/2006/table">
                <a:tbl>
                  <a:tblPr firstRow="1" bandRow="1">
                    <a:tableStyleId>{3C2FFA5D-87B4-456A-9821-1D502468CF0F}</a:tableStyleId>
                  </a:tblPr>
                  <a:tblGrid>
                    <a:gridCol w="280743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30425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16904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47335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Операция</a:t>
                          </a:r>
                          <a:endParaRPr lang="ru-RU" sz="2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Обозначение</a:t>
                          </a:r>
                          <a:endParaRPr lang="ru-RU" sz="2200" b="0" dirty="0">
                            <a:solidFill>
                              <a:srgbClr val="FF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Речевой оборот</a:t>
                          </a:r>
                          <a:endParaRPr lang="ru-RU" sz="2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7100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Отрицание,</a:t>
                          </a:r>
                          <a:r>
                            <a:rPr lang="ru-RU" sz="2000" baseline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инверсия, </a:t>
                          </a:r>
                          <a:br>
                            <a:rPr lang="ru-RU" sz="2000" baseline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</a:br>
                          <a:r>
                            <a:rPr lang="ru-RU" sz="2000" baseline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лог. НЕ)</a:t>
                          </a:r>
                          <a:endParaRPr lang="ru-RU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b="0" i="0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¬</m:t>
                              </m:r>
                              <m:r>
                                <m:rPr>
                                  <m:nor/>
                                </m:rPr>
                                <a:rPr lang="en-US" sz="2000" b="0" i="0" kern="1200" smtClean="0"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  <a:ea typeface="+mn-ea"/>
                                  <a:cs typeface="Arial" panose="020B0604020202020204" pitchFamily="34" charset="0"/>
                                </a:rPr>
                                <m:t>A</m:t>
                              </m:r>
                              <m:r>
                                <a:rPr lang="en-US" sz="2000" b="0" i="0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Arial" panose="020B0604020202020204" pitchFamily="34" charset="0"/>
                                </a:rPr>
                                <m:t>,</m:t>
                              </m:r>
                            </m:oMath>
                          </a14:m>
                          <a:r>
                            <a:rPr lang="ru-RU" sz="2000" b="0" i="0" kern="120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bar>
                                <m:barPr>
                                  <m:pos m:val="top"/>
                                  <m:ctrlPr>
                                    <a:rPr lang="ru-RU" sz="2000" b="0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Arial" panose="020B0604020202020204" pitchFamily="34" charset="0"/>
                                    </a:rPr>
                                  </m:ctrlPr>
                                </m:barPr>
                                <m:e>
                                  <m:r>
                                    <m:rPr>
                                      <m:nor/>
                                    </m:rPr>
                                    <a:rPr lang="en-US" sz="2000" b="0" i="0" kern="1200" dirty="0" smtClean="0">
                                      <a:solidFill>
                                        <a:schemeClr val="tx1"/>
                                      </a:solidFill>
                                      <a:latin typeface="Arial" panose="020B0604020202020204" pitchFamily="34" charset="0"/>
                                      <a:ea typeface="+mn-ea"/>
                                      <a:cs typeface="Arial" panose="020B0604020202020204" pitchFamily="34" charset="0"/>
                                    </a:rPr>
                                    <m:t>A</m:t>
                                  </m:r>
                                </m:e>
                              </m:bar>
                            </m:oMath>
                          </a14:m>
                          <a:r>
                            <a:rPr lang="en-US" sz="2000" b="0" i="0" kern="120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US" sz="2000" b="0" i="0" kern="1200" smtClean="0"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  <a:ea typeface="+mn-ea"/>
                                  <a:cs typeface="Arial" panose="020B0604020202020204" pitchFamily="34" charset="0"/>
                                </a:rPr>
                                <m:t>not</m:t>
                              </m:r>
                              <m:r>
                                <m:rPr>
                                  <m:nor/>
                                </m:rPr>
                                <a:rPr lang="en-US" sz="2000" b="0" i="0" kern="1200" smtClean="0"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  <a:ea typeface="+mn-ea"/>
                                  <a:cs typeface="Arial" panose="020B0604020202020204" pitchFamily="34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000" b="0" i="0" kern="1200" smtClean="0"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  <a:ea typeface="+mn-ea"/>
                                  <a:cs typeface="Arial" panose="020B0604020202020204" pitchFamily="34" charset="0"/>
                                </a:rPr>
                                <m:t>A</m:t>
                              </m:r>
                              <m:r>
                                <m:rPr>
                                  <m:nor/>
                                </m:rPr>
                                <a:rPr lang="en-US" sz="2000" b="0" i="0" kern="1200" smtClean="0"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  <a:ea typeface="+mn-ea"/>
                                  <a:cs typeface="Arial" panose="020B0604020202020204" pitchFamily="34" charset="0"/>
                                </a:rPr>
                                <m:t>, </m:t>
                              </m:r>
                              <m:r>
                                <m:rPr>
                                  <m:nor/>
                                </m:rPr>
                                <a:rPr lang="ru-RU" sz="2000" b="0" i="0" kern="1200" smtClean="0"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  <a:ea typeface="+mn-ea"/>
                                  <a:cs typeface="Arial" panose="020B0604020202020204" pitchFamily="34" charset="0"/>
                                </a:rPr>
                                <m:t>не </m:t>
                              </m:r>
                              <m:r>
                                <m:rPr>
                                  <m:nor/>
                                </m:rPr>
                                <a:rPr lang="en-US" sz="2000" b="0" i="0" kern="1200" smtClean="0"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  <a:ea typeface="+mn-ea"/>
                                  <a:cs typeface="Arial" panose="020B0604020202020204" pitchFamily="34" charset="0"/>
                                </a:rPr>
                                <m:t>A</m:t>
                              </m:r>
                            </m:oMath>
                          </a14:m>
                          <a:endParaRPr lang="ru-RU" sz="2000" b="0" i="0" kern="12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«Не», «не верно,</a:t>
                          </a:r>
                          <a:r>
                            <a:rPr lang="ru-RU" sz="2000" baseline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что»</a:t>
                          </a:r>
                          <a:endParaRPr lang="ru-RU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942264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ru-RU" sz="2000" kern="1200" dirty="0" smtClean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Конъюнкция (лог. умножение, лог. И)</a:t>
                          </a:r>
                          <a:endParaRPr lang="ru-RU" sz="2000" kern="1200" dirty="0">
                            <a:solidFill>
                              <a:schemeClr val="dk1"/>
                            </a:solidFill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A ∧ B, A&amp;B,</a:t>
                          </a:r>
                          <a:r>
                            <a:rPr lang="ru-RU" sz="20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 </a:t>
                          </a:r>
                          <a:r>
                            <a:rPr lang="en-US" sz="20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A · B, AB,</a:t>
                          </a:r>
                          <a:r>
                            <a:rPr lang="ru-RU" sz="20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 </a:t>
                          </a:r>
                          <a:r>
                            <a:rPr lang="en-US" sz="20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A </a:t>
                          </a:r>
                          <a:r>
                            <a:rPr lang="ru-RU" sz="20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и</a:t>
                          </a:r>
                          <a:r>
                            <a:rPr lang="en-US" sz="20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 B, A and B</a:t>
                          </a:r>
                          <a:endParaRPr lang="ru-RU" sz="2000" i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b="0" i="0" u="none" strike="noStrike" kern="1200" baseline="0" dirty="0" smtClean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«И», «как …, так и», «вместе с», «но», «хотя»</a:t>
                          </a:r>
                          <a:endParaRPr lang="ru-RU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758841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ru-RU" sz="2000" kern="1200" dirty="0" smtClean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Дизъюнкция (лог. сложение, лог. ИЛИ)</a:t>
                          </a:r>
                          <a:endParaRPr lang="ru-RU" sz="2000" kern="1200" dirty="0">
                            <a:solidFill>
                              <a:schemeClr val="dk1"/>
                            </a:solidFill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i="0" kern="120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A ∨ B, A + B,</a:t>
                          </a:r>
                          <a:r>
                            <a:rPr lang="ru-RU" sz="2000" i="0" kern="120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 </a:t>
                          </a:r>
                          <a:r>
                            <a:rPr lang="pt-BR" sz="2000" i="0" kern="120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A | B, </a:t>
                          </a:r>
                          <a:r>
                            <a:rPr lang="ru-RU" sz="2000" i="0" kern="120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/>
                          </a:r>
                          <a:br>
                            <a:rPr lang="ru-RU" sz="2000" i="0" kern="120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</a:br>
                          <a:r>
                            <a:rPr lang="pt-BR" sz="2000" i="0" kern="120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A ИЛИ B,</a:t>
                          </a:r>
                          <a:r>
                            <a:rPr lang="ru-RU" sz="2000" i="0" kern="120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 </a:t>
                          </a:r>
                          <a:r>
                            <a:rPr lang="en-US" sz="2000" i="0" kern="120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A or B</a:t>
                          </a:r>
                          <a:endParaRPr lang="ru-RU" sz="2000" i="0" kern="12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ru-RU" sz="2000" kern="1200" dirty="0" smtClean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«Или», «или …, или …,</a:t>
                          </a:r>
                        </a:p>
                        <a:p>
                          <a:pPr marL="0" algn="ctr" defTabSz="914400" rtl="0" eaLnBrk="1" latinLnBrk="0" hangingPunct="1"/>
                          <a:r>
                            <a:rPr lang="ru-RU" sz="2000" kern="1200" dirty="0" smtClean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или оба вместе»</a:t>
                          </a:r>
                          <a:endParaRPr lang="ru-RU" sz="2000" kern="1200" dirty="0">
                            <a:solidFill>
                              <a:schemeClr val="dk1"/>
                            </a:solidFill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10143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b="0" i="0" u="none" strike="noStrike" baseline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Строгая дизъюнкция</a:t>
                          </a:r>
                        </a:p>
                        <a:p>
                          <a:pPr algn="ctr"/>
                          <a:r>
                            <a:rPr lang="ru-RU" sz="2000" b="0" i="0" u="none" strike="noStrike" baseline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</a:t>
                          </a:r>
                          <a:r>
                            <a:rPr lang="ru-RU" sz="2000" b="0" i="0" u="none" strike="noStrike" baseline="0" dirty="0" err="1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искл</a:t>
                          </a:r>
                          <a:r>
                            <a:rPr lang="ru-RU" sz="2000" b="0" i="0" u="none" strike="noStrike" baseline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 дизъюнкция, </a:t>
                          </a:r>
                          <a:br>
                            <a:rPr lang="ru-RU" sz="2000" b="0" i="0" u="none" strike="noStrike" baseline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</a:br>
                          <a:r>
                            <a:rPr lang="ru-RU" sz="2000" b="0" i="0" u="none" strike="noStrike" baseline="0" dirty="0" err="1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искл</a:t>
                          </a:r>
                          <a:r>
                            <a:rPr lang="ru-RU" sz="2000" b="0" i="0" u="none" strike="noStrike" baseline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 ИЛИ)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b="0" i="0" u="none" strike="noStrike" baseline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 ⊕ B, A </a:t>
                          </a:r>
                          <a:r>
                            <a:rPr lang="en-US" sz="2000" b="0" i="0" u="none" strike="noStrike" baseline="0" dirty="0" err="1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xor</a:t>
                          </a:r>
                          <a:r>
                            <a:rPr lang="en-US" sz="2000" b="0" i="0" u="none" strike="noStrike" baseline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B</a:t>
                          </a:r>
                          <a:endParaRPr lang="ru-RU" sz="2000" i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b="0" i="0" u="none" strike="noStrike" baseline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«Либо …, либо», «только … или только»</a:t>
                          </a:r>
                          <a:endParaRPr lang="ru-RU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7100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b="0" i="0" u="none" strike="noStrike" kern="1200" baseline="0" dirty="0" smtClean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Импликация </a:t>
                          </a:r>
                          <a:br>
                            <a:rPr lang="ru-RU" sz="2000" b="0" i="0" u="none" strike="noStrike" kern="1200" baseline="0" dirty="0" smtClean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</a:br>
                          <a:r>
                            <a:rPr lang="ru-RU" sz="2000" b="0" i="0" u="none" strike="noStrike" kern="1200" baseline="0" dirty="0" smtClean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(лог. следование)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A </a:t>
                          </a:r>
                          <a:r>
                            <a:rPr lang="ru-RU" sz="2000" b="1" i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→</a:t>
                          </a:r>
                          <a:r>
                            <a:rPr lang="en-US" sz="20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 B, A ⇒ B</a:t>
                          </a:r>
                          <a:endParaRPr lang="ru-RU" sz="2000" i="0" dirty="0" smtClean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b="0" i="0" u="none" strike="noStrike" kern="1200" baseline="0" dirty="0" smtClean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«Если …, то», «из …</a:t>
                          </a:r>
                        </a:p>
                        <a:p>
                          <a:pPr algn="ctr"/>
                          <a:r>
                            <a:rPr lang="ru-RU" sz="2000" b="0" i="0" u="none" strike="noStrike" kern="1200" baseline="0" dirty="0" smtClean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следует», «влечёт»</a:t>
                          </a:r>
                          <a:endParaRPr lang="ru-RU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10442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b="0" i="0" u="none" strike="noStrike" kern="1200" baseline="0" dirty="0" err="1" smtClean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Эквиваленция</a:t>
                          </a:r>
                          <a:r>
                            <a:rPr lang="ru-RU" sz="2000" b="0" i="0" u="none" strike="noStrike" kern="1200" baseline="0" dirty="0" smtClean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 </a:t>
                          </a:r>
                          <a:br>
                            <a:rPr lang="ru-RU" sz="2000" b="0" i="0" u="none" strike="noStrike" kern="1200" baseline="0" dirty="0" smtClean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</a:br>
                          <a:r>
                            <a:rPr lang="ru-RU" sz="2000" b="0" i="0" u="none" strike="noStrike" kern="1200" baseline="0" dirty="0" smtClean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(эквивалентность, равнозначность)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A </a:t>
                          </a:r>
                          <a:r>
                            <a:rPr lang="ru-RU" sz="2000" b="1" i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↔</a:t>
                          </a:r>
                          <a:r>
                            <a:rPr lang="en-US" sz="20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 B, A ⇔ B,</a:t>
                          </a:r>
                        </a:p>
                        <a:p>
                          <a:pPr algn="ctr"/>
                          <a:r>
                            <a:rPr lang="en-US" sz="20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A ≡ B</a:t>
                          </a:r>
                          <a:endParaRPr lang="ru-RU" sz="2000" i="0" dirty="0" smtClean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b="0" i="0" u="none" strike="noStrike" kern="1200" baseline="0" dirty="0" smtClean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«Эквивалентно», «необходимо и достаточно»</a:t>
                          </a:r>
                          <a:endParaRPr lang="ru-RU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1" name="Таблица 2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35076565"/>
                  </p:ext>
                </p:extLst>
              </p:nvPr>
            </p:nvGraphicFramePr>
            <p:xfrm>
              <a:off x="612442" y="1016001"/>
              <a:ext cx="8280732" cy="5653087"/>
            </p:xfrm>
            <a:graphic>
              <a:graphicData uri="http://schemas.openxmlformats.org/drawingml/2006/table">
                <a:tbl>
                  <a:tblPr firstRow="1" bandRow="1">
                    <a:tableStyleId>{3C2FFA5D-87B4-456A-9821-1D502468CF0F}</a:tableStyleId>
                  </a:tblPr>
                  <a:tblGrid>
                    <a:gridCol w="280743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30425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16904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47335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Операция</a:t>
                          </a:r>
                          <a:endParaRPr lang="ru-RU" sz="2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Обозначение</a:t>
                          </a:r>
                          <a:endParaRPr lang="ru-RU" sz="2200" b="0" dirty="0">
                            <a:solidFill>
                              <a:srgbClr val="FF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Речевой оборот</a:t>
                          </a:r>
                          <a:endParaRPr lang="ru-RU" sz="2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7100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Отрицание,</a:t>
                          </a:r>
                          <a:r>
                            <a:rPr lang="ru-RU" sz="2000" baseline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инверсия, </a:t>
                          </a:r>
                          <a:br>
                            <a:rPr lang="ru-RU" sz="2000" baseline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</a:br>
                          <a:r>
                            <a:rPr lang="ru-RU" sz="2000" baseline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лог. НЕ)</a:t>
                          </a:r>
                          <a:endParaRPr lang="ru-RU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0" marR="0" marT="0" marB="0" anchor="ctr">
                        <a:blipFill>
                          <a:blip r:embed="rId3"/>
                          <a:stretch>
                            <a:fillRect l="-123810" t="-70690" r="-140212" b="-6465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«Не», «не верно,</a:t>
                          </a:r>
                          <a:r>
                            <a:rPr lang="ru-RU" sz="2000" baseline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что»</a:t>
                          </a:r>
                          <a:endParaRPr lang="ru-RU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942264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ru-RU" sz="2000" kern="1200" dirty="0" smtClean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Конъюнкция (лог. умножение, лог. И)</a:t>
                          </a:r>
                          <a:endParaRPr lang="ru-RU" sz="2000" kern="1200" dirty="0">
                            <a:solidFill>
                              <a:schemeClr val="dk1"/>
                            </a:solidFill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A ∧ B, A&amp;B,</a:t>
                          </a:r>
                          <a:r>
                            <a:rPr lang="ru-RU" sz="20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 </a:t>
                          </a:r>
                          <a:r>
                            <a:rPr lang="en-US" sz="20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A · B, AB</a:t>
                          </a:r>
                          <a:r>
                            <a:rPr lang="en-US" sz="20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,</a:t>
                          </a:r>
                          <a:r>
                            <a:rPr lang="ru-RU" sz="20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 </a:t>
                          </a:r>
                          <a:r>
                            <a:rPr lang="en-US" sz="20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A </a:t>
                          </a:r>
                          <a:r>
                            <a:rPr lang="ru-RU" sz="20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и</a:t>
                          </a:r>
                          <a:r>
                            <a:rPr lang="en-US" sz="20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 B, A and B</a:t>
                          </a:r>
                          <a:endParaRPr lang="ru-RU" sz="2000" i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b="0" i="0" u="none" strike="noStrike" kern="1200" baseline="0" dirty="0" smtClean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«И», «как …, так и», «вместе с», «но», «хотя</a:t>
                          </a:r>
                          <a:r>
                            <a:rPr lang="ru-RU" sz="2000" b="0" i="0" u="none" strike="noStrike" kern="1200" baseline="0" dirty="0" smtClean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»</a:t>
                          </a:r>
                          <a:endParaRPr lang="ru-RU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758841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ru-RU" sz="2000" kern="1200" dirty="0" smtClean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Дизъюнкция (лог. сложение, лог. ИЛИ)</a:t>
                          </a:r>
                          <a:endParaRPr lang="ru-RU" sz="2000" kern="1200" dirty="0">
                            <a:solidFill>
                              <a:schemeClr val="dk1"/>
                            </a:solidFill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i="0" kern="120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A ∨ B, A + B,</a:t>
                          </a:r>
                          <a:r>
                            <a:rPr lang="ru-RU" sz="2000" i="0" kern="120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 </a:t>
                          </a:r>
                          <a:r>
                            <a:rPr lang="pt-BR" sz="2000" i="0" kern="120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A | B, </a:t>
                          </a:r>
                          <a:r>
                            <a:rPr lang="ru-RU" sz="2000" i="0" kern="120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/>
                          </a:r>
                          <a:br>
                            <a:rPr lang="ru-RU" sz="2000" i="0" kern="120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</a:br>
                          <a:r>
                            <a:rPr lang="pt-BR" sz="2000" i="0" kern="120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A ИЛИ B,</a:t>
                          </a:r>
                          <a:r>
                            <a:rPr lang="ru-RU" sz="2000" i="0" kern="120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 </a:t>
                          </a:r>
                          <a:r>
                            <a:rPr lang="en-US" sz="2000" i="0" kern="120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A or B</a:t>
                          </a:r>
                          <a:endParaRPr lang="ru-RU" sz="2000" i="0" kern="12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ru-RU" sz="2000" kern="1200" dirty="0" smtClean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«Или», «или …, или …,</a:t>
                          </a:r>
                        </a:p>
                        <a:p>
                          <a:pPr marL="0" algn="ctr" defTabSz="914400" rtl="0" eaLnBrk="1" latinLnBrk="0" hangingPunct="1"/>
                          <a:r>
                            <a:rPr lang="ru-RU" sz="2000" kern="1200" dirty="0" smtClean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или оба вместе»</a:t>
                          </a:r>
                          <a:endParaRPr lang="ru-RU" sz="2000" kern="1200" dirty="0">
                            <a:solidFill>
                              <a:schemeClr val="dk1"/>
                            </a:solidFill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10143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b="0" i="0" u="none" strike="noStrike" baseline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Строгая дизъюнкция</a:t>
                          </a:r>
                        </a:p>
                        <a:p>
                          <a:pPr algn="ctr"/>
                          <a:r>
                            <a:rPr lang="ru-RU" sz="2000" b="0" i="0" u="none" strike="noStrike" baseline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</a:t>
                          </a:r>
                          <a:r>
                            <a:rPr lang="ru-RU" sz="2000" b="0" i="0" u="none" strike="noStrike" baseline="0" dirty="0" err="1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искл</a:t>
                          </a:r>
                          <a:r>
                            <a:rPr lang="ru-RU" sz="2000" b="0" i="0" u="none" strike="noStrike" baseline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 дизъюнкция, </a:t>
                          </a:r>
                          <a:br>
                            <a:rPr lang="ru-RU" sz="2000" b="0" i="0" u="none" strike="noStrike" baseline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</a:br>
                          <a:r>
                            <a:rPr lang="ru-RU" sz="2000" b="0" i="0" u="none" strike="noStrike" baseline="0" dirty="0" err="1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искл</a:t>
                          </a:r>
                          <a:r>
                            <a:rPr lang="ru-RU" sz="2000" b="0" i="0" u="none" strike="noStrike" baseline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 ИЛИ)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b="0" i="0" u="none" strike="noStrike" baseline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 ⊕ B, A </a:t>
                          </a:r>
                          <a:r>
                            <a:rPr lang="en-US" sz="2000" b="0" i="0" u="none" strike="noStrike" baseline="0" dirty="0" err="1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xor</a:t>
                          </a:r>
                          <a:r>
                            <a:rPr lang="en-US" sz="2000" b="0" i="0" u="none" strike="noStrike" baseline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B</a:t>
                          </a:r>
                          <a:endParaRPr lang="ru-RU" sz="2000" i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b="0" i="0" u="none" strike="noStrike" baseline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«Либо …, либо», «только … или только»</a:t>
                          </a:r>
                          <a:endParaRPr lang="ru-RU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7100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b="0" i="0" u="none" strike="noStrike" kern="1200" baseline="0" dirty="0" smtClean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Импликация </a:t>
                          </a:r>
                          <a:br>
                            <a:rPr lang="ru-RU" sz="2000" b="0" i="0" u="none" strike="noStrike" kern="1200" baseline="0" dirty="0" smtClean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</a:br>
                          <a:r>
                            <a:rPr lang="ru-RU" sz="2000" b="0" i="0" u="none" strike="noStrike" kern="1200" baseline="0" dirty="0" smtClean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(лог. следование)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A </a:t>
                          </a:r>
                          <a:r>
                            <a:rPr lang="ru-RU" sz="2000" b="1" i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→</a:t>
                          </a:r>
                          <a:r>
                            <a:rPr lang="en-US" sz="20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 B, A ⇒ B</a:t>
                          </a:r>
                          <a:endParaRPr lang="ru-RU" sz="2000" i="0" dirty="0" smtClean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b="0" i="0" u="none" strike="noStrike" kern="1200" baseline="0" dirty="0" smtClean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«Если …, то», «из …</a:t>
                          </a:r>
                        </a:p>
                        <a:p>
                          <a:pPr algn="ctr"/>
                          <a:r>
                            <a:rPr lang="ru-RU" sz="2000" b="0" i="0" u="none" strike="noStrike" kern="1200" baseline="0" dirty="0" smtClean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следует», «влечёт»</a:t>
                          </a:r>
                          <a:endParaRPr lang="ru-RU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10442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b="0" i="0" u="none" strike="noStrike" kern="1200" baseline="0" dirty="0" err="1" smtClean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Эквиваленция</a:t>
                          </a:r>
                          <a:r>
                            <a:rPr lang="ru-RU" sz="2000" b="0" i="0" u="none" strike="noStrike" kern="1200" baseline="0" dirty="0" smtClean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 </a:t>
                          </a:r>
                          <a:br>
                            <a:rPr lang="ru-RU" sz="2000" b="0" i="0" u="none" strike="noStrike" kern="1200" baseline="0" dirty="0" smtClean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</a:br>
                          <a:r>
                            <a:rPr lang="ru-RU" sz="2000" b="0" i="0" u="none" strike="noStrike" kern="1200" baseline="0" dirty="0" smtClean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(эквивалентность, равнозначность)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A </a:t>
                          </a:r>
                          <a:r>
                            <a:rPr lang="ru-RU" sz="2000" b="1" i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↔</a:t>
                          </a:r>
                          <a:r>
                            <a:rPr lang="en-US" sz="20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 B, A ⇔ B,</a:t>
                          </a:r>
                        </a:p>
                        <a:p>
                          <a:pPr algn="ctr"/>
                          <a:r>
                            <a:rPr lang="en-US" sz="20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A ≡ B</a:t>
                          </a:r>
                          <a:endParaRPr lang="ru-RU" sz="2000" i="0" dirty="0" smtClean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b="0" i="0" u="none" strike="noStrike" kern="1200" baseline="0" dirty="0" smtClean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«Эквивалентно</a:t>
                          </a:r>
                          <a:r>
                            <a:rPr lang="ru-RU" sz="2000" b="0" i="0" u="none" strike="noStrike" kern="1200" baseline="0" dirty="0" smtClean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», «необходимо и </a:t>
                          </a:r>
                          <a:r>
                            <a:rPr lang="ru-RU" sz="2000" b="0" i="0" u="none" strike="noStrike" kern="1200" baseline="0" dirty="0" smtClean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достаточно»</a:t>
                          </a:r>
                          <a:endParaRPr lang="ru-RU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3" name="Рисунок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58571">
            <a:off x="7601074" y="278553"/>
            <a:ext cx="1295787" cy="1295787"/>
          </a:xfrm>
          <a:prstGeom prst="rect">
            <a:avLst/>
          </a:prstGeom>
        </p:spPr>
      </p:pic>
      <p:sp>
        <p:nvSpPr>
          <p:cNvPr id="4" name="Овал 3"/>
          <p:cNvSpPr/>
          <p:nvPr/>
        </p:nvSpPr>
        <p:spPr>
          <a:xfrm>
            <a:off x="3455875" y="1620138"/>
            <a:ext cx="576065" cy="46784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3491960" y="2276872"/>
            <a:ext cx="720000" cy="46784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3419872" y="3177016"/>
            <a:ext cx="810953" cy="396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3635896" y="4184863"/>
            <a:ext cx="900060" cy="46784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3707904" y="5022920"/>
            <a:ext cx="900000" cy="46784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/>
          <p:cNvSpPr/>
          <p:nvPr/>
        </p:nvSpPr>
        <p:spPr>
          <a:xfrm>
            <a:off x="4175956" y="6138656"/>
            <a:ext cx="828052" cy="3281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7" name="Группа 6"/>
          <p:cNvGrpSpPr/>
          <p:nvPr/>
        </p:nvGrpSpPr>
        <p:grpSpPr>
          <a:xfrm>
            <a:off x="6228184" y="1822662"/>
            <a:ext cx="2520280" cy="3406538"/>
            <a:chOff x="6228184" y="1822662"/>
            <a:chExt cx="2520280" cy="340653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" name="Прямоугольная выноска 4"/>
            <p:cNvSpPr/>
            <p:nvPr/>
          </p:nvSpPr>
          <p:spPr>
            <a:xfrm>
              <a:off x="6228184" y="1822662"/>
              <a:ext cx="2520280" cy="3406538"/>
            </a:xfrm>
            <a:prstGeom prst="wedgeRectCallout">
              <a:avLst>
                <a:gd name="adj1" fmla="val 23688"/>
                <a:gd name="adj2" fmla="val -62802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tIns="144000" rtlCol="0" anchor="t" anchorCtr="0"/>
            <a:lstStyle/>
            <a:p>
              <a:pPr algn="ctr"/>
              <a:r>
                <a:rPr lang="ru-RU" sz="2000" b="1" dirty="0" smtClean="0"/>
                <a:t>Инструкция ЕГЭ</a:t>
              </a:r>
              <a:endParaRPr lang="ru-RU" sz="2000" b="1" dirty="0"/>
            </a:p>
          </p:txBody>
        </p:sp>
        <p:pic>
          <p:nvPicPr>
            <p:cNvPr id="6" name="Рисунок 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09530" y="2359810"/>
              <a:ext cx="2207824" cy="2663110"/>
            </a:xfrm>
            <a:prstGeom prst="rect">
              <a:avLst/>
            </a:prstGeom>
          </p:spPr>
        </p:pic>
      </p:grpSp>
      <p:sp>
        <p:nvSpPr>
          <p:cNvPr id="14" name="Овал 13"/>
          <p:cNvSpPr/>
          <p:nvPr/>
        </p:nvSpPr>
        <p:spPr>
          <a:xfrm>
            <a:off x="4274158" y="2276871"/>
            <a:ext cx="585874" cy="46784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8558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Логические выражения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642910" y="2600908"/>
                <a:ext cx="8215369" cy="3065904"/>
              </a:xfrm>
            </p:spPr>
            <p:txBody>
              <a:bodyPr>
                <a:spAutoFit/>
              </a:bodyPr>
              <a:lstStyle/>
              <a:p>
                <a:r>
                  <a:rPr lang="ru-RU" b="1" dirty="0" smtClean="0"/>
                  <a:t>Для логического выражения справедливо: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ru-RU" dirty="0" smtClean="0"/>
                  <a:t>всякая </a:t>
                </a:r>
                <a:r>
                  <a:rPr lang="ru-RU" dirty="0"/>
                  <a:t>логическая переменная, а также логические </a:t>
                </a:r>
                <a:r>
                  <a:rPr lang="ru-RU" dirty="0" smtClean="0"/>
                  <a:t>константы (0</a:t>
                </a:r>
                <a:r>
                  <a:rPr lang="ru-RU" dirty="0"/>
                  <a:t>, 1</a:t>
                </a:r>
                <a:r>
                  <a:rPr lang="ru-RU" dirty="0" smtClean="0"/>
                  <a:t>), </a:t>
                </a:r>
                <a:r>
                  <a:rPr lang="ru-RU" dirty="0"/>
                  <a:t>есть логическое </a:t>
                </a:r>
                <a:r>
                  <a:rPr lang="ru-RU" dirty="0" smtClean="0"/>
                  <a:t>выражение</a:t>
                </a:r>
                <a:endParaRPr lang="ru-RU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ru-RU" dirty="0" smtClean="0"/>
                  <a:t>если </a:t>
                </a:r>
                <a:r>
                  <a:rPr lang="ru-RU" i="1" dirty="0"/>
                  <a:t>A </a:t>
                </a:r>
                <a:r>
                  <a:rPr lang="ru-RU" dirty="0" smtClean="0"/>
                  <a:t>– логическое </a:t>
                </a:r>
                <a:r>
                  <a:rPr lang="ru-RU" dirty="0"/>
                  <a:t>выражение, то и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nor/>
                          </m:rPr>
                          <a:rPr lang="en-US" b="0" i="0" dirty="0" smtClean="0"/>
                          <m:t>A</m:t>
                        </m:r>
                      </m:e>
                    </m:bar>
                  </m:oMath>
                </a14:m>
                <a:r>
                  <a:rPr lang="ru-RU" i="1" dirty="0" smtClean="0"/>
                  <a:t> –</a:t>
                </a:r>
                <a:r>
                  <a:rPr lang="ru-RU" dirty="0" smtClean="0"/>
                  <a:t> логическое выражение</a:t>
                </a:r>
                <a:endParaRPr lang="ru-RU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ru-RU" dirty="0" smtClean="0"/>
                  <a:t>если </a:t>
                </a:r>
                <a:r>
                  <a:rPr lang="ru-RU" i="1" dirty="0"/>
                  <a:t>A </a:t>
                </a:r>
                <a:r>
                  <a:rPr lang="ru-RU" dirty="0"/>
                  <a:t>и </a:t>
                </a:r>
                <a:r>
                  <a:rPr lang="ru-RU" i="1" dirty="0"/>
                  <a:t>B </a:t>
                </a:r>
                <a:r>
                  <a:rPr lang="ru-RU" i="1" dirty="0" smtClean="0"/>
                  <a:t>–</a:t>
                </a:r>
                <a:r>
                  <a:rPr lang="ru-RU" dirty="0" smtClean="0"/>
                  <a:t> выражения</a:t>
                </a:r>
                <a:r>
                  <a:rPr lang="ru-RU" dirty="0"/>
                  <a:t>, то связанные любой бинарной </a:t>
                </a:r>
                <a:r>
                  <a:rPr lang="ru-RU" dirty="0" smtClean="0"/>
                  <a:t>операцией </a:t>
                </a:r>
                <a:r>
                  <a:rPr lang="ru-RU" dirty="0"/>
                  <a:t>они также представляют собой логическое </a:t>
                </a:r>
                <a:r>
                  <a:rPr lang="ru-RU" dirty="0" smtClean="0"/>
                  <a:t>выражение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2910" y="2600908"/>
                <a:ext cx="8215369" cy="3065904"/>
              </a:xfrm>
              <a:blipFill rotWithShape="1">
                <a:blip r:embed="rId3"/>
                <a:stretch>
                  <a:fillRect l="-816" t="-994" r="-1039" b="-31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Группа 3"/>
          <p:cNvGrpSpPr/>
          <p:nvPr/>
        </p:nvGrpSpPr>
        <p:grpSpPr>
          <a:xfrm>
            <a:off x="600245" y="1016000"/>
            <a:ext cx="8309515" cy="1512900"/>
            <a:chOff x="2939740" y="4754669"/>
            <a:chExt cx="8309515" cy="1512900"/>
          </a:xfrm>
        </p:grpSpPr>
        <p:sp>
          <p:nvSpPr>
            <p:cNvPr id="5" name="Овал 4"/>
            <p:cNvSpPr/>
            <p:nvPr/>
          </p:nvSpPr>
          <p:spPr>
            <a:xfrm>
              <a:off x="2939740" y="5079437"/>
              <a:ext cx="714380" cy="71438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4000" b="1" dirty="0" smtClean="0">
                  <a:latin typeface="Arial Black" pitchFamily="34" charset="0"/>
                  <a:cs typeface="Arial" pitchFamily="34" charset="0"/>
                </a:rPr>
                <a:t>!</a:t>
              </a:r>
              <a:endParaRPr lang="ru-RU" sz="4000" b="1" dirty="0">
                <a:latin typeface="Arial Black" pitchFamily="34" charset="0"/>
                <a:cs typeface="Arial" pitchFamily="34" charset="0"/>
              </a:endParaRPr>
            </a:p>
          </p:txBody>
        </p:sp>
        <p:grpSp>
          <p:nvGrpSpPr>
            <p:cNvPr id="6" name="Группа 7"/>
            <p:cNvGrpSpPr/>
            <p:nvPr/>
          </p:nvGrpSpPr>
          <p:grpSpPr>
            <a:xfrm>
              <a:off x="2943333" y="4754669"/>
              <a:ext cx="8281987" cy="1512900"/>
              <a:chOff x="2111199" y="5038755"/>
              <a:chExt cx="5972202" cy="1512900"/>
            </a:xfrm>
          </p:grpSpPr>
          <p:cxnSp>
            <p:nvCxnSpPr>
              <p:cNvPr id="8" name="Прямая соединительная линия 7"/>
              <p:cNvCxnSpPr/>
              <p:nvPr/>
            </p:nvCxnSpPr>
            <p:spPr>
              <a:xfrm>
                <a:off x="2111199" y="5038755"/>
                <a:ext cx="5972202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Прямая соединительная линия 8"/>
              <p:cNvCxnSpPr/>
              <p:nvPr/>
            </p:nvCxnSpPr>
            <p:spPr>
              <a:xfrm>
                <a:off x="2111199" y="6551655"/>
                <a:ext cx="5968855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Подзаголовок 5"/>
            <p:cNvSpPr txBox="1">
              <a:spLocks/>
            </p:cNvSpPr>
            <p:nvPr/>
          </p:nvSpPr>
          <p:spPr>
            <a:xfrm>
              <a:off x="3657712" y="4792440"/>
              <a:ext cx="7591543" cy="1367117"/>
            </a:xfrm>
            <a:prstGeom prst="rect">
              <a:avLst/>
            </a:prstGeom>
            <a:noFill/>
          </p:spPr>
          <p:txBody>
            <a:bodyPr vert="horz" lIns="91440" tIns="45720" rIns="91440" bIns="45720" rtlCol="0">
              <a:noAutofit/>
            </a:bodyPr>
            <a:lstStyle/>
            <a:p>
              <a:pPr algn="just"/>
              <a:r>
                <a:rPr lang="ru-RU" sz="2200" b="1" dirty="0">
                  <a:latin typeface="Arial" panose="020B0604020202020204" pitchFamily="34" charset="0"/>
                  <a:cs typeface="Arial" panose="020B0604020202020204" pitchFamily="34" charset="0"/>
                </a:rPr>
                <a:t>Составное логическое высказывание </a:t>
              </a:r>
              <a:r>
                <a:rPr lang="ru-RU" sz="2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можно пред-ставить </a:t>
              </a:r>
              <a:r>
                <a:rPr lang="ru-RU" sz="2200" dirty="0">
                  <a:latin typeface="Arial" panose="020B0604020202020204" pitchFamily="34" charset="0"/>
                  <a:cs typeface="Arial" panose="020B0604020202020204" pitchFamily="34" charset="0"/>
                </a:rPr>
                <a:t>в виде </a:t>
              </a:r>
              <a:r>
                <a:rPr lang="ru-RU" sz="2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логического </a:t>
              </a:r>
              <a:r>
                <a:rPr lang="ru-RU" sz="2200" dirty="0">
                  <a:latin typeface="Arial" panose="020B0604020202020204" pitchFamily="34" charset="0"/>
                  <a:cs typeface="Arial" panose="020B0604020202020204" pitchFamily="34" charset="0"/>
                </a:rPr>
                <a:t>выражения (формулы), </a:t>
              </a:r>
              <a:r>
                <a:rPr lang="ru-RU" sz="2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со-стоящего </a:t>
              </a:r>
              <a:r>
                <a:rPr lang="ru-RU" sz="2200" dirty="0">
                  <a:latin typeface="Arial" panose="020B0604020202020204" pitchFamily="34" charset="0"/>
                  <a:cs typeface="Arial" panose="020B0604020202020204" pitchFamily="34" charset="0"/>
                </a:rPr>
                <a:t>из логических </a:t>
              </a:r>
              <a:r>
                <a:rPr lang="ru-RU" sz="2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констант (0</a:t>
              </a:r>
              <a:r>
                <a:rPr lang="ru-RU" sz="2200" dirty="0">
                  <a:latin typeface="Arial" panose="020B0604020202020204" pitchFamily="34" charset="0"/>
                  <a:cs typeface="Arial" panose="020B0604020202020204" pitchFamily="34" charset="0"/>
                </a:rPr>
                <a:t>, 1), логических переменных, знаков логических операций и скобок.</a:t>
              </a:r>
            </a:p>
          </p:txBody>
        </p:sp>
      </p:grpSp>
      <p:sp>
        <p:nvSpPr>
          <p:cNvPr id="13" name="Полилиния 12"/>
          <p:cNvSpPr/>
          <p:nvPr/>
        </p:nvSpPr>
        <p:spPr>
          <a:xfrm>
            <a:off x="3012128" y="5697252"/>
            <a:ext cx="717435" cy="684076"/>
          </a:xfrm>
          <a:custGeom>
            <a:avLst/>
            <a:gdLst>
              <a:gd name="connsiteX0" fmla="*/ 0 w 717435"/>
              <a:gd name="connsiteY0" fmla="*/ 0 h 936104"/>
              <a:gd name="connsiteX1" fmla="*/ 358718 w 717435"/>
              <a:gd name="connsiteY1" fmla="*/ 0 h 936104"/>
              <a:gd name="connsiteX2" fmla="*/ 717435 w 717435"/>
              <a:gd name="connsiteY2" fmla="*/ 468052 h 936104"/>
              <a:gd name="connsiteX3" fmla="*/ 358718 w 717435"/>
              <a:gd name="connsiteY3" fmla="*/ 936104 h 936104"/>
              <a:gd name="connsiteX4" fmla="*/ 0 w 717435"/>
              <a:gd name="connsiteY4" fmla="*/ 936104 h 936104"/>
              <a:gd name="connsiteX5" fmla="*/ 0 w 717435"/>
              <a:gd name="connsiteY5" fmla="*/ 0 h 936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7435" h="936104">
                <a:moveTo>
                  <a:pt x="0" y="0"/>
                </a:moveTo>
                <a:lnTo>
                  <a:pt x="358718" y="0"/>
                </a:lnTo>
                <a:lnTo>
                  <a:pt x="717435" y="468052"/>
                </a:lnTo>
                <a:lnTo>
                  <a:pt x="358718" y="936104"/>
                </a:lnTo>
                <a:lnTo>
                  <a:pt x="0" y="936104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spcFirstLastPara="0" vert="horz" wrap="square" lIns="106680" tIns="53340" rIns="206029" bIns="53340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2000" kern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</a:t>
            </a:r>
            <a:endParaRPr lang="ru-RU" sz="20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Полилиния 13"/>
          <p:cNvSpPr/>
          <p:nvPr/>
        </p:nvSpPr>
        <p:spPr>
          <a:xfrm>
            <a:off x="3490418" y="5697252"/>
            <a:ext cx="1368152" cy="684076"/>
          </a:xfrm>
          <a:custGeom>
            <a:avLst/>
            <a:gdLst>
              <a:gd name="connsiteX0" fmla="*/ 0 w 1833834"/>
              <a:gd name="connsiteY0" fmla="*/ 0 h 936104"/>
              <a:gd name="connsiteX1" fmla="*/ 1365782 w 1833834"/>
              <a:gd name="connsiteY1" fmla="*/ 0 h 936104"/>
              <a:gd name="connsiteX2" fmla="*/ 1833834 w 1833834"/>
              <a:gd name="connsiteY2" fmla="*/ 468052 h 936104"/>
              <a:gd name="connsiteX3" fmla="*/ 1365782 w 1833834"/>
              <a:gd name="connsiteY3" fmla="*/ 936104 h 936104"/>
              <a:gd name="connsiteX4" fmla="*/ 0 w 1833834"/>
              <a:gd name="connsiteY4" fmla="*/ 936104 h 936104"/>
              <a:gd name="connsiteX5" fmla="*/ 468052 w 1833834"/>
              <a:gd name="connsiteY5" fmla="*/ 468052 h 936104"/>
              <a:gd name="connsiteX6" fmla="*/ 0 w 1833834"/>
              <a:gd name="connsiteY6" fmla="*/ 0 h 936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33834" h="936104">
                <a:moveTo>
                  <a:pt x="0" y="0"/>
                </a:moveTo>
                <a:lnTo>
                  <a:pt x="1365782" y="0"/>
                </a:lnTo>
                <a:lnTo>
                  <a:pt x="1833834" y="468052"/>
                </a:lnTo>
                <a:lnTo>
                  <a:pt x="1365782" y="936104"/>
                </a:lnTo>
                <a:lnTo>
                  <a:pt x="0" y="936104"/>
                </a:lnTo>
                <a:lnTo>
                  <a:pt x="468052" y="46805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spcFirstLastPara="0" vert="horz" wrap="square" lIns="548062" tIns="53340" rIns="494722" bIns="53340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2000" kern="12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endParaRPr lang="ru-RU" sz="20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Полилиния 14"/>
          <p:cNvSpPr/>
          <p:nvPr/>
        </p:nvSpPr>
        <p:spPr>
          <a:xfrm>
            <a:off x="4619425" y="5697252"/>
            <a:ext cx="1908212" cy="684076"/>
          </a:xfrm>
          <a:custGeom>
            <a:avLst/>
            <a:gdLst>
              <a:gd name="connsiteX0" fmla="*/ 0 w 2592318"/>
              <a:gd name="connsiteY0" fmla="*/ 0 h 936104"/>
              <a:gd name="connsiteX1" fmla="*/ 2124266 w 2592318"/>
              <a:gd name="connsiteY1" fmla="*/ 0 h 936104"/>
              <a:gd name="connsiteX2" fmla="*/ 2592318 w 2592318"/>
              <a:gd name="connsiteY2" fmla="*/ 468052 h 936104"/>
              <a:gd name="connsiteX3" fmla="*/ 2124266 w 2592318"/>
              <a:gd name="connsiteY3" fmla="*/ 936104 h 936104"/>
              <a:gd name="connsiteX4" fmla="*/ 0 w 2592318"/>
              <a:gd name="connsiteY4" fmla="*/ 936104 h 936104"/>
              <a:gd name="connsiteX5" fmla="*/ 468052 w 2592318"/>
              <a:gd name="connsiteY5" fmla="*/ 468052 h 936104"/>
              <a:gd name="connsiteX6" fmla="*/ 0 w 2592318"/>
              <a:gd name="connsiteY6" fmla="*/ 0 h 936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92318" h="936104">
                <a:moveTo>
                  <a:pt x="0" y="0"/>
                </a:moveTo>
                <a:lnTo>
                  <a:pt x="2124266" y="0"/>
                </a:lnTo>
                <a:lnTo>
                  <a:pt x="2592318" y="468052"/>
                </a:lnTo>
                <a:lnTo>
                  <a:pt x="2124266" y="936104"/>
                </a:lnTo>
                <a:lnTo>
                  <a:pt x="0" y="936104"/>
                </a:lnTo>
                <a:lnTo>
                  <a:pt x="468052" y="46805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spcFirstLastPara="0" vert="horz" wrap="square" lIns="548062" tIns="53340" rIns="494722" bIns="53340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2000" kern="12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Или</a:t>
            </a:r>
            <a:br>
              <a:rPr lang="ru-RU" sz="2000" kern="12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000" kern="12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Либо</a:t>
            </a:r>
            <a:endParaRPr lang="ru-RU" sz="2000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Полилиния 15"/>
          <p:cNvSpPr/>
          <p:nvPr/>
        </p:nvSpPr>
        <p:spPr>
          <a:xfrm>
            <a:off x="6288492" y="5697252"/>
            <a:ext cx="2592288" cy="684076"/>
          </a:xfrm>
          <a:custGeom>
            <a:avLst/>
            <a:gdLst>
              <a:gd name="connsiteX0" fmla="*/ 0 w 3417826"/>
              <a:gd name="connsiteY0" fmla="*/ 0 h 936104"/>
              <a:gd name="connsiteX1" fmla="*/ 2949774 w 3417826"/>
              <a:gd name="connsiteY1" fmla="*/ 0 h 936104"/>
              <a:gd name="connsiteX2" fmla="*/ 3417826 w 3417826"/>
              <a:gd name="connsiteY2" fmla="*/ 468052 h 936104"/>
              <a:gd name="connsiteX3" fmla="*/ 2949774 w 3417826"/>
              <a:gd name="connsiteY3" fmla="*/ 936104 h 936104"/>
              <a:gd name="connsiteX4" fmla="*/ 0 w 3417826"/>
              <a:gd name="connsiteY4" fmla="*/ 936104 h 936104"/>
              <a:gd name="connsiteX5" fmla="*/ 468052 w 3417826"/>
              <a:gd name="connsiteY5" fmla="*/ 468052 h 936104"/>
              <a:gd name="connsiteX6" fmla="*/ 0 w 3417826"/>
              <a:gd name="connsiteY6" fmla="*/ 0 h 936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17826" h="936104">
                <a:moveTo>
                  <a:pt x="0" y="0"/>
                </a:moveTo>
                <a:lnTo>
                  <a:pt x="2949774" y="0"/>
                </a:lnTo>
                <a:lnTo>
                  <a:pt x="3417826" y="468052"/>
                </a:lnTo>
                <a:lnTo>
                  <a:pt x="2949774" y="936104"/>
                </a:lnTo>
                <a:lnTo>
                  <a:pt x="0" y="936104"/>
                </a:lnTo>
                <a:lnTo>
                  <a:pt x="468052" y="46805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spcFirstLastPara="0" vert="horz" wrap="square" lIns="548062" tIns="53340" rIns="494722" bIns="53340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2000" kern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Следует</a:t>
            </a:r>
            <a:br>
              <a:rPr lang="ru-RU" sz="2000" kern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000" kern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Равносильно</a:t>
            </a:r>
          </a:p>
        </p:txBody>
      </p:sp>
      <p:sp>
        <p:nvSpPr>
          <p:cNvPr id="17" name="Прямоугольник 16"/>
          <p:cNvSpPr/>
          <p:nvPr/>
        </p:nvSpPr>
        <p:spPr>
          <a:xfrm>
            <a:off x="792163" y="5697252"/>
            <a:ext cx="2159657" cy="684076"/>
          </a:xfrm>
          <a:prstGeom prst="rect">
            <a:avLst/>
          </a:prstGeom>
          <a:solidFill>
            <a:srgbClr val="00206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Приоритет</a:t>
            </a:r>
            <a:endParaRPr lang="ru-RU" sz="2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0054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Прямоугольник 24"/>
          <p:cNvSpPr/>
          <p:nvPr/>
        </p:nvSpPr>
        <p:spPr>
          <a:xfrm>
            <a:off x="1363447" y="5075888"/>
            <a:ext cx="3600400" cy="503542"/>
          </a:xfrm>
          <a:prstGeom prst="rect">
            <a:avLst/>
          </a:prstGeom>
          <a:solidFill>
            <a:srgbClr val="9BE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/>
          <p:cNvSpPr/>
          <p:nvPr/>
        </p:nvSpPr>
        <p:spPr>
          <a:xfrm>
            <a:off x="647700" y="1700808"/>
            <a:ext cx="8272365" cy="1007084"/>
          </a:xfrm>
          <a:prstGeom prst="rect">
            <a:avLst/>
          </a:prstGeom>
          <a:solidFill>
            <a:srgbClr val="9BE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Логические выражения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7700" y="1031722"/>
            <a:ext cx="8272365" cy="1676170"/>
          </a:xfrm>
        </p:spPr>
        <p:txBody>
          <a:bodyPr/>
          <a:lstStyle/>
          <a:p>
            <a:r>
              <a:rPr lang="ru-RU" sz="2000" b="1" dirty="0" smtClean="0">
                <a:solidFill>
                  <a:schemeClr val="accent1">
                    <a:lumMod val="75000"/>
                  </a:schemeClr>
                </a:solidFill>
              </a:rPr>
              <a:t>Задание 2. </a:t>
            </a:r>
            <a:r>
              <a:rPr lang="ru-RU" sz="2000" dirty="0" smtClean="0"/>
              <a:t>Проверить, удовлетворяет ли слово </a:t>
            </a:r>
            <a:r>
              <a:rPr lang="ru-RU" sz="2000" b="1" i="1" dirty="0" smtClean="0"/>
              <a:t>ОКНО</a:t>
            </a:r>
            <a:r>
              <a:rPr lang="ru-RU" sz="2000" dirty="0" smtClean="0"/>
              <a:t> логическому условию:</a:t>
            </a:r>
          </a:p>
          <a:p>
            <a:pPr indent="0"/>
            <a:r>
              <a:rPr lang="ru-RU" sz="2000" dirty="0" smtClean="0"/>
              <a:t>если первая буква гласная или вторая гласная, но не обе вместе, то  из того, что последняя буква согласная, следует, что предпоследняя буква гласная. </a:t>
            </a:r>
          </a:p>
          <a:p>
            <a:endParaRPr lang="ru-RU" sz="20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Таблица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52355046"/>
                  </p:ext>
                </p:extLst>
              </p:nvPr>
            </p:nvGraphicFramePr>
            <p:xfrm>
              <a:off x="5990164" y="2807103"/>
              <a:ext cx="2731228" cy="1280160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{5C22544A-7EE6-4342-B048-85BDC9FD1C3A}</a:tableStyleId>
                  </a:tblPr>
                  <a:tblGrid>
                    <a:gridCol w="682807">
                      <a:extLst>
                        <a:ext uri="{9D8B030D-6E8A-4147-A177-3AD203B41FA5}">
                          <a16:colId xmlns:a16="http://schemas.microsoft.com/office/drawing/2014/main" val="746610347"/>
                        </a:ext>
                      </a:extLst>
                    </a:gridCol>
                    <a:gridCol w="682807">
                      <a:extLst>
                        <a:ext uri="{9D8B030D-6E8A-4147-A177-3AD203B41FA5}">
                          <a16:colId xmlns:a16="http://schemas.microsoft.com/office/drawing/2014/main" val="60193872"/>
                        </a:ext>
                      </a:extLst>
                    </a:gridCol>
                    <a:gridCol w="682807">
                      <a:extLst>
                        <a:ext uri="{9D8B030D-6E8A-4147-A177-3AD203B41FA5}">
                          <a16:colId xmlns:a16="http://schemas.microsoft.com/office/drawing/2014/main" val="2803894753"/>
                        </a:ext>
                      </a:extLst>
                    </a:gridCol>
                    <a:gridCol w="682807">
                      <a:extLst>
                        <a:ext uri="{9D8B030D-6E8A-4147-A177-3AD203B41FA5}">
                          <a16:colId xmlns:a16="http://schemas.microsoft.com/office/drawing/2014/main" val="2941204570"/>
                        </a:ext>
                      </a:extLst>
                    </a:gridCol>
                  </a:tblGrid>
                  <a:tr h="39152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en-US" sz="2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2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en-US" sz="2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2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en-US" sz="2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</m:t>
                                    </m:r>
                                    <m:r>
                                      <a:rPr lang="en-US" sz="2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2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en-US" sz="22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2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3101571"/>
                      </a:ext>
                    </a:extLst>
                  </a:tr>
                  <a:tr h="39152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20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О</a:t>
                          </a:r>
                          <a:endParaRPr lang="ru-RU" sz="22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20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К</a:t>
                          </a:r>
                          <a:endParaRPr lang="ru-RU" sz="22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20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Н</a:t>
                          </a:r>
                          <a:endParaRPr lang="ru-RU" sz="22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20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О</a:t>
                          </a:r>
                          <a:endParaRPr lang="ru-RU" sz="22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10449148"/>
                      </a:ext>
                    </a:extLst>
                  </a:tr>
                  <a:tr h="39152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20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ru-RU" sz="22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20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2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20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2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20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ru-RU" sz="22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3810969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Таблица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52355046"/>
                  </p:ext>
                </p:extLst>
              </p:nvPr>
            </p:nvGraphicFramePr>
            <p:xfrm>
              <a:off x="5990164" y="2807103"/>
              <a:ext cx="2731228" cy="1280160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{5C22544A-7EE6-4342-B048-85BDC9FD1C3A}</a:tableStyleId>
                  </a:tblPr>
                  <a:tblGrid>
                    <a:gridCol w="682807">
                      <a:extLst>
                        <a:ext uri="{9D8B030D-6E8A-4147-A177-3AD203B41FA5}">
                          <a16:colId xmlns:a16="http://schemas.microsoft.com/office/drawing/2014/main" val="746610347"/>
                        </a:ext>
                      </a:extLst>
                    </a:gridCol>
                    <a:gridCol w="682807">
                      <a:extLst>
                        <a:ext uri="{9D8B030D-6E8A-4147-A177-3AD203B41FA5}">
                          <a16:colId xmlns:a16="http://schemas.microsoft.com/office/drawing/2014/main" val="60193872"/>
                        </a:ext>
                      </a:extLst>
                    </a:gridCol>
                    <a:gridCol w="682807">
                      <a:extLst>
                        <a:ext uri="{9D8B030D-6E8A-4147-A177-3AD203B41FA5}">
                          <a16:colId xmlns:a16="http://schemas.microsoft.com/office/drawing/2014/main" val="2803894753"/>
                        </a:ext>
                      </a:extLst>
                    </a:gridCol>
                    <a:gridCol w="682807">
                      <a:extLst>
                        <a:ext uri="{9D8B030D-6E8A-4147-A177-3AD203B41FA5}">
                          <a16:colId xmlns:a16="http://schemas.microsoft.com/office/drawing/2014/main" val="2941204570"/>
                        </a:ext>
                      </a:extLst>
                    </a:gridCol>
                  </a:tblGrid>
                  <a:tr h="42672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464" t="-7143" r="-316071" b="-23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3540" t="-7143" r="-213274" b="-23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5357" t="-7143" r="-115179" b="-23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05357" t="-7143" r="-15179" b="-2314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3101571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20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О</a:t>
                          </a:r>
                          <a:endParaRPr lang="ru-RU" sz="22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20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К</a:t>
                          </a:r>
                          <a:endParaRPr lang="ru-RU" sz="22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20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Н</a:t>
                          </a:r>
                          <a:endParaRPr lang="ru-RU" sz="22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20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О</a:t>
                          </a:r>
                          <a:endParaRPr lang="ru-RU" sz="22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10449148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20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ru-RU" sz="22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20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2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20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2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20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ru-RU" sz="22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3810969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9" name="TextBox 18"/>
          <p:cNvSpPr txBox="1"/>
          <p:nvPr/>
        </p:nvSpPr>
        <p:spPr>
          <a:xfrm>
            <a:off x="7332831" y="5986785"/>
            <a:ext cx="14298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Ответ: Да</a:t>
            </a:r>
            <a:endParaRPr lang="ru-RU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Объект 2"/>
              <p:cNvSpPr txBox="1">
                <a:spLocks/>
              </p:cNvSpPr>
              <p:nvPr/>
            </p:nvSpPr>
            <p:spPr>
              <a:xfrm>
                <a:off x="661559" y="2735438"/>
                <a:ext cx="5485942" cy="166218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spAutoFit/>
              </a:bodyPr>
              <a:lstStyle>
                <a:lvl1pPr marL="0" indent="358775" algn="just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2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1pPr>
                <a:lvl2pPr marL="742950" indent="-285750" algn="just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2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2pPr>
                <a:lvl3pPr marL="1143000" indent="-228600" algn="just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2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3pPr>
                <a:lvl4pPr marL="1600200" indent="-228600" algn="just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2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4pPr>
                <a:lvl5pPr marL="2057400" indent="-228600" algn="just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2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indent="0" algn="l"/>
                <a:r>
                  <a:rPr lang="ru-RU" sz="2000" b="1" dirty="0" smtClean="0"/>
                  <a:t>Решение</a:t>
                </a:r>
                <a:r>
                  <a:rPr lang="ru-RU" sz="2000" dirty="0" smtClean="0"/>
                  <a:t>: Введем условные обозначения:</a:t>
                </a:r>
              </a:p>
              <a:p>
                <a:pPr indent="0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 smtClean="0"/>
                      <m:t>A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000" dirty="0" smtClean="0"/>
                  <a:t>-</a:t>
                </a:r>
                <a:r>
                  <a:rPr lang="en-US" sz="2000" baseline="-25000" dirty="0" smtClean="0"/>
                  <a:t> </a:t>
                </a:r>
                <a:r>
                  <a:rPr lang="ru-RU" sz="2000" dirty="0" smtClean="0"/>
                  <a:t>первая буква гласная, </a:t>
                </a:r>
              </a:p>
              <a:p>
                <a:pPr indent="0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 smtClean="0"/>
                      <m:t>A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 smtClean="0"/>
                  <a:t>-</a:t>
                </a:r>
                <a:r>
                  <a:rPr lang="en-US" sz="2000" baseline="-25000" dirty="0" smtClean="0"/>
                  <a:t> </a:t>
                </a:r>
                <a:r>
                  <a:rPr lang="ru-RU" sz="2000" dirty="0" smtClean="0"/>
                  <a:t>последняя </a:t>
                </a:r>
                <a:r>
                  <a:rPr lang="ru-RU" sz="2000" dirty="0"/>
                  <a:t>буква </a:t>
                </a:r>
                <a:r>
                  <a:rPr lang="ru-RU" sz="2000" dirty="0" smtClean="0"/>
                  <a:t>гласная, </a:t>
                </a:r>
                <a:endParaRPr lang="ru-RU" sz="2000" i="1" dirty="0" smtClean="0">
                  <a:latin typeface="Cambria Math" panose="02040503050406030204" pitchFamily="18" charset="0"/>
                </a:endParaRPr>
              </a:p>
              <a:p>
                <a:pPr indent="0" algn="l"/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dirty="0" smtClean="0"/>
                              <m:t>A</m:t>
                            </m:r>
                          </m:e>
                          <m:sub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bar>
                    <m:r>
                      <a:rPr lang="ru-RU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000" dirty="0" smtClean="0"/>
                  <a:t>означает, что первая буква согласная.</a:t>
                </a:r>
              </a:p>
            </p:txBody>
          </p:sp>
        </mc:Choice>
        <mc:Fallback xmlns="">
          <p:sp>
            <p:nvSpPr>
              <p:cNvPr id="20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559" y="2735438"/>
                <a:ext cx="5485942" cy="1662186"/>
              </a:xfrm>
              <a:prstGeom prst="rect">
                <a:avLst/>
              </a:prstGeom>
              <a:blipFill>
                <a:blip r:embed="rId4"/>
                <a:stretch>
                  <a:fillRect l="-1224" t="-1838" b="-588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Прямоугольник 20"/>
              <p:cNvSpPr/>
              <p:nvPr/>
            </p:nvSpPr>
            <p:spPr>
              <a:xfrm>
                <a:off x="661559" y="4360230"/>
                <a:ext cx="5321199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Запишем условие задачи на языке формальной логики:</a:t>
                </a:r>
                <a14:m>
                  <m:oMath xmlns:m="http://schemas.openxmlformats.org/officeDocument/2006/math">
                    <m:r>
                      <a:rPr lang="ru-RU" sz="20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ru-RU" sz="20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1" name="Прямоугольник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559" y="4360230"/>
                <a:ext cx="5321199" cy="707886"/>
              </a:xfrm>
              <a:prstGeom prst="rect">
                <a:avLst/>
              </a:prstGeom>
              <a:blipFill rotWithShape="1">
                <a:blip r:embed="rId5"/>
                <a:stretch>
                  <a:fillRect l="-1261" t="-3448" b="-155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Прямоугольник 21"/>
              <p:cNvSpPr/>
              <p:nvPr/>
            </p:nvSpPr>
            <p:spPr>
              <a:xfrm>
                <a:off x="1363447" y="5092242"/>
                <a:ext cx="3600400" cy="47083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ru-RU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ru-RU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</m:t>
                      </m:r>
                      <m:r>
                        <a:rPr lang="en-US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bar>
                        <m:barPr>
                          <m:pos m:val="top"/>
                          <m:ctrlP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lang="ru-RU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bar>
                      <m:r>
                        <a:rPr lang="ru-RU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</m:t>
                      </m:r>
                      <m:sSub>
                        <m:sSubPr>
                          <m:ctrlPr>
                            <a:rPr lang="ru-RU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200" dirty="0"/>
              </a:p>
            </p:txBody>
          </p:sp>
        </mc:Choice>
        <mc:Fallback xmlns="">
          <p:sp>
            <p:nvSpPr>
              <p:cNvPr id="22" name="Прямоугольник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3447" y="5092242"/>
                <a:ext cx="3600400" cy="470835"/>
              </a:xfrm>
              <a:prstGeom prst="rect">
                <a:avLst/>
              </a:prstGeom>
              <a:blipFill>
                <a:blip r:embed="rId6"/>
                <a:stretch>
                  <a:fillRect b="-1410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Прямоугольник 22"/>
              <p:cNvSpPr/>
              <p:nvPr/>
            </p:nvSpPr>
            <p:spPr>
              <a:xfrm>
                <a:off x="637353" y="5667608"/>
                <a:ext cx="4926833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Выполним вычисления.</a:t>
                </a:r>
                <a14:m>
                  <m:oMath xmlns:m="http://schemas.openxmlformats.org/officeDocument/2006/math">
                    <m:r>
                      <a:rPr lang="ru-RU" sz="20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ru-RU" sz="20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3" name="Прямоугольник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353" y="5667608"/>
                <a:ext cx="4926833" cy="400110"/>
              </a:xfrm>
              <a:prstGeom prst="rect">
                <a:avLst/>
              </a:prstGeom>
              <a:blipFill>
                <a:blip r:embed="rId7"/>
                <a:stretch>
                  <a:fillRect l="-1361" t="-7692" b="-2923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Подсветка 4"/>
          <p:cNvSpPr/>
          <p:nvPr/>
        </p:nvSpPr>
        <p:spPr>
          <a:xfrm>
            <a:off x="6496927" y="5964555"/>
            <a:ext cx="387654" cy="38301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200"/>
          </a:p>
        </p:txBody>
      </p:sp>
      <p:sp>
        <p:nvSpPr>
          <p:cNvPr id="27" name="Подсветка 4"/>
          <p:cNvSpPr/>
          <p:nvPr/>
        </p:nvSpPr>
        <p:spPr>
          <a:xfrm>
            <a:off x="6496927" y="5481633"/>
            <a:ext cx="1008112" cy="38301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200"/>
          </a:p>
        </p:txBody>
      </p:sp>
      <p:sp>
        <p:nvSpPr>
          <p:cNvPr id="28" name="Подсветка 3"/>
          <p:cNvSpPr/>
          <p:nvPr/>
        </p:nvSpPr>
        <p:spPr>
          <a:xfrm>
            <a:off x="7215731" y="5481633"/>
            <a:ext cx="234201" cy="38301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200"/>
          </a:p>
        </p:txBody>
      </p:sp>
      <p:sp>
        <p:nvSpPr>
          <p:cNvPr id="29" name="Подсветка 3"/>
          <p:cNvSpPr/>
          <p:nvPr/>
        </p:nvSpPr>
        <p:spPr>
          <a:xfrm>
            <a:off x="7212201" y="4996513"/>
            <a:ext cx="1234907" cy="38301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200"/>
          </a:p>
        </p:txBody>
      </p:sp>
      <p:sp>
        <p:nvSpPr>
          <p:cNvPr id="30" name="Подсветка 2"/>
          <p:cNvSpPr/>
          <p:nvPr/>
        </p:nvSpPr>
        <p:spPr>
          <a:xfrm>
            <a:off x="7401205" y="5006402"/>
            <a:ext cx="216000" cy="37312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200"/>
          </a:p>
        </p:txBody>
      </p:sp>
      <p:sp>
        <p:nvSpPr>
          <p:cNvPr id="31" name="Подсветка 1"/>
          <p:cNvSpPr/>
          <p:nvPr/>
        </p:nvSpPr>
        <p:spPr>
          <a:xfrm>
            <a:off x="6584055" y="4996513"/>
            <a:ext cx="232103" cy="3830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200"/>
          </a:p>
        </p:txBody>
      </p:sp>
      <p:sp>
        <p:nvSpPr>
          <p:cNvPr id="32" name="Подсветка 2"/>
          <p:cNvSpPr/>
          <p:nvPr/>
        </p:nvSpPr>
        <p:spPr>
          <a:xfrm>
            <a:off x="7449208" y="4504322"/>
            <a:ext cx="216000" cy="38301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200"/>
          </a:p>
        </p:txBody>
      </p:sp>
      <p:sp>
        <p:nvSpPr>
          <p:cNvPr id="33" name="подсветка 1"/>
          <p:cNvSpPr/>
          <p:nvPr/>
        </p:nvSpPr>
        <p:spPr>
          <a:xfrm>
            <a:off x="6019220" y="4510603"/>
            <a:ext cx="884595" cy="3830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Формула 1"/>
              <p:cNvSpPr/>
              <p:nvPr/>
            </p:nvSpPr>
            <p:spPr>
              <a:xfrm>
                <a:off x="5990162" y="4483910"/>
                <a:ext cx="2616037" cy="4708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2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ru-RU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⊕</m:t>
                      </m:r>
                      <m:r>
                        <a:rPr lang="ru-RU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ru-RU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</m:t>
                      </m:r>
                      <m:r>
                        <a:rPr lang="en-US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ru-RU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bar>
                        <m:barPr>
                          <m:pos m:val="top"/>
                          <m:ctrlP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ru-RU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bar>
                      <m:r>
                        <a:rPr lang="ru-RU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</m:t>
                      </m:r>
                      <m:r>
                        <a:rPr lang="ru-RU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0 </m:t>
                      </m:r>
                      <m:r>
                        <a:rPr lang="en-US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200" dirty="0"/>
              </a:p>
            </p:txBody>
          </p:sp>
        </mc:Choice>
        <mc:Fallback xmlns="">
          <p:sp>
            <p:nvSpPr>
              <p:cNvPr id="34" name="Формула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0162" y="4483910"/>
                <a:ext cx="2616037" cy="470835"/>
              </a:xfrm>
              <a:prstGeom prst="rect">
                <a:avLst/>
              </a:prstGeom>
              <a:blipFill>
                <a:blip r:embed="rId8"/>
                <a:stretch>
                  <a:fillRect b="-1558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Формула 2"/>
              <p:cNvSpPr/>
              <p:nvPr/>
            </p:nvSpPr>
            <p:spPr>
              <a:xfrm>
                <a:off x="6499539" y="4987966"/>
                <a:ext cx="1992084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2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ru-RU" sz="2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</m:t>
                      </m:r>
                      <m:r>
                        <a:rPr lang="en-US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ru-RU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0</m:t>
                      </m:r>
                      <m:r>
                        <a:rPr lang="ru-RU" sz="2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</m:t>
                      </m:r>
                      <m:r>
                        <a:rPr lang="ru-RU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200" dirty="0"/>
              </a:p>
            </p:txBody>
          </p:sp>
        </mc:Choice>
        <mc:Fallback xmlns="">
          <p:sp>
            <p:nvSpPr>
              <p:cNvPr id="35" name="Формула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9539" y="4987966"/>
                <a:ext cx="1992084" cy="430887"/>
              </a:xfrm>
              <a:prstGeom prst="rect">
                <a:avLst/>
              </a:prstGeom>
              <a:blipFill>
                <a:blip r:embed="rId9"/>
                <a:stretch>
                  <a:fillRect b="-1549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Формула 3"/>
              <p:cNvSpPr/>
              <p:nvPr/>
            </p:nvSpPr>
            <p:spPr>
              <a:xfrm>
                <a:off x="6499539" y="5473086"/>
                <a:ext cx="1049903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2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ru-RU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</m:t>
                      </m:r>
                      <m:r>
                        <a:rPr lang="ru-RU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ru-RU" sz="2200" dirty="0"/>
              </a:p>
            </p:txBody>
          </p:sp>
        </mc:Choice>
        <mc:Fallback xmlns="">
          <p:sp>
            <p:nvSpPr>
              <p:cNvPr id="36" name="Формула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9539" y="5473086"/>
                <a:ext cx="1049903" cy="430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Формула 4"/>
              <p:cNvSpPr/>
              <p:nvPr/>
            </p:nvSpPr>
            <p:spPr>
              <a:xfrm>
                <a:off x="6499539" y="5956008"/>
                <a:ext cx="404277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2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ru-RU" sz="2200" dirty="0"/>
              </a:p>
            </p:txBody>
          </p:sp>
        </mc:Choice>
        <mc:Fallback xmlns="">
          <p:sp>
            <p:nvSpPr>
              <p:cNvPr id="37" name="Формула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9539" y="5956008"/>
                <a:ext cx="404277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стрелка 1"/>
          <p:cNvCxnSpPr/>
          <p:nvPr/>
        </p:nvCxnSpPr>
        <p:spPr>
          <a:xfrm>
            <a:off x="5832827" y="4731064"/>
            <a:ext cx="0" cy="508930"/>
          </a:xfrm>
          <a:prstGeom prst="straightConnector1">
            <a:avLst/>
          </a:prstGeom>
          <a:ln w="38100">
            <a:solidFill>
              <a:srgbClr val="FF0000"/>
            </a:solidFill>
            <a:headEnd type="oval"/>
            <a:tailEnd type="stealt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стрелка 2"/>
          <p:cNvCxnSpPr/>
          <p:nvPr/>
        </p:nvCxnSpPr>
        <p:spPr>
          <a:xfrm>
            <a:off x="5832827" y="5324747"/>
            <a:ext cx="0" cy="419303"/>
          </a:xfrm>
          <a:prstGeom prst="straightConnector1">
            <a:avLst/>
          </a:prstGeom>
          <a:ln w="38100">
            <a:solidFill>
              <a:srgbClr val="FF0000"/>
            </a:solidFill>
            <a:headEnd type="oval"/>
            <a:tailEnd type="stealt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Стрелка 3"/>
          <p:cNvCxnSpPr/>
          <p:nvPr/>
        </p:nvCxnSpPr>
        <p:spPr>
          <a:xfrm>
            <a:off x="5832827" y="5828790"/>
            <a:ext cx="0" cy="419303"/>
          </a:xfrm>
          <a:prstGeom prst="straightConnector1">
            <a:avLst/>
          </a:prstGeom>
          <a:ln w="38100">
            <a:solidFill>
              <a:srgbClr val="FF0000"/>
            </a:solidFill>
            <a:headEnd type="oval"/>
            <a:tailEnd type="stealt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5189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19" grpId="0"/>
      <p:bldP spid="21" grpId="0"/>
      <p:bldP spid="22" grpId="0"/>
      <p:bldP spid="23" grpId="0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/>
      <p:bldP spid="35" grpId="0"/>
      <p:bldP spid="36" grpId="0"/>
      <p:bldP spid="3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Прямоугольник 24"/>
          <p:cNvSpPr/>
          <p:nvPr/>
        </p:nvSpPr>
        <p:spPr>
          <a:xfrm>
            <a:off x="1331913" y="5065822"/>
            <a:ext cx="3631934" cy="513700"/>
          </a:xfrm>
          <a:prstGeom prst="rect">
            <a:avLst/>
          </a:prstGeom>
          <a:solidFill>
            <a:srgbClr val="9BE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/>
          <p:cNvSpPr/>
          <p:nvPr/>
        </p:nvSpPr>
        <p:spPr>
          <a:xfrm>
            <a:off x="647700" y="1700808"/>
            <a:ext cx="8272365" cy="1007084"/>
          </a:xfrm>
          <a:prstGeom prst="rect">
            <a:avLst/>
          </a:prstGeom>
          <a:solidFill>
            <a:srgbClr val="9BE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Логические выражения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7700" y="1031722"/>
            <a:ext cx="8272365" cy="1676170"/>
          </a:xfrm>
        </p:spPr>
        <p:txBody>
          <a:bodyPr/>
          <a:lstStyle/>
          <a:p>
            <a:r>
              <a:rPr lang="ru-RU" sz="2000" b="1" dirty="0" smtClean="0">
                <a:solidFill>
                  <a:schemeClr val="accent1">
                    <a:lumMod val="75000"/>
                  </a:schemeClr>
                </a:solidFill>
              </a:rPr>
              <a:t>Задание 3. </a:t>
            </a:r>
            <a:r>
              <a:rPr lang="ru-RU" sz="2000" dirty="0" smtClean="0"/>
              <a:t>Приведите пример слова, которое НЕ удовлетворяет логическому условию:</a:t>
            </a:r>
          </a:p>
          <a:p>
            <a:pPr indent="0"/>
            <a:r>
              <a:rPr lang="ru-RU" sz="2000" dirty="0" smtClean="0"/>
              <a:t>если первая буква гласная или вторая гласная, но не обе вместе, то  из того, что последняя </a:t>
            </a:r>
            <a:r>
              <a:rPr lang="ru-RU" sz="2000" dirty="0"/>
              <a:t>буква </a:t>
            </a:r>
            <a:r>
              <a:rPr lang="ru-RU" sz="2000" dirty="0" smtClean="0"/>
              <a:t>согласная, следует</a:t>
            </a:r>
            <a:r>
              <a:rPr lang="ru-RU" sz="2000" dirty="0"/>
              <a:t>,</a:t>
            </a:r>
            <a:r>
              <a:rPr lang="ru-RU" sz="2000" dirty="0" smtClean="0"/>
              <a:t> что предпоследняя буква гласная. </a:t>
            </a:r>
          </a:p>
          <a:p>
            <a:endParaRPr lang="ru-RU" sz="20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Прямоугольник 20"/>
              <p:cNvSpPr/>
              <p:nvPr/>
            </p:nvSpPr>
            <p:spPr>
              <a:xfrm>
                <a:off x="661559" y="4360230"/>
                <a:ext cx="5321199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Запишем условие задачи на языке формальной логики:</a:t>
                </a:r>
                <a14:m>
                  <m:oMath xmlns:m="http://schemas.openxmlformats.org/officeDocument/2006/math">
                    <m:r>
                      <a:rPr lang="ru-RU" sz="20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ru-RU" sz="20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1" name="Прямоугольник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559" y="4360230"/>
                <a:ext cx="5321199" cy="707886"/>
              </a:xfrm>
              <a:prstGeom prst="rect">
                <a:avLst/>
              </a:prstGeom>
              <a:blipFill rotWithShape="1">
                <a:blip r:embed="rId3"/>
                <a:stretch>
                  <a:fillRect l="-1261" t="-3448" b="-155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Прямоугольник 21"/>
              <p:cNvSpPr/>
              <p:nvPr/>
            </p:nvSpPr>
            <p:spPr>
              <a:xfrm>
                <a:off x="1340030" y="5087255"/>
                <a:ext cx="3615701" cy="47083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ru-RU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ru-RU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</m:t>
                      </m:r>
                      <m:r>
                        <a:rPr lang="en-US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bar>
                        <m:barPr>
                          <m:pos m:val="top"/>
                          <m:ctrlP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lang="ru-RU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bar>
                      <m:r>
                        <a:rPr lang="ru-RU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</m:t>
                      </m:r>
                      <m:sSub>
                        <m:sSubPr>
                          <m:ctrlPr>
                            <a:rPr lang="ru-RU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200" dirty="0"/>
              </a:p>
            </p:txBody>
          </p:sp>
        </mc:Choice>
        <mc:Fallback xmlns="">
          <p:sp>
            <p:nvSpPr>
              <p:cNvPr id="22" name="Прямоугольник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0030" y="5087255"/>
                <a:ext cx="3615701" cy="470835"/>
              </a:xfrm>
              <a:prstGeom prst="rect">
                <a:avLst/>
              </a:prstGeom>
              <a:blipFill>
                <a:blip r:embed="rId4"/>
                <a:stretch>
                  <a:fillRect b="-1558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Прямоугольник 22"/>
          <p:cNvSpPr/>
          <p:nvPr/>
        </p:nvSpPr>
        <p:spPr>
          <a:xfrm>
            <a:off x="637353" y="5667608"/>
            <a:ext cx="492683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Выполним преобразования, разбирая выражение с конца.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1" name="Таблица 3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25610010"/>
                  </p:ext>
                </p:extLst>
              </p:nvPr>
            </p:nvGraphicFramePr>
            <p:xfrm>
              <a:off x="6176560" y="2807103"/>
              <a:ext cx="2544832" cy="1188720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{5C22544A-7EE6-4342-B048-85BDC9FD1C3A}</a:tableStyleId>
                  </a:tblPr>
                  <a:tblGrid>
                    <a:gridCol w="636208">
                      <a:extLst>
                        <a:ext uri="{9D8B030D-6E8A-4147-A177-3AD203B41FA5}">
                          <a16:colId xmlns:a16="http://schemas.microsoft.com/office/drawing/2014/main" val="746610347"/>
                        </a:ext>
                      </a:extLst>
                    </a:gridCol>
                    <a:gridCol w="636208">
                      <a:extLst>
                        <a:ext uri="{9D8B030D-6E8A-4147-A177-3AD203B41FA5}">
                          <a16:colId xmlns:a16="http://schemas.microsoft.com/office/drawing/2014/main" val="60193872"/>
                        </a:ext>
                      </a:extLst>
                    </a:gridCol>
                    <a:gridCol w="636208">
                      <a:extLst>
                        <a:ext uri="{9D8B030D-6E8A-4147-A177-3AD203B41FA5}">
                          <a16:colId xmlns:a16="http://schemas.microsoft.com/office/drawing/2014/main" val="2803894753"/>
                        </a:ext>
                      </a:extLst>
                    </a:gridCol>
                    <a:gridCol w="636208">
                      <a:extLst>
                        <a:ext uri="{9D8B030D-6E8A-4147-A177-3AD203B41FA5}">
                          <a16:colId xmlns:a16="http://schemas.microsoft.com/office/drawing/2014/main" val="2941204570"/>
                        </a:ext>
                      </a:extLst>
                    </a:gridCol>
                  </a:tblGrid>
                  <a:tr h="39152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en-US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0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en-US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0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en-US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</m:t>
                                    </m:r>
                                    <m:r>
                                      <a:rPr lang="en-US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0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en-US" sz="20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0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3101571"/>
                      </a:ext>
                    </a:extLst>
                  </a:tr>
                  <a:tr h="391521">
                    <a:tc>
                      <a:txBody>
                        <a:bodyPr/>
                        <a:lstStyle/>
                        <a:p>
                          <a:pPr algn="ctr"/>
                          <a:endParaRPr lang="ru-RU" sz="20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0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0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0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10449148"/>
                      </a:ext>
                    </a:extLst>
                  </a:tr>
                  <a:tr h="391521">
                    <a:tc>
                      <a:txBody>
                        <a:bodyPr/>
                        <a:lstStyle/>
                        <a:p>
                          <a:pPr algn="ctr"/>
                          <a:endParaRPr lang="ru-RU" sz="20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0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0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0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3810969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1" name="Таблица 3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25610010"/>
                  </p:ext>
                </p:extLst>
              </p:nvPr>
            </p:nvGraphicFramePr>
            <p:xfrm>
              <a:off x="6176560" y="2807103"/>
              <a:ext cx="2544832" cy="1188720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{5C22544A-7EE6-4342-B048-85BDC9FD1C3A}</a:tableStyleId>
                  </a:tblPr>
                  <a:tblGrid>
                    <a:gridCol w="636208">
                      <a:extLst>
                        <a:ext uri="{9D8B030D-6E8A-4147-A177-3AD203B41FA5}">
                          <a16:colId xmlns:a16="http://schemas.microsoft.com/office/drawing/2014/main" val="746610347"/>
                        </a:ext>
                      </a:extLst>
                    </a:gridCol>
                    <a:gridCol w="636208">
                      <a:extLst>
                        <a:ext uri="{9D8B030D-6E8A-4147-A177-3AD203B41FA5}">
                          <a16:colId xmlns:a16="http://schemas.microsoft.com/office/drawing/2014/main" val="60193872"/>
                        </a:ext>
                      </a:extLst>
                    </a:gridCol>
                    <a:gridCol w="636208">
                      <a:extLst>
                        <a:ext uri="{9D8B030D-6E8A-4147-A177-3AD203B41FA5}">
                          <a16:colId xmlns:a16="http://schemas.microsoft.com/office/drawing/2014/main" val="2803894753"/>
                        </a:ext>
                      </a:extLst>
                    </a:gridCol>
                    <a:gridCol w="636208">
                      <a:extLst>
                        <a:ext uri="{9D8B030D-6E8A-4147-A177-3AD203B41FA5}">
                          <a16:colId xmlns:a16="http://schemas.microsoft.com/office/drawing/2014/main" val="2941204570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4762" t="-7692" r="-314286" b="-22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05769" t="-7692" r="-217308" b="-22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203810" t="-7692" r="-115238" b="-22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306731" t="-7692" r="-16346" b="-2246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3101571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endParaRPr lang="ru-RU" sz="20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0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0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0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1044914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endParaRPr lang="ru-RU" sz="20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0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0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0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3810969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2" name="TextBox 31"/>
          <p:cNvSpPr txBox="1"/>
          <p:nvPr/>
        </p:nvSpPr>
        <p:spPr>
          <a:xfrm>
            <a:off x="5982758" y="6067718"/>
            <a:ext cx="25156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Ответ: РОСТ</a:t>
            </a:r>
            <a:endParaRPr lang="ru-RU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Подсветка 4"/>
          <p:cNvSpPr/>
          <p:nvPr/>
        </p:nvSpPr>
        <p:spPr>
          <a:xfrm>
            <a:off x="6654266" y="5593721"/>
            <a:ext cx="387654" cy="38301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200"/>
          </a:p>
        </p:txBody>
      </p:sp>
      <p:sp>
        <p:nvSpPr>
          <p:cNvPr id="34" name="Подсветка 4"/>
          <p:cNvSpPr/>
          <p:nvPr/>
        </p:nvSpPr>
        <p:spPr>
          <a:xfrm>
            <a:off x="6654266" y="5110799"/>
            <a:ext cx="1008112" cy="38301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200"/>
          </a:p>
        </p:txBody>
      </p:sp>
      <p:sp>
        <p:nvSpPr>
          <p:cNvPr id="35" name="Подсветка 3"/>
          <p:cNvSpPr/>
          <p:nvPr/>
        </p:nvSpPr>
        <p:spPr>
          <a:xfrm>
            <a:off x="7402366" y="5102252"/>
            <a:ext cx="216000" cy="38301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200"/>
          </a:p>
        </p:txBody>
      </p:sp>
      <p:sp>
        <p:nvSpPr>
          <p:cNvPr id="36" name="Подсветка 3"/>
          <p:cNvSpPr/>
          <p:nvPr/>
        </p:nvSpPr>
        <p:spPr>
          <a:xfrm>
            <a:off x="7369540" y="4625679"/>
            <a:ext cx="1189003" cy="38301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200"/>
          </a:p>
        </p:txBody>
      </p:sp>
      <p:sp>
        <p:nvSpPr>
          <p:cNvPr id="37" name="Подсветка 2"/>
          <p:cNvSpPr/>
          <p:nvPr/>
        </p:nvSpPr>
        <p:spPr>
          <a:xfrm>
            <a:off x="7554378" y="4625350"/>
            <a:ext cx="216000" cy="38301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200"/>
          </a:p>
        </p:txBody>
      </p:sp>
      <p:sp>
        <p:nvSpPr>
          <p:cNvPr id="38" name="Подсветка 1"/>
          <p:cNvSpPr/>
          <p:nvPr/>
        </p:nvSpPr>
        <p:spPr>
          <a:xfrm>
            <a:off x="6741394" y="4625679"/>
            <a:ext cx="232103" cy="3830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200"/>
          </a:p>
        </p:txBody>
      </p:sp>
      <p:sp>
        <p:nvSpPr>
          <p:cNvPr id="39" name="Подсветка 2"/>
          <p:cNvSpPr/>
          <p:nvPr/>
        </p:nvSpPr>
        <p:spPr>
          <a:xfrm>
            <a:off x="7618366" y="4138887"/>
            <a:ext cx="216000" cy="38301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200"/>
          </a:p>
        </p:txBody>
      </p:sp>
      <p:sp>
        <p:nvSpPr>
          <p:cNvPr id="40" name="подсветка 1"/>
          <p:cNvSpPr/>
          <p:nvPr/>
        </p:nvSpPr>
        <p:spPr>
          <a:xfrm>
            <a:off x="6176559" y="4139769"/>
            <a:ext cx="884595" cy="3830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Формула 1"/>
              <p:cNvSpPr/>
              <p:nvPr/>
            </p:nvSpPr>
            <p:spPr>
              <a:xfrm>
                <a:off x="6147501" y="4113076"/>
                <a:ext cx="2616037" cy="4708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2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ru-RU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⊕</m:t>
                      </m:r>
                      <m:r>
                        <a:rPr lang="ru-RU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ru-RU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</m:t>
                      </m:r>
                      <m:r>
                        <a:rPr lang="en-US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ru-RU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bar>
                        <m:barPr>
                          <m:pos m:val="top"/>
                          <m:ctrlP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ru-RU" sz="2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bar>
                      <m:r>
                        <a:rPr lang="ru-RU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</m:t>
                      </m:r>
                      <m:r>
                        <a:rPr lang="ru-RU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0 </m:t>
                      </m:r>
                      <m:r>
                        <a:rPr lang="en-US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200" dirty="0"/>
              </a:p>
            </p:txBody>
          </p:sp>
        </mc:Choice>
        <mc:Fallback xmlns="">
          <p:sp>
            <p:nvSpPr>
              <p:cNvPr id="41" name="Формула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7501" y="4113076"/>
                <a:ext cx="2616037" cy="470835"/>
              </a:xfrm>
              <a:prstGeom prst="rect">
                <a:avLst/>
              </a:prstGeom>
              <a:blipFill>
                <a:blip r:embed="rId6"/>
                <a:stretch>
                  <a:fillRect b="-1558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Формула 2"/>
              <p:cNvSpPr/>
              <p:nvPr/>
            </p:nvSpPr>
            <p:spPr>
              <a:xfrm>
                <a:off x="6656878" y="4617132"/>
                <a:ext cx="1992084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2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ru-RU" sz="2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</m:t>
                      </m:r>
                      <m:r>
                        <a:rPr lang="en-US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ru-RU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1</m:t>
                      </m:r>
                      <m:r>
                        <a:rPr lang="ru-RU" sz="2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</m:t>
                      </m:r>
                      <m:r>
                        <a:rPr lang="ru-RU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200" dirty="0"/>
              </a:p>
            </p:txBody>
          </p:sp>
        </mc:Choice>
        <mc:Fallback xmlns="">
          <p:sp>
            <p:nvSpPr>
              <p:cNvPr id="42" name="Формула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6878" y="4617132"/>
                <a:ext cx="1992084" cy="430887"/>
              </a:xfrm>
              <a:prstGeom prst="rect">
                <a:avLst/>
              </a:prstGeom>
              <a:blipFill>
                <a:blip r:embed="rId7"/>
                <a:stretch>
                  <a:fillRect b="-1549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Формула 3"/>
              <p:cNvSpPr/>
              <p:nvPr/>
            </p:nvSpPr>
            <p:spPr>
              <a:xfrm>
                <a:off x="6656878" y="5102252"/>
                <a:ext cx="1049903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2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ru-RU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</m:t>
                      </m:r>
                      <m:r>
                        <a:rPr lang="ru-RU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ru-RU" sz="2200" dirty="0"/>
              </a:p>
            </p:txBody>
          </p:sp>
        </mc:Choice>
        <mc:Fallback xmlns="">
          <p:sp>
            <p:nvSpPr>
              <p:cNvPr id="43" name="Формула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6878" y="5102252"/>
                <a:ext cx="1049903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Формула 4"/>
              <p:cNvSpPr/>
              <p:nvPr/>
            </p:nvSpPr>
            <p:spPr>
              <a:xfrm>
                <a:off x="6656878" y="5585174"/>
                <a:ext cx="404277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2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ru-RU" sz="2200" dirty="0"/>
              </a:p>
            </p:txBody>
          </p:sp>
        </mc:Choice>
        <mc:Fallback xmlns="">
          <p:sp>
            <p:nvSpPr>
              <p:cNvPr id="44" name="Формула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6878" y="5585174"/>
                <a:ext cx="404277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стрелка 1"/>
          <p:cNvCxnSpPr/>
          <p:nvPr/>
        </p:nvCxnSpPr>
        <p:spPr>
          <a:xfrm flipV="1">
            <a:off x="5990166" y="4360230"/>
            <a:ext cx="0" cy="508930"/>
          </a:xfrm>
          <a:prstGeom prst="straightConnector1">
            <a:avLst/>
          </a:prstGeom>
          <a:ln w="38100">
            <a:solidFill>
              <a:srgbClr val="FF0000"/>
            </a:solidFill>
            <a:headEnd type="oval"/>
            <a:tailEnd type="stealt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стрелка 2"/>
          <p:cNvCxnSpPr/>
          <p:nvPr/>
        </p:nvCxnSpPr>
        <p:spPr>
          <a:xfrm flipV="1">
            <a:off x="5990166" y="4953913"/>
            <a:ext cx="0" cy="419303"/>
          </a:xfrm>
          <a:prstGeom prst="straightConnector1">
            <a:avLst/>
          </a:prstGeom>
          <a:ln w="38100">
            <a:solidFill>
              <a:srgbClr val="FF0000"/>
            </a:solidFill>
            <a:headEnd type="oval"/>
            <a:tailEnd type="stealt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Стрелка 3"/>
          <p:cNvCxnSpPr/>
          <p:nvPr/>
        </p:nvCxnSpPr>
        <p:spPr>
          <a:xfrm flipV="1">
            <a:off x="5990166" y="5457956"/>
            <a:ext cx="0" cy="419303"/>
          </a:xfrm>
          <a:prstGeom prst="straightConnector1">
            <a:avLst/>
          </a:prstGeom>
          <a:ln w="38100">
            <a:solidFill>
              <a:srgbClr val="FF0000"/>
            </a:solidFill>
            <a:headEnd type="oval"/>
            <a:tailEnd type="stealt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339179" y="3599987"/>
            <a:ext cx="3417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937494" y="3599987"/>
            <a:ext cx="3417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575811" y="3599987"/>
            <a:ext cx="3417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8216784" y="3599987"/>
            <a:ext cx="3417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339179" y="3222031"/>
            <a:ext cx="37221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Р</a:t>
            </a: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937494" y="3222031"/>
            <a:ext cx="40427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О</a:t>
            </a: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575811" y="3222031"/>
            <a:ext cx="3882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С</a:t>
            </a: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216784" y="3222031"/>
            <a:ext cx="35779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Т</a:t>
            </a: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6" name="стрелка 1"/>
          <p:cNvCxnSpPr/>
          <p:nvPr/>
        </p:nvCxnSpPr>
        <p:spPr>
          <a:xfrm>
            <a:off x="6387882" y="4221088"/>
            <a:ext cx="432048" cy="0"/>
          </a:xfrm>
          <a:prstGeom prst="straightConnector1">
            <a:avLst/>
          </a:prstGeom>
          <a:ln w="19050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Объект 2"/>
              <p:cNvSpPr txBox="1">
                <a:spLocks/>
              </p:cNvSpPr>
              <p:nvPr/>
            </p:nvSpPr>
            <p:spPr>
              <a:xfrm>
                <a:off x="661559" y="2735438"/>
                <a:ext cx="5485942" cy="166218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spAutoFit/>
              </a:bodyPr>
              <a:lstStyle>
                <a:lvl1pPr marL="0" indent="358775" algn="just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2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1pPr>
                <a:lvl2pPr marL="742950" indent="-285750" algn="just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2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2pPr>
                <a:lvl3pPr marL="1143000" indent="-228600" algn="just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2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3pPr>
                <a:lvl4pPr marL="1600200" indent="-228600" algn="just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2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4pPr>
                <a:lvl5pPr marL="2057400" indent="-228600" algn="just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2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indent="0" algn="l"/>
                <a:r>
                  <a:rPr lang="ru-RU" sz="2000" b="1" dirty="0" smtClean="0"/>
                  <a:t>Решение</a:t>
                </a:r>
                <a:r>
                  <a:rPr lang="ru-RU" sz="2000" dirty="0" smtClean="0"/>
                  <a:t>: Введем условные обозначения:</a:t>
                </a:r>
              </a:p>
              <a:p>
                <a:pPr indent="0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 smtClean="0"/>
                      <m:t>A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000" dirty="0" smtClean="0"/>
                  <a:t>-</a:t>
                </a:r>
                <a:r>
                  <a:rPr lang="en-US" sz="2000" baseline="-25000" dirty="0" smtClean="0"/>
                  <a:t> </a:t>
                </a:r>
                <a:r>
                  <a:rPr lang="ru-RU" sz="2000" dirty="0" smtClean="0"/>
                  <a:t>первая буква гласная, </a:t>
                </a:r>
              </a:p>
              <a:p>
                <a:pPr indent="0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 smtClean="0"/>
                      <m:t>A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 smtClean="0"/>
                  <a:t>-</a:t>
                </a:r>
                <a:r>
                  <a:rPr lang="en-US" sz="2000" baseline="-25000" dirty="0" smtClean="0"/>
                  <a:t> </a:t>
                </a:r>
                <a:r>
                  <a:rPr lang="ru-RU" sz="2000" dirty="0" smtClean="0"/>
                  <a:t>последняя </a:t>
                </a:r>
                <a:r>
                  <a:rPr lang="ru-RU" sz="2000" dirty="0"/>
                  <a:t>буква </a:t>
                </a:r>
                <a:r>
                  <a:rPr lang="ru-RU" sz="2000" dirty="0" smtClean="0"/>
                  <a:t>гласная, </a:t>
                </a:r>
                <a:endParaRPr lang="ru-RU" sz="2000" i="1" dirty="0" smtClean="0">
                  <a:latin typeface="Cambria Math" panose="02040503050406030204" pitchFamily="18" charset="0"/>
                </a:endParaRPr>
              </a:p>
              <a:p>
                <a:pPr indent="0" algn="l"/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dirty="0" smtClean="0"/>
                              <m:t>A</m:t>
                            </m:r>
                          </m:e>
                          <m:sub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bar>
                    <m:r>
                      <a:rPr lang="ru-RU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000" dirty="0" smtClean="0"/>
                  <a:t>означает, что первая буква согласная.</a:t>
                </a:r>
              </a:p>
            </p:txBody>
          </p:sp>
        </mc:Choice>
        <mc:Fallback xmlns="">
          <p:sp>
            <p:nvSpPr>
              <p:cNvPr id="58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559" y="2735438"/>
                <a:ext cx="5485942" cy="1662186"/>
              </a:xfrm>
              <a:prstGeom prst="rect">
                <a:avLst/>
              </a:prstGeom>
              <a:blipFill>
                <a:blip r:embed="rId10"/>
                <a:stretch>
                  <a:fillRect l="-1224" t="-1838" b="-588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201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3.33333E-6 L 0.0724 3.33333E-6 " pathEditMode="relative" rAng="0" ptsTypes="AA">
                                      <p:cBhvr>
                                        <p:cTn id="109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11" y="0"/>
                                    </p:animMotion>
                                  </p:childTnLst>
                                </p:cTn>
                              </p:par>
                              <p:par>
                                <p:cTn id="110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3.33333E-6 L -0.06545 3.33333E-6 " pathEditMode="relative" rAng="0" ptsTypes="AA">
                                      <p:cBhvr>
                                        <p:cTn id="111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94" y="0"/>
                                    </p:animMotion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500"/>
                            </p:stCondLst>
                            <p:childTnLst>
                              <p:par>
                                <p:cTn id="1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32" grpId="0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  <p:bldP spid="41" grpId="0"/>
      <p:bldP spid="42" grpId="0"/>
      <p:bldP spid="43" grpId="0"/>
      <p:bldP spid="44" grpId="0"/>
      <p:bldP spid="48" grpId="0"/>
      <p:bldP spid="48" grpId="1"/>
      <p:bldP spid="49" grpId="0"/>
      <p:bldP spid="49" grpId="1"/>
      <p:bldP spid="50" grpId="0"/>
      <p:bldP spid="51" grpId="0"/>
      <p:bldP spid="52" grpId="0"/>
      <p:bldP spid="53" grpId="0"/>
      <p:bldP spid="54" grpId="0"/>
      <p:bldP spid="5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Прямоугольник 49"/>
          <p:cNvSpPr/>
          <p:nvPr/>
        </p:nvSpPr>
        <p:spPr>
          <a:xfrm>
            <a:off x="3271178" y="5116837"/>
            <a:ext cx="275541" cy="43088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Прямоугольник 50"/>
          <p:cNvSpPr/>
          <p:nvPr/>
        </p:nvSpPr>
        <p:spPr>
          <a:xfrm>
            <a:off x="2878610" y="5105305"/>
            <a:ext cx="275541" cy="4308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Прямоугольник 44"/>
          <p:cNvSpPr/>
          <p:nvPr/>
        </p:nvSpPr>
        <p:spPr>
          <a:xfrm>
            <a:off x="2178347" y="5104232"/>
            <a:ext cx="275541" cy="43088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Прямоугольник 46"/>
          <p:cNvSpPr/>
          <p:nvPr/>
        </p:nvSpPr>
        <p:spPr>
          <a:xfrm>
            <a:off x="1785779" y="5092700"/>
            <a:ext cx="275541" cy="4308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Прямоугольник 40"/>
          <p:cNvSpPr/>
          <p:nvPr/>
        </p:nvSpPr>
        <p:spPr>
          <a:xfrm>
            <a:off x="6840252" y="4450563"/>
            <a:ext cx="360040" cy="43088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Прямоугольник 41"/>
          <p:cNvSpPr/>
          <p:nvPr/>
        </p:nvSpPr>
        <p:spPr>
          <a:xfrm>
            <a:off x="7282962" y="4450563"/>
            <a:ext cx="334883" cy="43088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Прямоугольник 38"/>
          <p:cNvSpPr/>
          <p:nvPr/>
        </p:nvSpPr>
        <p:spPr>
          <a:xfrm>
            <a:off x="5755876" y="3842480"/>
            <a:ext cx="400300" cy="4308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Прямоугольник 42"/>
          <p:cNvSpPr/>
          <p:nvPr/>
        </p:nvSpPr>
        <p:spPr>
          <a:xfrm>
            <a:off x="5544108" y="4473293"/>
            <a:ext cx="360040" cy="43088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Прямоугольник 43"/>
          <p:cNvSpPr/>
          <p:nvPr/>
        </p:nvSpPr>
        <p:spPr>
          <a:xfrm>
            <a:off x="6034551" y="4473293"/>
            <a:ext cx="334883" cy="43088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Прямоугольник 45"/>
          <p:cNvSpPr/>
          <p:nvPr/>
        </p:nvSpPr>
        <p:spPr>
          <a:xfrm>
            <a:off x="6620527" y="3837819"/>
            <a:ext cx="378172" cy="4308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Прямоугольник 47"/>
          <p:cNvSpPr/>
          <p:nvPr/>
        </p:nvSpPr>
        <p:spPr>
          <a:xfrm>
            <a:off x="7050103" y="3837819"/>
            <a:ext cx="373731" cy="4308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Прямоугольник 48"/>
          <p:cNvSpPr/>
          <p:nvPr/>
        </p:nvSpPr>
        <p:spPr>
          <a:xfrm>
            <a:off x="7475238" y="3837819"/>
            <a:ext cx="400300" cy="4308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Прямоугольник 39"/>
          <p:cNvSpPr/>
          <p:nvPr/>
        </p:nvSpPr>
        <p:spPr>
          <a:xfrm>
            <a:off x="1107831" y="5092701"/>
            <a:ext cx="275541" cy="43088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732062" y="5097832"/>
            <a:ext cx="275541" cy="4308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Логические выражения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7700" y="1031722"/>
            <a:ext cx="8272365" cy="1050025"/>
          </a:xfrm>
        </p:spPr>
        <p:txBody>
          <a:bodyPr/>
          <a:lstStyle/>
          <a:p>
            <a:r>
              <a:rPr lang="ru-RU" sz="2000" b="1" dirty="0" smtClean="0">
                <a:solidFill>
                  <a:schemeClr val="accent1">
                    <a:lumMod val="75000"/>
                  </a:schemeClr>
                </a:solidFill>
              </a:rPr>
              <a:t>Задание 4. </a:t>
            </a:r>
            <a:r>
              <a:rPr lang="ru-RU" sz="2000" dirty="0" smtClean="0"/>
              <a:t>Сколько решений имеет логическое уравнение:</a:t>
            </a:r>
          </a:p>
          <a:p>
            <a:endParaRPr lang="ru-RU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Объект 2"/>
              <p:cNvSpPr txBox="1">
                <a:spLocks/>
              </p:cNvSpPr>
              <p:nvPr/>
            </p:nvSpPr>
            <p:spPr>
              <a:xfrm>
                <a:off x="670234" y="1954588"/>
                <a:ext cx="5485942" cy="118047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358775" algn="just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2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1pPr>
                <a:lvl2pPr marL="742950" indent="-285750" algn="just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2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2pPr>
                <a:lvl3pPr marL="1143000" indent="-228600" algn="just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2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3pPr>
                <a:lvl4pPr marL="1600200" indent="-228600" algn="just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2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4pPr>
                <a:lvl5pPr marL="2057400" indent="-228600" algn="just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2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indent="0" algn="l">
                  <a:spcAft>
                    <a:spcPts val="1200"/>
                  </a:spcAft>
                </a:pPr>
                <a:r>
                  <a:rPr lang="ru-RU" sz="2000" b="1" dirty="0" smtClean="0"/>
                  <a:t>Решение</a:t>
                </a:r>
                <a:r>
                  <a:rPr lang="ru-RU" sz="2000" dirty="0" smtClean="0"/>
                  <a:t>: Введем замену переменных</a:t>
                </a:r>
              </a:p>
              <a:p>
                <a:pPr indent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ru-RU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ru-RU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ru-RU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ru-RU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ru-RU" b="0" i="1" smtClean="0">
                                    <a:latin typeface="Cambria Math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ru-RU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≡</m:t>
                            </m:r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ru-RU" b="0" i="1" smtClean="0">
                                    <a:latin typeface="Cambria Math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mr>
                      </m:m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ru-RU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ru-RU" dirty="0"/>
              </a:p>
              <a:p>
                <a:pPr indent="0"/>
                <a:endParaRPr lang="en-US" sz="2400" dirty="0" smtClean="0"/>
              </a:p>
              <a:p>
                <a:pPr indent="0"/>
                <a:endParaRPr lang="ru-RU" dirty="0" smtClean="0"/>
              </a:p>
            </p:txBody>
          </p:sp>
        </mc:Choice>
        <mc:Fallback xmlns="">
          <p:sp>
            <p:nvSpPr>
              <p:cNvPr id="20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234" y="1954588"/>
                <a:ext cx="5485942" cy="1180470"/>
              </a:xfrm>
              <a:prstGeom prst="rect">
                <a:avLst/>
              </a:prstGeom>
              <a:blipFill rotWithShape="1">
                <a:blip r:embed="rId3"/>
                <a:stretch>
                  <a:fillRect l="-1222" t="-207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Прямоугольник 21"/>
              <p:cNvSpPr/>
              <p:nvPr/>
            </p:nvSpPr>
            <p:spPr>
              <a:xfrm>
                <a:off x="3099156" y="1474659"/>
                <a:ext cx="3397084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sz="2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ru-RU" sz="2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ru-RU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ru-RU" sz="2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ru-RU" sz="2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≡</m:t>
                          </m:r>
                          <m:sSub>
                            <m:sSubPr>
                              <m:ctrlPr>
                                <a:rPr lang="ru-RU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2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ru-RU" sz="2200" dirty="0"/>
              </a:p>
            </p:txBody>
          </p:sp>
        </mc:Choice>
        <mc:Fallback xmlns="">
          <p:sp>
            <p:nvSpPr>
              <p:cNvPr id="22" name="Прямоугольник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9156" y="1474659"/>
                <a:ext cx="3397084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/>
          <p:cNvSpPr txBox="1"/>
          <p:nvPr/>
        </p:nvSpPr>
        <p:spPr>
          <a:xfrm>
            <a:off x="2701416" y="5908314"/>
            <a:ext cx="25156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Ответ: </a:t>
            </a:r>
            <a:r>
              <a:rPr lang="en-U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14</a:t>
            </a:r>
            <a:endParaRPr lang="ru-RU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7" name="стрелка 1"/>
          <p:cNvCxnSpPr/>
          <p:nvPr/>
        </p:nvCxnSpPr>
        <p:spPr>
          <a:xfrm flipH="1">
            <a:off x="1731253" y="3401542"/>
            <a:ext cx="482062" cy="684076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headEnd type="oval"/>
            <a:tailEnd type="stealt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стрелка 1"/>
          <p:cNvCxnSpPr/>
          <p:nvPr/>
        </p:nvCxnSpPr>
        <p:spPr>
          <a:xfrm>
            <a:off x="2213315" y="3401542"/>
            <a:ext cx="482062" cy="684076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headEnd type="oval"/>
            <a:tailEnd type="stealt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9" name="стрелка 1"/>
          <p:cNvCxnSpPr/>
          <p:nvPr/>
        </p:nvCxnSpPr>
        <p:spPr>
          <a:xfrm flipH="1">
            <a:off x="1245602" y="4151452"/>
            <a:ext cx="482062" cy="684076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headEnd type="oval"/>
            <a:tailEnd type="stealt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0" name="стрелка 1"/>
          <p:cNvCxnSpPr/>
          <p:nvPr/>
        </p:nvCxnSpPr>
        <p:spPr>
          <a:xfrm flipH="1">
            <a:off x="2213315" y="4151452"/>
            <a:ext cx="482062" cy="684076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headEnd type="oval"/>
            <a:tailEnd type="stealt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1" name="стрелка 1"/>
          <p:cNvCxnSpPr/>
          <p:nvPr/>
        </p:nvCxnSpPr>
        <p:spPr>
          <a:xfrm>
            <a:off x="2698966" y="4151452"/>
            <a:ext cx="482062" cy="684076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headEnd type="oval"/>
            <a:tailEnd type="stealt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Прямоугольник 9"/>
              <p:cNvSpPr/>
              <p:nvPr/>
            </p:nvSpPr>
            <p:spPr>
              <a:xfrm>
                <a:off x="1305945" y="3924929"/>
                <a:ext cx="404277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ru-RU" sz="2200" dirty="0"/>
              </a:p>
            </p:txBody>
          </p:sp>
        </mc:Choice>
        <mc:Fallback xmlns="">
          <p:sp>
            <p:nvSpPr>
              <p:cNvPr id="10" name="Прямоугольник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5945" y="3924929"/>
                <a:ext cx="404277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Прямоугольник 62"/>
              <p:cNvSpPr/>
              <p:nvPr/>
            </p:nvSpPr>
            <p:spPr>
              <a:xfrm>
                <a:off x="2216904" y="3924929"/>
                <a:ext cx="404277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ru-RU" sz="2200" dirty="0"/>
              </a:p>
            </p:txBody>
          </p:sp>
        </mc:Choice>
        <mc:Fallback xmlns="">
          <p:sp>
            <p:nvSpPr>
              <p:cNvPr id="63" name="Прямоугольник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6904" y="3924929"/>
                <a:ext cx="404277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Прямоугольник 63"/>
              <p:cNvSpPr/>
              <p:nvPr/>
            </p:nvSpPr>
            <p:spPr>
              <a:xfrm>
                <a:off x="732063" y="4526424"/>
                <a:ext cx="404277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ru-RU" sz="2200" dirty="0"/>
              </a:p>
            </p:txBody>
          </p:sp>
        </mc:Choice>
        <mc:Fallback xmlns="">
          <p:sp>
            <p:nvSpPr>
              <p:cNvPr id="64" name="Прямоугольник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063" y="4526424"/>
                <a:ext cx="404277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Таблица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98299345"/>
                  </p:ext>
                </p:extLst>
              </p:nvPr>
            </p:nvGraphicFramePr>
            <p:xfrm>
              <a:off x="3413205" y="3161912"/>
              <a:ext cx="4572508" cy="182212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80220">
                      <a:extLst>
                        <a:ext uri="{9D8B030D-6E8A-4147-A177-3AD203B41FA5}">
                          <a16:colId xmlns:a16="http://schemas.microsoft.com/office/drawing/2014/main" val="2479558191"/>
                        </a:ext>
                      </a:extLst>
                    </a:gridCol>
                    <a:gridCol w="1116124">
                      <a:extLst>
                        <a:ext uri="{9D8B030D-6E8A-4147-A177-3AD203B41FA5}">
                          <a16:colId xmlns:a16="http://schemas.microsoft.com/office/drawing/2014/main" val="3486318222"/>
                        </a:ext>
                      </a:extLst>
                    </a:gridCol>
                    <a:gridCol w="1476164">
                      <a:extLst>
                        <a:ext uri="{9D8B030D-6E8A-4147-A177-3AD203B41FA5}">
                          <a16:colId xmlns:a16="http://schemas.microsoft.com/office/drawing/2014/main" val="2327768786"/>
                        </a:ext>
                      </a:extLst>
                    </a:gridCol>
                  </a:tblGrid>
                  <a:tr h="597993">
                    <a:tc>
                      <a:txBody>
                        <a:bodyPr/>
                        <a:lstStyle/>
                        <a:p>
                          <a:pPr algn="ctr"/>
                          <a:endParaRPr lang="ru-RU" sz="2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200" b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ru-RU" sz="2200" b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87423"/>
                      </a:ext>
                    </a:extLst>
                  </a:tr>
                  <a:tr h="62614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ru-RU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ru-RU" sz="2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ru-RU" sz="22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sSub>
                                  <m:sSubPr>
                                    <m:ctrlPr>
                                      <a:rPr lang="ru-RU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10</a:t>
                          </a:r>
                          <a:endParaRPr lang="ru-RU" sz="2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00,</a:t>
                          </a:r>
                          <a:r>
                            <a:rPr lang="en-US" sz="2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 01, 11</a:t>
                          </a:r>
                          <a:endParaRPr lang="ru-RU" sz="22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02376074"/>
                      </a:ext>
                    </a:extLst>
                  </a:tr>
                  <a:tr h="59799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ru-RU" sz="22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ru-RU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ru-RU" sz="22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ru-RU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≡</m:t>
                                </m:r>
                                <m:sSub>
                                  <m:sSubPr>
                                    <m:ctrlPr>
                                      <a:rPr lang="ru-RU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ru-RU" sz="22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01, 10</a:t>
                          </a:r>
                          <a:endParaRPr lang="ru-RU" sz="2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00, 11</a:t>
                          </a:r>
                          <a:endParaRPr lang="ru-RU" sz="2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7514116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Таблица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98299345"/>
                  </p:ext>
                </p:extLst>
              </p:nvPr>
            </p:nvGraphicFramePr>
            <p:xfrm>
              <a:off x="3413205" y="3161912"/>
              <a:ext cx="4572508" cy="182212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80220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479558191"/>
                        </a:ext>
                      </a:extLst>
                    </a:gridCol>
                    <a:gridCol w="1116124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3486318222"/>
                        </a:ext>
                      </a:extLst>
                    </a:gridCol>
                    <a:gridCol w="1476164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327768786"/>
                        </a:ext>
                      </a:extLst>
                    </a:gridCol>
                  </a:tblGrid>
                  <a:tr h="597993">
                    <a:tc>
                      <a:txBody>
                        <a:bodyPr/>
                        <a:lstStyle/>
                        <a:p>
                          <a:pPr algn="ctr"/>
                          <a:endParaRPr lang="ru-RU" sz="2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200" b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ru-RU" sz="2200" b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207887423"/>
                      </a:ext>
                    </a:extLst>
                  </a:tr>
                  <a:tr h="626142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lnL w="12700" cap="flat" cmpd="sng" algn="ctr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8"/>
                          <a:stretch>
                            <a:fillRect l="-308" t="-96117" r="-130769" b="-1009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10</a:t>
                          </a:r>
                          <a:endParaRPr lang="ru-RU" sz="2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00,</a:t>
                          </a:r>
                          <a:r>
                            <a:rPr lang="en-US" sz="2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 01, 11</a:t>
                          </a:r>
                          <a:endParaRPr lang="ru-RU" sz="22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2402376074"/>
                      </a:ext>
                    </a:extLst>
                  </a:tr>
                  <a:tr h="597993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lnL w="12700" cap="flat" cmpd="sng" algn="ctr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8"/>
                          <a:stretch>
                            <a:fillRect l="-308" t="-206122" r="-130769" b="-61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01, 10</a:t>
                          </a:r>
                          <a:endParaRPr lang="ru-RU" sz="2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00, 11</a:t>
                          </a:r>
                          <a:endParaRPr lang="ru-RU" sz="2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217514116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Прямоугольник 64"/>
              <p:cNvSpPr/>
              <p:nvPr/>
            </p:nvSpPr>
            <p:spPr>
              <a:xfrm>
                <a:off x="1741270" y="4526423"/>
                <a:ext cx="404277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ru-RU" sz="2200" dirty="0"/>
              </a:p>
            </p:txBody>
          </p:sp>
        </mc:Choice>
        <mc:Fallback xmlns="">
          <p:sp>
            <p:nvSpPr>
              <p:cNvPr id="65" name="Прямоугольник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1270" y="4526423"/>
                <a:ext cx="404277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Прямоугольник 65"/>
              <p:cNvSpPr/>
              <p:nvPr/>
            </p:nvSpPr>
            <p:spPr>
              <a:xfrm>
                <a:off x="2701416" y="4526423"/>
                <a:ext cx="404277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ru-RU" sz="2200" dirty="0"/>
              </a:p>
            </p:txBody>
          </p:sp>
        </mc:Choice>
        <mc:Fallback xmlns="">
          <p:sp>
            <p:nvSpPr>
              <p:cNvPr id="66" name="Прямоугольник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1416" y="4526423"/>
                <a:ext cx="404277" cy="430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Прямоугольник 66"/>
              <p:cNvSpPr/>
              <p:nvPr/>
            </p:nvSpPr>
            <p:spPr>
              <a:xfrm>
                <a:off x="668412" y="5097832"/>
                <a:ext cx="765338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1∙2</m:t>
                      </m:r>
                    </m:oMath>
                  </m:oMathPara>
                </a14:m>
                <a:endParaRPr lang="ru-RU" sz="2200" dirty="0"/>
              </a:p>
            </p:txBody>
          </p:sp>
        </mc:Choice>
        <mc:Fallback xmlns="">
          <p:sp>
            <p:nvSpPr>
              <p:cNvPr id="67" name="Прямоугольник 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412" y="5097832"/>
                <a:ext cx="765338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Прямоугольник 67"/>
              <p:cNvSpPr/>
              <p:nvPr/>
            </p:nvSpPr>
            <p:spPr>
              <a:xfrm>
                <a:off x="1727664" y="5097832"/>
                <a:ext cx="765338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3∙2</m:t>
                      </m:r>
                    </m:oMath>
                  </m:oMathPara>
                </a14:m>
                <a:endParaRPr lang="ru-RU" sz="2200" dirty="0"/>
              </a:p>
            </p:txBody>
          </p:sp>
        </mc:Choice>
        <mc:Fallback xmlns="">
          <p:sp>
            <p:nvSpPr>
              <p:cNvPr id="68" name="Прямоугольник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7664" y="5097832"/>
                <a:ext cx="765338" cy="43088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Прямоугольник 68"/>
              <p:cNvSpPr/>
              <p:nvPr/>
            </p:nvSpPr>
            <p:spPr>
              <a:xfrm>
                <a:off x="2817771" y="5097832"/>
                <a:ext cx="765338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3∙2</m:t>
                      </m:r>
                    </m:oMath>
                  </m:oMathPara>
                </a14:m>
                <a:endParaRPr lang="ru-RU" sz="2200" dirty="0"/>
              </a:p>
            </p:txBody>
          </p:sp>
        </mc:Choice>
        <mc:Fallback xmlns="">
          <p:sp>
            <p:nvSpPr>
              <p:cNvPr id="69" name="Прямоугольник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7771" y="5097832"/>
                <a:ext cx="765338" cy="43088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 flipH="1">
            <a:off x="1432038" y="5097832"/>
            <a:ext cx="2956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+</a:t>
            </a:r>
            <a:endParaRPr lang="ru-RU" sz="2200" dirty="0"/>
          </a:p>
        </p:txBody>
      </p:sp>
      <p:sp>
        <p:nvSpPr>
          <p:cNvPr id="70" name="TextBox 69"/>
          <p:cNvSpPr txBox="1"/>
          <p:nvPr/>
        </p:nvSpPr>
        <p:spPr>
          <a:xfrm flipH="1">
            <a:off x="2522145" y="5097832"/>
            <a:ext cx="2956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+</a:t>
            </a:r>
            <a:endParaRPr lang="ru-RU" sz="2200" dirty="0"/>
          </a:p>
        </p:txBody>
      </p:sp>
      <p:sp>
        <p:nvSpPr>
          <p:cNvPr id="71" name="TextBox 70"/>
          <p:cNvSpPr txBox="1"/>
          <p:nvPr/>
        </p:nvSpPr>
        <p:spPr>
          <a:xfrm flipH="1">
            <a:off x="3583109" y="5097832"/>
            <a:ext cx="10901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=14</a:t>
            </a:r>
            <a:endParaRPr lang="ru-RU" sz="2200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5484371" y="3204993"/>
            <a:ext cx="775144" cy="4375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Прямоугольник 71"/>
          <p:cNvSpPr/>
          <p:nvPr/>
        </p:nvSpPr>
        <p:spPr>
          <a:xfrm>
            <a:off x="5525497" y="3802930"/>
            <a:ext cx="887829" cy="5038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6" name="стрелка 1"/>
          <p:cNvCxnSpPr/>
          <p:nvPr/>
        </p:nvCxnSpPr>
        <p:spPr>
          <a:xfrm flipH="1">
            <a:off x="1732389" y="3402126"/>
            <a:ext cx="482062" cy="684076"/>
          </a:xfrm>
          <a:prstGeom prst="straightConnector1">
            <a:avLst/>
          </a:prstGeom>
          <a:ln w="38100">
            <a:solidFill>
              <a:srgbClr val="FF0000"/>
            </a:solidFill>
            <a:headEnd type="oval"/>
            <a:tailEnd type="stealt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7" name="стрелка 1"/>
          <p:cNvCxnSpPr/>
          <p:nvPr/>
        </p:nvCxnSpPr>
        <p:spPr>
          <a:xfrm flipH="1">
            <a:off x="1246738" y="4152036"/>
            <a:ext cx="482062" cy="684076"/>
          </a:xfrm>
          <a:prstGeom prst="straightConnector1">
            <a:avLst/>
          </a:prstGeom>
          <a:ln w="38100">
            <a:solidFill>
              <a:srgbClr val="FF0000"/>
            </a:solidFill>
            <a:headEnd type="oval"/>
            <a:tailEnd type="stealt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8" name="стрелка 1"/>
          <p:cNvCxnSpPr/>
          <p:nvPr/>
        </p:nvCxnSpPr>
        <p:spPr>
          <a:xfrm>
            <a:off x="2215238" y="3402522"/>
            <a:ext cx="482062" cy="684076"/>
          </a:xfrm>
          <a:prstGeom prst="straightConnector1">
            <a:avLst/>
          </a:prstGeom>
          <a:ln w="38100">
            <a:solidFill>
              <a:srgbClr val="FF0000"/>
            </a:solidFill>
            <a:headEnd type="oval"/>
            <a:tailEnd type="stealt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9" name="стрелка 1"/>
          <p:cNvCxnSpPr/>
          <p:nvPr/>
        </p:nvCxnSpPr>
        <p:spPr>
          <a:xfrm flipH="1">
            <a:off x="2212857" y="4150051"/>
            <a:ext cx="482062" cy="684076"/>
          </a:xfrm>
          <a:prstGeom prst="straightConnector1">
            <a:avLst/>
          </a:prstGeom>
          <a:ln w="38100">
            <a:solidFill>
              <a:srgbClr val="FF0000"/>
            </a:solidFill>
            <a:headEnd type="oval"/>
            <a:tailEnd type="stealt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0" name="стрелка 1"/>
          <p:cNvCxnSpPr/>
          <p:nvPr/>
        </p:nvCxnSpPr>
        <p:spPr>
          <a:xfrm>
            <a:off x="2697171" y="4151031"/>
            <a:ext cx="482062" cy="684076"/>
          </a:xfrm>
          <a:prstGeom prst="straightConnector1">
            <a:avLst/>
          </a:prstGeom>
          <a:ln w="38100">
            <a:solidFill>
              <a:srgbClr val="FF0000"/>
            </a:solidFill>
            <a:headEnd type="oval"/>
            <a:tailEnd type="stealt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Прямоугольник 3"/>
          <p:cNvSpPr/>
          <p:nvPr/>
        </p:nvSpPr>
        <p:spPr>
          <a:xfrm>
            <a:off x="3450304" y="4453412"/>
            <a:ext cx="443369" cy="5038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рямоугольник 32"/>
          <p:cNvSpPr/>
          <p:nvPr/>
        </p:nvSpPr>
        <p:spPr>
          <a:xfrm>
            <a:off x="6890387" y="3218402"/>
            <a:ext cx="775144" cy="4375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Прямоугольник 33"/>
          <p:cNvSpPr/>
          <p:nvPr/>
        </p:nvSpPr>
        <p:spPr>
          <a:xfrm>
            <a:off x="6557921" y="3816103"/>
            <a:ext cx="1362451" cy="5038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Прямоугольник 34"/>
          <p:cNvSpPr/>
          <p:nvPr/>
        </p:nvSpPr>
        <p:spPr>
          <a:xfrm>
            <a:off x="3877556" y="3816103"/>
            <a:ext cx="1413969" cy="5038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Прямоугольник 35"/>
          <p:cNvSpPr/>
          <p:nvPr/>
        </p:nvSpPr>
        <p:spPr>
          <a:xfrm>
            <a:off x="3923928" y="4437112"/>
            <a:ext cx="1413969" cy="5038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Прямоугольник 36"/>
          <p:cNvSpPr/>
          <p:nvPr/>
        </p:nvSpPr>
        <p:spPr>
          <a:xfrm>
            <a:off x="5456099" y="4417276"/>
            <a:ext cx="957228" cy="5038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Прямоугольник 37"/>
          <p:cNvSpPr/>
          <p:nvPr/>
        </p:nvSpPr>
        <p:spPr>
          <a:xfrm>
            <a:off x="6570521" y="4417276"/>
            <a:ext cx="1349851" cy="5038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1364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"/>
                            </p:stCondLst>
                            <p:childTnLst>
                              <p:par>
                                <p:cTn id="79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500"/>
                            </p:stCondLst>
                            <p:childTnLst>
                              <p:par>
                                <p:cTn id="1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0" grpId="1" animBg="1"/>
      <p:bldP spid="51" grpId="0" animBg="1"/>
      <p:bldP spid="51" grpId="1" animBg="1"/>
      <p:bldP spid="45" grpId="0" animBg="1"/>
      <p:bldP spid="45" grpId="1" animBg="1"/>
      <p:bldP spid="47" grpId="0" animBg="1"/>
      <p:bldP spid="47" grpId="1" animBg="1"/>
      <p:bldP spid="41" grpId="0" animBg="1"/>
      <p:bldP spid="41" grpId="1" animBg="1"/>
      <p:bldP spid="41" grpId="2" animBg="1"/>
      <p:bldP spid="41" grpId="3" animBg="1"/>
      <p:bldP spid="42" grpId="0" animBg="1"/>
      <p:bldP spid="42" grpId="1" animBg="1"/>
      <p:bldP spid="42" grpId="2" animBg="1"/>
      <p:bldP spid="42" grpId="3" animBg="1"/>
      <p:bldP spid="39" grpId="0" animBg="1"/>
      <p:bldP spid="39" grpId="1" animBg="1"/>
      <p:bldP spid="43" grpId="0" animBg="1"/>
      <p:bldP spid="43" grpId="1" animBg="1"/>
      <p:bldP spid="44" grpId="0" animBg="1"/>
      <p:bldP spid="44" grpId="1" animBg="1"/>
      <p:bldP spid="46" grpId="0" animBg="1"/>
      <p:bldP spid="46" grpId="1" animBg="1"/>
      <p:bldP spid="48" grpId="0" animBg="1"/>
      <p:bldP spid="48" grpId="1" animBg="1"/>
      <p:bldP spid="49" grpId="0" animBg="1"/>
      <p:bldP spid="49" grpId="1" animBg="1"/>
      <p:bldP spid="40" grpId="0" animBg="1"/>
      <p:bldP spid="40" grpId="1" animBg="1"/>
      <p:bldP spid="5" grpId="0" animBg="1"/>
      <p:bldP spid="5" grpId="1" animBg="1"/>
      <p:bldP spid="20" grpId="0"/>
      <p:bldP spid="32" grpId="0"/>
      <p:bldP spid="10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12" grpId="0"/>
      <p:bldP spid="70" grpId="0"/>
      <p:bldP spid="71" grpId="0"/>
      <p:bldP spid="13" grpId="0" animBg="1"/>
      <p:bldP spid="72" grpId="0" animBg="1"/>
      <p:bldP spid="4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Предикаты и множества истинности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642910" y="1952625"/>
                <a:ext cx="8215369" cy="1656395"/>
              </a:xfrm>
            </p:spPr>
            <p:txBody>
              <a:bodyPr/>
              <a:lstStyle/>
              <a:p>
                <a:r>
                  <a:rPr lang="ru-RU" dirty="0" smtClean="0"/>
                  <a:t>Предикаты позволяют задать множество, не перечисляя</a:t>
                </a:r>
                <a:r>
                  <a:rPr lang="en-US" dirty="0" smtClean="0"/>
                  <a:t> </a:t>
                </a:r>
                <a:r>
                  <a:rPr lang="ru-RU" dirty="0" smtClean="0"/>
                  <a:t>всех </a:t>
                </a:r>
                <a:r>
                  <a:rPr lang="ru-RU" dirty="0"/>
                  <a:t>его элементов. </a:t>
                </a:r>
                <a:endParaRPr lang="ru-RU" dirty="0" smtClean="0"/>
              </a:p>
              <a:p>
                <a:r>
                  <a:rPr lang="ru-RU" dirty="0" smtClean="0"/>
                  <a:t>Предикат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&lt;0)</m:t>
                    </m:r>
                  </m:oMath>
                </a14:m>
                <a:r>
                  <a:rPr lang="ru-RU" dirty="0" smtClean="0"/>
                  <a:t>описывает множество </a:t>
                </a:r>
                <a:r>
                  <a:rPr lang="ru-RU" dirty="0"/>
                  <a:t>отрицательных </a:t>
                </a:r>
                <a:r>
                  <a:rPr lang="ru-RU" dirty="0" smtClean="0"/>
                  <a:t>чисел.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2910" y="1952625"/>
                <a:ext cx="8215369" cy="1656395"/>
              </a:xfrm>
              <a:blipFill>
                <a:blip r:embed="rId3"/>
                <a:stretch>
                  <a:fillRect l="-964" t="-1838" r="-8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Группа 3"/>
          <p:cNvGrpSpPr/>
          <p:nvPr/>
        </p:nvGrpSpPr>
        <p:grpSpPr>
          <a:xfrm>
            <a:off x="600245" y="1016000"/>
            <a:ext cx="8309515" cy="864828"/>
            <a:chOff x="2939740" y="4754669"/>
            <a:chExt cx="8309515" cy="864828"/>
          </a:xfrm>
        </p:grpSpPr>
        <p:sp>
          <p:nvSpPr>
            <p:cNvPr id="5" name="Овал 4"/>
            <p:cNvSpPr/>
            <p:nvPr/>
          </p:nvSpPr>
          <p:spPr>
            <a:xfrm>
              <a:off x="2939740" y="4808338"/>
              <a:ext cx="714380" cy="71438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4000" b="1" dirty="0" smtClean="0">
                  <a:latin typeface="Arial Black" pitchFamily="34" charset="0"/>
                  <a:cs typeface="Arial" pitchFamily="34" charset="0"/>
                </a:rPr>
                <a:t>!</a:t>
              </a:r>
              <a:endParaRPr lang="ru-RU" sz="4000" b="1" dirty="0">
                <a:latin typeface="Arial Black" pitchFamily="34" charset="0"/>
                <a:cs typeface="Arial" pitchFamily="34" charset="0"/>
              </a:endParaRPr>
            </a:p>
          </p:txBody>
        </p:sp>
        <p:grpSp>
          <p:nvGrpSpPr>
            <p:cNvPr id="6" name="Группа 7"/>
            <p:cNvGrpSpPr/>
            <p:nvPr/>
          </p:nvGrpSpPr>
          <p:grpSpPr>
            <a:xfrm>
              <a:off x="2943333" y="4754669"/>
              <a:ext cx="8281987" cy="864828"/>
              <a:chOff x="2111199" y="5038755"/>
              <a:chExt cx="5972202" cy="864828"/>
            </a:xfrm>
          </p:grpSpPr>
          <p:cxnSp>
            <p:nvCxnSpPr>
              <p:cNvPr id="8" name="Прямая соединительная линия 7"/>
              <p:cNvCxnSpPr/>
              <p:nvPr/>
            </p:nvCxnSpPr>
            <p:spPr>
              <a:xfrm>
                <a:off x="2111199" y="5038755"/>
                <a:ext cx="5972202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Прямая соединительная линия 8"/>
              <p:cNvCxnSpPr/>
              <p:nvPr/>
            </p:nvCxnSpPr>
            <p:spPr>
              <a:xfrm>
                <a:off x="2111199" y="5903583"/>
                <a:ext cx="5968855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Подзаголовок 5"/>
            <p:cNvSpPr txBox="1">
              <a:spLocks/>
            </p:cNvSpPr>
            <p:nvPr/>
          </p:nvSpPr>
          <p:spPr>
            <a:xfrm>
              <a:off x="3657712" y="4792440"/>
              <a:ext cx="7591543" cy="791053"/>
            </a:xfrm>
            <a:prstGeom prst="rect">
              <a:avLst/>
            </a:prstGeom>
            <a:noFill/>
          </p:spPr>
          <p:txBody>
            <a:bodyPr vert="horz" lIns="91440" tIns="45720" rIns="91440" bIns="45720" rtlCol="0">
              <a:noAutofit/>
            </a:bodyPr>
            <a:lstStyle/>
            <a:p>
              <a:pPr algn="just"/>
              <a:r>
                <a:rPr lang="ru-RU" sz="2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Предикат</a:t>
              </a:r>
              <a:r>
                <a:rPr lang="ru-RU" sz="2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– это </a:t>
              </a:r>
              <a:r>
                <a:rPr lang="ru-RU" sz="2200" dirty="0">
                  <a:latin typeface="Arial" panose="020B0604020202020204" pitchFamily="34" charset="0"/>
                  <a:cs typeface="Arial" panose="020B0604020202020204" pitchFamily="34" charset="0"/>
                </a:rPr>
                <a:t>утверждение, содержащее одну или </a:t>
              </a:r>
              <a:r>
                <a:rPr lang="ru-RU" sz="2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несколько переменных</a:t>
              </a:r>
              <a:r>
                <a:rPr lang="ru-RU" sz="2200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Прямоугольник 9"/>
              <p:cNvSpPr/>
              <p:nvPr/>
            </p:nvSpPr>
            <p:spPr>
              <a:xfrm>
                <a:off x="647699" y="3542393"/>
                <a:ext cx="8194063" cy="76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363538" algn="just"/>
                <a:r>
                  <a:rPr lang="ru-RU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Какое множество на </a:t>
                </a:r>
                <a:r>
                  <a:rPr lang="ru-RU" sz="2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координатной </a:t>
                </a:r>
                <a:r>
                  <a:rPr lang="ru-RU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плоскости задает предикат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20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ru-RU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 ?</a:t>
                </a:r>
              </a:p>
            </p:txBody>
          </p:sp>
        </mc:Choice>
        <mc:Fallback xmlns="">
          <p:sp>
            <p:nvSpPr>
              <p:cNvPr id="10" name="Прямоугольник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699" y="3542393"/>
                <a:ext cx="8194063" cy="769441"/>
              </a:xfrm>
              <a:prstGeom prst="rect">
                <a:avLst/>
              </a:prstGeom>
              <a:blipFill rotWithShape="1">
                <a:blip r:embed="rId4"/>
                <a:stretch>
                  <a:fillRect l="-893" t="-3968" r="-1042" b="-1587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Группа 19"/>
          <p:cNvGrpSpPr/>
          <p:nvPr/>
        </p:nvGrpSpPr>
        <p:grpSpPr>
          <a:xfrm>
            <a:off x="1511660" y="4211190"/>
            <a:ext cx="2601797" cy="2486639"/>
            <a:chOff x="5184775" y="3248553"/>
            <a:chExt cx="2712785" cy="2592715"/>
          </a:xfrm>
        </p:grpSpPr>
        <p:grpSp>
          <p:nvGrpSpPr>
            <p:cNvPr id="16" name="Группа 15"/>
            <p:cNvGrpSpPr/>
            <p:nvPr/>
          </p:nvGrpSpPr>
          <p:grpSpPr>
            <a:xfrm>
              <a:off x="5184775" y="3429000"/>
              <a:ext cx="2412268" cy="2412268"/>
              <a:chOff x="5328084" y="3392996"/>
              <a:chExt cx="2412268" cy="2412268"/>
            </a:xfrm>
          </p:grpSpPr>
          <p:sp>
            <p:nvSpPr>
              <p:cNvPr id="15" name="Круговая 14"/>
              <p:cNvSpPr/>
              <p:nvPr/>
            </p:nvSpPr>
            <p:spPr>
              <a:xfrm rot="5400000">
                <a:off x="5408498" y="3634613"/>
                <a:ext cx="2245973" cy="2023530"/>
              </a:xfrm>
              <a:custGeom>
                <a:avLst/>
                <a:gdLst>
                  <a:gd name="connsiteX0" fmla="*/ 2160240 w 2160240"/>
                  <a:gd name="connsiteY0" fmla="*/ 981990 h 1963979"/>
                  <a:gd name="connsiteX1" fmla="*/ 1080120 w 2160240"/>
                  <a:gd name="connsiteY1" fmla="*/ 1963980 h 1963979"/>
                  <a:gd name="connsiteX2" fmla="*/ 0 w 2160240"/>
                  <a:gd name="connsiteY2" fmla="*/ 981990 h 1963979"/>
                  <a:gd name="connsiteX3" fmla="*/ 1080120 w 2160240"/>
                  <a:gd name="connsiteY3" fmla="*/ 0 h 1963979"/>
                  <a:gd name="connsiteX4" fmla="*/ 1080120 w 2160240"/>
                  <a:gd name="connsiteY4" fmla="*/ 981990 h 1963979"/>
                  <a:gd name="connsiteX5" fmla="*/ 2160240 w 2160240"/>
                  <a:gd name="connsiteY5" fmla="*/ 981990 h 1963979"/>
                  <a:gd name="connsiteX0" fmla="*/ 2218400 w 2218400"/>
                  <a:gd name="connsiteY0" fmla="*/ 981990 h 1997524"/>
                  <a:gd name="connsiteX1" fmla="*/ 1138280 w 2218400"/>
                  <a:gd name="connsiteY1" fmla="*/ 1963980 h 1997524"/>
                  <a:gd name="connsiteX2" fmla="*/ 250406 w 2218400"/>
                  <a:gd name="connsiteY2" fmla="*/ 1695979 h 1997524"/>
                  <a:gd name="connsiteX3" fmla="*/ 58160 w 2218400"/>
                  <a:gd name="connsiteY3" fmla="*/ 981990 h 1997524"/>
                  <a:gd name="connsiteX4" fmla="*/ 1138280 w 2218400"/>
                  <a:gd name="connsiteY4" fmla="*/ 0 h 1997524"/>
                  <a:gd name="connsiteX5" fmla="*/ 1138280 w 2218400"/>
                  <a:gd name="connsiteY5" fmla="*/ 981990 h 1997524"/>
                  <a:gd name="connsiteX6" fmla="*/ 2218400 w 2218400"/>
                  <a:gd name="connsiteY6" fmla="*/ 981990 h 1997524"/>
                  <a:gd name="connsiteX0" fmla="*/ 2162855 w 2162855"/>
                  <a:gd name="connsiteY0" fmla="*/ 990319 h 2005853"/>
                  <a:gd name="connsiteX1" fmla="*/ 1082735 w 2162855"/>
                  <a:gd name="connsiteY1" fmla="*/ 1972309 h 2005853"/>
                  <a:gd name="connsiteX2" fmla="*/ 194861 w 2162855"/>
                  <a:gd name="connsiteY2" fmla="*/ 1704308 h 2005853"/>
                  <a:gd name="connsiteX3" fmla="*/ 2615 w 2162855"/>
                  <a:gd name="connsiteY3" fmla="*/ 990319 h 2005853"/>
                  <a:gd name="connsiteX4" fmla="*/ 267429 w 2162855"/>
                  <a:gd name="connsiteY4" fmla="*/ 543165 h 2005853"/>
                  <a:gd name="connsiteX5" fmla="*/ 1082735 w 2162855"/>
                  <a:gd name="connsiteY5" fmla="*/ 8329 h 2005853"/>
                  <a:gd name="connsiteX6" fmla="*/ 1082735 w 2162855"/>
                  <a:gd name="connsiteY6" fmla="*/ 990319 h 2005853"/>
                  <a:gd name="connsiteX7" fmla="*/ 2162855 w 2162855"/>
                  <a:gd name="connsiteY7" fmla="*/ 990319 h 2005853"/>
                  <a:gd name="connsiteX0" fmla="*/ 2162855 w 2162855"/>
                  <a:gd name="connsiteY0" fmla="*/ 993927 h 2009461"/>
                  <a:gd name="connsiteX1" fmla="*/ 1082735 w 2162855"/>
                  <a:gd name="connsiteY1" fmla="*/ 1975917 h 2009461"/>
                  <a:gd name="connsiteX2" fmla="*/ 194861 w 2162855"/>
                  <a:gd name="connsiteY2" fmla="*/ 1707916 h 2009461"/>
                  <a:gd name="connsiteX3" fmla="*/ 2615 w 2162855"/>
                  <a:gd name="connsiteY3" fmla="*/ 993927 h 2009461"/>
                  <a:gd name="connsiteX4" fmla="*/ 267429 w 2162855"/>
                  <a:gd name="connsiteY4" fmla="*/ 546773 h 2009461"/>
                  <a:gd name="connsiteX5" fmla="*/ 1082735 w 2162855"/>
                  <a:gd name="connsiteY5" fmla="*/ 11937 h 2009461"/>
                  <a:gd name="connsiteX6" fmla="*/ 1082735 w 2162855"/>
                  <a:gd name="connsiteY6" fmla="*/ 993927 h 2009461"/>
                  <a:gd name="connsiteX7" fmla="*/ 2162855 w 2162855"/>
                  <a:gd name="connsiteY7" fmla="*/ 993927 h 2009461"/>
                  <a:gd name="connsiteX0" fmla="*/ 2185350 w 2185350"/>
                  <a:gd name="connsiteY0" fmla="*/ 993927 h 2009461"/>
                  <a:gd name="connsiteX1" fmla="*/ 1105230 w 2185350"/>
                  <a:gd name="connsiteY1" fmla="*/ 1975917 h 2009461"/>
                  <a:gd name="connsiteX2" fmla="*/ 217356 w 2185350"/>
                  <a:gd name="connsiteY2" fmla="*/ 1707916 h 2009461"/>
                  <a:gd name="connsiteX3" fmla="*/ 25110 w 2185350"/>
                  <a:gd name="connsiteY3" fmla="*/ 993927 h 2009461"/>
                  <a:gd name="connsiteX4" fmla="*/ 289924 w 2185350"/>
                  <a:gd name="connsiteY4" fmla="*/ 546773 h 2009461"/>
                  <a:gd name="connsiteX5" fmla="*/ 1105230 w 2185350"/>
                  <a:gd name="connsiteY5" fmla="*/ 11937 h 2009461"/>
                  <a:gd name="connsiteX6" fmla="*/ 1105230 w 2185350"/>
                  <a:gd name="connsiteY6" fmla="*/ 993927 h 2009461"/>
                  <a:gd name="connsiteX7" fmla="*/ 2185350 w 2185350"/>
                  <a:gd name="connsiteY7" fmla="*/ 993927 h 2009461"/>
                  <a:gd name="connsiteX0" fmla="*/ 2233301 w 2233301"/>
                  <a:gd name="connsiteY0" fmla="*/ 1005700 h 2021234"/>
                  <a:gd name="connsiteX1" fmla="*/ 1153181 w 2233301"/>
                  <a:gd name="connsiteY1" fmla="*/ 1987690 h 2021234"/>
                  <a:gd name="connsiteX2" fmla="*/ 265307 w 2233301"/>
                  <a:gd name="connsiteY2" fmla="*/ 1719689 h 2021234"/>
                  <a:gd name="connsiteX3" fmla="*/ 73061 w 2233301"/>
                  <a:gd name="connsiteY3" fmla="*/ 1005700 h 2021234"/>
                  <a:gd name="connsiteX4" fmla="*/ 250792 w 2233301"/>
                  <a:gd name="connsiteY4" fmla="*/ 369861 h 2021234"/>
                  <a:gd name="connsiteX5" fmla="*/ 1153181 w 2233301"/>
                  <a:gd name="connsiteY5" fmla="*/ 23710 h 2021234"/>
                  <a:gd name="connsiteX6" fmla="*/ 1153181 w 2233301"/>
                  <a:gd name="connsiteY6" fmla="*/ 1005700 h 2021234"/>
                  <a:gd name="connsiteX7" fmla="*/ 2233301 w 2233301"/>
                  <a:gd name="connsiteY7" fmla="*/ 1005700 h 2021234"/>
                  <a:gd name="connsiteX0" fmla="*/ 2233301 w 2233301"/>
                  <a:gd name="connsiteY0" fmla="*/ 1005700 h 2021234"/>
                  <a:gd name="connsiteX1" fmla="*/ 1153181 w 2233301"/>
                  <a:gd name="connsiteY1" fmla="*/ 1987690 h 2021234"/>
                  <a:gd name="connsiteX2" fmla="*/ 265307 w 2233301"/>
                  <a:gd name="connsiteY2" fmla="*/ 1719689 h 2021234"/>
                  <a:gd name="connsiteX3" fmla="*/ 73061 w 2233301"/>
                  <a:gd name="connsiteY3" fmla="*/ 1005700 h 2021234"/>
                  <a:gd name="connsiteX4" fmla="*/ 250792 w 2233301"/>
                  <a:gd name="connsiteY4" fmla="*/ 369861 h 2021234"/>
                  <a:gd name="connsiteX5" fmla="*/ 1153181 w 2233301"/>
                  <a:gd name="connsiteY5" fmla="*/ 23710 h 2021234"/>
                  <a:gd name="connsiteX6" fmla="*/ 1153181 w 2233301"/>
                  <a:gd name="connsiteY6" fmla="*/ 1005700 h 2021234"/>
                  <a:gd name="connsiteX7" fmla="*/ 2233301 w 2233301"/>
                  <a:gd name="connsiteY7" fmla="*/ 1005700 h 2021234"/>
                  <a:gd name="connsiteX0" fmla="*/ 2233300 w 2233300"/>
                  <a:gd name="connsiteY0" fmla="*/ 1005700 h 2021234"/>
                  <a:gd name="connsiteX1" fmla="*/ 1153180 w 2233300"/>
                  <a:gd name="connsiteY1" fmla="*/ 1987690 h 2021234"/>
                  <a:gd name="connsiteX2" fmla="*/ 265306 w 2233300"/>
                  <a:gd name="connsiteY2" fmla="*/ 1719689 h 2021234"/>
                  <a:gd name="connsiteX3" fmla="*/ 73060 w 2233300"/>
                  <a:gd name="connsiteY3" fmla="*/ 1005700 h 2021234"/>
                  <a:gd name="connsiteX4" fmla="*/ 250794 w 2233300"/>
                  <a:gd name="connsiteY4" fmla="*/ 369861 h 2021234"/>
                  <a:gd name="connsiteX5" fmla="*/ 1153180 w 2233300"/>
                  <a:gd name="connsiteY5" fmla="*/ 23710 h 2021234"/>
                  <a:gd name="connsiteX6" fmla="*/ 1153180 w 2233300"/>
                  <a:gd name="connsiteY6" fmla="*/ 1005700 h 2021234"/>
                  <a:gd name="connsiteX7" fmla="*/ 2233300 w 2233300"/>
                  <a:gd name="connsiteY7" fmla="*/ 1005700 h 2021234"/>
                  <a:gd name="connsiteX0" fmla="*/ 2171673 w 2171673"/>
                  <a:gd name="connsiteY0" fmla="*/ 1005700 h 2021234"/>
                  <a:gd name="connsiteX1" fmla="*/ 1091553 w 2171673"/>
                  <a:gd name="connsiteY1" fmla="*/ 1987690 h 2021234"/>
                  <a:gd name="connsiteX2" fmla="*/ 203679 w 2171673"/>
                  <a:gd name="connsiteY2" fmla="*/ 1719689 h 2021234"/>
                  <a:gd name="connsiteX3" fmla="*/ 11433 w 2171673"/>
                  <a:gd name="connsiteY3" fmla="*/ 1005700 h 2021234"/>
                  <a:gd name="connsiteX4" fmla="*/ 189167 w 2171673"/>
                  <a:gd name="connsiteY4" fmla="*/ 369861 h 2021234"/>
                  <a:gd name="connsiteX5" fmla="*/ 1091553 w 2171673"/>
                  <a:gd name="connsiteY5" fmla="*/ 23710 h 2021234"/>
                  <a:gd name="connsiteX6" fmla="*/ 1091553 w 2171673"/>
                  <a:gd name="connsiteY6" fmla="*/ 1005700 h 2021234"/>
                  <a:gd name="connsiteX7" fmla="*/ 2171673 w 2171673"/>
                  <a:gd name="connsiteY7" fmla="*/ 1005700 h 2021234"/>
                  <a:gd name="connsiteX0" fmla="*/ 2160265 w 2160265"/>
                  <a:gd name="connsiteY0" fmla="*/ 1009032 h 2024566"/>
                  <a:gd name="connsiteX1" fmla="*/ 1080145 w 2160265"/>
                  <a:gd name="connsiteY1" fmla="*/ 1991022 h 2024566"/>
                  <a:gd name="connsiteX2" fmla="*/ 192271 w 2160265"/>
                  <a:gd name="connsiteY2" fmla="*/ 1723021 h 2024566"/>
                  <a:gd name="connsiteX3" fmla="*/ 25 w 2160265"/>
                  <a:gd name="connsiteY3" fmla="*/ 1009032 h 2024566"/>
                  <a:gd name="connsiteX4" fmla="*/ 177759 w 2160265"/>
                  <a:gd name="connsiteY4" fmla="*/ 373193 h 2024566"/>
                  <a:gd name="connsiteX5" fmla="*/ 1080145 w 2160265"/>
                  <a:gd name="connsiteY5" fmla="*/ 27042 h 2024566"/>
                  <a:gd name="connsiteX6" fmla="*/ 1080145 w 2160265"/>
                  <a:gd name="connsiteY6" fmla="*/ 1009032 h 2024566"/>
                  <a:gd name="connsiteX7" fmla="*/ 2160265 w 2160265"/>
                  <a:gd name="connsiteY7" fmla="*/ 1009032 h 2024566"/>
                  <a:gd name="connsiteX0" fmla="*/ 2160265 w 2160265"/>
                  <a:gd name="connsiteY0" fmla="*/ 1009032 h 2024566"/>
                  <a:gd name="connsiteX1" fmla="*/ 1080145 w 2160265"/>
                  <a:gd name="connsiteY1" fmla="*/ 1991022 h 2024566"/>
                  <a:gd name="connsiteX2" fmla="*/ 192271 w 2160265"/>
                  <a:gd name="connsiteY2" fmla="*/ 1723021 h 2024566"/>
                  <a:gd name="connsiteX3" fmla="*/ 25 w 2160265"/>
                  <a:gd name="connsiteY3" fmla="*/ 1009032 h 2024566"/>
                  <a:gd name="connsiteX4" fmla="*/ 177759 w 2160265"/>
                  <a:gd name="connsiteY4" fmla="*/ 373193 h 2024566"/>
                  <a:gd name="connsiteX5" fmla="*/ 1080145 w 2160265"/>
                  <a:gd name="connsiteY5" fmla="*/ 27042 h 2024566"/>
                  <a:gd name="connsiteX6" fmla="*/ 1080145 w 2160265"/>
                  <a:gd name="connsiteY6" fmla="*/ 1009032 h 2024566"/>
                  <a:gd name="connsiteX7" fmla="*/ 2160265 w 2160265"/>
                  <a:gd name="connsiteY7" fmla="*/ 1009032 h 2024566"/>
                  <a:gd name="connsiteX0" fmla="*/ 2160265 w 2160265"/>
                  <a:gd name="connsiteY0" fmla="*/ 1009032 h 2074667"/>
                  <a:gd name="connsiteX1" fmla="*/ 1080145 w 2160265"/>
                  <a:gd name="connsiteY1" fmla="*/ 1991022 h 2074667"/>
                  <a:gd name="connsiteX2" fmla="*/ 192271 w 2160265"/>
                  <a:gd name="connsiteY2" fmla="*/ 1723021 h 2074667"/>
                  <a:gd name="connsiteX3" fmla="*/ 25 w 2160265"/>
                  <a:gd name="connsiteY3" fmla="*/ 1009032 h 2074667"/>
                  <a:gd name="connsiteX4" fmla="*/ 177759 w 2160265"/>
                  <a:gd name="connsiteY4" fmla="*/ 373193 h 2074667"/>
                  <a:gd name="connsiteX5" fmla="*/ 1080145 w 2160265"/>
                  <a:gd name="connsiteY5" fmla="*/ 27042 h 2074667"/>
                  <a:gd name="connsiteX6" fmla="*/ 1080145 w 2160265"/>
                  <a:gd name="connsiteY6" fmla="*/ 1009032 h 2074667"/>
                  <a:gd name="connsiteX7" fmla="*/ 2160265 w 2160265"/>
                  <a:gd name="connsiteY7" fmla="*/ 1009032 h 2074667"/>
                  <a:gd name="connsiteX0" fmla="*/ 2160265 w 2170608"/>
                  <a:gd name="connsiteY0" fmla="*/ 1009032 h 2024957"/>
                  <a:gd name="connsiteX1" fmla="*/ 1585639 w 2170608"/>
                  <a:gd name="connsiteY1" fmla="*/ 1708506 h 2024957"/>
                  <a:gd name="connsiteX2" fmla="*/ 1080145 w 2170608"/>
                  <a:gd name="connsiteY2" fmla="*/ 1991022 h 2024957"/>
                  <a:gd name="connsiteX3" fmla="*/ 192271 w 2170608"/>
                  <a:gd name="connsiteY3" fmla="*/ 1723021 h 2024957"/>
                  <a:gd name="connsiteX4" fmla="*/ 25 w 2170608"/>
                  <a:gd name="connsiteY4" fmla="*/ 1009032 h 2024957"/>
                  <a:gd name="connsiteX5" fmla="*/ 177759 w 2170608"/>
                  <a:gd name="connsiteY5" fmla="*/ 373193 h 2024957"/>
                  <a:gd name="connsiteX6" fmla="*/ 1080145 w 2170608"/>
                  <a:gd name="connsiteY6" fmla="*/ 27042 h 2024957"/>
                  <a:gd name="connsiteX7" fmla="*/ 1080145 w 2170608"/>
                  <a:gd name="connsiteY7" fmla="*/ 1009032 h 2024957"/>
                  <a:gd name="connsiteX8" fmla="*/ 2160265 w 2170608"/>
                  <a:gd name="connsiteY8" fmla="*/ 1009032 h 2024957"/>
                  <a:gd name="connsiteX0" fmla="*/ 2160265 w 2170114"/>
                  <a:gd name="connsiteY0" fmla="*/ 1009032 h 2024957"/>
                  <a:gd name="connsiteX1" fmla="*/ 1585639 w 2170114"/>
                  <a:gd name="connsiteY1" fmla="*/ 1708506 h 2024957"/>
                  <a:gd name="connsiteX2" fmla="*/ 1080145 w 2170114"/>
                  <a:gd name="connsiteY2" fmla="*/ 1991022 h 2024957"/>
                  <a:gd name="connsiteX3" fmla="*/ 192271 w 2170114"/>
                  <a:gd name="connsiteY3" fmla="*/ 1723021 h 2024957"/>
                  <a:gd name="connsiteX4" fmla="*/ 25 w 2170114"/>
                  <a:gd name="connsiteY4" fmla="*/ 1009032 h 2024957"/>
                  <a:gd name="connsiteX5" fmla="*/ 177759 w 2170114"/>
                  <a:gd name="connsiteY5" fmla="*/ 373193 h 2024957"/>
                  <a:gd name="connsiteX6" fmla="*/ 1080145 w 2170114"/>
                  <a:gd name="connsiteY6" fmla="*/ 27042 h 2024957"/>
                  <a:gd name="connsiteX7" fmla="*/ 1080145 w 2170114"/>
                  <a:gd name="connsiteY7" fmla="*/ 1009032 h 2024957"/>
                  <a:gd name="connsiteX8" fmla="*/ 2160265 w 2170114"/>
                  <a:gd name="connsiteY8" fmla="*/ 1009032 h 2024957"/>
                  <a:gd name="connsiteX0" fmla="*/ 2160265 w 2170649"/>
                  <a:gd name="connsiteY0" fmla="*/ 1009032 h 2024957"/>
                  <a:gd name="connsiteX1" fmla="*/ 1585639 w 2170649"/>
                  <a:gd name="connsiteY1" fmla="*/ 1708506 h 2024957"/>
                  <a:gd name="connsiteX2" fmla="*/ 1080145 w 2170649"/>
                  <a:gd name="connsiteY2" fmla="*/ 1991022 h 2024957"/>
                  <a:gd name="connsiteX3" fmla="*/ 192271 w 2170649"/>
                  <a:gd name="connsiteY3" fmla="*/ 1723021 h 2024957"/>
                  <a:gd name="connsiteX4" fmla="*/ 25 w 2170649"/>
                  <a:gd name="connsiteY4" fmla="*/ 1009032 h 2024957"/>
                  <a:gd name="connsiteX5" fmla="*/ 177759 w 2170649"/>
                  <a:gd name="connsiteY5" fmla="*/ 373193 h 2024957"/>
                  <a:gd name="connsiteX6" fmla="*/ 1080145 w 2170649"/>
                  <a:gd name="connsiteY6" fmla="*/ 27042 h 2024957"/>
                  <a:gd name="connsiteX7" fmla="*/ 1080145 w 2170649"/>
                  <a:gd name="connsiteY7" fmla="*/ 1009032 h 2024957"/>
                  <a:gd name="connsiteX8" fmla="*/ 2160265 w 2170649"/>
                  <a:gd name="connsiteY8" fmla="*/ 1009032 h 2024957"/>
                  <a:gd name="connsiteX0" fmla="*/ 2160265 w 2177993"/>
                  <a:gd name="connsiteY0" fmla="*/ 1009032 h 2022950"/>
                  <a:gd name="connsiteX1" fmla="*/ 1803353 w 2177993"/>
                  <a:gd name="connsiteY1" fmla="*/ 1737535 h 2022950"/>
                  <a:gd name="connsiteX2" fmla="*/ 1080145 w 2177993"/>
                  <a:gd name="connsiteY2" fmla="*/ 1991022 h 2022950"/>
                  <a:gd name="connsiteX3" fmla="*/ 192271 w 2177993"/>
                  <a:gd name="connsiteY3" fmla="*/ 1723021 h 2022950"/>
                  <a:gd name="connsiteX4" fmla="*/ 25 w 2177993"/>
                  <a:gd name="connsiteY4" fmla="*/ 1009032 h 2022950"/>
                  <a:gd name="connsiteX5" fmla="*/ 177759 w 2177993"/>
                  <a:gd name="connsiteY5" fmla="*/ 373193 h 2022950"/>
                  <a:gd name="connsiteX6" fmla="*/ 1080145 w 2177993"/>
                  <a:gd name="connsiteY6" fmla="*/ 27042 h 2022950"/>
                  <a:gd name="connsiteX7" fmla="*/ 1080145 w 2177993"/>
                  <a:gd name="connsiteY7" fmla="*/ 1009032 h 2022950"/>
                  <a:gd name="connsiteX8" fmla="*/ 2160265 w 2177993"/>
                  <a:gd name="connsiteY8" fmla="*/ 1009032 h 2022950"/>
                  <a:gd name="connsiteX0" fmla="*/ 2160265 w 2172870"/>
                  <a:gd name="connsiteY0" fmla="*/ 1009032 h 2026203"/>
                  <a:gd name="connsiteX1" fmla="*/ 1803353 w 2172870"/>
                  <a:gd name="connsiteY1" fmla="*/ 1737535 h 2026203"/>
                  <a:gd name="connsiteX2" fmla="*/ 1080145 w 2172870"/>
                  <a:gd name="connsiteY2" fmla="*/ 1991022 h 2026203"/>
                  <a:gd name="connsiteX3" fmla="*/ 192271 w 2172870"/>
                  <a:gd name="connsiteY3" fmla="*/ 1723021 h 2026203"/>
                  <a:gd name="connsiteX4" fmla="*/ 25 w 2172870"/>
                  <a:gd name="connsiteY4" fmla="*/ 1009032 h 2026203"/>
                  <a:gd name="connsiteX5" fmla="*/ 177759 w 2172870"/>
                  <a:gd name="connsiteY5" fmla="*/ 373193 h 2026203"/>
                  <a:gd name="connsiteX6" fmla="*/ 1080145 w 2172870"/>
                  <a:gd name="connsiteY6" fmla="*/ 27042 h 2026203"/>
                  <a:gd name="connsiteX7" fmla="*/ 1080145 w 2172870"/>
                  <a:gd name="connsiteY7" fmla="*/ 1009032 h 2026203"/>
                  <a:gd name="connsiteX8" fmla="*/ 2160265 w 2172870"/>
                  <a:gd name="connsiteY8" fmla="*/ 1009032 h 2026203"/>
                  <a:gd name="connsiteX0" fmla="*/ 2160265 w 2216680"/>
                  <a:gd name="connsiteY0" fmla="*/ 1009032 h 2022950"/>
                  <a:gd name="connsiteX1" fmla="*/ 2050098 w 2216680"/>
                  <a:gd name="connsiteY1" fmla="*/ 1360164 h 2022950"/>
                  <a:gd name="connsiteX2" fmla="*/ 1803353 w 2216680"/>
                  <a:gd name="connsiteY2" fmla="*/ 1737535 h 2022950"/>
                  <a:gd name="connsiteX3" fmla="*/ 1080145 w 2216680"/>
                  <a:gd name="connsiteY3" fmla="*/ 1991022 h 2022950"/>
                  <a:gd name="connsiteX4" fmla="*/ 192271 w 2216680"/>
                  <a:gd name="connsiteY4" fmla="*/ 1723021 h 2022950"/>
                  <a:gd name="connsiteX5" fmla="*/ 25 w 2216680"/>
                  <a:gd name="connsiteY5" fmla="*/ 1009032 h 2022950"/>
                  <a:gd name="connsiteX6" fmla="*/ 177759 w 2216680"/>
                  <a:gd name="connsiteY6" fmla="*/ 373193 h 2022950"/>
                  <a:gd name="connsiteX7" fmla="*/ 1080145 w 2216680"/>
                  <a:gd name="connsiteY7" fmla="*/ 27042 h 2022950"/>
                  <a:gd name="connsiteX8" fmla="*/ 1080145 w 2216680"/>
                  <a:gd name="connsiteY8" fmla="*/ 1009032 h 2022950"/>
                  <a:gd name="connsiteX9" fmla="*/ 2160265 w 2216680"/>
                  <a:gd name="connsiteY9" fmla="*/ 1009032 h 2022950"/>
                  <a:gd name="connsiteX0" fmla="*/ 2160265 w 2219796"/>
                  <a:gd name="connsiteY0" fmla="*/ 1009032 h 2022950"/>
                  <a:gd name="connsiteX1" fmla="*/ 2050098 w 2219796"/>
                  <a:gd name="connsiteY1" fmla="*/ 1360164 h 2022950"/>
                  <a:gd name="connsiteX2" fmla="*/ 1803353 w 2219796"/>
                  <a:gd name="connsiteY2" fmla="*/ 1737535 h 2022950"/>
                  <a:gd name="connsiteX3" fmla="*/ 1080145 w 2219796"/>
                  <a:gd name="connsiteY3" fmla="*/ 1991022 h 2022950"/>
                  <a:gd name="connsiteX4" fmla="*/ 192271 w 2219796"/>
                  <a:gd name="connsiteY4" fmla="*/ 1723021 h 2022950"/>
                  <a:gd name="connsiteX5" fmla="*/ 25 w 2219796"/>
                  <a:gd name="connsiteY5" fmla="*/ 1009032 h 2022950"/>
                  <a:gd name="connsiteX6" fmla="*/ 177759 w 2219796"/>
                  <a:gd name="connsiteY6" fmla="*/ 373193 h 2022950"/>
                  <a:gd name="connsiteX7" fmla="*/ 1080145 w 2219796"/>
                  <a:gd name="connsiteY7" fmla="*/ 27042 h 2022950"/>
                  <a:gd name="connsiteX8" fmla="*/ 1080145 w 2219796"/>
                  <a:gd name="connsiteY8" fmla="*/ 1009032 h 2022950"/>
                  <a:gd name="connsiteX9" fmla="*/ 2160265 w 2219796"/>
                  <a:gd name="connsiteY9" fmla="*/ 1009032 h 2022950"/>
                  <a:gd name="connsiteX0" fmla="*/ 2160265 w 2213599"/>
                  <a:gd name="connsiteY0" fmla="*/ 1009032 h 2022950"/>
                  <a:gd name="connsiteX1" fmla="*/ 2050098 w 2213599"/>
                  <a:gd name="connsiteY1" fmla="*/ 1360164 h 2022950"/>
                  <a:gd name="connsiteX2" fmla="*/ 1803353 w 2213599"/>
                  <a:gd name="connsiteY2" fmla="*/ 1737535 h 2022950"/>
                  <a:gd name="connsiteX3" fmla="*/ 1080145 w 2213599"/>
                  <a:gd name="connsiteY3" fmla="*/ 1991022 h 2022950"/>
                  <a:gd name="connsiteX4" fmla="*/ 192271 w 2213599"/>
                  <a:gd name="connsiteY4" fmla="*/ 1723021 h 2022950"/>
                  <a:gd name="connsiteX5" fmla="*/ 25 w 2213599"/>
                  <a:gd name="connsiteY5" fmla="*/ 1009032 h 2022950"/>
                  <a:gd name="connsiteX6" fmla="*/ 177759 w 2213599"/>
                  <a:gd name="connsiteY6" fmla="*/ 373193 h 2022950"/>
                  <a:gd name="connsiteX7" fmla="*/ 1080145 w 2213599"/>
                  <a:gd name="connsiteY7" fmla="*/ 27042 h 2022950"/>
                  <a:gd name="connsiteX8" fmla="*/ 1080145 w 2213599"/>
                  <a:gd name="connsiteY8" fmla="*/ 1009032 h 2022950"/>
                  <a:gd name="connsiteX9" fmla="*/ 2160265 w 2213599"/>
                  <a:gd name="connsiteY9" fmla="*/ 1009032 h 2022950"/>
                  <a:gd name="connsiteX0" fmla="*/ 2160265 w 2222936"/>
                  <a:gd name="connsiteY0" fmla="*/ 1009032 h 2017962"/>
                  <a:gd name="connsiteX1" fmla="*/ 2050098 w 2222936"/>
                  <a:gd name="connsiteY1" fmla="*/ 1360164 h 2017962"/>
                  <a:gd name="connsiteX2" fmla="*/ 1687241 w 2222936"/>
                  <a:gd name="connsiteY2" fmla="*/ 1810106 h 2017962"/>
                  <a:gd name="connsiteX3" fmla="*/ 1080145 w 2222936"/>
                  <a:gd name="connsiteY3" fmla="*/ 1991022 h 2017962"/>
                  <a:gd name="connsiteX4" fmla="*/ 192271 w 2222936"/>
                  <a:gd name="connsiteY4" fmla="*/ 1723021 h 2017962"/>
                  <a:gd name="connsiteX5" fmla="*/ 25 w 2222936"/>
                  <a:gd name="connsiteY5" fmla="*/ 1009032 h 2017962"/>
                  <a:gd name="connsiteX6" fmla="*/ 177759 w 2222936"/>
                  <a:gd name="connsiteY6" fmla="*/ 373193 h 2017962"/>
                  <a:gd name="connsiteX7" fmla="*/ 1080145 w 2222936"/>
                  <a:gd name="connsiteY7" fmla="*/ 27042 h 2017962"/>
                  <a:gd name="connsiteX8" fmla="*/ 1080145 w 2222936"/>
                  <a:gd name="connsiteY8" fmla="*/ 1009032 h 2017962"/>
                  <a:gd name="connsiteX9" fmla="*/ 2160265 w 2222936"/>
                  <a:gd name="connsiteY9" fmla="*/ 1009032 h 2017962"/>
                  <a:gd name="connsiteX0" fmla="*/ 2160265 w 2240287"/>
                  <a:gd name="connsiteY0" fmla="*/ 1009032 h 2017962"/>
                  <a:gd name="connsiteX1" fmla="*/ 2122670 w 2240287"/>
                  <a:gd name="connsiteY1" fmla="*/ 1548850 h 2017962"/>
                  <a:gd name="connsiteX2" fmla="*/ 1687241 w 2240287"/>
                  <a:gd name="connsiteY2" fmla="*/ 1810106 h 2017962"/>
                  <a:gd name="connsiteX3" fmla="*/ 1080145 w 2240287"/>
                  <a:gd name="connsiteY3" fmla="*/ 1991022 h 2017962"/>
                  <a:gd name="connsiteX4" fmla="*/ 192271 w 2240287"/>
                  <a:gd name="connsiteY4" fmla="*/ 1723021 h 2017962"/>
                  <a:gd name="connsiteX5" fmla="*/ 25 w 2240287"/>
                  <a:gd name="connsiteY5" fmla="*/ 1009032 h 2017962"/>
                  <a:gd name="connsiteX6" fmla="*/ 177759 w 2240287"/>
                  <a:gd name="connsiteY6" fmla="*/ 373193 h 2017962"/>
                  <a:gd name="connsiteX7" fmla="*/ 1080145 w 2240287"/>
                  <a:gd name="connsiteY7" fmla="*/ 27042 h 2017962"/>
                  <a:gd name="connsiteX8" fmla="*/ 1080145 w 2240287"/>
                  <a:gd name="connsiteY8" fmla="*/ 1009032 h 2017962"/>
                  <a:gd name="connsiteX9" fmla="*/ 2160265 w 2240287"/>
                  <a:gd name="connsiteY9" fmla="*/ 1009032 h 2017962"/>
                  <a:gd name="connsiteX0" fmla="*/ 2160265 w 2245973"/>
                  <a:gd name="connsiteY0" fmla="*/ 1009032 h 2023530"/>
                  <a:gd name="connsiteX1" fmla="*/ 2122670 w 2245973"/>
                  <a:gd name="connsiteY1" fmla="*/ 1548850 h 2023530"/>
                  <a:gd name="connsiteX2" fmla="*/ 1556615 w 2245973"/>
                  <a:gd name="connsiteY2" fmla="*/ 1969763 h 2023530"/>
                  <a:gd name="connsiteX3" fmla="*/ 1080145 w 2245973"/>
                  <a:gd name="connsiteY3" fmla="*/ 1991022 h 2023530"/>
                  <a:gd name="connsiteX4" fmla="*/ 192271 w 2245973"/>
                  <a:gd name="connsiteY4" fmla="*/ 1723021 h 2023530"/>
                  <a:gd name="connsiteX5" fmla="*/ 25 w 2245973"/>
                  <a:gd name="connsiteY5" fmla="*/ 1009032 h 2023530"/>
                  <a:gd name="connsiteX6" fmla="*/ 177759 w 2245973"/>
                  <a:gd name="connsiteY6" fmla="*/ 373193 h 2023530"/>
                  <a:gd name="connsiteX7" fmla="*/ 1080145 w 2245973"/>
                  <a:gd name="connsiteY7" fmla="*/ 27042 h 2023530"/>
                  <a:gd name="connsiteX8" fmla="*/ 1080145 w 2245973"/>
                  <a:gd name="connsiteY8" fmla="*/ 1009032 h 2023530"/>
                  <a:gd name="connsiteX9" fmla="*/ 2160265 w 2245973"/>
                  <a:gd name="connsiteY9" fmla="*/ 1009032 h 20235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45973" h="2023530">
                    <a:moveTo>
                      <a:pt x="2160265" y="1009032"/>
                    </a:moveTo>
                    <a:cubicBezTo>
                      <a:pt x="2321924" y="1067554"/>
                      <a:pt x="2223278" y="1388728"/>
                      <a:pt x="2122670" y="1548850"/>
                    </a:cubicBezTo>
                    <a:cubicBezTo>
                      <a:pt x="2022062" y="1708972"/>
                      <a:pt x="1730369" y="1896068"/>
                      <a:pt x="1556615" y="1969763"/>
                    </a:cubicBezTo>
                    <a:cubicBezTo>
                      <a:pt x="1382861" y="2043458"/>
                      <a:pt x="1307536" y="2032146"/>
                      <a:pt x="1080145" y="1991022"/>
                    </a:cubicBezTo>
                    <a:cubicBezTo>
                      <a:pt x="852754" y="1949898"/>
                      <a:pt x="314237" y="2162458"/>
                      <a:pt x="192271" y="1723021"/>
                    </a:cubicBezTo>
                    <a:cubicBezTo>
                      <a:pt x="70305" y="1283584"/>
                      <a:pt x="2444" y="1234003"/>
                      <a:pt x="25" y="1009032"/>
                    </a:cubicBezTo>
                    <a:cubicBezTo>
                      <a:pt x="-2394" y="784061"/>
                      <a:pt x="171904" y="725543"/>
                      <a:pt x="177759" y="373193"/>
                    </a:cubicBezTo>
                    <a:cubicBezTo>
                      <a:pt x="183614" y="20843"/>
                      <a:pt x="944261" y="-47484"/>
                      <a:pt x="1080145" y="27042"/>
                    </a:cubicBezTo>
                    <a:lnTo>
                      <a:pt x="1080145" y="1009032"/>
                    </a:lnTo>
                    <a:lnTo>
                      <a:pt x="2160265" y="1009032"/>
                    </a:lnTo>
                    <a:close/>
                  </a:path>
                </a:pathLst>
              </a:custGeom>
              <a:solidFill>
                <a:srgbClr val="A7E8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4" name="Группа 13"/>
              <p:cNvGrpSpPr/>
              <p:nvPr/>
            </p:nvGrpSpPr>
            <p:grpSpPr>
              <a:xfrm>
                <a:off x="5328084" y="3392996"/>
                <a:ext cx="2412268" cy="2412268"/>
                <a:chOff x="5750514" y="3392996"/>
                <a:chExt cx="2412268" cy="2412268"/>
              </a:xfrm>
            </p:grpSpPr>
            <p:cxnSp>
              <p:nvCxnSpPr>
                <p:cNvPr id="12" name="Прямая со стрелкой 11"/>
                <p:cNvCxnSpPr/>
                <p:nvPr/>
              </p:nvCxnSpPr>
              <p:spPr>
                <a:xfrm flipV="1">
                  <a:off x="6956648" y="3392996"/>
                  <a:ext cx="0" cy="2412268"/>
                </a:xfrm>
                <a:prstGeom prst="straightConnector1">
                  <a:avLst/>
                </a:prstGeom>
                <a:ln w="28575">
                  <a:solidFill>
                    <a:srgbClr val="0070C0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Прямая со стрелкой 12"/>
                <p:cNvCxnSpPr/>
                <p:nvPr/>
              </p:nvCxnSpPr>
              <p:spPr>
                <a:xfrm rot="5400000" flipV="1">
                  <a:off x="6956648" y="3392996"/>
                  <a:ext cx="0" cy="2412268"/>
                </a:xfrm>
                <a:prstGeom prst="straightConnector1">
                  <a:avLst/>
                </a:prstGeom>
                <a:ln w="28575">
                  <a:solidFill>
                    <a:srgbClr val="0070C0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Прямоугольник 17"/>
                <p:cNvSpPr/>
                <p:nvPr/>
              </p:nvSpPr>
              <p:spPr>
                <a:xfrm>
                  <a:off x="7489564" y="4248874"/>
                  <a:ext cx="407996" cy="43088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ru-RU" sz="2200" dirty="0"/>
                </a:p>
              </p:txBody>
            </p:sp>
          </mc:Choice>
          <mc:Fallback xmlns="">
            <p:sp>
              <p:nvSpPr>
                <p:cNvPr id="18" name="Прямоугольник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89564" y="4248874"/>
                  <a:ext cx="407996" cy="43088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Прямоугольник 18"/>
                <p:cNvSpPr/>
                <p:nvPr/>
              </p:nvSpPr>
              <p:spPr>
                <a:xfrm>
                  <a:off x="6072216" y="3248553"/>
                  <a:ext cx="407996" cy="43088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ru-RU" sz="2200" dirty="0"/>
                </a:p>
              </p:txBody>
            </p:sp>
          </mc:Choice>
          <mc:Fallback xmlns="">
            <p:sp>
              <p:nvSpPr>
                <p:cNvPr id="19" name="Прямоугольник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72216" y="3248553"/>
                  <a:ext cx="407996" cy="430887"/>
                </a:xfrm>
                <a:prstGeom prst="rect">
                  <a:avLst/>
                </a:prstGeom>
                <a:blipFill>
                  <a:blip r:embed="rId6"/>
                  <a:stretch>
                    <a:fillRect b="-8451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1" name="Ответ2"/>
          <p:cNvSpPr/>
          <p:nvPr/>
        </p:nvSpPr>
        <p:spPr>
          <a:xfrm>
            <a:off x="6598265" y="4407706"/>
            <a:ext cx="2282919" cy="504000"/>
          </a:xfrm>
          <a:prstGeom prst="rect">
            <a:avLst/>
          </a:prstGeom>
          <a:solidFill>
            <a:srgbClr val="888888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Ответ</a:t>
            </a:r>
            <a:endParaRPr lang="ru-RU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3017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</p:childTnLst>
        </p:cTn>
      </p:par>
    </p:tnLst>
    <p:bldLst>
      <p:bldP spid="10" grpId="0"/>
      <p:bldP spid="21" grpId="0" animBg="1"/>
      <p:bldP spid="21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Самое главное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42910" y="1052513"/>
            <a:ext cx="8215370" cy="4862547"/>
          </a:xfrm>
        </p:spPr>
        <p:txBody>
          <a:bodyPr>
            <a:noAutofit/>
          </a:bodyPr>
          <a:lstStyle/>
          <a:p>
            <a:r>
              <a:rPr lang="ru-RU" dirty="0"/>
              <a:t>Высказывание </a:t>
            </a:r>
            <a:r>
              <a:rPr lang="ru-RU" dirty="0" smtClean="0"/>
              <a:t>– это </a:t>
            </a:r>
            <a:r>
              <a:rPr lang="ru-RU" dirty="0"/>
              <a:t>предложение, в отношении </a:t>
            </a:r>
            <a:r>
              <a:rPr lang="ru-RU" dirty="0" smtClean="0"/>
              <a:t>которого можно </a:t>
            </a:r>
            <a:r>
              <a:rPr lang="ru-RU" dirty="0"/>
              <a:t>сказать, истинно оно или ложно. Высказывания, </a:t>
            </a:r>
            <a:r>
              <a:rPr lang="ru-RU" dirty="0" smtClean="0"/>
              <a:t>образованные </a:t>
            </a:r>
            <a:r>
              <a:rPr lang="ru-RU" dirty="0"/>
              <a:t>из других высказываний, называются </a:t>
            </a:r>
            <a:r>
              <a:rPr lang="ru-RU" dirty="0" smtClean="0"/>
              <a:t>составными. </a:t>
            </a:r>
            <a:r>
              <a:rPr lang="ru-RU" dirty="0"/>
              <a:t>Высказывание, никакая часть которого не </a:t>
            </a:r>
            <a:r>
              <a:rPr lang="ru-RU" dirty="0" smtClean="0"/>
              <a:t>является </a:t>
            </a:r>
            <a:r>
              <a:rPr lang="ru-RU" dirty="0"/>
              <a:t>высказыванием, называется </a:t>
            </a:r>
            <a:r>
              <a:rPr lang="ru-RU" dirty="0" smtClean="0"/>
              <a:t>элементарным. </a:t>
            </a:r>
          </a:p>
          <a:p>
            <a:r>
              <a:rPr lang="ru-RU" dirty="0" smtClean="0"/>
              <a:t>Истинность </a:t>
            </a:r>
            <a:r>
              <a:rPr lang="ru-RU" dirty="0"/>
              <a:t>или ложность составных высказываний </a:t>
            </a:r>
            <a:r>
              <a:rPr lang="ru-RU" dirty="0" smtClean="0"/>
              <a:t>зависит от </a:t>
            </a:r>
            <a:r>
              <a:rPr lang="ru-RU" dirty="0"/>
              <a:t>истинности или ложности образующих их высказываний </a:t>
            </a:r>
            <a:r>
              <a:rPr lang="ru-RU" dirty="0" smtClean="0"/>
              <a:t>и логических </a:t>
            </a:r>
            <a:r>
              <a:rPr lang="ru-RU" dirty="0"/>
              <a:t>операций над </a:t>
            </a:r>
            <a:r>
              <a:rPr lang="ru-RU" dirty="0" smtClean="0"/>
              <a:t>высказываниями.</a:t>
            </a:r>
            <a:endParaRPr lang="ru-RU" dirty="0"/>
          </a:p>
          <a:p>
            <a:r>
              <a:rPr lang="ru-RU" dirty="0"/>
              <a:t>Логическая операция полностью может быть описана </a:t>
            </a:r>
            <a:r>
              <a:rPr lang="ru-RU" dirty="0" smtClean="0"/>
              <a:t>таблицей </a:t>
            </a:r>
            <a:r>
              <a:rPr lang="ru-RU" dirty="0"/>
              <a:t>истинности, указывающей, какие значения принимает </a:t>
            </a:r>
            <a:r>
              <a:rPr lang="ru-RU" dirty="0" smtClean="0"/>
              <a:t>составное </a:t>
            </a:r>
            <a:r>
              <a:rPr lang="ru-RU" dirty="0"/>
              <a:t>высказывание при всех возможных значениях </a:t>
            </a:r>
            <a:r>
              <a:rPr lang="ru-RU" dirty="0" smtClean="0"/>
              <a:t>образующих его </a:t>
            </a:r>
            <a:r>
              <a:rPr lang="ru-RU" dirty="0"/>
              <a:t>элементарных высказываний.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958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Самое главное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42910" y="2996952"/>
            <a:ext cx="8244779" cy="2232508"/>
          </a:xfrm>
        </p:spPr>
        <p:txBody>
          <a:bodyPr>
            <a:noAutofit/>
          </a:bodyPr>
          <a:lstStyle/>
          <a:p>
            <a:r>
              <a:rPr lang="ru-RU" sz="2000" b="1" dirty="0" smtClean="0"/>
              <a:t>Приоритет операций: </a:t>
            </a:r>
            <a:r>
              <a:rPr lang="ru-RU" sz="2000" dirty="0" smtClean="0"/>
              <a:t>отрицание; конъюнкция; дизъюнкция и строгая дизъюнкция; импликация и  </a:t>
            </a:r>
            <a:r>
              <a:rPr lang="ru-RU" sz="2000" dirty="0" err="1" smtClean="0"/>
              <a:t>эквиваленция</a:t>
            </a:r>
            <a:r>
              <a:rPr lang="ru-RU" sz="2000" dirty="0" smtClean="0"/>
              <a:t>.</a:t>
            </a:r>
          </a:p>
          <a:p>
            <a:r>
              <a:rPr lang="ru-RU" sz="2000" dirty="0"/>
              <a:t>Операции одного приоритета выполняются в порядке их следования, слева направо. Скобки меняют порядок выполнения операций. </a:t>
            </a:r>
          </a:p>
          <a:p>
            <a:r>
              <a:rPr lang="ru-RU" sz="2000" dirty="0"/>
              <a:t>Предикат – это утверждение, содержащее одну или несколько переменных. Из имеющихся предикатов с помощью логических операций можно строить новые </a:t>
            </a:r>
            <a:r>
              <a:rPr lang="ru-RU" sz="2000" dirty="0" smtClean="0"/>
              <a:t>предикаты</a:t>
            </a:r>
            <a:r>
              <a:rPr lang="ru-RU" sz="2000" dirty="0"/>
              <a:t>.</a:t>
            </a:r>
            <a:endParaRPr lang="ru-RU" sz="2000" dirty="0" smtClean="0"/>
          </a:p>
          <a:p>
            <a:endParaRPr lang="ru-RU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Таблица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88629351"/>
                  </p:ext>
                </p:extLst>
              </p:nvPr>
            </p:nvGraphicFramePr>
            <p:xfrm>
              <a:off x="2106549" y="1052736"/>
              <a:ext cx="6624600" cy="1836205"/>
            </p:xfrm>
            <a:graphic>
              <a:graphicData uri="http://schemas.openxmlformats.org/drawingml/2006/table">
                <a:tbl>
                  <a:tblPr firstRow="1" firstCol="1" bandRow="1">
                    <a:tableStyleId>{5A111915-BE36-4E01-A7E5-04B1672EAD32}</a:tableStyleId>
                  </a:tblPr>
                  <a:tblGrid>
                    <a:gridCol w="612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120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08012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08012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08012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08012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1080120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367241">
                    <a:tc>
                      <a:txBody>
                        <a:bodyPr/>
                        <a:lstStyle/>
                        <a:p>
                          <a:pPr indent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2200" b="0" i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Arial" panose="020B0604020202020204" pitchFamily="34" charset="0"/>
                                    <a:cs typeface="Arial" panose="020B0604020202020204" pitchFamily="34" charset="0"/>
                                  </a:rPr>
                                  <m:t>A</m:t>
                                </m:r>
                              </m:oMath>
                            </m:oMathPara>
                          </a14:m>
                          <a:endParaRPr lang="ru-RU" sz="2200" b="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58E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2200" b="0" i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Arial" panose="020B0604020202020204" pitchFamily="34" charset="0"/>
                                    <a:cs typeface="Arial" panose="020B0604020202020204" pitchFamily="34" charset="0"/>
                                  </a:rPr>
                                  <m:t>B</m:t>
                                </m:r>
                              </m:oMath>
                            </m:oMathPara>
                          </a14:m>
                          <a:endParaRPr lang="ru-RU" sz="2200" b="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58E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ru-RU" sz="2200" b="0" i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Arial" panose="020B0604020202020204" pitchFamily="34" charset="0"/>
                                    <a:cs typeface="Arial" panose="020B0604020202020204" pitchFamily="34" charset="0"/>
                                  </a:rPr>
                                  <m:t>A</m:t>
                                </m:r>
                                <m:r>
                                  <m:rPr>
                                    <m:nor/>
                                  </m:rPr>
                                  <a:rPr lang="en-US" sz="2200" b="0" i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Arial" panose="020B0604020202020204" pitchFamily="34" charset="0"/>
                                    <a:cs typeface="Arial" panose="020B0604020202020204" pitchFamily="34" charset="0"/>
                                  </a:rPr>
                                  <m:t>&amp;</m:t>
                                </m:r>
                                <m:r>
                                  <m:rPr>
                                    <m:nor/>
                                  </m:rPr>
                                  <a:rPr lang="ru-RU" sz="2200" b="0" i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Arial" panose="020B0604020202020204" pitchFamily="34" charset="0"/>
                                    <a:cs typeface="Arial" panose="020B0604020202020204" pitchFamily="34" charset="0"/>
                                  </a:rPr>
                                  <m:t>B</m:t>
                                </m:r>
                              </m:oMath>
                            </m:oMathPara>
                          </a14:m>
                          <a:endParaRPr lang="ru-RU" sz="2200" b="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58E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2200" b="0" i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Arial" panose="020B0604020202020204" pitchFamily="34" charset="0"/>
                                    <a:cs typeface="Arial" panose="020B0604020202020204" pitchFamily="34" charset="0"/>
                                  </a:rPr>
                                  <m:t>A</m:t>
                                </m:r>
                                <m:r>
                                  <a:rPr lang="en-US" sz="22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⋁</m:t>
                                </m:r>
                                <m:r>
                                  <m:rPr>
                                    <m:nor/>
                                  </m:rPr>
                                  <a:rPr lang="en-US" sz="2200" b="0" i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Arial" panose="020B0604020202020204" pitchFamily="34" charset="0"/>
                                    <a:cs typeface="Arial" panose="020B0604020202020204" pitchFamily="34" charset="0"/>
                                  </a:rPr>
                                  <m:t>B</m:t>
                                </m:r>
                              </m:oMath>
                            </m:oMathPara>
                          </a14:m>
                          <a:endParaRPr lang="ru-RU" sz="2200" b="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58E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ru-RU" sz="2200" b="0" i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Arial" panose="020B0604020202020204" pitchFamily="34" charset="0"/>
                                    <a:cs typeface="Arial" panose="020B0604020202020204" pitchFamily="34" charset="0"/>
                                  </a:rPr>
                                  <m:t>A</m:t>
                                </m:r>
                                <m:r>
                                  <m:rPr>
                                    <m:nor/>
                                  </m:rPr>
                                  <a:rPr lang="en-US" sz="2200" b="0" i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Arial" panose="020B0604020202020204" pitchFamily="34" charset="0"/>
                                    <a:cs typeface="Arial" panose="020B0604020202020204" pitchFamily="34" charset="0"/>
                                  </a:rPr>
                                  <m:t>→</m:t>
                                </m:r>
                                <m:r>
                                  <m:rPr>
                                    <m:nor/>
                                  </m:rPr>
                                  <a:rPr lang="ru-RU" sz="2200" b="0" i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Arial" panose="020B0604020202020204" pitchFamily="34" charset="0"/>
                                    <a:cs typeface="Arial" panose="020B0604020202020204" pitchFamily="34" charset="0"/>
                                  </a:rPr>
                                  <m:t>B</m:t>
                                </m:r>
                              </m:oMath>
                            </m:oMathPara>
                          </a14:m>
                          <a:endParaRPr lang="ru-RU" sz="2200" b="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58E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2200" b="0" i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Arial" panose="020B0604020202020204" pitchFamily="34" charset="0"/>
                                    <a:cs typeface="Arial" panose="020B0604020202020204" pitchFamily="34" charset="0"/>
                                  </a:rPr>
                                  <m:t>A</m:t>
                                </m:r>
                                <m:r>
                                  <m:rPr>
                                    <m:nor/>
                                  </m:rPr>
                                  <a:rPr lang="ru-RU" sz="2200" b="0" i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Arial" panose="020B0604020202020204" pitchFamily="34" charset="0"/>
                                    <a:cs typeface="Arial" panose="020B0604020202020204" pitchFamily="34" charset="0"/>
                                  </a:rPr>
                                  <m:t>⨁</m:t>
                                </m:r>
                                <m:r>
                                  <m:rPr>
                                    <m:nor/>
                                  </m:rPr>
                                  <a:rPr lang="en-US" sz="2200" b="0" i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Arial" panose="020B0604020202020204" pitchFamily="34" charset="0"/>
                                    <a:cs typeface="Arial" panose="020B0604020202020204" pitchFamily="34" charset="0"/>
                                  </a:rPr>
                                  <m:t>B</m:t>
                                </m:r>
                              </m:oMath>
                            </m:oMathPara>
                          </a14:m>
                          <a:endParaRPr lang="ru-RU" sz="2200" b="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58E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ru-RU" sz="2200" b="0" i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Arial" panose="020B0604020202020204" pitchFamily="34" charset="0"/>
                                    <a:cs typeface="Arial" panose="020B0604020202020204" pitchFamily="34" charset="0"/>
                                  </a:rPr>
                                  <m:t>A</m:t>
                                </m:r>
                                <m:r>
                                  <a:rPr lang="ru-RU" sz="22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↔</m:t>
                                </m:r>
                                <m:r>
                                  <m:rPr>
                                    <m:nor/>
                                  </m:rPr>
                                  <a:rPr lang="ru-RU" sz="2200" b="0" i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Arial" panose="020B0604020202020204" pitchFamily="34" charset="0"/>
                                    <a:cs typeface="Arial" panose="020B0604020202020204" pitchFamily="34" charset="0"/>
                                  </a:rPr>
                                  <m:t>B</m:t>
                                </m:r>
                              </m:oMath>
                            </m:oMathPara>
                          </a14:m>
                          <a:endParaRPr lang="ru-RU" sz="2200" b="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58ED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7241">
                    <a:tc>
                      <a:txBody>
                        <a:bodyPr/>
                        <a:lstStyle/>
                        <a:p>
                          <a:pPr marL="0" indent="0" algn="ctr" defTabSz="914400" rtl="0" eaLnBrk="1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200" b="0" kern="1200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200" b="0" kern="1200" dirty="0">
                            <a:solidFill>
                              <a:schemeClr val="dk1"/>
                            </a:solidFill>
                            <a:effectLst/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200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200" dirty="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200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200" dirty="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200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200" dirty="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200" dirty="0" smtClean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ru-RU" sz="2200" dirty="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200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200" dirty="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20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ru-RU" sz="220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7241">
                    <a:tc>
                      <a:txBody>
                        <a:bodyPr/>
                        <a:lstStyle/>
                        <a:p>
                          <a:pPr marL="0" indent="0" algn="ctr" defTabSz="914400" rtl="0" eaLnBrk="1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200" b="0" kern="1200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200" b="0" kern="1200" dirty="0">
                            <a:solidFill>
                              <a:schemeClr val="dk1"/>
                            </a:solidFill>
                            <a:effectLst/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200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ru-RU" sz="2200" dirty="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200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200" dirty="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200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ru-RU" sz="2200" dirty="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200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ru-RU" sz="2200" dirty="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200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ru-RU" sz="2200" dirty="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20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20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7241">
                    <a:tc>
                      <a:txBody>
                        <a:bodyPr/>
                        <a:lstStyle/>
                        <a:p>
                          <a:pPr marL="0" indent="0" algn="ctr" defTabSz="914400" rtl="0" eaLnBrk="1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200" b="0" kern="1200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ru-RU" sz="2200" b="0" kern="1200" dirty="0">
                            <a:solidFill>
                              <a:schemeClr val="dk1"/>
                            </a:solidFill>
                            <a:effectLst/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200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200" dirty="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200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200" dirty="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200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ru-RU" sz="2200" dirty="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200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200" dirty="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200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ru-RU" sz="2200" dirty="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200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200" dirty="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7241">
                    <a:tc>
                      <a:txBody>
                        <a:bodyPr/>
                        <a:lstStyle/>
                        <a:p>
                          <a:pPr marL="0" indent="0" algn="ctr" defTabSz="914400" rtl="0" eaLnBrk="1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200" b="0" kern="1200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ru-RU" sz="2200" b="0" kern="1200" dirty="0">
                            <a:solidFill>
                              <a:schemeClr val="dk1"/>
                            </a:solidFill>
                            <a:effectLst/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200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ru-RU" sz="2200" dirty="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200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ru-RU" sz="2200" dirty="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200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ru-RU" sz="2200" dirty="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200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ru-RU" sz="2200" dirty="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200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200" dirty="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200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ru-RU" sz="2200" dirty="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Таблица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88629351"/>
                  </p:ext>
                </p:extLst>
              </p:nvPr>
            </p:nvGraphicFramePr>
            <p:xfrm>
              <a:off x="2106549" y="1052736"/>
              <a:ext cx="6624600" cy="1836205"/>
            </p:xfrm>
            <a:graphic>
              <a:graphicData uri="http://schemas.openxmlformats.org/drawingml/2006/table">
                <a:tbl>
                  <a:tblPr firstRow="1" firstCol="1" bandRow="1">
                    <a:tableStyleId>{5A111915-BE36-4E01-A7E5-04B1672EAD32}</a:tableStyleId>
                  </a:tblPr>
                  <a:tblGrid>
                    <a:gridCol w="612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120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08012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08012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08012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08012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1080120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367241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990" t="-1667" r="-979208" b="-44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2000" t="-1667" r="-889000" b="-44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14124" t="-1667" r="-402260" b="-44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12921" t="-1667" r="-300000" b="-44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14689" t="-1667" r="-201695" b="-44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12360" t="-1667" r="-100562" b="-44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15254" t="-1667" r="-1130" b="-44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7241">
                    <a:tc>
                      <a:txBody>
                        <a:bodyPr/>
                        <a:lstStyle/>
                        <a:p>
                          <a:pPr marL="0" indent="0" algn="ctr" defTabSz="914400" rtl="0" eaLnBrk="1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200" b="0" kern="1200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200" b="0" kern="1200" dirty="0">
                            <a:solidFill>
                              <a:schemeClr val="dk1"/>
                            </a:solidFill>
                            <a:effectLst/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200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200" dirty="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200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200" dirty="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200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200" dirty="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200" dirty="0" smtClean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ru-RU" sz="2200" dirty="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200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200" dirty="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20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ru-RU" sz="220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7241">
                    <a:tc>
                      <a:txBody>
                        <a:bodyPr/>
                        <a:lstStyle/>
                        <a:p>
                          <a:pPr marL="0" indent="0" algn="ctr" defTabSz="914400" rtl="0" eaLnBrk="1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200" b="0" kern="1200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200" b="0" kern="1200" dirty="0">
                            <a:solidFill>
                              <a:schemeClr val="dk1"/>
                            </a:solidFill>
                            <a:effectLst/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200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ru-RU" sz="2200" dirty="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200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200" dirty="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200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ru-RU" sz="2200" dirty="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200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ru-RU" sz="2200" dirty="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200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ru-RU" sz="2200" dirty="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20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20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7241">
                    <a:tc>
                      <a:txBody>
                        <a:bodyPr/>
                        <a:lstStyle/>
                        <a:p>
                          <a:pPr marL="0" indent="0" algn="ctr" defTabSz="914400" rtl="0" eaLnBrk="1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200" b="0" kern="1200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ru-RU" sz="2200" b="0" kern="1200" dirty="0">
                            <a:solidFill>
                              <a:schemeClr val="dk1"/>
                            </a:solidFill>
                            <a:effectLst/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200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200" dirty="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200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200" dirty="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200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ru-RU" sz="2200" dirty="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200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200" dirty="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200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ru-RU" sz="2200" dirty="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200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200" dirty="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7241">
                    <a:tc>
                      <a:txBody>
                        <a:bodyPr/>
                        <a:lstStyle/>
                        <a:p>
                          <a:pPr marL="0" indent="0" algn="ctr" defTabSz="914400" rtl="0" eaLnBrk="1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200" b="0" kern="1200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ru-RU" sz="2200" b="0" kern="1200" dirty="0">
                            <a:solidFill>
                              <a:schemeClr val="dk1"/>
                            </a:solidFill>
                            <a:effectLst/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200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ru-RU" sz="2200" dirty="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200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ru-RU" sz="2200" dirty="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200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ru-RU" sz="2200" dirty="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200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ru-RU" sz="2200" dirty="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200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200" dirty="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200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ru-RU" sz="2200" dirty="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Таблица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81077966"/>
                  </p:ext>
                </p:extLst>
              </p:nvPr>
            </p:nvGraphicFramePr>
            <p:xfrm>
              <a:off x="660855" y="1052736"/>
              <a:ext cx="1224000" cy="1057021"/>
            </p:xfrm>
            <a:graphic>
              <a:graphicData uri="http://schemas.openxmlformats.org/drawingml/2006/table">
                <a:tbl>
                  <a:tblPr firstRow="1" firstCol="1" bandRow="1">
                    <a:tableStyleId>{5A111915-BE36-4E01-A7E5-04B1672EAD32}</a:tableStyleId>
                  </a:tblPr>
                  <a:tblGrid>
                    <a:gridCol w="612000">
                      <a:extLst>
                        <a:ext uri="{9D8B030D-6E8A-4147-A177-3AD203B41FA5}">
                          <a16:colId xmlns:a16="http://schemas.microsoft.com/office/drawing/2014/main" val="2544678636"/>
                        </a:ext>
                      </a:extLst>
                    </a:gridCol>
                    <a:gridCol w="612000">
                      <a:extLst>
                        <a:ext uri="{9D8B030D-6E8A-4147-A177-3AD203B41FA5}">
                          <a16:colId xmlns:a16="http://schemas.microsoft.com/office/drawing/2014/main" val="1301508222"/>
                        </a:ext>
                      </a:extLst>
                    </a:gridCol>
                  </a:tblGrid>
                  <a:tr h="332302">
                    <a:tc>
                      <a:txBody>
                        <a:bodyPr/>
                        <a:lstStyle/>
                        <a:p>
                          <a:pPr indent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2200" b="0" i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Arial" panose="020B0604020202020204" pitchFamily="34" charset="0"/>
                                    <a:cs typeface="Arial" panose="020B0604020202020204" pitchFamily="34" charset="0"/>
                                  </a:rPr>
                                  <m:t>A</m:t>
                                </m:r>
                              </m:oMath>
                            </m:oMathPara>
                          </a14:m>
                          <a:endParaRPr lang="ru-RU" sz="2200" b="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58E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sz="22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bar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2200" b="0" i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</a:rPr>
                                      <m:t>A</m:t>
                                    </m:r>
                                  </m:e>
                                </m:bar>
                              </m:oMath>
                            </m:oMathPara>
                          </a14:m>
                          <a:endParaRPr lang="ru-RU" sz="2200" b="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58ED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07411985"/>
                      </a:ext>
                    </a:extLst>
                  </a:tr>
                  <a:tr h="319903">
                    <a:tc>
                      <a:txBody>
                        <a:bodyPr/>
                        <a:lstStyle/>
                        <a:p>
                          <a:pPr marL="0" indent="0" algn="ctr" defTabSz="914400" rtl="0" eaLnBrk="1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200" b="0" kern="1200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200" b="0" kern="1200" dirty="0">
                            <a:solidFill>
                              <a:schemeClr val="dk1"/>
                            </a:solidFill>
                            <a:effectLst/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200" dirty="0" smtClean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ru-RU" sz="2200" dirty="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56204431"/>
                      </a:ext>
                    </a:extLst>
                  </a:tr>
                  <a:tr h="319903">
                    <a:tc>
                      <a:txBody>
                        <a:bodyPr/>
                        <a:lstStyle/>
                        <a:p>
                          <a:pPr marL="0" indent="0" algn="ctr" defTabSz="914400" rtl="0" eaLnBrk="1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200" b="0" kern="1200" dirty="0" smtClean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ru-RU" sz="2200" b="0" kern="1200" dirty="0">
                            <a:solidFill>
                              <a:schemeClr val="dk1"/>
                            </a:solidFill>
                            <a:effectLst/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200" dirty="0" smtClean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200" dirty="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41941998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Таблица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81077966"/>
                  </p:ext>
                </p:extLst>
              </p:nvPr>
            </p:nvGraphicFramePr>
            <p:xfrm>
              <a:off x="660855" y="1052736"/>
              <a:ext cx="1224000" cy="1057021"/>
            </p:xfrm>
            <a:graphic>
              <a:graphicData uri="http://schemas.openxmlformats.org/drawingml/2006/table">
                <a:tbl>
                  <a:tblPr firstRow="1" firstCol="1" bandRow="1">
                    <a:tableStyleId>{5A111915-BE36-4E01-A7E5-04B1672EAD32}</a:tableStyleId>
                  </a:tblPr>
                  <a:tblGrid>
                    <a:gridCol w="612000">
                      <a:extLst>
                        <a:ext uri="{9D8B030D-6E8A-4147-A177-3AD203B41FA5}">
                          <a16:colId xmlns:a16="http://schemas.microsoft.com/office/drawing/2014/main" val="2544678636"/>
                        </a:ext>
                      </a:extLst>
                    </a:gridCol>
                    <a:gridCol w="612000">
                      <a:extLst>
                        <a:ext uri="{9D8B030D-6E8A-4147-A177-3AD203B41FA5}">
                          <a16:colId xmlns:a16="http://schemas.microsoft.com/office/drawing/2014/main" val="1301508222"/>
                        </a:ext>
                      </a:extLst>
                    </a:gridCol>
                  </a:tblGrid>
                  <a:tr h="386461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990" t="-1563" r="-101980" b="-2171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0990" t="-1563" r="-1980" b="-21718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07411985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marL="0" indent="0" algn="ctr" defTabSz="914400" rtl="0" eaLnBrk="1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200" b="0" kern="1200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200" b="0" kern="1200" dirty="0">
                            <a:solidFill>
                              <a:schemeClr val="dk1"/>
                            </a:solidFill>
                            <a:effectLst/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200" dirty="0" smtClean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ru-RU" sz="2200" dirty="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56204431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marL="0" indent="0" algn="ctr" defTabSz="914400" rtl="0" eaLnBrk="1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200" b="0" kern="1200" dirty="0" smtClean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ru-RU" sz="2200" b="0" kern="1200" dirty="0">
                            <a:solidFill>
                              <a:schemeClr val="dk1"/>
                            </a:solidFill>
                            <a:effectLst/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200" dirty="0" smtClean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200" dirty="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419419982"/>
                      </a:ext>
                    </a:extLst>
                  </a:tr>
                </a:tbl>
              </a:graphicData>
            </a:graphic>
          </p:graphicFrame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655054" y="2107374"/>
            <a:ext cx="8240160" cy="684076"/>
          </a:xfrm>
          <a:prstGeom prst="rect">
            <a:avLst/>
          </a:prstGeom>
          <a:solidFill>
            <a:srgbClr val="9BE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647700" y="3465004"/>
            <a:ext cx="8240160" cy="684076"/>
          </a:xfrm>
          <a:prstGeom prst="rect">
            <a:avLst/>
          </a:prstGeom>
          <a:solidFill>
            <a:srgbClr val="9BE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Вопросы и задания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611188" y="1052513"/>
            <a:ext cx="82800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3538" indent="-363538" algn="just">
              <a:buFont typeface="+mj-lt"/>
              <a:buAutoNum type="arabicPeriod"/>
            </a:pP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Выбрать два противоположных высказывания:</a:t>
            </a:r>
          </a:p>
          <a:p>
            <a:pPr marL="711200" indent="-261938" algn="just">
              <a:buFont typeface="Arial" panose="020B0604020202020204" pitchFamily="34" charset="0"/>
              <a:buChar char="•"/>
            </a:pP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Среди учеников деревни Сосновка только один добирается до школы на автобусе</a:t>
            </a:r>
          </a:p>
          <a:p>
            <a:pPr marL="711200" indent="-261938" algn="just">
              <a:buFont typeface="Arial" panose="020B0604020202020204" pitchFamily="34" charset="0"/>
              <a:buChar char="•"/>
            </a:pP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Все ученики деревни Сосновка добираются до школы на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автобусе</a:t>
            </a: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11200" indent="-261938" algn="just">
              <a:buFont typeface="Arial" panose="020B0604020202020204" pitchFamily="34" charset="0"/>
              <a:buChar char="•"/>
            </a:pP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Никто из учеников деревни Сосновка не добирается до школы на автобусе</a:t>
            </a:r>
          </a:p>
          <a:p>
            <a:pPr marL="711200" indent="-261938" algn="just">
              <a:buFont typeface="Arial" panose="020B0604020202020204" pitchFamily="34" charset="0"/>
              <a:buChar char="•"/>
            </a:pP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В деревне Сосновка есть хотя бы один ученик, который до школы добирается не на автобусе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Ответ2"/>
          <p:cNvSpPr/>
          <p:nvPr/>
        </p:nvSpPr>
        <p:spPr>
          <a:xfrm>
            <a:off x="6604941" y="4278388"/>
            <a:ext cx="2282919" cy="504000"/>
          </a:xfrm>
          <a:prstGeom prst="rect">
            <a:avLst/>
          </a:prstGeom>
          <a:solidFill>
            <a:srgbClr val="888888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Ответ</a:t>
            </a:r>
            <a:endParaRPr lang="ru-RU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Прямоугольник 7"/>
              <p:cNvSpPr/>
              <p:nvPr/>
            </p:nvSpPr>
            <p:spPr>
              <a:xfrm>
                <a:off x="662728" y="4725669"/>
                <a:ext cx="4709109" cy="14864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 algn="just">
                  <a:buFont typeface="+mj-lt"/>
                  <a:buAutoNum type="arabicPeriod" startAt="2"/>
                </a:pPr>
                <a:r>
                  <a:rPr lang="ru-RU" sz="2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Вычислит</a:t>
                </a:r>
                <a:r>
                  <a:rPr lang="ru-RU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ь</a:t>
                </a:r>
                <a:r>
                  <a:rPr lang="ru-RU" sz="2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pPr marL="623888" indent="-2603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22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&amp;0</m:t>
                        </m:r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∨1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ru-RU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ru-RU" sz="22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623888" indent="-2603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bar>
                    <m:r>
                      <a:rPr lang="en-US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0=0</m:t>
                    </m:r>
                  </m:oMath>
                </a14:m>
                <a:endParaRPr lang="en-US" sz="2200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623888" indent="-2603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⊕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endParaRPr lang="ru-RU" sz="2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" name="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728" y="4725669"/>
                <a:ext cx="4709109" cy="1486497"/>
              </a:xfrm>
              <a:prstGeom prst="rect">
                <a:avLst/>
              </a:prstGeom>
              <a:blipFill>
                <a:blip r:embed="rId3"/>
                <a:stretch>
                  <a:fillRect l="-1554" t="-2459" b="-65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Ответ2"/>
          <p:cNvSpPr/>
          <p:nvPr/>
        </p:nvSpPr>
        <p:spPr>
          <a:xfrm>
            <a:off x="6591070" y="5708166"/>
            <a:ext cx="2282919" cy="504000"/>
          </a:xfrm>
          <a:prstGeom prst="rect">
            <a:avLst/>
          </a:prstGeom>
          <a:solidFill>
            <a:srgbClr val="888888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Ответ</a:t>
            </a:r>
            <a:endParaRPr lang="ru-RU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2879812" y="5040915"/>
            <a:ext cx="639889" cy="404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2843808" y="5412448"/>
            <a:ext cx="639889" cy="404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3199756" y="5780530"/>
            <a:ext cx="639889" cy="404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0234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  <p:bldLst>
      <p:bldP spid="7" grpId="0" animBg="1"/>
      <p:bldP spid="4" grpId="0" animBg="1"/>
      <p:bldP spid="6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Ключевые слова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логическое высказывание</a:t>
            </a:r>
          </a:p>
          <a:p>
            <a:r>
              <a:rPr lang="ru-RU" dirty="0" smtClean="0"/>
              <a:t>логическая операция</a:t>
            </a:r>
          </a:p>
          <a:p>
            <a:r>
              <a:rPr lang="ru-RU" dirty="0" smtClean="0"/>
              <a:t>логическая переменная</a:t>
            </a:r>
          </a:p>
          <a:p>
            <a:r>
              <a:rPr lang="ru-RU" dirty="0" smtClean="0"/>
              <a:t>предикат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7272300" y="5611008"/>
            <a:ext cx="13672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Ответ: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  <a:endParaRPr lang="ru-RU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Вопросы и задания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647700" y="1052513"/>
            <a:ext cx="824348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3538" indent="-363538" algn="just">
              <a:buFont typeface="+mj-lt"/>
              <a:buAutoNum type="arabicPeriod" startAt="3"/>
            </a:pP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Сколько точек с целочисленными координатами удовлетворяют условию:</a:t>
            </a: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Ответ2"/>
          <p:cNvSpPr/>
          <p:nvPr/>
        </p:nvSpPr>
        <p:spPr>
          <a:xfrm>
            <a:off x="6644645" y="1821954"/>
            <a:ext cx="2282919" cy="504000"/>
          </a:xfrm>
          <a:prstGeom prst="rect">
            <a:avLst/>
          </a:prstGeom>
          <a:solidFill>
            <a:srgbClr val="888888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Решение</a:t>
            </a:r>
            <a:endParaRPr lang="ru-RU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Ответ2"/>
          <p:cNvSpPr/>
          <p:nvPr/>
        </p:nvSpPr>
        <p:spPr>
          <a:xfrm>
            <a:off x="6579032" y="5517232"/>
            <a:ext cx="2282919" cy="504000"/>
          </a:xfrm>
          <a:prstGeom prst="rect">
            <a:avLst/>
          </a:prstGeom>
          <a:solidFill>
            <a:srgbClr val="888888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Ответ</a:t>
            </a:r>
            <a:endParaRPr lang="ru-RU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647564" y="1821954"/>
                <a:ext cx="5931468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363538" algn="just"/>
                <a14:m>
                  <m:oMath xmlns:m="http://schemas.openxmlformats.org/officeDocument/2006/math"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&amp;(</m:t>
                    </m:r>
                    <m:d>
                      <m:dPr>
                        <m:begChr m:val="|"/>
                        <m:endChr m:val="|"/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)&amp;(</m:t>
                    </m:r>
                    <m:d>
                      <m:dPr>
                        <m:begChr m:val="|"/>
                        <m:endChr m:val="|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&lt;2)=1</m:t>
                    </m:r>
                  </m:oMath>
                </a14:m>
                <a:r>
                  <a:rPr lang="ru-RU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564" y="1821954"/>
                <a:ext cx="5931468" cy="430887"/>
              </a:xfrm>
              <a:prstGeom prst="rect">
                <a:avLst/>
              </a:prstGeom>
              <a:blipFill>
                <a:blip r:embed="rId3"/>
                <a:stretch>
                  <a:fillRect b="-1831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Прямоугольник 13"/>
              <p:cNvSpPr/>
              <p:nvPr/>
            </p:nvSpPr>
            <p:spPr>
              <a:xfrm>
                <a:off x="647564" y="2397841"/>
                <a:ext cx="4140832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363538" algn="just"/>
                <a14:m>
                  <m:oMath xmlns:m="http://schemas.openxmlformats.org/officeDocument/2006/math">
                    <m:d>
                      <m:d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&lt;0</m:t>
                        </m:r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&amp;(</m:t>
                    </m:r>
                    <m:d>
                      <m:dPr>
                        <m:begChr m:val="|"/>
                        <m:endChr m:val="|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&lt;2)=1</m:t>
                    </m:r>
                  </m:oMath>
                </a14:m>
                <a:r>
                  <a:rPr lang="ru-RU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4" name="Прямоугольник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564" y="2397841"/>
                <a:ext cx="4140832" cy="430887"/>
              </a:xfrm>
              <a:prstGeom prst="rect">
                <a:avLst/>
              </a:prstGeom>
              <a:blipFill>
                <a:blip r:embed="rId4"/>
                <a:stretch>
                  <a:fillRect b="-1831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Прямоугольник 14"/>
              <p:cNvSpPr/>
              <p:nvPr/>
            </p:nvSpPr>
            <p:spPr>
              <a:xfrm>
                <a:off x="647564" y="2973728"/>
                <a:ext cx="3785074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363538" algn="just"/>
                <a14:m>
                  <m:oMath xmlns:m="http://schemas.openxmlformats.org/officeDocument/2006/math">
                    <m:d>
                      <m:d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=−1</m:t>
                        </m:r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&amp;(</m:t>
                    </m:r>
                    <m:d>
                      <m:dPr>
                        <m:begChr m:val="|"/>
                        <m:endChr m:val="|"/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)=1</m:t>
                    </m:r>
                  </m:oMath>
                </a14:m>
                <a:r>
                  <a:rPr lang="ru-RU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5" name="Прямоугольник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564" y="2973728"/>
                <a:ext cx="3785074" cy="430887"/>
              </a:xfrm>
              <a:prstGeom prst="rect">
                <a:avLst/>
              </a:prstGeom>
              <a:blipFill>
                <a:blip r:embed="rId5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Прямоугольник 15"/>
              <p:cNvSpPr/>
              <p:nvPr/>
            </p:nvSpPr>
            <p:spPr>
              <a:xfrm>
                <a:off x="647564" y="3549616"/>
                <a:ext cx="3641058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363538" algn="just"/>
                <a14:m>
                  <m:oMath xmlns:m="http://schemas.openxmlformats.org/officeDocument/2006/math">
                    <m:d>
                      <m:d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=−1</m:t>
                        </m:r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&amp;(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=0)=1</m:t>
                    </m:r>
                  </m:oMath>
                </a14:m>
                <a:r>
                  <a:rPr lang="ru-RU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6" name="Прямоугольник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564" y="3549616"/>
                <a:ext cx="3641058" cy="430887"/>
              </a:xfrm>
              <a:prstGeom prst="rect">
                <a:avLst/>
              </a:prstGeom>
              <a:blipFill>
                <a:blip r:embed="rId6"/>
                <a:stretch>
                  <a:fillRect b="-1831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Прямоугольник 16"/>
          <p:cNvSpPr/>
          <p:nvPr/>
        </p:nvSpPr>
        <p:spPr>
          <a:xfrm>
            <a:off x="647700" y="4891263"/>
            <a:ext cx="82806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+mj-lt"/>
              <a:buAutoNum type="arabicPeriod" startAt="4"/>
            </a:pPr>
            <a:r>
              <a:rPr lang="ru-RU" sz="2400" dirty="0"/>
              <a:t>Сколько решений имеет логическое </a:t>
            </a:r>
            <a:r>
              <a:rPr lang="ru-RU" sz="2400" dirty="0" smtClean="0"/>
              <a:t>уравнение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Прямоугольник 17"/>
              <p:cNvSpPr/>
              <p:nvPr/>
            </p:nvSpPr>
            <p:spPr>
              <a:xfrm>
                <a:off x="935596" y="5611008"/>
                <a:ext cx="4771499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sz="2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ru-RU" sz="2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≡</m:t>
                          </m:r>
                          <m:sSub>
                            <m:sSubPr>
                              <m:ctrlPr>
                                <a:rPr lang="ru-RU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&amp;</m:t>
                      </m:r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ru-RU" sz="2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⊕</m:t>
                          </m:r>
                          <m:sSub>
                            <m:sSubPr>
                              <m:ctrlPr>
                                <a:rPr lang="ru-RU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&amp;(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r>
                        <m:rPr>
                          <m:nor/>
                        </m:rPr>
                        <a:rPr lang="en-US" sz="2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ru-RU" sz="2200" dirty="0"/>
              </a:p>
            </p:txBody>
          </p:sp>
        </mc:Choice>
        <mc:Fallback>
          <p:sp>
            <p:nvSpPr>
              <p:cNvPr id="18" name="Прямоугольник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596" y="5611008"/>
                <a:ext cx="4771499" cy="430887"/>
              </a:xfrm>
              <a:prstGeom prst="rect">
                <a:avLst/>
              </a:prstGeom>
              <a:blipFill>
                <a:blip r:embed="rId7"/>
                <a:stretch>
                  <a:fillRect b="-1549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1007604" y="4127331"/>
            <a:ext cx="13329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Ответ: 1</a:t>
            </a:r>
            <a:endParaRPr lang="ru-RU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0739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4" grpId="0"/>
      <p:bldP spid="15" grpId="0"/>
      <p:bldP spid="16" grpId="0"/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Информационные источники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42910" y="1071546"/>
            <a:ext cx="8215369" cy="559754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1000" dirty="0"/>
              <a:t>https://</a:t>
            </a:r>
            <a:r>
              <a:rPr lang="ru-RU" sz="1000" dirty="0" smtClean="0"/>
              <a:t>upload.wikimedia.org/wikipedia/commons/thumb/6/6c/George_Boole.jpg/267px-George_Boole.jpg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1000" dirty="0"/>
              <a:t>http://</a:t>
            </a:r>
            <a:r>
              <a:rPr lang="ru-RU" sz="1000" dirty="0" smtClean="0"/>
              <a:t>start2finish.org/wp-content/uploads/2015/02/photodune-9850340-symbol-s.jpg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1000" dirty="0"/>
              <a:t>http://</a:t>
            </a:r>
            <a:r>
              <a:rPr lang="ru-RU" sz="1000" dirty="0" smtClean="0"/>
              <a:t>i.piccy.info/i7/c329fe9c30f528069f625349057186a0/1-2-550/47021940/013_010.jpg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000" dirty="0"/>
              <a:t>http://i.</a:t>
            </a:r>
            <a:r>
              <a:rPr lang="ru-RU" sz="1000" dirty="0"/>
              <a:t>мастерская-</a:t>
            </a:r>
            <a:r>
              <a:rPr lang="ru-RU" sz="1000" dirty="0" err="1"/>
              <a:t>психолога.рф</a:t>
            </a:r>
            <a:r>
              <a:rPr lang="ru-RU" sz="1000" dirty="0"/>
              <a:t>/</a:t>
            </a:r>
            <a:r>
              <a:rPr lang="en-US" sz="1000" dirty="0"/>
              <a:t>u/70/9dbf66933a11e3a4cc8e8087cd4527/-/%</a:t>
            </a:r>
            <a:r>
              <a:rPr lang="en-US" sz="1000" dirty="0" smtClean="0"/>
              <a:t>D0%B2%D1%8B%D0%B1%D0%BE%D1%80%20%D0%BF%D1%83%D1%82%D0%B8.jpg</a:t>
            </a:r>
            <a:endParaRPr lang="ru-RU" sz="1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1000" dirty="0"/>
              <a:t>http://www.thegameengineer.com/blog/wp-content/uploads/2014/02/dreamstime_s_21174065.jpg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sz="1000" dirty="0"/>
          </a:p>
          <a:p>
            <a:pPr marL="177800" indent="-177800">
              <a:buFont typeface="Arial" pitchFamily="34" charset="0"/>
              <a:buChar char="•"/>
            </a:pPr>
            <a:endParaRPr lang="ru-RU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Алгебра логики</a:t>
            </a:r>
            <a:endParaRPr lang="ru-RU" dirty="0"/>
          </a:p>
        </p:txBody>
      </p:sp>
      <p:pic>
        <p:nvPicPr>
          <p:cNvPr id="3" name="Объект 2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7930" y="2708920"/>
            <a:ext cx="2205245" cy="27003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Прямоугольник 9"/>
          <p:cNvSpPr/>
          <p:nvPr/>
        </p:nvSpPr>
        <p:spPr>
          <a:xfrm>
            <a:off x="653143" y="2708920"/>
            <a:ext cx="5827070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200" b="1" dirty="0">
                <a:latin typeface="Arial" panose="020B0604020202020204" pitchFamily="34" charset="0"/>
                <a:cs typeface="Arial" panose="020B0604020202020204" pitchFamily="34" charset="0"/>
              </a:rPr>
              <a:t>Джордж </a:t>
            </a:r>
            <a:r>
              <a:rPr lang="ru-RU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Буль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1815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1864) –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английский математик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основоположник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алгебры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логики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Изучал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логику мышления </a:t>
            </a:r>
            <a:r>
              <a:rPr lang="ru-RU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матема-тическими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методами и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разработал алгебраические методы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решения </a:t>
            </a:r>
            <a:r>
              <a:rPr lang="ru-RU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тради-ционных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логических задач. Долгое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время алгебра логики была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известна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достаточно узкому классу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специалистов.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665922" y="5561092"/>
            <a:ext cx="8253235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60363" algn="just"/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В 1938 году Клод Шеннон применил алгебру логики для описания процесса функционирования релейно-контактных и электронно-ламповых схем.</a:t>
            </a:r>
          </a:p>
        </p:txBody>
      </p:sp>
      <p:grpSp>
        <p:nvGrpSpPr>
          <p:cNvPr id="14" name="Группа 13"/>
          <p:cNvGrpSpPr/>
          <p:nvPr/>
        </p:nvGrpSpPr>
        <p:grpSpPr>
          <a:xfrm>
            <a:off x="587253" y="1052513"/>
            <a:ext cx="8305922" cy="1656407"/>
            <a:chOff x="2943333" y="4754669"/>
            <a:chExt cx="8305922" cy="1656407"/>
          </a:xfrm>
        </p:grpSpPr>
        <p:sp>
          <p:nvSpPr>
            <p:cNvPr id="15" name="Овал 14"/>
            <p:cNvSpPr/>
            <p:nvPr/>
          </p:nvSpPr>
          <p:spPr>
            <a:xfrm>
              <a:off x="2967268" y="5007081"/>
              <a:ext cx="714380" cy="71438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4000" b="1" dirty="0" smtClean="0">
                  <a:latin typeface="Arial Black" pitchFamily="34" charset="0"/>
                  <a:cs typeface="Arial" pitchFamily="34" charset="0"/>
                </a:rPr>
                <a:t>!</a:t>
              </a:r>
              <a:endParaRPr lang="ru-RU" sz="4000" b="1" dirty="0">
                <a:latin typeface="Arial Black" pitchFamily="34" charset="0"/>
                <a:cs typeface="Arial" pitchFamily="34" charset="0"/>
              </a:endParaRPr>
            </a:p>
          </p:txBody>
        </p:sp>
        <p:grpSp>
          <p:nvGrpSpPr>
            <p:cNvPr id="16" name="Группа 7"/>
            <p:cNvGrpSpPr/>
            <p:nvPr/>
          </p:nvGrpSpPr>
          <p:grpSpPr>
            <a:xfrm>
              <a:off x="2943333" y="4754669"/>
              <a:ext cx="8301281" cy="1512391"/>
              <a:chOff x="2111199" y="5038755"/>
              <a:chExt cx="5986115" cy="1512391"/>
            </a:xfrm>
          </p:grpSpPr>
          <p:cxnSp>
            <p:nvCxnSpPr>
              <p:cNvPr id="18" name="Прямая соединительная линия 17"/>
              <p:cNvCxnSpPr/>
              <p:nvPr/>
            </p:nvCxnSpPr>
            <p:spPr>
              <a:xfrm>
                <a:off x="2111199" y="5038755"/>
                <a:ext cx="5972202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Прямая соединительная линия 18"/>
              <p:cNvCxnSpPr/>
              <p:nvPr/>
            </p:nvCxnSpPr>
            <p:spPr>
              <a:xfrm>
                <a:off x="2128459" y="6551146"/>
                <a:ext cx="5968855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Подзаголовок 5"/>
            <p:cNvSpPr txBox="1">
              <a:spLocks/>
            </p:cNvSpPr>
            <p:nvPr/>
          </p:nvSpPr>
          <p:spPr>
            <a:xfrm>
              <a:off x="3795732" y="4792440"/>
              <a:ext cx="7453523" cy="1618636"/>
            </a:xfrm>
            <a:prstGeom prst="rect">
              <a:avLst/>
            </a:prstGeom>
            <a:noFill/>
          </p:spPr>
          <p:txBody>
            <a:bodyPr vert="horz" lIns="91440" tIns="45720" rIns="91440" bIns="45720" rtlCol="0">
              <a:noAutofit/>
            </a:bodyPr>
            <a:lstStyle/>
            <a:p>
              <a:pPr algn="just"/>
              <a:r>
                <a:rPr lang="ru-RU" sz="2200" b="1" dirty="0">
                  <a:latin typeface="Arial" panose="020B0604020202020204" pitchFamily="34" charset="0"/>
                  <a:cs typeface="Arial" panose="020B0604020202020204" pitchFamily="34" charset="0"/>
                </a:rPr>
                <a:t>Алгебра логики </a:t>
              </a:r>
              <a:r>
                <a:rPr lang="ru-RU" sz="2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– раздел </a:t>
              </a:r>
              <a:r>
                <a:rPr lang="ru-RU" sz="2200" dirty="0">
                  <a:latin typeface="Arial" panose="020B0604020202020204" pitchFamily="34" charset="0"/>
                  <a:cs typeface="Arial" panose="020B0604020202020204" pitchFamily="34" charset="0"/>
                </a:rPr>
                <a:t>математики, изучающий </a:t>
              </a:r>
              <a:r>
                <a:rPr lang="ru-RU" sz="2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высказывания</a:t>
              </a:r>
              <a:r>
                <a:rPr lang="ru-RU" sz="2200" dirty="0">
                  <a:latin typeface="Arial" panose="020B0604020202020204" pitchFamily="34" charset="0"/>
                  <a:cs typeface="Arial" panose="020B0604020202020204" pitchFamily="34" charset="0"/>
                </a:rPr>
                <a:t>, рассматриваемые с точки зрения их логических значений (истинности или ложности), и логические операции над ними.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43281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Высказывания и переменные</a:t>
            </a:r>
            <a:endParaRPr lang="ru-RU" dirty="0"/>
          </a:p>
        </p:txBody>
      </p:sp>
      <p:grpSp>
        <p:nvGrpSpPr>
          <p:cNvPr id="10" name="Группа 9"/>
          <p:cNvGrpSpPr/>
          <p:nvPr/>
        </p:nvGrpSpPr>
        <p:grpSpPr>
          <a:xfrm>
            <a:off x="587253" y="1052513"/>
            <a:ext cx="8305922" cy="936327"/>
            <a:chOff x="2943333" y="4754669"/>
            <a:chExt cx="8305922" cy="936327"/>
          </a:xfrm>
        </p:grpSpPr>
        <p:sp>
          <p:nvSpPr>
            <p:cNvPr id="11" name="Овал 10"/>
            <p:cNvSpPr/>
            <p:nvPr/>
          </p:nvSpPr>
          <p:spPr>
            <a:xfrm>
              <a:off x="2963584" y="4862904"/>
              <a:ext cx="714380" cy="71438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4000" b="1" dirty="0" smtClean="0">
                  <a:latin typeface="Arial Black" pitchFamily="34" charset="0"/>
                  <a:cs typeface="Arial" pitchFamily="34" charset="0"/>
                </a:rPr>
                <a:t>!</a:t>
              </a:r>
              <a:endParaRPr lang="ru-RU" sz="4000" b="1" dirty="0">
                <a:latin typeface="Arial Black" pitchFamily="34" charset="0"/>
                <a:cs typeface="Arial" pitchFamily="34" charset="0"/>
              </a:endParaRPr>
            </a:p>
          </p:txBody>
        </p:sp>
        <p:grpSp>
          <p:nvGrpSpPr>
            <p:cNvPr id="12" name="Группа 7"/>
            <p:cNvGrpSpPr/>
            <p:nvPr/>
          </p:nvGrpSpPr>
          <p:grpSpPr>
            <a:xfrm>
              <a:off x="2943333" y="4754669"/>
              <a:ext cx="8305921" cy="936327"/>
              <a:chOff x="2111199" y="5038755"/>
              <a:chExt cx="5989461" cy="936327"/>
            </a:xfrm>
          </p:grpSpPr>
          <p:cxnSp>
            <p:nvCxnSpPr>
              <p:cNvPr id="14" name="Прямая соединительная линия 13"/>
              <p:cNvCxnSpPr/>
              <p:nvPr/>
            </p:nvCxnSpPr>
            <p:spPr>
              <a:xfrm>
                <a:off x="2111199" y="5038755"/>
                <a:ext cx="5972202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Прямая соединительная линия 14"/>
              <p:cNvCxnSpPr/>
              <p:nvPr/>
            </p:nvCxnSpPr>
            <p:spPr>
              <a:xfrm>
                <a:off x="2131805" y="5975082"/>
                <a:ext cx="5968855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Подзаголовок 5"/>
            <p:cNvSpPr txBox="1">
              <a:spLocks/>
            </p:cNvSpPr>
            <p:nvPr/>
          </p:nvSpPr>
          <p:spPr>
            <a:xfrm>
              <a:off x="3657712" y="4792440"/>
              <a:ext cx="7591543" cy="862552"/>
            </a:xfrm>
            <a:prstGeom prst="rect">
              <a:avLst/>
            </a:prstGeom>
            <a:noFill/>
          </p:spPr>
          <p:txBody>
            <a:bodyPr vert="horz" lIns="91440" tIns="45720" rIns="91440" bIns="45720" rtlCol="0">
              <a:noAutofit/>
            </a:bodyPr>
            <a:lstStyle/>
            <a:p>
              <a:pPr algn="just"/>
              <a:r>
                <a:rPr lang="ru-RU" sz="2200" b="1" dirty="0">
                  <a:latin typeface="Arial" panose="020B0604020202020204" pitchFamily="34" charset="0"/>
                  <a:cs typeface="Arial" panose="020B0604020202020204" pitchFamily="34" charset="0"/>
                </a:rPr>
                <a:t>Высказывание </a:t>
              </a:r>
              <a:r>
                <a:rPr lang="en-US" sz="2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–</a:t>
              </a:r>
              <a:r>
                <a:rPr lang="ru-RU" sz="2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это предложение</a:t>
              </a:r>
              <a:r>
                <a:rPr lang="ru-RU" sz="2200" dirty="0">
                  <a:latin typeface="Arial" panose="020B0604020202020204" pitchFamily="34" charset="0"/>
                  <a:cs typeface="Arial" panose="020B0604020202020204" pitchFamily="34" charset="0"/>
                </a:rPr>
                <a:t>, в </a:t>
              </a:r>
              <a:r>
                <a:rPr lang="ru-RU" sz="2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отношении которого можно сказать</a:t>
              </a:r>
              <a:r>
                <a:rPr lang="ru-RU" sz="2200" dirty="0">
                  <a:latin typeface="Arial" panose="020B0604020202020204" pitchFamily="34" charset="0"/>
                  <a:cs typeface="Arial" panose="020B0604020202020204" pitchFamily="34" charset="0"/>
                </a:rPr>
                <a:t>, истинно оно или ложно</a:t>
              </a:r>
              <a:r>
                <a:rPr lang="ru-RU" sz="2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  <a:p>
              <a:pPr algn="just"/>
              <a:endParaRPr lang="ru-RU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8" name="Группа 17"/>
          <p:cNvGrpSpPr/>
          <p:nvPr/>
        </p:nvGrpSpPr>
        <p:grpSpPr>
          <a:xfrm>
            <a:off x="611188" y="2240868"/>
            <a:ext cx="8309515" cy="1584177"/>
            <a:chOff x="2939740" y="4754669"/>
            <a:chExt cx="8309515" cy="1584177"/>
          </a:xfrm>
        </p:grpSpPr>
        <p:sp>
          <p:nvSpPr>
            <p:cNvPr id="19" name="Овал 18"/>
            <p:cNvSpPr/>
            <p:nvPr/>
          </p:nvSpPr>
          <p:spPr>
            <a:xfrm>
              <a:off x="2939740" y="5078705"/>
              <a:ext cx="714380" cy="71438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4000" b="1" dirty="0" smtClean="0">
                  <a:latin typeface="Arial Black" pitchFamily="34" charset="0"/>
                  <a:cs typeface="Arial" pitchFamily="34" charset="0"/>
                </a:rPr>
                <a:t>!</a:t>
              </a:r>
              <a:endParaRPr lang="ru-RU" sz="4000" b="1" dirty="0">
                <a:latin typeface="Arial Black" pitchFamily="34" charset="0"/>
                <a:cs typeface="Arial" pitchFamily="34" charset="0"/>
              </a:endParaRPr>
            </a:p>
          </p:txBody>
        </p:sp>
        <p:grpSp>
          <p:nvGrpSpPr>
            <p:cNvPr id="20" name="Группа 7"/>
            <p:cNvGrpSpPr/>
            <p:nvPr/>
          </p:nvGrpSpPr>
          <p:grpSpPr>
            <a:xfrm>
              <a:off x="2943333" y="4754669"/>
              <a:ext cx="8281987" cy="1512168"/>
              <a:chOff x="2111199" y="5038755"/>
              <a:chExt cx="5972202" cy="1512168"/>
            </a:xfrm>
          </p:grpSpPr>
          <p:cxnSp>
            <p:nvCxnSpPr>
              <p:cNvPr id="22" name="Прямая соединительная линия 21"/>
              <p:cNvCxnSpPr/>
              <p:nvPr/>
            </p:nvCxnSpPr>
            <p:spPr>
              <a:xfrm>
                <a:off x="2111199" y="5038755"/>
                <a:ext cx="5972202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Прямая соединительная линия 22"/>
              <p:cNvCxnSpPr/>
              <p:nvPr/>
            </p:nvCxnSpPr>
            <p:spPr>
              <a:xfrm>
                <a:off x="2111199" y="6550923"/>
                <a:ext cx="5968855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Подзаголовок 5"/>
            <p:cNvSpPr txBox="1">
              <a:spLocks/>
            </p:cNvSpPr>
            <p:nvPr/>
          </p:nvSpPr>
          <p:spPr>
            <a:xfrm>
              <a:off x="3657712" y="4792440"/>
              <a:ext cx="7591543" cy="1546406"/>
            </a:xfrm>
            <a:prstGeom prst="rect">
              <a:avLst/>
            </a:prstGeom>
            <a:noFill/>
          </p:spPr>
          <p:txBody>
            <a:bodyPr vert="horz" lIns="91440" tIns="45720" rIns="91440" bIns="45720" rtlCol="0">
              <a:noAutofit/>
            </a:bodyPr>
            <a:lstStyle/>
            <a:p>
              <a:pPr algn="just"/>
              <a:r>
                <a:rPr lang="ru-RU" sz="2200" dirty="0">
                  <a:latin typeface="Arial" panose="020B0604020202020204" pitchFamily="34" charset="0"/>
                  <a:cs typeface="Arial" panose="020B0604020202020204" pitchFamily="34" charset="0"/>
                </a:rPr>
                <a:t>Высказывания, образованные из других высказываний, называются </a:t>
              </a:r>
              <a:r>
                <a:rPr lang="ru-RU" sz="2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составными</a:t>
              </a:r>
              <a:r>
                <a:rPr lang="ru-RU" sz="2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. Высказывание</a:t>
              </a:r>
              <a:r>
                <a:rPr lang="ru-RU" sz="2200" dirty="0">
                  <a:latin typeface="Arial" panose="020B0604020202020204" pitchFamily="34" charset="0"/>
                  <a:cs typeface="Arial" panose="020B0604020202020204" pitchFamily="34" charset="0"/>
                </a:rPr>
                <a:t>, никакая часть которого не является высказыванием, называется </a:t>
              </a:r>
              <a:r>
                <a:rPr lang="ru-RU" sz="2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элементарным</a:t>
              </a:r>
              <a:r>
                <a:rPr lang="ru-RU" sz="2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lang="ru-RU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just"/>
              <a:endParaRPr lang="ru-RU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" name="Группа 5"/>
          <p:cNvGrpSpPr/>
          <p:nvPr/>
        </p:nvGrpSpPr>
        <p:grpSpPr>
          <a:xfrm>
            <a:off x="3090819" y="3888367"/>
            <a:ext cx="4896000" cy="1877471"/>
            <a:chOff x="3090819" y="3888367"/>
            <a:chExt cx="4896000" cy="1877471"/>
          </a:xfrm>
        </p:grpSpPr>
        <p:sp>
          <p:nvSpPr>
            <p:cNvPr id="24" name="Прямоугольник 23"/>
            <p:cNvSpPr/>
            <p:nvPr/>
          </p:nvSpPr>
          <p:spPr>
            <a:xfrm>
              <a:off x="3180557" y="3888367"/>
              <a:ext cx="4716524" cy="1790436"/>
            </a:xfrm>
            <a:prstGeom prst="rect">
              <a:avLst/>
            </a:prstGeom>
            <a:gradFill flip="none" rotWithShape="1">
              <a:gsLst>
                <a:gs pos="0">
                  <a:srgbClr val="00B050"/>
                </a:gs>
                <a:gs pos="43000">
                  <a:schemeClr val="accent3">
                    <a:lumMod val="50000"/>
                  </a:schemeClr>
                </a:gs>
                <a:gs pos="100000">
                  <a:schemeClr val="accent3">
                    <a:lumMod val="50000"/>
                  </a:schemeClr>
                </a:gs>
              </a:gsLst>
              <a:lin ang="2700000" scaled="1"/>
              <a:tileRect/>
            </a:gra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50800" h="50800" prst="softRound"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lIns="216000" tIns="216000" rIns="216000" bIns="216000">
              <a:spAutoFit/>
            </a:bodyPr>
            <a:lstStyle/>
            <a:p>
              <a:pPr indent="355600" algn="ctr"/>
              <a:r>
                <a:rPr lang="ru-RU" sz="2200" dirty="0">
                  <a:latin typeface="Arial" panose="020B0604020202020204" pitchFamily="34" charset="0"/>
                  <a:cs typeface="Arial" panose="020B0604020202020204" pitchFamily="34" charset="0"/>
                </a:rPr>
                <a:t>Обоснование истинности или ложности элементарных </a:t>
              </a:r>
              <a:r>
                <a:rPr lang="ru-RU" sz="2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высказываний </a:t>
              </a:r>
              <a:r>
                <a:rPr lang="ru-RU" sz="2200" dirty="0">
                  <a:latin typeface="Arial" panose="020B0604020202020204" pitchFamily="34" charset="0"/>
                  <a:cs typeface="Arial" panose="020B0604020202020204" pitchFamily="34" charset="0"/>
                </a:rPr>
                <a:t>не является задачей алгебры </a:t>
              </a:r>
              <a:r>
                <a:rPr lang="ru-RU" sz="2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логики</a:t>
              </a:r>
              <a:endParaRPr lang="ru-RU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Прямоугольник 3"/>
            <p:cNvSpPr/>
            <p:nvPr/>
          </p:nvSpPr>
          <p:spPr>
            <a:xfrm>
              <a:off x="3090819" y="5675381"/>
              <a:ext cx="4896000" cy="9045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 extrusionH="12700">
              <a:bevelT w="38100" h="38100" prst="angle"/>
              <a:bevelB w="381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" name="Прямоугольник 4"/>
            <p:cNvSpPr/>
            <p:nvPr/>
          </p:nvSpPr>
          <p:spPr>
            <a:xfrm>
              <a:off x="7380312" y="5509271"/>
              <a:ext cx="444761" cy="1581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prst="coolSlant"/>
              <a:bevelB w="381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3890164"/>
            <a:ext cx="2203150" cy="2967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55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126" y="1737967"/>
            <a:ext cx="5091990" cy="3653504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4842" y="2892813"/>
            <a:ext cx="5329287" cy="382376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Высказывания и переменные</a:t>
            </a:r>
          </a:p>
        </p:txBody>
      </p:sp>
      <p:sp>
        <p:nvSpPr>
          <p:cNvPr id="11" name="Объект 2"/>
          <p:cNvSpPr txBox="1">
            <a:spLocks/>
          </p:cNvSpPr>
          <p:nvPr/>
        </p:nvSpPr>
        <p:spPr>
          <a:xfrm>
            <a:off x="647701" y="1037496"/>
            <a:ext cx="5822300" cy="9151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358775" algn="just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just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just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just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just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b="1" dirty="0" smtClean="0">
                <a:solidFill>
                  <a:schemeClr val="accent1">
                    <a:lumMod val="75000"/>
                  </a:schemeClr>
                </a:solidFill>
              </a:rPr>
              <a:t>Задание 1.</a:t>
            </a:r>
            <a:r>
              <a:rPr lang="ru-RU" dirty="0" smtClean="0"/>
              <a:t> Выберите пословицы которые являются высказываниями.</a:t>
            </a:r>
          </a:p>
        </p:txBody>
      </p:sp>
      <p:sp>
        <p:nvSpPr>
          <p:cNvPr id="3" name="Прямоугольник с двумя скругленными противолежащими углами 2"/>
          <p:cNvSpPr/>
          <p:nvPr/>
        </p:nvSpPr>
        <p:spPr>
          <a:xfrm>
            <a:off x="935596" y="4728396"/>
            <a:ext cx="3168000" cy="756000"/>
          </a:xfrm>
          <a:prstGeom prst="round2DiagRect">
            <a:avLst/>
          </a:prstGeom>
          <a:solidFill>
            <a:srgbClr val="D9F5FF"/>
          </a:solidFill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Знание да наука на вороту не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висят</a:t>
            </a:r>
            <a:endParaRPr lang="ru-RU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Прямоугольник с двумя скругленными противолежащими углами 5"/>
          <p:cNvSpPr/>
          <p:nvPr/>
        </p:nvSpPr>
        <p:spPr>
          <a:xfrm>
            <a:off x="4383996" y="4724785"/>
            <a:ext cx="3168000" cy="756000"/>
          </a:xfrm>
          <a:prstGeom prst="round2DiagRect">
            <a:avLst/>
          </a:prstGeom>
          <a:solidFill>
            <a:srgbClr val="D9F5FF"/>
          </a:solidFill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Береги платье </a:t>
            </a:r>
            <a:r>
              <a:rPr lang="ru-RU" sz="2200" dirty="0" err="1">
                <a:latin typeface="Arial" panose="020B0604020202020204" pitchFamily="34" charset="0"/>
                <a:cs typeface="Arial" panose="020B0604020202020204" pitchFamily="34" charset="0"/>
              </a:rPr>
              <a:t>снову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, 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а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 честь смолоду</a:t>
            </a:r>
          </a:p>
        </p:txBody>
      </p:sp>
      <p:sp>
        <p:nvSpPr>
          <p:cNvPr id="7" name="Прямоугольник с двумя скругленными противолежащими углами 6"/>
          <p:cNvSpPr/>
          <p:nvPr/>
        </p:nvSpPr>
        <p:spPr>
          <a:xfrm>
            <a:off x="5374126" y="2791791"/>
            <a:ext cx="3084503" cy="756000"/>
          </a:xfrm>
          <a:prstGeom prst="round2DiagRect">
            <a:avLst/>
          </a:prstGeom>
          <a:solidFill>
            <a:srgbClr val="D9F5FF"/>
          </a:solidFill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Труд человека кормит, а лень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портит</a:t>
            </a: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Прямоугольник с двумя скругленными противолежащими углами 7"/>
          <p:cNvSpPr/>
          <p:nvPr/>
        </p:nvSpPr>
        <p:spPr>
          <a:xfrm>
            <a:off x="3491880" y="1825294"/>
            <a:ext cx="2663944" cy="756000"/>
          </a:xfrm>
          <a:prstGeom prst="round2DiagRect">
            <a:avLst/>
          </a:prstGeom>
          <a:solidFill>
            <a:srgbClr val="D9F5FF"/>
          </a:solidFill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Готовь сани летом, а телегу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зимой</a:t>
            </a: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 двумя скругленными противолежащими углами 9"/>
          <p:cNvSpPr/>
          <p:nvPr/>
        </p:nvSpPr>
        <p:spPr>
          <a:xfrm>
            <a:off x="4886001" y="3765512"/>
            <a:ext cx="3168000" cy="756000"/>
          </a:xfrm>
          <a:prstGeom prst="round2DiagRect">
            <a:avLst/>
          </a:prstGeom>
          <a:solidFill>
            <a:srgbClr val="D9F5FF"/>
          </a:solidFill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Не сиди сложа руки, так и не будет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скуки</a:t>
            </a: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Прямоугольник с двумя скругленными противолежащими углами 11"/>
          <p:cNvSpPr/>
          <p:nvPr/>
        </p:nvSpPr>
        <p:spPr>
          <a:xfrm>
            <a:off x="1503488" y="3748830"/>
            <a:ext cx="3134403" cy="756000"/>
          </a:xfrm>
          <a:prstGeom prst="round2DiagRect">
            <a:avLst/>
          </a:prstGeom>
          <a:solidFill>
            <a:srgbClr val="D9F5FF"/>
          </a:solidFill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Добра не смыслишь, так худа не делай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Прямоугольник с двумя скругленными противолежащими углами 12"/>
          <p:cNvSpPr/>
          <p:nvPr/>
        </p:nvSpPr>
        <p:spPr>
          <a:xfrm>
            <a:off x="6521357" y="1825294"/>
            <a:ext cx="2253302" cy="756000"/>
          </a:xfrm>
          <a:prstGeom prst="round2DiagRect">
            <a:avLst/>
          </a:prstGeom>
          <a:solidFill>
            <a:srgbClr val="D9F5FF"/>
          </a:solidFill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Цыплят по осени считают</a:t>
            </a: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Прямоугольник с двумя скругленными противолежащими углами 13"/>
          <p:cNvSpPr/>
          <p:nvPr/>
        </p:nvSpPr>
        <p:spPr>
          <a:xfrm>
            <a:off x="2260815" y="2782334"/>
            <a:ext cx="2791157" cy="756000"/>
          </a:xfrm>
          <a:prstGeom prst="round2DiagRect">
            <a:avLst/>
          </a:prstGeom>
          <a:solidFill>
            <a:srgbClr val="D9F5FF"/>
          </a:solidFill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В зимний холод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всякий молод</a:t>
            </a: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Прямоугольник с двумя скругленными противолежащими углами 15"/>
          <p:cNvSpPr/>
          <p:nvPr/>
        </p:nvSpPr>
        <p:spPr>
          <a:xfrm>
            <a:off x="686308" y="5691281"/>
            <a:ext cx="2275613" cy="756000"/>
          </a:xfrm>
          <a:prstGeom prst="round2DiagRect">
            <a:avLst/>
          </a:prstGeom>
          <a:solidFill>
            <a:srgbClr val="D9F5FF"/>
          </a:solidFill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Не в свои сани не садись!</a:t>
            </a:r>
          </a:p>
        </p:txBody>
      </p:sp>
      <p:sp>
        <p:nvSpPr>
          <p:cNvPr id="17" name="Прямоугольник с двумя скругленными противолежащими углами 16"/>
          <p:cNvSpPr/>
          <p:nvPr/>
        </p:nvSpPr>
        <p:spPr>
          <a:xfrm>
            <a:off x="3153245" y="5691281"/>
            <a:ext cx="2979391" cy="756000"/>
          </a:xfrm>
          <a:prstGeom prst="round2DiagRect">
            <a:avLst/>
          </a:prstGeom>
          <a:solidFill>
            <a:srgbClr val="D9F5FF"/>
          </a:solidFill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Без труда не вынешь рыбки из пруда</a:t>
            </a:r>
          </a:p>
        </p:txBody>
      </p:sp>
      <p:sp>
        <p:nvSpPr>
          <p:cNvPr id="18" name="Прямоугольник 17"/>
          <p:cNvSpPr/>
          <p:nvPr/>
        </p:nvSpPr>
        <p:spPr>
          <a:xfrm>
            <a:off x="1368916" y="3651109"/>
            <a:ext cx="7007718" cy="951442"/>
          </a:xfrm>
          <a:prstGeom prst="rect">
            <a:avLst/>
          </a:prstGeom>
          <a:solidFill>
            <a:schemeClr val="bg1"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/>
          <p:cNvSpPr/>
          <p:nvPr/>
        </p:nvSpPr>
        <p:spPr>
          <a:xfrm>
            <a:off x="3414775" y="1737967"/>
            <a:ext cx="2916000" cy="951442"/>
          </a:xfrm>
          <a:prstGeom prst="rect">
            <a:avLst/>
          </a:prstGeom>
          <a:solidFill>
            <a:schemeClr val="bg1"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/>
        </p:nvSpPr>
        <p:spPr>
          <a:xfrm>
            <a:off x="4247964" y="4664536"/>
            <a:ext cx="3559506" cy="951442"/>
          </a:xfrm>
          <a:prstGeom prst="rect">
            <a:avLst/>
          </a:prstGeom>
          <a:solidFill>
            <a:schemeClr val="bg1"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683836" y="5623474"/>
            <a:ext cx="2412000" cy="951442"/>
          </a:xfrm>
          <a:prstGeom prst="rect">
            <a:avLst/>
          </a:prstGeom>
          <a:solidFill>
            <a:schemeClr val="bg1"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Ответ2"/>
          <p:cNvSpPr/>
          <p:nvPr/>
        </p:nvSpPr>
        <p:spPr>
          <a:xfrm>
            <a:off x="6609561" y="1127704"/>
            <a:ext cx="2282919" cy="504000"/>
          </a:xfrm>
          <a:prstGeom prst="rect">
            <a:avLst/>
          </a:prstGeom>
          <a:solidFill>
            <a:srgbClr val="888888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Ответ</a:t>
            </a:r>
            <a:endParaRPr lang="ru-RU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7509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Высказывания и переменные</a:t>
            </a:r>
            <a:endParaRPr lang="ru-RU" dirty="0"/>
          </a:p>
        </p:txBody>
      </p:sp>
      <p:grpSp>
        <p:nvGrpSpPr>
          <p:cNvPr id="5" name="Группа 4"/>
          <p:cNvGrpSpPr/>
          <p:nvPr/>
        </p:nvGrpSpPr>
        <p:grpSpPr>
          <a:xfrm>
            <a:off x="587253" y="1052513"/>
            <a:ext cx="8305922" cy="1188355"/>
            <a:chOff x="2943333" y="4754669"/>
            <a:chExt cx="8305922" cy="1188355"/>
          </a:xfrm>
        </p:grpSpPr>
        <p:sp>
          <p:nvSpPr>
            <p:cNvPr id="6" name="Овал 5"/>
            <p:cNvSpPr/>
            <p:nvPr/>
          </p:nvSpPr>
          <p:spPr>
            <a:xfrm>
              <a:off x="2963584" y="4862904"/>
              <a:ext cx="714380" cy="71438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4000" b="1" dirty="0" smtClean="0">
                  <a:latin typeface="Arial Black" pitchFamily="34" charset="0"/>
                  <a:cs typeface="Arial" pitchFamily="34" charset="0"/>
                </a:rPr>
                <a:t>!</a:t>
              </a:r>
              <a:endParaRPr lang="ru-RU" sz="4000" b="1" dirty="0">
                <a:latin typeface="Arial Black" pitchFamily="34" charset="0"/>
                <a:cs typeface="Arial" pitchFamily="34" charset="0"/>
              </a:endParaRPr>
            </a:p>
          </p:txBody>
        </p:sp>
        <p:grpSp>
          <p:nvGrpSpPr>
            <p:cNvPr id="7" name="Группа 7"/>
            <p:cNvGrpSpPr/>
            <p:nvPr/>
          </p:nvGrpSpPr>
          <p:grpSpPr>
            <a:xfrm>
              <a:off x="2943333" y="4754669"/>
              <a:ext cx="8301281" cy="1188355"/>
              <a:chOff x="2111199" y="5038755"/>
              <a:chExt cx="5986115" cy="1188355"/>
            </a:xfrm>
          </p:grpSpPr>
          <p:cxnSp>
            <p:nvCxnSpPr>
              <p:cNvPr id="9" name="Прямая соединительная линия 8"/>
              <p:cNvCxnSpPr/>
              <p:nvPr/>
            </p:nvCxnSpPr>
            <p:spPr>
              <a:xfrm>
                <a:off x="2111199" y="5038755"/>
                <a:ext cx="5972202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Прямая соединительная линия 9"/>
              <p:cNvCxnSpPr/>
              <p:nvPr/>
            </p:nvCxnSpPr>
            <p:spPr>
              <a:xfrm>
                <a:off x="2128459" y="6227110"/>
                <a:ext cx="5968855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Подзаголовок 5"/>
            <p:cNvSpPr txBox="1">
              <a:spLocks/>
            </p:cNvSpPr>
            <p:nvPr/>
          </p:nvSpPr>
          <p:spPr>
            <a:xfrm>
              <a:off x="3657712" y="4792440"/>
              <a:ext cx="7591543" cy="1078576"/>
            </a:xfrm>
            <a:prstGeom prst="rect">
              <a:avLst/>
            </a:prstGeom>
            <a:noFill/>
          </p:spPr>
          <p:txBody>
            <a:bodyPr vert="horz" lIns="91440" tIns="45720" rIns="91440" bIns="45720" rtlCol="0">
              <a:noAutofit/>
            </a:bodyPr>
            <a:lstStyle/>
            <a:p>
              <a:pPr algn="just"/>
              <a:r>
                <a:rPr lang="ru-RU" sz="2200" b="1" dirty="0">
                  <a:latin typeface="Arial" panose="020B0604020202020204" pitchFamily="34" charset="0"/>
                  <a:cs typeface="Arial" panose="020B0604020202020204" pitchFamily="34" charset="0"/>
                </a:rPr>
                <a:t>Логическая </a:t>
              </a:r>
              <a:r>
                <a:rPr lang="ru-RU" sz="2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переменная</a:t>
              </a:r>
              <a:r>
                <a:rPr lang="ru-RU" sz="2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– это </a:t>
              </a:r>
              <a:r>
                <a:rPr lang="ru-RU" sz="2200" dirty="0">
                  <a:latin typeface="Arial" panose="020B0604020202020204" pitchFamily="34" charset="0"/>
                  <a:cs typeface="Arial" panose="020B0604020202020204" pitchFamily="34" charset="0"/>
                </a:rPr>
                <a:t>переменная, которая </a:t>
              </a:r>
              <a:r>
                <a:rPr lang="ru-RU" sz="2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обозначает любое </a:t>
              </a:r>
              <a:r>
                <a:rPr lang="ru-RU" sz="2200" dirty="0">
                  <a:latin typeface="Arial" panose="020B0604020202020204" pitchFamily="34" charset="0"/>
                  <a:cs typeface="Arial" panose="020B0604020202020204" pitchFamily="34" charset="0"/>
                </a:rPr>
                <a:t>высказывание и может принимать логические значения </a:t>
              </a:r>
              <a:r>
                <a:rPr lang="ru-RU" sz="2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«истина</a:t>
              </a:r>
              <a:r>
                <a:rPr lang="ru-RU" sz="2200" dirty="0">
                  <a:latin typeface="Arial" panose="020B0604020202020204" pitchFamily="34" charset="0"/>
                  <a:cs typeface="Arial" panose="020B0604020202020204" pitchFamily="34" charset="0"/>
                </a:rPr>
                <a:t>» или «ложь».</a:t>
              </a:r>
            </a:p>
            <a:p>
              <a:pPr algn="just"/>
              <a:endParaRPr lang="ru-RU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14" name="Объект 1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4524" y="2528888"/>
            <a:ext cx="1871700" cy="2028400"/>
          </a:xfr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188" y="2529251"/>
            <a:ext cx="1997931" cy="2145926"/>
          </a:xfrm>
          <a:prstGeom prst="rect">
            <a:avLst/>
          </a:prstGeom>
        </p:spPr>
      </p:pic>
      <p:graphicFrame>
        <p:nvGraphicFramePr>
          <p:cNvPr id="17" name="Таблица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6334152"/>
              </p:ext>
            </p:extLst>
          </p:nvPr>
        </p:nvGraphicFramePr>
        <p:xfrm>
          <a:off x="2987824" y="2528888"/>
          <a:ext cx="3816424" cy="2170025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908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82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4005"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Истина</a:t>
                      </a:r>
                      <a:endParaRPr lang="ru-RU" sz="2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Ложь</a:t>
                      </a:r>
                      <a:endParaRPr lang="ru-RU" sz="2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005"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И</a:t>
                      </a:r>
                      <a:endParaRPr lang="ru-RU" sz="2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Л</a:t>
                      </a:r>
                      <a:endParaRPr lang="ru-RU" sz="2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400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true</a:t>
                      </a:r>
                      <a:endParaRPr lang="ru-RU" sz="2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false</a:t>
                      </a:r>
                      <a:endParaRPr lang="ru-RU" sz="2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4005"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да</a:t>
                      </a:r>
                      <a:endParaRPr lang="ru-RU" sz="2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нет</a:t>
                      </a:r>
                      <a:endParaRPr lang="ru-RU" sz="2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4005"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2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8" name="Прямоугольник 17"/>
          <p:cNvSpPr/>
          <p:nvPr/>
        </p:nvSpPr>
        <p:spPr>
          <a:xfrm>
            <a:off x="755650" y="5072896"/>
            <a:ext cx="8132897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0363" algn="just"/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Истинность или ложность составных высказываний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зависит от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истинности или ложности образующих их высказываний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и определённой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трактовки связок (логических операций над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высказываниями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939118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Логические операции</a:t>
            </a:r>
            <a:endParaRPr lang="ru-RU" dirty="0"/>
          </a:p>
        </p:txBody>
      </p:sp>
      <p:grpSp>
        <p:nvGrpSpPr>
          <p:cNvPr id="5" name="Группа 4"/>
          <p:cNvGrpSpPr/>
          <p:nvPr/>
        </p:nvGrpSpPr>
        <p:grpSpPr>
          <a:xfrm>
            <a:off x="587253" y="1052513"/>
            <a:ext cx="8305922" cy="1836427"/>
            <a:chOff x="2943333" y="4754669"/>
            <a:chExt cx="8305922" cy="1836427"/>
          </a:xfrm>
        </p:grpSpPr>
        <p:sp>
          <p:nvSpPr>
            <p:cNvPr id="6" name="Овал 5"/>
            <p:cNvSpPr/>
            <p:nvPr/>
          </p:nvSpPr>
          <p:spPr>
            <a:xfrm>
              <a:off x="2967268" y="5258948"/>
              <a:ext cx="714380" cy="71438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4000" b="1" dirty="0" smtClean="0">
                  <a:latin typeface="Arial Black" pitchFamily="34" charset="0"/>
                  <a:cs typeface="Arial" pitchFamily="34" charset="0"/>
                </a:rPr>
                <a:t>!</a:t>
              </a:r>
              <a:endParaRPr lang="ru-RU" sz="4000" b="1" dirty="0">
                <a:latin typeface="Arial Black" pitchFamily="34" charset="0"/>
                <a:cs typeface="Arial" pitchFamily="34" charset="0"/>
              </a:endParaRPr>
            </a:p>
          </p:txBody>
        </p:sp>
        <p:grpSp>
          <p:nvGrpSpPr>
            <p:cNvPr id="7" name="Группа 7"/>
            <p:cNvGrpSpPr/>
            <p:nvPr/>
          </p:nvGrpSpPr>
          <p:grpSpPr>
            <a:xfrm>
              <a:off x="2943333" y="4754669"/>
              <a:ext cx="8301281" cy="1836427"/>
              <a:chOff x="2111199" y="5038755"/>
              <a:chExt cx="5986115" cy="1836427"/>
            </a:xfrm>
          </p:grpSpPr>
          <p:cxnSp>
            <p:nvCxnSpPr>
              <p:cNvPr id="9" name="Прямая соединительная линия 8"/>
              <p:cNvCxnSpPr/>
              <p:nvPr/>
            </p:nvCxnSpPr>
            <p:spPr>
              <a:xfrm>
                <a:off x="2111199" y="5038755"/>
                <a:ext cx="5972202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Прямая соединительная линия 9"/>
              <p:cNvCxnSpPr/>
              <p:nvPr/>
            </p:nvCxnSpPr>
            <p:spPr>
              <a:xfrm>
                <a:off x="2128459" y="6875182"/>
                <a:ext cx="5968855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Подзаголовок 5"/>
            <p:cNvSpPr txBox="1">
              <a:spLocks/>
            </p:cNvSpPr>
            <p:nvPr/>
          </p:nvSpPr>
          <p:spPr>
            <a:xfrm>
              <a:off x="3657712" y="4792440"/>
              <a:ext cx="7591543" cy="1762652"/>
            </a:xfrm>
            <a:prstGeom prst="rect">
              <a:avLst/>
            </a:prstGeom>
            <a:noFill/>
          </p:spPr>
          <p:txBody>
            <a:bodyPr vert="horz" lIns="91440" tIns="45720" rIns="91440" bIns="45720" rtlCol="0">
              <a:noAutofit/>
            </a:bodyPr>
            <a:lstStyle/>
            <a:p>
              <a:pPr algn="just"/>
              <a:r>
                <a:rPr lang="ru-RU" sz="2200" dirty="0">
                  <a:latin typeface="Arial" panose="020B0604020202020204" pitchFamily="34" charset="0"/>
                  <a:cs typeface="Arial" panose="020B0604020202020204" pitchFamily="34" charset="0"/>
                </a:rPr>
                <a:t>Логическая операция полностью может </a:t>
              </a:r>
              <a:r>
                <a:rPr lang="ru-RU" sz="2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быть описана </a:t>
              </a:r>
              <a:r>
                <a:rPr lang="ru-RU" sz="2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таблицей истинности</a:t>
              </a:r>
              <a:r>
                <a:rPr lang="ru-RU" sz="2200" dirty="0">
                  <a:latin typeface="Arial" panose="020B0604020202020204" pitchFamily="34" charset="0"/>
                  <a:cs typeface="Arial" panose="020B0604020202020204" pitchFamily="34" charset="0"/>
                </a:rPr>
                <a:t>, указывающей, какие значения </a:t>
              </a:r>
              <a:r>
                <a:rPr lang="ru-RU" sz="2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принимает </a:t>
              </a:r>
              <a:r>
                <a:rPr lang="ru-RU" sz="2200" dirty="0">
                  <a:latin typeface="Arial" panose="020B0604020202020204" pitchFamily="34" charset="0"/>
                  <a:cs typeface="Arial" panose="020B0604020202020204" pitchFamily="34" charset="0"/>
                </a:rPr>
                <a:t>составное </a:t>
              </a:r>
              <a:r>
                <a:rPr lang="ru-RU" sz="2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высказывание </a:t>
              </a:r>
              <a:r>
                <a:rPr lang="ru-RU" sz="2200" dirty="0">
                  <a:latin typeface="Arial" panose="020B0604020202020204" pitchFamily="34" charset="0"/>
                  <a:cs typeface="Arial" panose="020B0604020202020204" pitchFamily="34" charset="0"/>
                </a:rPr>
                <a:t>при всех </a:t>
              </a:r>
              <a:r>
                <a:rPr lang="ru-RU" sz="2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возможных </a:t>
              </a:r>
              <a:r>
                <a:rPr lang="ru-RU" sz="2200" dirty="0">
                  <a:latin typeface="Arial" panose="020B0604020202020204" pitchFamily="34" charset="0"/>
                  <a:cs typeface="Arial" panose="020B0604020202020204" pitchFamily="34" charset="0"/>
                </a:rPr>
                <a:t>значениях образующих его </a:t>
              </a:r>
              <a:r>
                <a:rPr lang="ru-RU" sz="2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элементарных </a:t>
              </a:r>
              <a:r>
                <a:rPr lang="ru-RU" sz="2200" dirty="0">
                  <a:latin typeface="Arial" panose="020B0604020202020204" pitchFamily="34" charset="0"/>
                  <a:cs typeface="Arial" panose="020B0604020202020204" pitchFamily="34" charset="0"/>
                </a:rPr>
                <a:t>высказываний.</a:t>
              </a:r>
            </a:p>
            <a:p>
              <a:pPr algn="just"/>
              <a:endParaRPr lang="ru-RU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" name="Группа 11"/>
          <p:cNvGrpSpPr/>
          <p:nvPr/>
        </p:nvGrpSpPr>
        <p:grpSpPr>
          <a:xfrm>
            <a:off x="4824028" y="1053040"/>
            <a:ext cx="4069147" cy="3636434"/>
            <a:chOff x="600229" y="44655"/>
            <a:chExt cx="3862770" cy="3636434"/>
          </a:xfrm>
        </p:grpSpPr>
        <p:sp>
          <p:nvSpPr>
            <p:cNvPr id="13" name="Прямоугольник с двумя скругленными соседними углами 12"/>
            <p:cNvSpPr/>
            <p:nvPr/>
          </p:nvSpPr>
          <p:spPr>
            <a:xfrm flipV="1">
              <a:off x="618017" y="440392"/>
              <a:ext cx="3826651" cy="3240697"/>
            </a:xfrm>
            <a:prstGeom prst="round2SameRect">
              <a:avLst>
                <a:gd name="adj1" fmla="val 6192"/>
                <a:gd name="adj2" fmla="val 0"/>
              </a:avLst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spcFirstLastPara="0" vert="horz" wrap="square" lIns="180000" tIns="360000" rIns="360000" bIns="180000" numCol="1" spcCol="1270" anchor="b" anchorCtr="0">
              <a:noAutofit/>
            </a:bodyPr>
            <a:lstStyle/>
            <a:p>
              <a:pPr marL="0" lvl="1" defTabSz="9779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ru-RU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Полилиния 13"/>
            <p:cNvSpPr/>
            <p:nvPr/>
          </p:nvSpPr>
          <p:spPr>
            <a:xfrm>
              <a:off x="600229" y="44655"/>
              <a:ext cx="3862770" cy="431744"/>
            </a:xfrm>
            <a:custGeom>
              <a:avLst/>
              <a:gdLst>
                <a:gd name="connsiteX0" fmla="*/ 0 w 4681215"/>
                <a:gd name="connsiteY0" fmla="*/ 157517 h 1575174"/>
                <a:gd name="connsiteX1" fmla="*/ 157517 w 4681215"/>
                <a:gd name="connsiteY1" fmla="*/ 0 h 1575174"/>
                <a:gd name="connsiteX2" fmla="*/ 4523698 w 4681215"/>
                <a:gd name="connsiteY2" fmla="*/ 0 h 1575174"/>
                <a:gd name="connsiteX3" fmla="*/ 4681215 w 4681215"/>
                <a:gd name="connsiteY3" fmla="*/ 157517 h 1575174"/>
                <a:gd name="connsiteX4" fmla="*/ 4681215 w 4681215"/>
                <a:gd name="connsiteY4" fmla="*/ 1417657 h 1575174"/>
                <a:gd name="connsiteX5" fmla="*/ 4523698 w 4681215"/>
                <a:gd name="connsiteY5" fmla="*/ 1575174 h 1575174"/>
                <a:gd name="connsiteX6" fmla="*/ 157517 w 4681215"/>
                <a:gd name="connsiteY6" fmla="*/ 1575174 h 1575174"/>
                <a:gd name="connsiteX7" fmla="*/ 0 w 4681215"/>
                <a:gd name="connsiteY7" fmla="*/ 1417657 h 1575174"/>
                <a:gd name="connsiteX8" fmla="*/ 0 w 4681215"/>
                <a:gd name="connsiteY8" fmla="*/ 157517 h 1575174"/>
                <a:gd name="connsiteX0" fmla="*/ 0 w 4681215"/>
                <a:gd name="connsiteY0" fmla="*/ 157517 h 1575174"/>
                <a:gd name="connsiteX1" fmla="*/ 157517 w 4681215"/>
                <a:gd name="connsiteY1" fmla="*/ 0 h 1575174"/>
                <a:gd name="connsiteX2" fmla="*/ 4523698 w 4681215"/>
                <a:gd name="connsiteY2" fmla="*/ 0 h 1575174"/>
                <a:gd name="connsiteX3" fmla="*/ 4681215 w 4681215"/>
                <a:gd name="connsiteY3" fmla="*/ 157517 h 1575174"/>
                <a:gd name="connsiteX4" fmla="*/ 4681215 w 4681215"/>
                <a:gd name="connsiteY4" fmla="*/ 1417657 h 1575174"/>
                <a:gd name="connsiteX5" fmla="*/ 4523698 w 4681215"/>
                <a:gd name="connsiteY5" fmla="*/ 1575174 h 1575174"/>
                <a:gd name="connsiteX6" fmla="*/ 157517 w 4681215"/>
                <a:gd name="connsiteY6" fmla="*/ 1575174 h 1575174"/>
                <a:gd name="connsiteX7" fmla="*/ 0 w 4681215"/>
                <a:gd name="connsiteY7" fmla="*/ 1417657 h 1575174"/>
                <a:gd name="connsiteX8" fmla="*/ 0 w 4681215"/>
                <a:gd name="connsiteY8" fmla="*/ 157517 h 1575174"/>
                <a:gd name="connsiteX0" fmla="*/ 0 w 4681215"/>
                <a:gd name="connsiteY0" fmla="*/ 157517 h 1575174"/>
                <a:gd name="connsiteX1" fmla="*/ 157517 w 4681215"/>
                <a:gd name="connsiteY1" fmla="*/ 0 h 1575174"/>
                <a:gd name="connsiteX2" fmla="*/ 4523698 w 4681215"/>
                <a:gd name="connsiteY2" fmla="*/ 0 h 1575174"/>
                <a:gd name="connsiteX3" fmla="*/ 4681215 w 4681215"/>
                <a:gd name="connsiteY3" fmla="*/ 157517 h 1575174"/>
                <a:gd name="connsiteX4" fmla="*/ 4681215 w 4681215"/>
                <a:gd name="connsiteY4" fmla="*/ 1417657 h 1575174"/>
                <a:gd name="connsiteX5" fmla="*/ 4523698 w 4681215"/>
                <a:gd name="connsiteY5" fmla="*/ 1575174 h 1575174"/>
                <a:gd name="connsiteX6" fmla="*/ 0 w 4681215"/>
                <a:gd name="connsiteY6" fmla="*/ 1417657 h 1575174"/>
                <a:gd name="connsiteX7" fmla="*/ 0 w 4681215"/>
                <a:gd name="connsiteY7" fmla="*/ 157517 h 1575174"/>
                <a:gd name="connsiteX0" fmla="*/ 0 w 4681215"/>
                <a:gd name="connsiteY0" fmla="*/ 157517 h 1575174"/>
                <a:gd name="connsiteX1" fmla="*/ 157517 w 4681215"/>
                <a:gd name="connsiteY1" fmla="*/ 0 h 1575174"/>
                <a:gd name="connsiteX2" fmla="*/ 4523698 w 4681215"/>
                <a:gd name="connsiteY2" fmla="*/ 0 h 1575174"/>
                <a:gd name="connsiteX3" fmla="*/ 4681215 w 4681215"/>
                <a:gd name="connsiteY3" fmla="*/ 157517 h 1575174"/>
                <a:gd name="connsiteX4" fmla="*/ 4681215 w 4681215"/>
                <a:gd name="connsiteY4" fmla="*/ 1417657 h 1575174"/>
                <a:gd name="connsiteX5" fmla="*/ 0 w 4681215"/>
                <a:gd name="connsiteY5" fmla="*/ 1417657 h 1575174"/>
                <a:gd name="connsiteX6" fmla="*/ 0 w 4681215"/>
                <a:gd name="connsiteY6" fmla="*/ 157517 h 1575174"/>
                <a:gd name="connsiteX0" fmla="*/ 0 w 4681215"/>
                <a:gd name="connsiteY0" fmla="*/ 157517 h 1575174"/>
                <a:gd name="connsiteX1" fmla="*/ 157517 w 4681215"/>
                <a:gd name="connsiteY1" fmla="*/ 0 h 1575174"/>
                <a:gd name="connsiteX2" fmla="*/ 4523698 w 4681215"/>
                <a:gd name="connsiteY2" fmla="*/ 0 h 1575174"/>
                <a:gd name="connsiteX3" fmla="*/ 4681215 w 4681215"/>
                <a:gd name="connsiteY3" fmla="*/ 157517 h 1575174"/>
                <a:gd name="connsiteX4" fmla="*/ 4681215 w 4681215"/>
                <a:gd name="connsiteY4" fmla="*/ 1417657 h 1575174"/>
                <a:gd name="connsiteX5" fmla="*/ 0 w 4681215"/>
                <a:gd name="connsiteY5" fmla="*/ 1417657 h 1575174"/>
                <a:gd name="connsiteX6" fmla="*/ 0 w 4681215"/>
                <a:gd name="connsiteY6" fmla="*/ 157517 h 1575174"/>
                <a:gd name="connsiteX0" fmla="*/ 0 w 4681215"/>
                <a:gd name="connsiteY0" fmla="*/ 157517 h 1575174"/>
                <a:gd name="connsiteX1" fmla="*/ 157517 w 4681215"/>
                <a:gd name="connsiteY1" fmla="*/ 0 h 1575174"/>
                <a:gd name="connsiteX2" fmla="*/ 4523698 w 4681215"/>
                <a:gd name="connsiteY2" fmla="*/ 0 h 1575174"/>
                <a:gd name="connsiteX3" fmla="*/ 4681215 w 4681215"/>
                <a:gd name="connsiteY3" fmla="*/ 157517 h 1575174"/>
                <a:gd name="connsiteX4" fmla="*/ 4670008 w 4681215"/>
                <a:gd name="connsiteY4" fmla="*/ 420414 h 1575174"/>
                <a:gd name="connsiteX5" fmla="*/ 4681215 w 4681215"/>
                <a:gd name="connsiteY5" fmla="*/ 1417657 h 1575174"/>
                <a:gd name="connsiteX6" fmla="*/ 0 w 4681215"/>
                <a:gd name="connsiteY6" fmla="*/ 1417657 h 1575174"/>
                <a:gd name="connsiteX7" fmla="*/ 0 w 4681215"/>
                <a:gd name="connsiteY7" fmla="*/ 157517 h 1575174"/>
                <a:gd name="connsiteX0" fmla="*/ 10347 w 4691562"/>
                <a:gd name="connsiteY0" fmla="*/ 157517 h 1575174"/>
                <a:gd name="connsiteX1" fmla="*/ 167864 w 4691562"/>
                <a:gd name="connsiteY1" fmla="*/ 0 h 1575174"/>
                <a:gd name="connsiteX2" fmla="*/ 4534045 w 4691562"/>
                <a:gd name="connsiteY2" fmla="*/ 0 h 1575174"/>
                <a:gd name="connsiteX3" fmla="*/ 4691562 w 4691562"/>
                <a:gd name="connsiteY3" fmla="*/ 157517 h 1575174"/>
                <a:gd name="connsiteX4" fmla="*/ 4680355 w 4691562"/>
                <a:gd name="connsiteY4" fmla="*/ 420414 h 1575174"/>
                <a:gd name="connsiteX5" fmla="*/ 4691562 w 4691562"/>
                <a:gd name="connsiteY5" fmla="*/ 1417657 h 1575174"/>
                <a:gd name="connsiteX6" fmla="*/ 10347 w 4691562"/>
                <a:gd name="connsiteY6" fmla="*/ 1417657 h 1575174"/>
                <a:gd name="connsiteX7" fmla="*/ 0 w 4691562"/>
                <a:gd name="connsiteY7" fmla="*/ 420414 h 1575174"/>
                <a:gd name="connsiteX8" fmla="*/ 10347 w 4691562"/>
                <a:gd name="connsiteY8" fmla="*/ 157517 h 1575174"/>
                <a:gd name="connsiteX0" fmla="*/ 10347 w 4691562"/>
                <a:gd name="connsiteY0" fmla="*/ 157517 h 1417657"/>
                <a:gd name="connsiteX1" fmla="*/ 167864 w 4691562"/>
                <a:gd name="connsiteY1" fmla="*/ 0 h 1417657"/>
                <a:gd name="connsiteX2" fmla="*/ 4534045 w 4691562"/>
                <a:gd name="connsiteY2" fmla="*/ 0 h 1417657"/>
                <a:gd name="connsiteX3" fmla="*/ 4691562 w 4691562"/>
                <a:gd name="connsiteY3" fmla="*/ 157517 h 1417657"/>
                <a:gd name="connsiteX4" fmla="*/ 4680355 w 4691562"/>
                <a:gd name="connsiteY4" fmla="*/ 420414 h 1417657"/>
                <a:gd name="connsiteX5" fmla="*/ 4691562 w 4691562"/>
                <a:gd name="connsiteY5" fmla="*/ 1417657 h 1417657"/>
                <a:gd name="connsiteX6" fmla="*/ 0 w 4691562"/>
                <a:gd name="connsiteY6" fmla="*/ 420414 h 1417657"/>
                <a:gd name="connsiteX7" fmla="*/ 10347 w 4691562"/>
                <a:gd name="connsiteY7" fmla="*/ 157517 h 1417657"/>
                <a:gd name="connsiteX0" fmla="*/ 10347 w 4691562"/>
                <a:gd name="connsiteY0" fmla="*/ 157517 h 1417657"/>
                <a:gd name="connsiteX1" fmla="*/ 167864 w 4691562"/>
                <a:gd name="connsiteY1" fmla="*/ 0 h 1417657"/>
                <a:gd name="connsiteX2" fmla="*/ 4534045 w 4691562"/>
                <a:gd name="connsiteY2" fmla="*/ 0 h 1417657"/>
                <a:gd name="connsiteX3" fmla="*/ 4691562 w 4691562"/>
                <a:gd name="connsiteY3" fmla="*/ 157517 h 1417657"/>
                <a:gd name="connsiteX4" fmla="*/ 4680355 w 4691562"/>
                <a:gd name="connsiteY4" fmla="*/ 420414 h 1417657"/>
                <a:gd name="connsiteX5" fmla="*/ 4691562 w 4691562"/>
                <a:gd name="connsiteY5" fmla="*/ 1417657 h 1417657"/>
                <a:gd name="connsiteX6" fmla="*/ 0 w 4691562"/>
                <a:gd name="connsiteY6" fmla="*/ 420414 h 1417657"/>
                <a:gd name="connsiteX7" fmla="*/ 10347 w 4691562"/>
                <a:gd name="connsiteY7" fmla="*/ 157517 h 1417657"/>
                <a:gd name="connsiteX0" fmla="*/ 10347 w 4691562"/>
                <a:gd name="connsiteY0" fmla="*/ 157517 h 420414"/>
                <a:gd name="connsiteX1" fmla="*/ 167864 w 4691562"/>
                <a:gd name="connsiteY1" fmla="*/ 0 h 420414"/>
                <a:gd name="connsiteX2" fmla="*/ 4534045 w 4691562"/>
                <a:gd name="connsiteY2" fmla="*/ 0 h 420414"/>
                <a:gd name="connsiteX3" fmla="*/ 4691562 w 4691562"/>
                <a:gd name="connsiteY3" fmla="*/ 157517 h 420414"/>
                <a:gd name="connsiteX4" fmla="*/ 4680355 w 4691562"/>
                <a:gd name="connsiteY4" fmla="*/ 420414 h 420414"/>
                <a:gd name="connsiteX5" fmla="*/ 0 w 4691562"/>
                <a:gd name="connsiteY5" fmla="*/ 420414 h 420414"/>
                <a:gd name="connsiteX6" fmla="*/ 10347 w 4691562"/>
                <a:gd name="connsiteY6" fmla="*/ 157517 h 420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691562" h="420414">
                  <a:moveTo>
                    <a:pt x="10347" y="157517"/>
                  </a:moveTo>
                  <a:cubicBezTo>
                    <a:pt x="10347" y="70523"/>
                    <a:pt x="80870" y="0"/>
                    <a:pt x="167864" y="0"/>
                  </a:cubicBezTo>
                  <a:lnTo>
                    <a:pt x="4534045" y="0"/>
                  </a:lnTo>
                  <a:cubicBezTo>
                    <a:pt x="4621039" y="0"/>
                    <a:pt x="4691562" y="70523"/>
                    <a:pt x="4691562" y="157517"/>
                  </a:cubicBezTo>
                  <a:lnTo>
                    <a:pt x="4680355" y="420414"/>
                  </a:lnTo>
                  <a:lnTo>
                    <a:pt x="0" y="420414"/>
                  </a:lnTo>
                  <a:lnTo>
                    <a:pt x="10347" y="157517"/>
                  </a:lnTo>
                  <a:close/>
                </a:path>
              </a:pathLst>
            </a:custGeom>
            <a:gradFill>
              <a:gsLst>
                <a:gs pos="0">
                  <a:srgbClr val="0094C8"/>
                </a:gs>
                <a:gs pos="80000">
                  <a:srgbClr val="4BD0FF"/>
                </a:gs>
                <a:gs pos="100000">
                  <a:srgbClr val="4BD0FF"/>
                </a:gs>
              </a:gsLst>
            </a:gradFill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spcFirstLastPara="0" vert="horz" wrap="square" lIns="180000" tIns="36000" rIns="83821" bIns="83820" numCol="1" spcCol="1270" anchor="ctr" anchorCtr="0">
              <a:noAutofit/>
            </a:bodyPr>
            <a:lstStyle/>
            <a:p>
              <a:pPr marL="228600" indent="-228600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22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Дизъюнкция</a:t>
              </a:r>
            </a:p>
          </p:txBody>
        </p:sp>
      </p:grpSp>
      <p:grpSp>
        <p:nvGrpSpPr>
          <p:cNvPr id="15" name="Группа 14"/>
          <p:cNvGrpSpPr/>
          <p:nvPr/>
        </p:nvGrpSpPr>
        <p:grpSpPr>
          <a:xfrm>
            <a:off x="611560" y="1053040"/>
            <a:ext cx="4040138" cy="3636434"/>
            <a:chOff x="600511" y="44655"/>
            <a:chExt cx="3862770" cy="3636434"/>
          </a:xfrm>
        </p:grpSpPr>
        <p:sp>
          <p:nvSpPr>
            <p:cNvPr id="16" name="Прямоугольник с двумя скругленными соседними углами 15"/>
            <p:cNvSpPr/>
            <p:nvPr/>
          </p:nvSpPr>
          <p:spPr>
            <a:xfrm flipV="1">
              <a:off x="611188" y="440392"/>
              <a:ext cx="3828530" cy="3240697"/>
            </a:xfrm>
            <a:prstGeom prst="round2SameRect">
              <a:avLst>
                <a:gd name="adj1" fmla="val 6744"/>
                <a:gd name="adj2" fmla="val 0"/>
              </a:avLst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0" vert="horz" wrap="square" lIns="180000" tIns="360000" rIns="360000" bIns="180000" numCol="1" spcCol="1270" anchor="b" anchorCtr="0">
              <a:noAutofit/>
            </a:bodyPr>
            <a:lstStyle/>
            <a:p>
              <a:pPr marL="15875" lvl="1" defTabSz="9779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ru-RU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Полилиния 16"/>
            <p:cNvSpPr/>
            <p:nvPr/>
          </p:nvSpPr>
          <p:spPr>
            <a:xfrm>
              <a:off x="600511" y="44655"/>
              <a:ext cx="3862770" cy="431744"/>
            </a:xfrm>
            <a:custGeom>
              <a:avLst/>
              <a:gdLst>
                <a:gd name="connsiteX0" fmla="*/ 0 w 4681215"/>
                <a:gd name="connsiteY0" fmla="*/ 157517 h 1575174"/>
                <a:gd name="connsiteX1" fmla="*/ 157517 w 4681215"/>
                <a:gd name="connsiteY1" fmla="*/ 0 h 1575174"/>
                <a:gd name="connsiteX2" fmla="*/ 4523698 w 4681215"/>
                <a:gd name="connsiteY2" fmla="*/ 0 h 1575174"/>
                <a:gd name="connsiteX3" fmla="*/ 4681215 w 4681215"/>
                <a:gd name="connsiteY3" fmla="*/ 157517 h 1575174"/>
                <a:gd name="connsiteX4" fmla="*/ 4681215 w 4681215"/>
                <a:gd name="connsiteY4" fmla="*/ 1417657 h 1575174"/>
                <a:gd name="connsiteX5" fmla="*/ 4523698 w 4681215"/>
                <a:gd name="connsiteY5" fmla="*/ 1575174 h 1575174"/>
                <a:gd name="connsiteX6" fmla="*/ 157517 w 4681215"/>
                <a:gd name="connsiteY6" fmla="*/ 1575174 h 1575174"/>
                <a:gd name="connsiteX7" fmla="*/ 0 w 4681215"/>
                <a:gd name="connsiteY7" fmla="*/ 1417657 h 1575174"/>
                <a:gd name="connsiteX8" fmla="*/ 0 w 4681215"/>
                <a:gd name="connsiteY8" fmla="*/ 157517 h 1575174"/>
                <a:gd name="connsiteX0" fmla="*/ 0 w 4681215"/>
                <a:gd name="connsiteY0" fmla="*/ 157517 h 1575174"/>
                <a:gd name="connsiteX1" fmla="*/ 157517 w 4681215"/>
                <a:gd name="connsiteY1" fmla="*/ 0 h 1575174"/>
                <a:gd name="connsiteX2" fmla="*/ 4523698 w 4681215"/>
                <a:gd name="connsiteY2" fmla="*/ 0 h 1575174"/>
                <a:gd name="connsiteX3" fmla="*/ 4681215 w 4681215"/>
                <a:gd name="connsiteY3" fmla="*/ 157517 h 1575174"/>
                <a:gd name="connsiteX4" fmla="*/ 4681215 w 4681215"/>
                <a:gd name="connsiteY4" fmla="*/ 1417657 h 1575174"/>
                <a:gd name="connsiteX5" fmla="*/ 4523698 w 4681215"/>
                <a:gd name="connsiteY5" fmla="*/ 1575174 h 1575174"/>
                <a:gd name="connsiteX6" fmla="*/ 157517 w 4681215"/>
                <a:gd name="connsiteY6" fmla="*/ 1575174 h 1575174"/>
                <a:gd name="connsiteX7" fmla="*/ 0 w 4681215"/>
                <a:gd name="connsiteY7" fmla="*/ 1417657 h 1575174"/>
                <a:gd name="connsiteX8" fmla="*/ 0 w 4681215"/>
                <a:gd name="connsiteY8" fmla="*/ 157517 h 1575174"/>
                <a:gd name="connsiteX0" fmla="*/ 0 w 4681215"/>
                <a:gd name="connsiteY0" fmla="*/ 157517 h 1575174"/>
                <a:gd name="connsiteX1" fmla="*/ 157517 w 4681215"/>
                <a:gd name="connsiteY1" fmla="*/ 0 h 1575174"/>
                <a:gd name="connsiteX2" fmla="*/ 4523698 w 4681215"/>
                <a:gd name="connsiteY2" fmla="*/ 0 h 1575174"/>
                <a:gd name="connsiteX3" fmla="*/ 4681215 w 4681215"/>
                <a:gd name="connsiteY3" fmla="*/ 157517 h 1575174"/>
                <a:gd name="connsiteX4" fmla="*/ 4681215 w 4681215"/>
                <a:gd name="connsiteY4" fmla="*/ 1417657 h 1575174"/>
                <a:gd name="connsiteX5" fmla="*/ 4523698 w 4681215"/>
                <a:gd name="connsiteY5" fmla="*/ 1575174 h 1575174"/>
                <a:gd name="connsiteX6" fmla="*/ 0 w 4681215"/>
                <a:gd name="connsiteY6" fmla="*/ 1417657 h 1575174"/>
                <a:gd name="connsiteX7" fmla="*/ 0 w 4681215"/>
                <a:gd name="connsiteY7" fmla="*/ 157517 h 1575174"/>
                <a:gd name="connsiteX0" fmla="*/ 0 w 4681215"/>
                <a:gd name="connsiteY0" fmla="*/ 157517 h 1575174"/>
                <a:gd name="connsiteX1" fmla="*/ 157517 w 4681215"/>
                <a:gd name="connsiteY1" fmla="*/ 0 h 1575174"/>
                <a:gd name="connsiteX2" fmla="*/ 4523698 w 4681215"/>
                <a:gd name="connsiteY2" fmla="*/ 0 h 1575174"/>
                <a:gd name="connsiteX3" fmla="*/ 4681215 w 4681215"/>
                <a:gd name="connsiteY3" fmla="*/ 157517 h 1575174"/>
                <a:gd name="connsiteX4" fmla="*/ 4681215 w 4681215"/>
                <a:gd name="connsiteY4" fmla="*/ 1417657 h 1575174"/>
                <a:gd name="connsiteX5" fmla="*/ 0 w 4681215"/>
                <a:gd name="connsiteY5" fmla="*/ 1417657 h 1575174"/>
                <a:gd name="connsiteX6" fmla="*/ 0 w 4681215"/>
                <a:gd name="connsiteY6" fmla="*/ 157517 h 1575174"/>
                <a:gd name="connsiteX0" fmla="*/ 0 w 4681215"/>
                <a:gd name="connsiteY0" fmla="*/ 157517 h 1575174"/>
                <a:gd name="connsiteX1" fmla="*/ 157517 w 4681215"/>
                <a:gd name="connsiteY1" fmla="*/ 0 h 1575174"/>
                <a:gd name="connsiteX2" fmla="*/ 4523698 w 4681215"/>
                <a:gd name="connsiteY2" fmla="*/ 0 h 1575174"/>
                <a:gd name="connsiteX3" fmla="*/ 4681215 w 4681215"/>
                <a:gd name="connsiteY3" fmla="*/ 157517 h 1575174"/>
                <a:gd name="connsiteX4" fmla="*/ 4681215 w 4681215"/>
                <a:gd name="connsiteY4" fmla="*/ 1417657 h 1575174"/>
                <a:gd name="connsiteX5" fmla="*/ 0 w 4681215"/>
                <a:gd name="connsiteY5" fmla="*/ 1417657 h 1575174"/>
                <a:gd name="connsiteX6" fmla="*/ 0 w 4681215"/>
                <a:gd name="connsiteY6" fmla="*/ 157517 h 1575174"/>
                <a:gd name="connsiteX0" fmla="*/ 0 w 4681215"/>
                <a:gd name="connsiteY0" fmla="*/ 157517 h 1575174"/>
                <a:gd name="connsiteX1" fmla="*/ 157517 w 4681215"/>
                <a:gd name="connsiteY1" fmla="*/ 0 h 1575174"/>
                <a:gd name="connsiteX2" fmla="*/ 4523698 w 4681215"/>
                <a:gd name="connsiteY2" fmla="*/ 0 h 1575174"/>
                <a:gd name="connsiteX3" fmla="*/ 4681215 w 4681215"/>
                <a:gd name="connsiteY3" fmla="*/ 157517 h 1575174"/>
                <a:gd name="connsiteX4" fmla="*/ 4670008 w 4681215"/>
                <a:gd name="connsiteY4" fmla="*/ 420414 h 1575174"/>
                <a:gd name="connsiteX5" fmla="*/ 4681215 w 4681215"/>
                <a:gd name="connsiteY5" fmla="*/ 1417657 h 1575174"/>
                <a:gd name="connsiteX6" fmla="*/ 0 w 4681215"/>
                <a:gd name="connsiteY6" fmla="*/ 1417657 h 1575174"/>
                <a:gd name="connsiteX7" fmla="*/ 0 w 4681215"/>
                <a:gd name="connsiteY7" fmla="*/ 157517 h 1575174"/>
                <a:gd name="connsiteX0" fmla="*/ 10347 w 4691562"/>
                <a:gd name="connsiteY0" fmla="*/ 157517 h 1575174"/>
                <a:gd name="connsiteX1" fmla="*/ 167864 w 4691562"/>
                <a:gd name="connsiteY1" fmla="*/ 0 h 1575174"/>
                <a:gd name="connsiteX2" fmla="*/ 4534045 w 4691562"/>
                <a:gd name="connsiteY2" fmla="*/ 0 h 1575174"/>
                <a:gd name="connsiteX3" fmla="*/ 4691562 w 4691562"/>
                <a:gd name="connsiteY3" fmla="*/ 157517 h 1575174"/>
                <a:gd name="connsiteX4" fmla="*/ 4680355 w 4691562"/>
                <a:gd name="connsiteY4" fmla="*/ 420414 h 1575174"/>
                <a:gd name="connsiteX5" fmla="*/ 4691562 w 4691562"/>
                <a:gd name="connsiteY5" fmla="*/ 1417657 h 1575174"/>
                <a:gd name="connsiteX6" fmla="*/ 10347 w 4691562"/>
                <a:gd name="connsiteY6" fmla="*/ 1417657 h 1575174"/>
                <a:gd name="connsiteX7" fmla="*/ 0 w 4691562"/>
                <a:gd name="connsiteY7" fmla="*/ 420414 h 1575174"/>
                <a:gd name="connsiteX8" fmla="*/ 10347 w 4691562"/>
                <a:gd name="connsiteY8" fmla="*/ 157517 h 1575174"/>
                <a:gd name="connsiteX0" fmla="*/ 10347 w 4691562"/>
                <a:gd name="connsiteY0" fmla="*/ 157517 h 1417657"/>
                <a:gd name="connsiteX1" fmla="*/ 167864 w 4691562"/>
                <a:gd name="connsiteY1" fmla="*/ 0 h 1417657"/>
                <a:gd name="connsiteX2" fmla="*/ 4534045 w 4691562"/>
                <a:gd name="connsiteY2" fmla="*/ 0 h 1417657"/>
                <a:gd name="connsiteX3" fmla="*/ 4691562 w 4691562"/>
                <a:gd name="connsiteY3" fmla="*/ 157517 h 1417657"/>
                <a:gd name="connsiteX4" fmla="*/ 4680355 w 4691562"/>
                <a:gd name="connsiteY4" fmla="*/ 420414 h 1417657"/>
                <a:gd name="connsiteX5" fmla="*/ 4691562 w 4691562"/>
                <a:gd name="connsiteY5" fmla="*/ 1417657 h 1417657"/>
                <a:gd name="connsiteX6" fmla="*/ 0 w 4691562"/>
                <a:gd name="connsiteY6" fmla="*/ 420414 h 1417657"/>
                <a:gd name="connsiteX7" fmla="*/ 10347 w 4691562"/>
                <a:gd name="connsiteY7" fmla="*/ 157517 h 1417657"/>
                <a:gd name="connsiteX0" fmla="*/ 10347 w 4691562"/>
                <a:gd name="connsiteY0" fmla="*/ 157517 h 1417657"/>
                <a:gd name="connsiteX1" fmla="*/ 167864 w 4691562"/>
                <a:gd name="connsiteY1" fmla="*/ 0 h 1417657"/>
                <a:gd name="connsiteX2" fmla="*/ 4534045 w 4691562"/>
                <a:gd name="connsiteY2" fmla="*/ 0 h 1417657"/>
                <a:gd name="connsiteX3" fmla="*/ 4691562 w 4691562"/>
                <a:gd name="connsiteY3" fmla="*/ 157517 h 1417657"/>
                <a:gd name="connsiteX4" fmla="*/ 4680355 w 4691562"/>
                <a:gd name="connsiteY4" fmla="*/ 420414 h 1417657"/>
                <a:gd name="connsiteX5" fmla="*/ 4691562 w 4691562"/>
                <a:gd name="connsiteY5" fmla="*/ 1417657 h 1417657"/>
                <a:gd name="connsiteX6" fmla="*/ 0 w 4691562"/>
                <a:gd name="connsiteY6" fmla="*/ 420414 h 1417657"/>
                <a:gd name="connsiteX7" fmla="*/ 10347 w 4691562"/>
                <a:gd name="connsiteY7" fmla="*/ 157517 h 1417657"/>
                <a:gd name="connsiteX0" fmla="*/ 10347 w 4691562"/>
                <a:gd name="connsiteY0" fmla="*/ 157517 h 420414"/>
                <a:gd name="connsiteX1" fmla="*/ 167864 w 4691562"/>
                <a:gd name="connsiteY1" fmla="*/ 0 h 420414"/>
                <a:gd name="connsiteX2" fmla="*/ 4534045 w 4691562"/>
                <a:gd name="connsiteY2" fmla="*/ 0 h 420414"/>
                <a:gd name="connsiteX3" fmla="*/ 4691562 w 4691562"/>
                <a:gd name="connsiteY3" fmla="*/ 157517 h 420414"/>
                <a:gd name="connsiteX4" fmla="*/ 4680355 w 4691562"/>
                <a:gd name="connsiteY4" fmla="*/ 420414 h 420414"/>
                <a:gd name="connsiteX5" fmla="*/ 0 w 4691562"/>
                <a:gd name="connsiteY5" fmla="*/ 420414 h 420414"/>
                <a:gd name="connsiteX6" fmla="*/ 10347 w 4691562"/>
                <a:gd name="connsiteY6" fmla="*/ 157517 h 420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691562" h="420414">
                  <a:moveTo>
                    <a:pt x="10347" y="157517"/>
                  </a:moveTo>
                  <a:cubicBezTo>
                    <a:pt x="10347" y="70523"/>
                    <a:pt x="80870" y="0"/>
                    <a:pt x="167864" y="0"/>
                  </a:cubicBezTo>
                  <a:lnTo>
                    <a:pt x="4534045" y="0"/>
                  </a:lnTo>
                  <a:cubicBezTo>
                    <a:pt x="4621039" y="0"/>
                    <a:pt x="4691562" y="70523"/>
                    <a:pt x="4691562" y="157517"/>
                  </a:cubicBezTo>
                  <a:lnTo>
                    <a:pt x="4680355" y="420414"/>
                  </a:lnTo>
                  <a:lnTo>
                    <a:pt x="0" y="420414"/>
                  </a:lnTo>
                  <a:lnTo>
                    <a:pt x="10347" y="157517"/>
                  </a:lnTo>
                  <a:close/>
                </a:path>
              </a:pathLst>
            </a:cu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spcFirstLastPara="0" vert="horz" wrap="square" lIns="180000" tIns="36000" rIns="83821" bIns="83820" numCol="1" spcCol="1270" anchor="ctr" anchorCtr="0">
              <a:noAutofit/>
            </a:bodyPr>
            <a:lstStyle/>
            <a:p>
              <a:pPr marL="228600" indent="-228600" defTabSz="977900">
                <a:lnSpc>
                  <a:spcPct val="90000"/>
                </a:lnSpc>
                <a:spcBef>
                  <a:spcPts val="3000"/>
                </a:spcBef>
              </a:pPr>
              <a:r>
                <a:rPr lang="ru-RU" sz="22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Конъюнкция</a:t>
              </a:r>
              <a:endParaRPr lang="ru-RU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3440924"/>
              </p:ext>
            </p:extLst>
          </p:nvPr>
        </p:nvGraphicFramePr>
        <p:xfrm>
          <a:off x="1619672" y="1593776"/>
          <a:ext cx="2855289" cy="1981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21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14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17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ru-RU"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C2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C2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C2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C2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ru-RU"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C2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C2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C2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C2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 </a:t>
                      </a:r>
                      <a:r>
                        <a:rPr lang="ru-RU" sz="2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и</a:t>
                      </a:r>
                      <a:r>
                        <a:rPr lang="ru-RU" sz="20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ru-RU"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C2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C2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C2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C2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C2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C2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C2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C2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C2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C2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C2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C2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C2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C2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C2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C2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C2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C2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C2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C2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C2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C2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C2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C2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C2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C2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C2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C2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C2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C2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C2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C2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C2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C2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C2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C2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C2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C2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C2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C2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C2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C2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C2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C2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C2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C2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C2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C2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C2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C2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C2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C2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7" name="Прямоугольник 46"/>
          <p:cNvSpPr/>
          <p:nvPr/>
        </p:nvSpPr>
        <p:spPr>
          <a:xfrm>
            <a:off x="755650" y="3565465"/>
            <a:ext cx="378042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Высказывание истинно тогда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только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тогда, когда истинны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оба исходных высказывания.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8" name="Таблица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761956"/>
              </p:ext>
            </p:extLst>
          </p:nvPr>
        </p:nvGraphicFramePr>
        <p:xfrm>
          <a:off x="5868144" y="1592796"/>
          <a:ext cx="2808312" cy="1981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ru-RU"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ru-RU"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 </a:t>
                      </a:r>
                      <a:r>
                        <a:rPr lang="ru-RU" sz="2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или</a:t>
                      </a:r>
                      <a:r>
                        <a:rPr lang="ru-RU" sz="20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ru-RU"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9" name="Прямоугольник 48"/>
          <p:cNvSpPr/>
          <p:nvPr/>
        </p:nvSpPr>
        <p:spPr>
          <a:xfrm>
            <a:off x="4968464" y="3557914"/>
            <a:ext cx="3780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Высказывание ложно тогда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 только тогда, когда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ложны оба исходных высказывания.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Прямоугольник 49"/>
          <p:cNvSpPr/>
          <p:nvPr/>
        </p:nvSpPr>
        <p:spPr>
          <a:xfrm rot="16200000">
            <a:off x="206126" y="2164063"/>
            <a:ext cx="171194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Логическое </a:t>
            </a:r>
          </a:p>
          <a:p>
            <a:pPr algn="ctr"/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умножение</a:t>
            </a:r>
            <a:endParaRPr lang="ru-RU" sz="2000" dirty="0"/>
          </a:p>
        </p:txBody>
      </p:sp>
      <p:sp>
        <p:nvSpPr>
          <p:cNvPr id="51" name="Прямоугольник 50"/>
          <p:cNvSpPr/>
          <p:nvPr/>
        </p:nvSpPr>
        <p:spPr>
          <a:xfrm rot="16200000">
            <a:off x="4502019" y="2103917"/>
            <a:ext cx="171194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Логическое </a:t>
            </a:r>
          </a:p>
          <a:p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сложение</a:t>
            </a:r>
            <a:endParaRPr lang="ru-RU" sz="2000" dirty="0"/>
          </a:p>
        </p:txBody>
      </p:sp>
      <p:grpSp>
        <p:nvGrpSpPr>
          <p:cNvPr id="52" name="Группа 51"/>
          <p:cNvGrpSpPr/>
          <p:nvPr/>
        </p:nvGrpSpPr>
        <p:grpSpPr>
          <a:xfrm>
            <a:off x="611188" y="4833156"/>
            <a:ext cx="8281987" cy="1800200"/>
            <a:chOff x="600229" y="116935"/>
            <a:chExt cx="7861945" cy="1800200"/>
          </a:xfrm>
        </p:grpSpPr>
        <p:sp>
          <p:nvSpPr>
            <p:cNvPr id="53" name="Прямоугольник с двумя скругленными соседними углами 52">
              <a:hlinkClick r:id="rId3" action="ppaction://hlinksldjump"/>
            </p:cNvPr>
            <p:cNvSpPr/>
            <p:nvPr/>
          </p:nvSpPr>
          <p:spPr>
            <a:xfrm flipV="1">
              <a:off x="618016" y="512979"/>
              <a:ext cx="7791710" cy="1404156"/>
            </a:xfrm>
            <a:prstGeom prst="round2SameRect">
              <a:avLst>
                <a:gd name="adj1" fmla="val 6192"/>
                <a:gd name="adj2" fmla="val 0"/>
              </a:avLst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spcFirstLastPara="0" vert="horz" wrap="square" lIns="180000" tIns="360000" rIns="360000" bIns="180000" numCol="1" spcCol="1270" anchor="b" anchorCtr="0">
              <a:noAutofit/>
            </a:bodyPr>
            <a:lstStyle/>
            <a:p>
              <a:pPr marL="0" lvl="1" defTabSz="9779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ru-RU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Полилиния 53"/>
            <p:cNvSpPr/>
            <p:nvPr/>
          </p:nvSpPr>
          <p:spPr>
            <a:xfrm>
              <a:off x="600229" y="116935"/>
              <a:ext cx="7861945" cy="432000"/>
            </a:xfrm>
            <a:custGeom>
              <a:avLst/>
              <a:gdLst>
                <a:gd name="connsiteX0" fmla="*/ 0 w 4681215"/>
                <a:gd name="connsiteY0" fmla="*/ 157517 h 1575174"/>
                <a:gd name="connsiteX1" fmla="*/ 157517 w 4681215"/>
                <a:gd name="connsiteY1" fmla="*/ 0 h 1575174"/>
                <a:gd name="connsiteX2" fmla="*/ 4523698 w 4681215"/>
                <a:gd name="connsiteY2" fmla="*/ 0 h 1575174"/>
                <a:gd name="connsiteX3" fmla="*/ 4681215 w 4681215"/>
                <a:gd name="connsiteY3" fmla="*/ 157517 h 1575174"/>
                <a:gd name="connsiteX4" fmla="*/ 4681215 w 4681215"/>
                <a:gd name="connsiteY4" fmla="*/ 1417657 h 1575174"/>
                <a:gd name="connsiteX5" fmla="*/ 4523698 w 4681215"/>
                <a:gd name="connsiteY5" fmla="*/ 1575174 h 1575174"/>
                <a:gd name="connsiteX6" fmla="*/ 157517 w 4681215"/>
                <a:gd name="connsiteY6" fmla="*/ 1575174 h 1575174"/>
                <a:gd name="connsiteX7" fmla="*/ 0 w 4681215"/>
                <a:gd name="connsiteY7" fmla="*/ 1417657 h 1575174"/>
                <a:gd name="connsiteX8" fmla="*/ 0 w 4681215"/>
                <a:gd name="connsiteY8" fmla="*/ 157517 h 1575174"/>
                <a:gd name="connsiteX0" fmla="*/ 0 w 4681215"/>
                <a:gd name="connsiteY0" fmla="*/ 157517 h 1575174"/>
                <a:gd name="connsiteX1" fmla="*/ 157517 w 4681215"/>
                <a:gd name="connsiteY1" fmla="*/ 0 h 1575174"/>
                <a:gd name="connsiteX2" fmla="*/ 4523698 w 4681215"/>
                <a:gd name="connsiteY2" fmla="*/ 0 h 1575174"/>
                <a:gd name="connsiteX3" fmla="*/ 4681215 w 4681215"/>
                <a:gd name="connsiteY3" fmla="*/ 157517 h 1575174"/>
                <a:gd name="connsiteX4" fmla="*/ 4681215 w 4681215"/>
                <a:gd name="connsiteY4" fmla="*/ 1417657 h 1575174"/>
                <a:gd name="connsiteX5" fmla="*/ 4523698 w 4681215"/>
                <a:gd name="connsiteY5" fmla="*/ 1575174 h 1575174"/>
                <a:gd name="connsiteX6" fmla="*/ 157517 w 4681215"/>
                <a:gd name="connsiteY6" fmla="*/ 1575174 h 1575174"/>
                <a:gd name="connsiteX7" fmla="*/ 0 w 4681215"/>
                <a:gd name="connsiteY7" fmla="*/ 1417657 h 1575174"/>
                <a:gd name="connsiteX8" fmla="*/ 0 w 4681215"/>
                <a:gd name="connsiteY8" fmla="*/ 157517 h 1575174"/>
                <a:gd name="connsiteX0" fmla="*/ 0 w 4681215"/>
                <a:gd name="connsiteY0" fmla="*/ 157517 h 1575174"/>
                <a:gd name="connsiteX1" fmla="*/ 157517 w 4681215"/>
                <a:gd name="connsiteY1" fmla="*/ 0 h 1575174"/>
                <a:gd name="connsiteX2" fmla="*/ 4523698 w 4681215"/>
                <a:gd name="connsiteY2" fmla="*/ 0 h 1575174"/>
                <a:gd name="connsiteX3" fmla="*/ 4681215 w 4681215"/>
                <a:gd name="connsiteY3" fmla="*/ 157517 h 1575174"/>
                <a:gd name="connsiteX4" fmla="*/ 4681215 w 4681215"/>
                <a:gd name="connsiteY4" fmla="*/ 1417657 h 1575174"/>
                <a:gd name="connsiteX5" fmla="*/ 4523698 w 4681215"/>
                <a:gd name="connsiteY5" fmla="*/ 1575174 h 1575174"/>
                <a:gd name="connsiteX6" fmla="*/ 0 w 4681215"/>
                <a:gd name="connsiteY6" fmla="*/ 1417657 h 1575174"/>
                <a:gd name="connsiteX7" fmla="*/ 0 w 4681215"/>
                <a:gd name="connsiteY7" fmla="*/ 157517 h 1575174"/>
                <a:gd name="connsiteX0" fmla="*/ 0 w 4681215"/>
                <a:gd name="connsiteY0" fmla="*/ 157517 h 1575174"/>
                <a:gd name="connsiteX1" fmla="*/ 157517 w 4681215"/>
                <a:gd name="connsiteY1" fmla="*/ 0 h 1575174"/>
                <a:gd name="connsiteX2" fmla="*/ 4523698 w 4681215"/>
                <a:gd name="connsiteY2" fmla="*/ 0 h 1575174"/>
                <a:gd name="connsiteX3" fmla="*/ 4681215 w 4681215"/>
                <a:gd name="connsiteY3" fmla="*/ 157517 h 1575174"/>
                <a:gd name="connsiteX4" fmla="*/ 4681215 w 4681215"/>
                <a:gd name="connsiteY4" fmla="*/ 1417657 h 1575174"/>
                <a:gd name="connsiteX5" fmla="*/ 0 w 4681215"/>
                <a:gd name="connsiteY5" fmla="*/ 1417657 h 1575174"/>
                <a:gd name="connsiteX6" fmla="*/ 0 w 4681215"/>
                <a:gd name="connsiteY6" fmla="*/ 157517 h 1575174"/>
                <a:gd name="connsiteX0" fmla="*/ 0 w 4681215"/>
                <a:gd name="connsiteY0" fmla="*/ 157517 h 1575174"/>
                <a:gd name="connsiteX1" fmla="*/ 157517 w 4681215"/>
                <a:gd name="connsiteY1" fmla="*/ 0 h 1575174"/>
                <a:gd name="connsiteX2" fmla="*/ 4523698 w 4681215"/>
                <a:gd name="connsiteY2" fmla="*/ 0 h 1575174"/>
                <a:gd name="connsiteX3" fmla="*/ 4681215 w 4681215"/>
                <a:gd name="connsiteY3" fmla="*/ 157517 h 1575174"/>
                <a:gd name="connsiteX4" fmla="*/ 4681215 w 4681215"/>
                <a:gd name="connsiteY4" fmla="*/ 1417657 h 1575174"/>
                <a:gd name="connsiteX5" fmla="*/ 0 w 4681215"/>
                <a:gd name="connsiteY5" fmla="*/ 1417657 h 1575174"/>
                <a:gd name="connsiteX6" fmla="*/ 0 w 4681215"/>
                <a:gd name="connsiteY6" fmla="*/ 157517 h 1575174"/>
                <a:gd name="connsiteX0" fmla="*/ 0 w 4681215"/>
                <a:gd name="connsiteY0" fmla="*/ 157517 h 1575174"/>
                <a:gd name="connsiteX1" fmla="*/ 157517 w 4681215"/>
                <a:gd name="connsiteY1" fmla="*/ 0 h 1575174"/>
                <a:gd name="connsiteX2" fmla="*/ 4523698 w 4681215"/>
                <a:gd name="connsiteY2" fmla="*/ 0 h 1575174"/>
                <a:gd name="connsiteX3" fmla="*/ 4681215 w 4681215"/>
                <a:gd name="connsiteY3" fmla="*/ 157517 h 1575174"/>
                <a:gd name="connsiteX4" fmla="*/ 4670008 w 4681215"/>
                <a:gd name="connsiteY4" fmla="*/ 420414 h 1575174"/>
                <a:gd name="connsiteX5" fmla="*/ 4681215 w 4681215"/>
                <a:gd name="connsiteY5" fmla="*/ 1417657 h 1575174"/>
                <a:gd name="connsiteX6" fmla="*/ 0 w 4681215"/>
                <a:gd name="connsiteY6" fmla="*/ 1417657 h 1575174"/>
                <a:gd name="connsiteX7" fmla="*/ 0 w 4681215"/>
                <a:gd name="connsiteY7" fmla="*/ 157517 h 1575174"/>
                <a:gd name="connsiteX0" fmla="*/ 10347 w 4691562"/>
                <a:gd name="connsiteY0" fmla="*/ 157517 h 1575174"/>
                <a:gd name="connsiteX1" fmla="*/ 167864 w 4691562"/>
                <a:gd name="connsiteY1" fmla="*/ 0 h 1575174"/>
                <a:gd name="connsiteX2" fmla="*/ 4534045 w 4691562"/>
                <a:gd name="connsiteY2" fmla="*/ 0 h 1575174"/>
                <a:gd name="connsiteX3" fmla="*/ 4691562 w 4691562"/>
                <a:gd name="connsiteY3" fmla="*/ 157517 h 1575174"/>
                <a:gd name="connsiteX4" fmla="*/ 4680355 w 4691562"/>
                <a:gd name="connsiteY4" fmla="*/ 420414 h 1575174"/>
                <a:gd name="connsiteX5" fmla="*/ 4691562 w 4691562"/>
                <a:gd name="connsiteY5" fmla="*/ 1417657 h 1575174"/>
                <a:gd name="connsiteX6" fmla="*/ 10347 w 4691562"/>
                <a:gd name="connsiteY6" fmla="*/ 1417657 h 1575174"/>
                <a:gd name="connsiteX7" fmla="*/ 0 w 4691562"/>
                <a:gd name="connsiteY7" fmla="*/ 420414 h 1575174"/>
                <a:gd name="connsiteX8" fmla="*/ 10347 w 4691562"/>
                <a:gd name="connsiteY8" fmla="*/ 157517 h 1575174"/>
                <a:gd name="connsiteX0" fmla="*/ 10347 w 4691562"/>
                <a:gd name="connsiteY0" fmla="*/ 157517 h 1417657"/>
                <a:gd name="connsiteX1" fmla="*/ 167864 w 4691562"/>
                <a:gd name="connsiteY1" fmla="*/ 0 h 1417657"/>
                <a:gd name="connsiteX2" fmla="*/ 4534045 w 4691562"/>
                <a:gd name="connsiteY2" fmla="*/ 0 h 1417657"/>
                <a:gd name="connsiteX3" fmla="*/ 4691562 w 4691562"/>
                <a:gd name="connsiteY3" fmla="*/ 157517 h 1417657"/>
                <a:gd name="connsiteX4" fmla="*/ 4680355 w 4691562"/>
                <a:gd name="connsiteY4" fmla="*/ 420414 h 1417657"/>
                <a:gd name="connsiteX5" fmla="*/ 4691562 w 4691562"/>
                <a:gd name="connsiteY5" fmla="*/ 1417657 h 1417657"/>
                <a:gd name="connsiteX6" fmla="*/ 0 w 4691562"/>
                <a:gd name="connsiteY6" fmla="*/ 420414 h 1417657"/>
                <a:gd name="connsiteX7" fmla="*/ 10347 w 4691562"/>
                <a:gd name="connsiteY7" fmla="*/ 157517 h 1417657"/>
                <a:gd name="connsiteX0" fmla="*/ 10347 w 4691562"/>
                <a:gd name="connsiteY0" fmla="*/ 157517 h 1417657"/>
                <a:gd name="connsiteX1" fmla="*/ 167864 w 4691562"/>
                <a:gd name="connsiteY1" fmla="*/ 0 h 1417657"/>
                <a:gd name="connsiteX2" fmla="*/ 4534045 w 4691562"/>
                <a:gd name="connsiteY2" fmla="*/ 0 h 1417657"/>
                <a:gd name="connsiteX3" fmla="*/ 4691562 w 4691562"/>
                <a:gd name="connsiteY3" fmla="*/ 157517 h 1417657"/>
                <a:gd name="connsiteX4" fmla="*/ 4680355 w 4691562"/>
                <a:gd name="connsiteY4" fmla="*/ 420414 h 1417657"/>
                <a:gd name="connsiteX5" fmla="*/ 4691562 w 4691562"/>
                <a:gd name="connsiteY5" fmla="*/ 1417657 h 1417657"/>
                <a:gd name="connsiteX6" fmla="*/ 0 w 4691562"/>
                <a:gd name="connsiteY6" fmla="*/ 420414 h 1417657"/>
                <a:gd name="connsiteX7" fmla="*/ 10347 w 4691562"/>
                <a:gd name="connsiteY7" fmla="*/ 157517 h 1417657"/>
                <a:gd name="connsiteX0" fmla="*/ 10347 w 4691562"/>
                <a:gd name="connsiteY0" fmla="*/ 157517 h 420414"/>
                <a:gd name="connsiteX1" fmla="*/ 167864 w 4691562"/>
                <a:gd name="connsiteY1" fmla="*/ 0 h 420414"/>
                <a:gd name="connsiteX2" fmla="*/ 4534045 w 4691562"/>
                <a:gd name="connsiteY2" fmla="*/ 0 h 420414"/>
                <a:gd name="connsiteX3" fmla="*/ 4691562 w 4691562"/>
                <a:gd name="connsiteY3" fmla="*/ 157517 h 420414"/>
                <a:gd name="connsiteX4" fmla="*/ 4680355 w 4691562"/>
                <a:gd name="connsiteY4" fmla="*/ 420414 h 420414"/>
                <a:gd name="connsiteX5" fmla="*/ 0 w 4691562"/>
                <a:gd name="connsiteY5" fmla="*/ 420414 h 420414"/>
                <a:gd name="connsiteX6" fmla="*/ 10347 w 4691562"/>
                <a:gd name="connsiteY6" fmla="*/ 157517 h 420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691562" h="420414">
                  <a:moveTo>
                    <a:pt x="10347" y="157517"/>
                  </a:moveTo>
                  <a:cubicBezTo>
                    <a:pt x="10347" y="70523"/>
                    <a:pt x="80870" y="0"/>
                    <a:pt x="167864" y="0"/>
                  </a:cubicBezTo>
                  <a:lnTo>
                    <a:pt x="4534045" y="0"/>
                  </a:lnTo>
                  <a:cubicBezTo>
                    <a:pt x="4621039" y="0"/>
                    <a:pt x="4691562" y="70523"/>
                    <a:pt x="4691562" y="157517"/>
                  </a:cubicBezTo>
                  <a:lnTo>
                    <a:pt x="4680355" y="420414"/>
                  </a:lnTo>
                  <a:lnTo>
                    <a:pt x="0" y="420414"/>
                  </a:lnTo>
                  <a:lnTo>
                    <a:pt x="10347" y="157517"/>
                  </a:lnTo>
                  <a:close/>
                </a:path>
              </a:pathLst>
            </a:cu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spcFirstLastPara="0" vert="horz" wrap="square" lIns="180000" tIns="36000" rIns="83821" bIns="83820" numCol="1" spcCol="1270" anchor="ctr" anchorCtr="0">
              <a:noAutofit/>
            </a:bodyPr>
            <a:lstStyle/>
            <a:p>
              <a:pPr marL="228600" indent="-228600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22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Отрицание </a:t>
              </a:r>
              <a:endParaRPr lang="ru-RU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55" name="Таблица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1421221"/>
              </p:ext>
            </p:extLst>
          </p:nvPr>
        </p:nvGraphicFramePr>
        <p:xfrm>
          <a:off x="2483768" y="5373216"/>
          <a:ext cx="1903526" cy="1188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1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17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6233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ru-RU"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4D240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240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240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240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не </a:t>
                      </a:r>
                      <a:r>
                        <a:rPr lang="en-US" sz="2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 </a:t>
                      </a:r>
                      <a:endParaRPr lang="ru-RU"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4D240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240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240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240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233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4D240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240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240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240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4D240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240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240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240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233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4D240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240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240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240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4D240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240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240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240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6" name="Прямоугольник 55"/>
          <p:cNvSpPr/>
          <p:nvPr/>
        </p:nvSpPr>
        <p:spPr>
          <a:xfrm>
            <a:off x="4680012" y="5301208"/>
            <a:ext cx="399602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Высказыванию ставится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соот-ветствие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новое высказывание, значение которого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противопо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-ложно исходному.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Прямоугольник 57"/>
          <p:cNvSpPr/>
          <p:nvPr/>
        </p:nvSpPr>
        <p:spPr>
          <a:xfrm>
            <a:off x="899592" y="5733256"/>
            <a:ext cx="13053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Инверсия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07924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9" grpId="0"/>
      <p:bldP spid="50" grpId="0"/>
      <p:bldP spid="51" grpId="0"/>
      <p:bldP spid="56" grpId="0"/>
      <p:bldP spid="5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Логические операции</a:t>
            </a:r>
            <a:endParaRPr lang="ru-RU" dirty="0"/>
          </a:p>
        </p:txBody>
      </p:sp>
      <p:grpSp>
        <p:nvGrpSpPr>
          <p:cNvPr id="15" name="Группа 14"/>
          <p:cNvGrpSpPr/>
          <p:nvPr/>
        </p:nvGrpSpPr>
        <p:grpSpPr>
          <a:xfrm>
            <a:off x="611558" y="1053040"/>
            <a:ext cx="4068391" cy="5436300"/>
            <a:chOff x="600511" y="44655"/>
            <a:chExt cx="3862770" cy="5436300"/>
          </a:xfrm>
        </p:grpSpPr>
        <p:sp>
          <p:nvSpPr>
            <p:cNvPr id="16" name="Прямоугольник с двумя скругленными соседними углами 15"/>
            <p:cNvSpPr/>
            <p:nvPr/>
          </p:nvSpPr>
          <p:spPr>
            <a:xfrm flipV="1">
              <a:off x="611188" y="440391"/>
              <a:ext cx="3828530" cy="5040564"/>
            </a:xfrm>
            <a:prstGeom prst="round2SameRect">
              <a:avLst>
                <a:gd name="adj1" fmla="val 6744"/>
                <a:gd name="adj2" fmla="val 0"/>
              </a:avLst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0" vert="horz" wrap="square" lIns="180000" tIns="360000" rIns="360000" bIns="180000" numCol="1" spcCol="1270" anchor="b" anchorCtr="0">
              <a:noAutofit/>
            </a:bodyPr>
            <a:lstStyle/>
            <a:p>
              <a:pPr marL="15875" lvl="1" defTabSz="9779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ru-RU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Полилиния 16"/>
            <p:cNvSpPr/>
            <p:nvPr/>
          </p:nvSpPr>
          <p:spPr>
            <a:xfrm>
              <a:off x="600511" y="44655"/>
              <a:ext cx="3862770" cy="575760"/>
            </a:xfrm>
            <a:custGeom>
              <a:avLst/>
              <a:gdLst>
                <a:gd name="connsiteX0" fmla="*/ 0 w 4681215"/>
                <a:gd name="connsiteY0" fmla="*/ 157517 h 1575174"/>
                <a:gd name="connsiteX1" fmla="*/ 157517 w 4681215"/>
                <a:gd name="connsiteY1" fmla="*/ 0 h 1575174"/>
                <a:gd name="connsiteX2" fmla="*/ 4523698 w 4681215"/>
                <a:gd name="connsiteY2" fmla="*/ 0 h 1575174"/>
                <a:gd name="connsiteX3" fmla="*/ 4681215 w 4681215"/>
                <a:gd name="connsiteY3" fmla="*/ 157517 h 1575174"/>
                <a:gd name="connsiteX4" fmla="*/ 4681215 w 4681215"/>
                <a:gd name="connsiteY4" fmla="*/ 1417657 h 1575174"/>
                <a:gd name="connsiteX5" fmla="*/ 4523698 w 4681215"/>
                <a:gd name="connsiteY5" fmla="*/ 1575174 h 1575174"/>
                <a:gd name="connsiteX6" fmla="*/ 157517 w 4681215"/>
                <a:gd name="connsiteY6" fmla="*/ 1575174 h 1575174"/>
                <a:gd name="connsiteX7" fmla="*/ 0 w 4681215"/>
                <a:gd name="connsiteY7" fmla="*/ 1417657 h 1575174"/>
                <a:gd name="connsiteX8" fmla="*/ 0 w 4681215"/>
                <a:gd name="connsiteY8" fmla="*/ 157517 h 1575174"/>
                <a:gd name="connsiteX0" fmla="*/ 0 w 4681215"/>
                <a:gd name="connsiteY0" fmla="*/ 157517 h 1575174"/>
                <a:gd name="connsiteX1" fmla="*/ 157517 w 4681215"/>
                <a:gd name="connsiteY1" fmla="*/ 0 h 1575174"/>
                <a:gd name="connsiteX2" fmla="*/ 4523698 w 4681215"/>
                <a:gd name="connsiteY2" fmla="*/ 0 h 1575174"/>
                <a:gd name="connsiteX3" fmla="*/ 4681215 w 4681215"/>
                <a:gd name="connsiteY3" fmla="*/ 157517 h 1575174"/>
                <a:gd name="connsiteX4" fmla="*/ 4681215 w 4681215"/>
                <a:gd name="connsiteY4" fmla="*/ 1417657 h 1575174"/>
                <a:gd name="connsiteX5" fmla="*/ 4523698 w 4681215"/>
                <a:gd name="connsiteY5" fmla="*/ 1575174 h 1575174"/>
                <a:gd name="connsiteX6" fmla="*/ 157517 w 4681215"/>
                <a:gd name="connsiteY6" fmla="*/ 1575174 h 1575174"/>
                <a:gd name="connsiteX7" fmla="*/ 0 w 4681215"/>
                <a:gd name="connsiteY7" fmla="*/ 1417657 h 1575174"/>
                <a:gd name="connsiteX8" fmla="*/ 0 w 4681215"/>
                <a:gd name="connsiteY8" fmla="*/ 157517 h 1575174"/>
                <a:gd name="connsiteX0" fmla="*/ 0 w 4681215"/>
                <a:gd name="connsiteY0" fmla="*/ 157517 h 1575174"/>
                <a:gd name="connsiteX1" fmla="*/ 157517 w 4681215"/>
                <a:gd name="connsiteY1" fmla="*/ 0 h 1575174"/>
                <a:gd name="connsiteX2" fmla="*/ 4523698 w 4681215"/>
                <a:gd name="connsiteY2" fmla="*/ 0 h 1575174"/>
                <a:gd name="connsiteX3" fmla="*/ 4681215 w 4681215"/>
                <a:gd name="connsiteY3" fmla="*/ 157517 h 1575174"/>
                <a:gd name="connsiteX4" fmla="*/ 4681215 w 4681215"/>
                <a:gd name="connsiteY4" fmla="*/ 1417657 h 1575174"/>
                <a:gd name="connsiteX5" fmla="*/ 4523698 w 4681215"/>
                <a:gd name="connsiteY5" fmla="*/ 1575174 h 1575174"/>
                <a:gd name="connsiteX6" fmla="*/ 0 w 4681215"/>
                <a:gd name="connsiteY6" fmla="*/ 1417657 h 1575174"/>
                <a:gd name="connsiteX7" fmla="*/ 0 w 4681215"/>
                <a:gd name="connsiteY7" fmla="*/ 157517 h 1575174"/>
                <a:gd name="connsiteX0" fmla="*/ 0 w 4681215"/>
                <a:gd name="connsiteY0" fmla="*/ 157517 h 1575174"/>
                <a:gd name="connsiteX1" fmla="*/ 157517 w 4681215"/>
                <a:gd name="connsiteY1" fmla="*/ 0 h 1575174"/>
                <a:gd name="connsiteX2" fmla="*/ 4523698 w 4681215"/>
                <a:gd name="connsiteY2" fmla="*/ 0 h 1575174"/>
                <a:gd name="connsiteX3" fmla="*/ 4681215 w 4681215"/>
                <a:gd name="connsiteY3" fmla="*/ 157517 h 1575174"/>
                <a:gd name="connsiteX4" fmla="*/ 4681215 w 4681215"/>
                <a:gd name="connsiteY4" fmla="*/ 1417657 h 1575174"/>
                <a:gd name="connsiteX5" fmla="*/ 0 w 4681215"/>
                <a:gd name="connsiteY5" fmla="*/ 1417657 h 1575174"/>
                <a:gd name="connsiteX6" fmla="*/ 0 w 4681215"/>
                <a:gd name="connsiteY6" fmla="*/ 157517 h 1575174"/>
                <a:gd name="connsiteX0" fmla="*/ 0 w 4681215"/>
                <a:gd name="connsiteY0" fmla="*/ 157517 h 1575174"/>
                <a:gd name="connsiteX1" fmla="*/ 157517 w 4681215"/>
                <a:gd name="connsiteY1" fmla="*/ 0 h 1575174"/>
                <a:gd name="connsiteX2" fmla="*/ 4523698 w 4681215"/>
                <a:gd name="connsiteY2" fmla="*/ 0 h 1575174"/>
                <a:gd name="connsiteX3" fmla="*/ 4681215 w 4681215"/>
                <a:gd name="connsiteY3" fmla="*/ 157517 h 1575174"/>
                <a:gd name="connsiteX4" fmla="*/ 4681215 w 4681215"/>
                <a:gd name="connsiteY4" fmla="*/ 1417657 h 1575174"/>
                <a:gd name="connsiteX5" fmla="*/ 0 w 4681215"/>
                <a:gd name="connsiteY5" fmla="*/ 1417657 h 1575174"/>
                <a:gd name="connsiteX6" fmla="*/ 0 w 4681215"/>
                <a:gd name="connsiteY6" fmla="*/ 157517 h 1575174"/>
                <a:gd name="connsiteX0" fmla="*/ 0 w 4681215"/>
                <a:gd name="connsiteY0" fmla="*/ 157517 h 1575174"/>
                <a:gd name="connsiteX1" fmla="*/ 157517 w 4681215"/>
                <a:gd name="connsiteY1" fmla="*/ 0 h 1575174"/>
                <a:gd name="connsiteX2" fmla="*/ 4523698 w 4681215"/>
                <a:gd name="connsiteY2" fmla="*/ 0 h 1575174"/>
                <a:gd name="connsiteX3" fmla="*/ 4681215 w 4681215"/>
                <a:gd name="connsiteY3" fmla="*/ 157517 h 1575174"/>
                <a:gd name="connsiteX4" fmla="*/ 4670008 w 4681215"/>
                <a:gd name="connsiteY4" fmla="*/ 420414 h 1575174"/>
                <a:gd name="connsiteX5" fmla="*/ 4681215 w 4681215"/>
                <a:gd name="connsiteY5" fmla="*/ 1417657 h 1575174"/>
                <a:gd name="connsiteX6" fmla="*/ 0 w 4681215"/>
                <a:gd name="connsiteY6" fmla="*/ 1417657 h 1575174"/>
                <a:gd name="connsiteX7" fmla="*/ 0 w 4681215"/>
                <a:gd name="connsiteY7" fmla="*/ 157517 h 1575174"/>
                <a:gd name="connsiteX0" fmla="*/ 10347 w 4691562"/>
                <a:gd name="connsiteY0" fmla="*/ 157517 h 1575174"/>
                <a:gd name="connsiteX1" fmla="*/ 167864 w 4691562"/>
                <a:gd name="connsiteY1" fmla="*/ 0 h 1575174"/>
                <a:gd name="connsiteX2" fmla="*/ 4534045 w 4691562"/>
                <a:gd name="connsiteY2" fmla="*/ 0 h 1575174"/>
                <a:gd name="connsiteX3" fmla="*/ 4691562 w 4691562"/>
                <a:gd name="connsiteY3" fmla="*/ 157517 h 1575174"/>
                <a:gd name="connsiteX4" fmla="*/ 4680355 w 4691562"/>
                <a:gd name="connsiteY4" fmla="*/ 420414 h 1575174"/>
                <a:gd name="connsiteX5" fmla="*/ 4691562 w 4691562"/>
                <a:gd name="connsiteY5" fmla="*/ 1417657 h 1575174"/>
                <a:gd name="connsiteX6" fmla="*/ 10347 w 4691562"/>
                <a:gd name="connsiteY6" fmla="*/ 1417657 h 1575174"/>
                <a:gd name="connsiteX7" fmla="*/ 0 w 4691562"/>
                <a:gd name="connsiteY7" fmla="*/ 420414 h 1575174"/>
                <a:gd name="connsiteX8" fmla="*/ 10347 w 4691562"/>
                <a:gd name="connsiteY8" fmla="*/ 157517 h 1575174"/>
                <a:gd name="connsiteX0" fmla="*/ 10347 w 4691562"/>
                <a:gd name="connsiteY0" fmla="*/ 157517 h 1417657"/>
                <a:gd name="connsiteX1" fmla="*/ 167864 w 4691562"/>
                <a:gd name="connsiteY1" fmla="*/ 0 h 1417657"/>
                <a:gd name="connsiteX2" fmla="*/ 4534045 w 4691562"/>
                <a:gd name="connsiteY2" fmla="*/ 0 h 1417657"/>
                <a:gd name="connsiteX3" fmla="*/ 4691562 w 4691562"/>
                <a:gd name="connsiteY3" fmla="*/ 157517 h 1417657"/>
                <a:gd name="connsiteX4" fmla="*/ 4680355 w 4691562"/>
                <a:gd name="connsiteY4" fmla="*/ 420414 h 1417657"/>
                <a:gd name="connsiteX5" fmla="*/ 4691562 w 4691562"/>
                <a:gd name="connsiteY5" fmla="*/ 1417657 h 1417657"/>
                <a:gd name="connsiteX6" fmla="*/ 0 w 4691562"/>
                <a:gd name="connsiteY6" fmla="*/ 420414 h 1417657"/>
                <a:gd name="connsiteX7" fmla="*/ 10347 w 4691562"/>
                <a:gd name="connsiteY7" fmla="*/ 157517 h 1417657"/>
                <a:gd name="connsiteX0" fmla="*/ 10347 w 4691562"/>
                <a:gd name="connsiteY0" fmla="*/ 157517 h 1417657"/>
                <a:gd name="connsiteX1" fmla="*/ 167864 w 4691562"/>
                <a:gd name="connsiteY1" fmla="*/ 0 h 1417657"/>
                <a:gd name="connsiteX2" fmla="*/ 4534045 w 4691562"/>
                <a:gd name="connsiteY2" fmla="*/ 0 h 1417657"/>
                <a:gd name="connsiteX3" fmla="*/ 4691562 w 4691562"/>
                <a:gd name="connsiteY3" fmla="*/ 157517 h 1417657"/>
                <a:gd name="connsiteX4" fmla="*/ 4680355 w 4691562"/>
                <a:gd name="connsiteY4" fmla="*/ 420414 h 1417657"/>
                <a:gd name="connsiteX5" fmla="*/ 4691562 w 4691562"/>
                <a:gd name="connsiteY5" fmla="*/ 1417657 h 1417657"/>
                <a:gd name="connsiteX6" fmla="*/ 0 w 4691562"/>
                <a:gd name="connsiteY6" fmla="*/ 420414 h 1417657"/>
                <a:gd name="connsiteX7" fmla="*/ 10347 w 4691562"/>
                <a:gd name="connsiteY7" fmla="*/ 157517 h 1417657"/>
                <a:gd name="connsiteX0" fmla="*/ 10347 w 4691562"/>
                <a:gd name="connsiteY0" fmla="*/ 157517 h 420414"/>
                <a:gd name="connsiteX1" fmla="*/ 167864 w 4691562"/>
                <a:gd name="connsiteY1" fmla="*/ 0 h 420414"/>
                <a:gd name="connsiteX2" fmla="*/ 4534045 w 4691562"/>
                <a:gd name="connsiteY2" fmla="*/ 0 h 420414"/>
                <a:gd name="connsiteX3" fmla="*/ 4691562 w 4691562"/>
                <a:gd name="connsiteY3" fmla="*/ 157517 h 420414"/>
                <a:gd name="connsiteX4" fmla="*/ 4680355 w 4691562"/>
                <a:gd name="connsiteY4" fmla="*/ 420414 h 420414"/>
                <a:gd name="connsiteX5" fmla="*/ 0 w 4691562"/>
                <a:gd name="connsiteY5" fmla="*/ 420414 h 420414"/>
                <a:gd name="connsiteX6" fmla="*/ 10347 w 4691562"/>
                <a:gd name="connsiteY6" fmla="*/ 157517 h 420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691562" h="420414">
                  <a:moveTo>
                    <a:pt x="10347" y="157517"/>
                  </a:moveTo>
                  <a:cubicBezTo>
                    <a:pt x="10347" y="70523"/>
                    <a:pt x="80870" y="0"/>
                    <a:pt x="167864" y="0"/>
                  </a:cubicBezTo>
                  <a:lnTo>
                    <a:pt x="4534045" y="0"/>
                  </a:lnTo>
                  <a:cubicBezTo>
                    <a:pt x="4621039" y="0"/>
                    <a:pt x="4691562" y="70523"/>
                    <a:pt x="4691562" y="157517"/>
                  </a:cubicBezTo>
                  <a:lnTo>
                    <a:pt x="4680355" y="420414"/>
                  </a:lnTo>
                  <a:lnTo>
                    <a:pt x="0" y="420414"/>
                  </a:lnTo>
                  <a:lnTo>
                    <a:pt x="10347" y="157517"/>
                  </a:lnTo>
                  <a:close/>
                </a:path>
              </a:pathLst>
            </a:cu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spcFirstLastPara="0" vert="horz" wrap="square" lIns="180000" tIns="36000" rIns="83821" bIns="83820" numCol="1" spcCol="1270" anchor="ctr" anchorCtr="0">
              <a:noAutofit/>
            </a:bodyPr>
            <a:lstStyle/>
            <a:p>
              <a:pPr marL="228600" indent="-228600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22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Импликация</a:t>
              </a:r>
            </a:p>
          </p:txBody>
        </p:sp>
      </p:grpSp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7715404"/>
              </p:ext>
            </p:extLst>
          </p:nvPr>
        </p:nvGraphicFramePr>
        <p:xfrm>
          <a:off x="1258888" y="2131878"/>
          <a:ext cx="2773052" cy="20892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1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1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96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7842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ru-RU"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C2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C2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C2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C2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ru-RU"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C2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C2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C2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C2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ru-RU" sz="2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→ </a:t>
                      </a:r>
                      <a:r>
                        <a:rPr lang="en-US" sz="20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ru-RU"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C2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C2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C2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C2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842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C2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C2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C2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C2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C2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C2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C2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C2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C2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C2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C2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C2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7842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C2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C2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C2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C2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C2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C2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C2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C2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C2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C2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C2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C2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7842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C2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C2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C2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C2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C2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C2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C2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C2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C2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C2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C2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C2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7842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C2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C2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C2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C2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C2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C2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C2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C2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C2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C2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C2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C2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7" name="Прямоугольник 46"/>
          <p:cNvSpPr/>
          <p:nvPr/>
        </p:nvSpPr>
        <p:spPr>
          <a:xfrm>
            <a:off x="792163" y="4309554"/>
            <a:ext cx="3812534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Ложно тогда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только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тогда, когда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посылка (первое) истинна, а следствие (второе) ложно.</a:t>
            </a: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765902" y="1673445"/>
            <a:ext cx="377999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Следование</a:t>
            </a:r>
            <a:endParaRPr lang="ru-RU" sz="2200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4896035" y="1016000"/>
            <a:ext cx="3888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5125" algn="just"/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Пример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высказывания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indent="365125" algn="just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Если верно списали пример, то получили верный ответ.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5292081" y="2312876"/>
            <a:ext cx="345638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A: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Пример списали верно</a:t>
            </a:r>
          </a:p>
          <a:p>
            <a:pPr algn="just"/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Получили верный ответ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4896036" y="3032407"/>
            <a:ext cx="38880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5125" algn="just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 высказывании нет информации о правильности самого решения.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Анализи-ровать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можно только то, что сказано в высказывании. </a:t>
            </a:r>
          </a:p>
          <a:p>
            <a:pPr indent="365125" algn="just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Если списали неверно, то ответ может быть любым. </a:t>
            </a:r>
          </a:p>
          <a:p>
            <a:pPr indent="365125" algn="just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Из ложной посылки можно получить истинное и ложное высказывание, из истинного только истинное.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896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Логические операции</a:t>
            </a:r>
            <a:endParaRPr lang="ru-RU" dirty="0"/>
          </a:p>
        </p:txBody>
      </p:sp>
      <p:grpSp>
        <p:nvGrpSpPr>
          <p:cNvPr id="12" name="Группа 11"/>
          <p:cNvGrpSpPr/>
          <p:nvPr/>
        </p:nvGrpSpPr>
        <p:grpSpPr>
          <a:xfrm>
            <a:off x="621615" y="1025324"/>
            <a:ext cx="4069147" cy="5436659"/>
            <a:chOff x="600229" y="44655"/>
            <a:chExt cx="3862770" cy="5436659"/>
          </a:xfrm>
        </p:grpSpPr>
        <p:sp>
          <p:nvSpPr>
            <p:cNvPr id="13" name="Прямоугольник с двумя скругленными соседними углами 12"/>
            <p:cNvSpPr/>
            <p:nvPr/>
          </p:nvSpPr>
          <p:spPr>
            <a:xfrm flipV="1">
              <a:off x="618017" y="440391"/>
              <a:ext cx="3826651" cy="5040923"/>
            </a:xfrm>
            <a:prstGeom prst="round2SameRect">
              <a:avLst>
                <a:gd name="adj1" fmla="val 6192"/>
                <a:gd name="adj2" fmla="val 0"/>
              </a:avLst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spcFirstLastPara="0" vert="horz" wrap="square" lIns="180000" tIns="360000" rIns="360000" bIns="180000" numCol="1" spcCol="1270" anchor="b" anchorCtr="0">
              <a:noAutofit/>
            </a:bodyPr>
            <a:lstStyle/>
            <a:p>
              <a:pPr marL="0" lvl="1" defTabSz="9779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ru-RU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Полилиния 13"/>
            <p:cNvSpPr/>
            <p:nvPr/>
          </p:nvSpPr>
          <p:spPr>
            <a:xfrm>
              <a:off x="600229" y="44655"/>
              <a:ext cx="3862770" cy="576000"/>
            </a:xfrm>
            <a:custGeom>
              <a:avLst/>
              <a:gdLst>
                <a:gd name="connsiteX0" fmla="*/ 0 w 4681215"/>
                <a:gd name="connsiteY0" fmla="*/ 157517 h 1575174"/>
                <a:gd name="connsiteX1" fmla="*/ 157517 w 4681215"/>
                <a:gd name="connsiteY1" fmla="*/ 0 h 1575174"/>
                <a:gd name="connsiteX2" fmla="*/ 4523698 w 4681215"/>
                <a:gd name="connsiteY2" fmla="*/ 0 h 1575174"/>
                <a:gd name="connsiteX3" fmla="*/ 4681215 w 4681215"/>
                <a:gd name="connsiteY3" fmla="*/ 157517 h 1575174"/>
                <a:gd name="connsiteX4" fmla="*/ 4681215 w 4681215"/>
                <a:gd name="connsiteY4" fmla="*/ 1417657 h 1575174"/>
                <a:gd name="connsiteX5" fmla="*/ 4523698 w 4681215"/>
                <a:gd name="connsiteY5" fmla="*/ 1575174 h 1575174"/>
                <a:gd name="connsiteX6" fmla="*/ 157517 w 4681215"/>
                <a:gd name="connsiteY6" fmla="*/ 1575174 h 1575174"/>
                <a:gd name="connsiteX7" fmla="*/ 0 w 4681215"/>
                <a:gd name="connsiteY7" fmla="*/ 1417657 h 1575174"/>
                <a:gd name="connsiteX8" fmla="*/ 0 w 4681215"/>
                <a:gd name="connsiteY8" fmla="*/ 157517 h 1575174"/>
                <a:gd name="connsiteX0" fmla="*/ 0 w 4681215"/>
                <a:gd name="connsiteY0" fmla="*/ 157517 h 1575174"/>
                <a:gd name="connsiteX1" fmla="*/ 157517 w 4681215"/>
                <a:gd name="connsiteY1" fmla="*/ 0 h 1575174"/>
                <a:gd name="connsiteX2" fmla="*/ 4523698 w 4681215"/>
                <a:gd name="connsiteY2" fmla="*/ 0 h 1575174"/>
                <a:gd name="connsiteX3" fmla="*/ 4681215 w 4681215"/>
                <a:gd name="connsiteY3" fmla="*/ 157517 h 1575174"/>
                <a:gd name="connsiteX4" fmla="*/ 4681215 w 4681215"/>
                <a:gd name="connsiteY4" fmla="*/ 1417657 h 1575174"/>
                <a:gd name="connsiteX5" fmla="*/ 4523698 w 4681215"/>
                <a:gd name="connsiteY5" fmla="*/ 1575174 h 1575174"/>
                <a:gd name="connsiteX6" fmla="*/ 157517 w 4681215"/>
                <a:gd name="connsiteY6" fmla="*/ 1575174 h 1575174"/>
                <a:gd name="connsiteX7" fmla="*/ 0 w 4681215"/>
                <a:gd name="connsiteY7" fmla="*/ 1417657 h 1575174"/>
                <a:gd name="connsiteX8" fmla="*/ 0 w 4681215"/>
                <a:gd name="connsiteY8" fmla="*/ 157517 h 1575174"/>
                <a:gd name="connsiteX0" fmla="*/ 0 w 4681215"/>
                <a:gd name="connsiteY0" fmla="*/ 157517 h 1575174"/>
                <a:gd name="connsiteX1" fmla="*/ 157517 w 4681215"/>
                <a:gd name="connsiteY1" fmla="*/ 0 h 1575174"/>
                <a:gd name="connsiteX2" fmla="*/ 4523698 w 4681215"/>
                <a:gd name="connsiteY2" fmla="*/ 0 h 1575174"/>
                <a:gd name="connsiteX3" fmla="*/ 4681215 w 4681215"/>
                <a:gd name="connsiteY3" fmla="*/ 157517 h 1575174"/>
                <a:gd name="connsiteX4" fmla="*/ 4681215 w 4681215"/>
                <a:gd name="connsiteY4" fmla="*/ 1417657 h 1575174"/>
                <a:gd name="connsiteX5" fmla="*/ 4523698 w 4681215"/>
                <a:gd name="connsiteY5" fmla="*/ 1575174 h 1575174"/>
                <a:gd name="connsiteX6" fmla="*/ 0 w 4681215"/>
                <a:gd name="connsiteY6" fmla="*/ 1417657 h 1575174"/>
                <a:gd name="connsiteX7" fmla="*/ 0 w 4681215"/>
                <a:gd name="connsiteY7" fmla="*/ 157517 h 1575174"/>
                <a:gd name="connsiteX0" fmla="*/ 0 w 4681215"/>
                <a:gd name="connsiteY0" fmla="*/ 157517 h 1575174"/>
                <a:gd name="connsiteX1" fmla="*/ 157517 w 4681215"/>
                <a:gd name="connsiteY1" fmla="*/ 0 h 1575174"/>
                <a:gd name="connsiteX2" fmla="*/ 4523698 w 4681215"/>
                <a:gd name="connsiteY2" fmla="*/ 0 h 1575174"/>
                <a:gd name="connsiteX3" fmla="*/ 4681215 w 4681215"/>
                <a:gd name="connsiteY3" fmla="*/ 157517 h 1575174"/>
                <a:gd name="connsiteX4" fmla="*/ 4681215 w 4681215"/>
                <a:gd name="connsiteY4" fmla="*/ 1417657 h 1575174"/>
                <a:gd name="connsiteX5" fmla="*/ 0 w 4681215"/>
                <a:gd name="connsiteY5" fmla="*/ 1417657 h 1575174"/>
                <a:gd name="connsiteX6" fmla="*/ 0 w 4681215"/>
                <a:gd name="connsiteY6" fmla="*/ 157517 h 1575174"/>
                <a:gd name="connsiteX0" fmla="*/ 0 w 4681215"/>
                <a:gd name="connsiteY0" fmla="*/ 157517 h 1575174"/>
                <a:gd name="connsiteX1" fmla="*/ 157517 w 4681215"/>
                <a:gd name="connsiteY1" fmla="*/ 0 h 1575174"/>
                <a:gd name="connsiteX2" fmla="*/ 4523698 w 4681215"/>
                <a:gd name="connsiteY2" fmla="*/ 0 h 1575174"/>
                <a:gd name="connsiteX3" fmla="*/ 4681215 w 4681215"/>
                <a:gd name="connsiteY3" fmla="*/ 157517 h 1575174"/>
                <a:gd name="connsiteX4" fmla="*/ 4681215 w 4681215"/>
                <a:gd name="connsiteY4" fmla="*/ 1417657 h 1575174"/>
                <a:gd name="connsiteX5" fmla="*/ 0 w 4681215"/>
                <a:gd name="connsiteY5" fmla="*/ 1417657 h 1575174"/>
                <a:gd name="connsiteX6" fmla="*/ 0 w 4681215"/>
                <a:gd name="connsiteY6" fmla="*/ 157517 h 1575174"/>
                <a:gd name="connsiteX0" fmla="*/ 0 w 4681215"/>
                <a:gd name="connsiteY0" fmla="*/ 157517 h 1575174"/>
                <a:gd name="connsiteX1" fmla="*/ 157517 w 4681215"/>
                <a:gd name="connsiteY1" fmla="*/ 0 h 1575174"/>
                <a:gd name="connsiteX2" fmla="*/ 4523698 w 4681215"/>
                <a:gd name="connsiteY2" fmla="*/ 0 h 1575174"/>
                <a:gd name="connsiteX3" fmla="*/ 4681215 w 4681215"/>
                <a:gd name="connsiteY3" fmla="*/ 157517 h 1575174"/>
                <a:gd name="connsiteX4" fmla="*/ 4670008 w 4681215"/>
                <a:gd name="connsiteY4" fmla="*/ 420414 h 1575174"/>
                <a:gd name="connsiteX5" fmla="*/ 4681215 w 4681215"/>
                <a:gd name="connsiteY5" fmla="*/ 1417657 h 1575174"/>
                <a:gd name="connsiteX6" fmla="*/ 0 w 4681215"/>
                <a:gd name="connsiteY6" fmla="*/ 1417657 h 1575174"/>
                <a:gd name="connsiteX7" fmla="*/ 0 w 4681215"/>
                <a:gd name="connsiteY7" fmla="*/ 157517 h 1575174"/>
                <a:gd name="connsiteX0" fmla="*/ 10347 w 4691562"/>
                <a:gd name="connsiteY0" fmla="*/ 157517 h 1575174"/>
                <a:gd name="connsiteX1" fmla="*/ 167864 w 4691562"/>
                <a:gd name="connsiteY1" fmla="*/ 0 h 1575174"/>
                <a:gd name="connsiteX2" fmla="*/ 4534045 w 4691562"/>
                <a:gd name="connsiteY2" fmla="*/ 0 h 1575174"/>
                <a:gd name="connsiteX3" fmla="*/ 4691562 w 4691562"/>
                <a:gd name="connsiteY3" fmla="*/ 157517 h 1575174"/>
                <a:gd name="connsiteX4" fmla="*/ 4680355 w 4691562"/>
                <a:gd name="connsiteY4" fmla="*/ 420414 h 1575174"/>
                <a:gd name="connsiteX5" fmla="*/ 4691562 w 4691562"/>
                <a:gd name="connsiteY5" fmla="*/ 1417657 h 1575174"/>
                <a:gd name="connsiteX6" fmla="*/ 10347 w 4691562"/>
                <a:gd name="connsiteY6" fmla="*/ 1417657 h 1575174"/>
                <a:gd name="connsiteX7" fmla="*/ 0 w 4691562"/>
                <a:gd name="connsiteY7" fmla="*/ 420414 h 1575174"/>
                <a:gd name="connsiteX8" fmla="*/ 10347 w 4691562"/>
                <a:gd name="connsiteY8" fmla="*/ 157517 h 1575174"/>
                <a:gd name="connsiteX0" fmla="*/ 10347 w 4691562"/>
                <a:gd name="connsiteY0" fmla="*/ 157517 h 1417657"/>
                <a:gd name="connsiteX1" fmla="*/ 167864 w 4691562"/>
                <a:gd name="connsiteY1" fmla="*/ 0 h 1417657"/>
                <a:gd name="connsiteX2" fmla="*/ 4534045 w 4691562"/>
                <a:gd name="connsiteY2" fmla="*/ 0 h 1417657"/>
                <a:gd name="connsiteX3" fmla="*/ 4691562 w 4691562"/>
                <a:gd name="connsiteY3" fmla="*/ 157517 h 1417657"/>
                <a:gd name="connsiteX4" fmla="*/ 4680355 w 4691562"/>
                <a:gd name="connsiteY4" fmla="*/ 420414 h 1417657"/>
                <a:gd name="connsiteX5" fmla="*/ 4691562 w 4691562"/>
                <a:gd name="connsiteY5" fmla="*/ 1417657 h 1417657"/>
                <a:gd name="connsiteX6" fmla="*/ 0 w 4691562"/>
                <a:gd name="connsiteY6" fmla="*/ 420414 h 1417657"/>
                <a:gd name="connsiteX7" fmla="*/ 10347 w 4691562"/>
                <a:gd name="connsiteY7" fmla="*/ 157517 h 1417657"/>
                <a:gd name="connsiteX0" fmla="*/ 10347 w 4691562"/>
                <a:gd name="connsiteY0" fmla="*/ 157517 h 1417657"/>
                <a:gd name="connsiteX1" fmla="*/ 167864 w 4691562"/>
                <a:gd name="connsiteY1" fmla="*/ 0 h 1417657"/>
                <a:gd name="connsiteX2" fmla="*/ 4534045 w 4691562"/>
                <a:gd name="connsiteY2" fmla="*/ 0 h 1417657"/>
                <a:gd name="connsiteX3" fmla="*/ 4691562 w 4691562"/>
                <a:gd name="connsiteY3" fmla="*/ 157517 h 1417657"/>
                <a:gd name="connsiteX4" fmla="*/ 4680355 w 4691562"/>
                <a:gd name="connsiteY4" fmla="*/ 420414 h 1417657"/>
                <a:gd name="connsiteX5" fmla="*/ 4691562 w 4691562"/>
                <a:gd name="connsiteY5" fmla="*/ 1417657 h 1417657"/>
                <a:gd name="connsiteX6" fmla="*/ 0 w 4691562"/>
                <a:gd name="connsiteY6" fmla="*/ 420414 h 1417657"/>
                <a:gd name="connsiteX7" fmla="*/ 10347 w 4691562"/>
                <a:gd name="connsiteY7" fmla="*/ 157517 h 1417657"/>
                <a:gd name="connsiteX0" fmla="*/ 10347 w 4691562"/>
                <a:gd name="connsiteY0" fmla="*/ 157517 h 420414"/>
                <a:gd name="connsiteX1" fmla="*/ 167864 w 4691562"/>
                <a:gd name="connsiteY1" fmla="*/ 0 h 420414"/>
                <a:gd name="connsiteX2" fmla="*/ 4534045 w 4691562"/>
                <a:gd name="connsiteY2" fmla="*/ 0 h 420414"/>
                <a:gd name="connsiteX3" fmla="*/ 4691562 w 4691562"/>
                <a:gd name="connsiteY3" fmla="*/ 157517 h 420414"/>
                <a:gd name="connsiteX4" fmla="*/ 4680355 w 4691562"/>
                <a:gd name="connsiteY4" fmla="*/ 420414 h 420414"/>
                <a:gd name="connsiteX5" fmla="*/ 0 w 4691562"/>
                <a:gd name="connsiteY5" fmla="*/ 420414 h 420414"/>
                <a:gd name="connsiteX6" fmla="*/ 10347 w 4691562"/>
                <a:gd name="connsiteY6" fmla="*/ 157517 h 420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691562" h="420414">
                  <a:moveTo>
                    <a:pt x="10347" y="157517"/>
                  </a:moveTo>
                  <a:cubicBezTo>
                    <a:pt x="10347" y="70523"/>
                    <a:pt x="80870" y="0"/>
                    <a:pt x="167864" y="0"/>
                  </a:cubicBezTo>
                  <a:lnTo>
                    <a:pt x="4534045" y="0"/>
                  </a:lnTo>
                  <a:cubicBezTo>
                    <a:pt x="4621039" y="0"/>
                    <a:pt x="4691562" y="70523"/>
                    <a:pt x="4691562" y="157517"/>
                  </a:cubicBezTo>
                  <a:lnTo>
                    <a:pt x="4680355" y="420414"/>
                  </a:lnTo>
                  <a:lnTo>
                    <a:pt x="0" y="420414"/>
                  </a:lnTo>
                  <a:lnTo>
                    <a:pt x="10347" y="157517"/>
                  </a:lnTo>
                  <a:close/>
                </a:path>
              </a:pathLst>
            </a:custGeom>
            <a:gradFill>
              <a:gsLst>
                <a:gs pos="0">
                  <a:srgbClr val="0094C8"/>
                </a:gs>
                <a:gs pos="80000">
                  <a:srgbClr val="4BD0FF"/>
                </a:gs>
                <a:gs pos="100000">
                  <a:srgbClr val="4BD0FF"/>
                </a:gs>
              </a:gsLst>
            </a:gradFill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spcFirstLastPara="0" vert="horz" wrap="square" lIns="180000" tIns="36000" rIns="83821" bIns="83820" numCol="1" spcCol="1270" anchor="ctr" anchorCtr="0">
              <a:noAutofit/>
            </a:bodyPr>
            <a:lstStyle/>
            <a:p>
              <a:pPr marL="228600" indent="-228600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22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Строгая дизъюнкция</a:t>
              </a:r>
              <a:endParaRPr lang="ru-RU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8" name="Таблица 4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92655757"/>
                  </p:ext>
                </p:extLst>
              </p:nvPr>
            </p:nvGraphicFramePr>
            <p:xfrm>
              <a:off x="1251746" y="2588539"/>
              <a:ext cx="2808312" cy="1981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9208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2008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29614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</a:t>
                          </a:r>
                          <a:endParaRPr lang="ru-RU" sz="20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B</a:t>
                          </a:r>
                          <a:endParaRPr lang="ru-RU" sz="20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⊕</m:t>
                              </m:r>
                              <m:r>
                                <a:rPr lang="ru-RU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sz="2000" b="1" baseline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B</a:t>
                          </a:r>
                          <a:endParaRPr lang="ru-RU" sz="20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0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0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ru-RU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ru-RU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0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ru-RU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ru-RU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0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ru-RU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ru-RU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8" name="Таблица 4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92655757"/>
                  </p:ext>
                </p:extLst>
              </p:nvPr>
            </p:nvGraphicFramePr>
            <p:xfrm>
              <a:off x="1251746" y="2588539"/>
              <a:ext cx="2808312" cy="1981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9208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2008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29614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</a:t>
                          </a:r>
                          <a:endParaRPr lang="ru-RU" sz="20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B</a:t>
                          </a:r>
                          <a:endParaRPr lang="ru-RU" sz="20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17371" t="-6154" r="-939" b="-4307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ru-RU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ru-RU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ru-RU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ru-RU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ru-RU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ru-RU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9" name="Прямоугольник 48"/>
          <p:cNvSpPr/>
          <p:nvPr/>
        </p:nvSpPr>
        <p:spPr>
          <a:xfrm>
            <a:off x="755996" y="4647912"/>
            <a:ext cx="37800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Высказывание истинно тогда, когда только одно из двух исходных </a:t>
            </a:r>
            <a:r>
              <a:rPr lang="ru-RU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выска-зываний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истинно. </a:t>
            </a: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Прямоугольник 50"/>
          <p:cNvSpPr/>
          <p:nvPr/>
        </p:nvSpPr>
        <p:spPr>
          <a:xfrm>
            <a:off x="800945" y="1710211"/>
            <a:ext cx="399245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Исключающая дизъюнкция</a:t>
            </a:r>
            <a:endParaRPr lang="ru-RU" sz="2200" dirty="0"/>
          </a:p>
        </p:txBody>
      </p:sp>
      <p:sp>
        <p:nvSpPr>
          <p:cNvPr id="27" name="Прямоугольник 26"/>
          <p:cNvSpPr/>
          <p:nvPr/>
        </p:nvSpPr>
        <p:spPr>
          <a:xfrm>
            <a:off x="4860032" y="1016000"/>
            <a:ext cx="403314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5125" algn="just"/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Пример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высказывания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indent="365125" algn="just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Сегодня мы пойдем либо в театр, либо в кино.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Прямоугольник 27"/>
          <p:cNvSpPr/>
          <p:nvPr/>
        </p:nvSpPr>
        <p:spPr>
          <a:xfrm>
            <a:off x="4860032" y="1966562"/>
            <a:ext cx="389546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54013" algn="just"/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A: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Мы пойдем в театр</a:t>
            </a:r>
          </a:p>
          <a:p>
            <a:pPr indent="354013" algn="just"/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Мы пойдем в кино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Прямоугольник 28"/>
          <p:cNvSpPr/>
          <p:nvPr/>
        </p:nvSpPr>
        <p:spPr>
          <a:xfrm>
            <a:off x="4860032" y="2708920"/>
            <a:ext cx="403314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5125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Невозможно отправиться в кино и в театр одновременно.</a:t>
            </a:r>
          </a:p>
          <a:p>
            <a:pPr marL="1071563" algn="just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Но если не пойти в театр и не пойти в кино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высказывание будет ложным. 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5996" y="3618225"/>
            <a:ext cx="3456382" cy="2880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796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29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16992</TotalTime>
  <Words>1643</Words>
  <Application>Microsoft Office PowerPoint</Application>
  <PresentationFormat>Экран (4:3)</PresentationFormat>
  <Paragraphs>407</Paragraphs>
  <Slides>21</Slides>
  <Notes>14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7" baseType="lpstr">
      <vt:lpstr>Arial</vt:lpstr>
      <vt:lpstr>Arial Black</vt:lpstr>
      <vt:lpstr>Calibri</vt:lpstr>
      <vt:lpstr>Cambria Math</vt:lpstr>
      <vt:lpstr>Times New Roman</vt:lpstr>
      <vt:lpstr>Тема Office</vt:lpstr>
      <vt:lpstr>АЛГЕБРА ЛОГИКИ</vt:lpstr>
      <vt:lpstr>Ключевые слова</vt:lpstr>
      <vt:lpstr>Алгебра логики</vt:lpstr>
      <vt:lpstr>Высказывания и переменные</vt:lpstr>
      <vt:lpstr>Высказывания и переменные</vt:lpstr>
      <vt:lpstr>Высказывания и переменные</vt:lpstr>
      <vt:lpstr>Логические операции</vt:lpstr>
      <vt:lpstr>Логические операции</vt:lpstr>
      <vt:lpstr>Логические операции</vt:lpstr>
      <vt:lpstr>Логические операции</vt:lpstr>
      <vt:lpstr>Обозначения логических операций</vt:lpstr>
      <vt:lpstr>Логические выражения</vt:lpstr>
      <vt:lpstr>Логические выражения</vt:lpstr>
      <vt:lpstr>Логические выражения</vt:lpstr>
      <vt:lpstr>Логические выражения</vt:lpstr>
      <vt:lpstr>Предикаты и множества истинности</vt:lpstr>
      <vt:lpstr>Самое главное</vt:lpstr>
      <vt:lpstr>Самое главное</vt:lpstr>
      <vt:lpstr>Вопросы и задания</vt:lpstr>
      <vt:lpstr>Вопросы и задания</vt:lpstr>
      <vt:lpstr>Информационные источники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MK</dc:creator>
  <cp:lastModifiedBy>Елена Мирончик</cp:lastModifiedBy>
  <cp:revision>1014</cp:revision>
  <dcterms:modified xsi:type="dcterms:W3CDTF">2017-02-26T08:43:50Z</dcterms:modified>
</cp:coreProperties>
</file>