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8" r:id="rId3"/>
    <p:sldId id="346" r:id="rId4"/>
    <p:sldId id="347" r:id="rId5"/>
    <p:sldId id="354" r:id="rId6"/>
    <p:sldId id="357" r:id="rId7"/>
    <p:sldId id="361" r:id="rId8"/>
    <p:sldId id="360" r:id="rId9"/>
    <p:sldId id="362" r:id="rId10"/>
    <p:sldId id="363" r:id="rId11"/>
    <p:sldId id="348" r:id="rId12"/>
    <p:sldId id="349" r:id="rId13"/>
    <p:sldId id="364" r:id="rId14"/>
    <p:sldId id="365" r:id="rId15"/>
    <p:sldId id="366" r:id="rId16"/>
    <p:sldId id="367" r:id="rId17"/>
    <p:sldId id="368" r:id="rId18"/>
    <p:sldId id="369" r:id="rId19"/>
    <p:sldId id="372" r:id="rId20"/>
    <p:sldId id="373" r:id="rId21"/>
    <p:sldId id="371" r:id="rId22"/>
    <p:sldId id="259" r:id="rId23"/>
    <p:sldId id="314" r:id="rId24"/>
    <p:sldId id="335" r:id="rId25"/>
    <p:sldId id="374" r:id="rId26"/>
    <p:sldId id="377" r:id="rId27"/>
    <p:sldId id="378" r:id="rId2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926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6" autoAdjust="0"/>
    <p:restoredTop sz="89076" autoAdjust="0"/>
  </p:normalViewPr>
  <p:slideViewPr>
    <p:cSldViewPr>
      <p:cViewPr>
        <p:scale>
          <a:sx n="80" d="100"/>
          <a:sy n="80" d="100"/>
        </p:scale>
        <p:origin x="36" y="-468"/>
      </p:cViewPr>
      <p:guideLst>
        <p:guide orient="horz" pos="4065"/>
        <p:guide orient="horz" pos="663"/>
        <p:guide pos="5602"/>
        <p:guide pos="476"/>
        <p:guide pos="385"/>
        <p:guide/>
        <p:guide pos="5556"/>
        <p:guide pos="1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0572"/>
    </p:cViewPr>
  </p:sorterViewPr>
  <p:notesViewPr>
    <p:cSldViewPr>
      <p:cViewPr varScale="1">
        <p:scale>
          <a:sx n="83" d="100"/>
          <a:sy n="83" d="100"/>
        </p:scale>
        <p:origin x="-16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91728-1E6F-4D38-A709-202A381AACD1}" type="datetimeFigureOut">
              <a:rPr lang="ru-RU" smtClean="0"/>
              <a:pPr/>
              <a:t>13.08.2017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E11E7-4FA8-414C-A763-02B4941B0B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1197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DECFB-AFAA-43A6-80AE-F6B6BF481728}" type="datetimeFigureOut">
              <a:rPr lang="ru-RU" smtClean="0"/>
              <a:pPr/>
              <a:t>13.08.2017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705C0-65DE-437A-8D67-B1204842C6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23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822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822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27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071670" y="0"/>
            <a:ext cx="707233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2071670" y="2285992"/>
            <a:ext cx="7072330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071670" y="857233"/>
            <a:ext cx="6715172" cy="3214709"/>
          </a:xfrm>
        </p:spPr>
        <p:txBody>
          <a:bodyPr rIns="0" anchor="b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071670" y="4214818"/>
            <a:ext cx="6715172" cy="1643074"/>
          </a:xfrm>
        </p:spPr>
        <p:txBody>
          <a:bodyPr rIns="0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6000768"/>
            <a:ext cx="207167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400" b="1" cap="none" spc="0" dirty="0" smtClean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10 класс</a:t>
            </a:r>
            <a:endParaRPr lang="ru-RU" sz="3400" b="1" cap="none" spc="0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572264" y="214290"/>
            <a:ext cx="221457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Информатика</a:t>
            </a:r>
            <a:endParaRPr lang="ru-RU" sz="2400" b="0" cap="none" spc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2285992"/>
            <a:ext cx="2071670" cy="180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C:\Ирина\фото\Выпускной\логоти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5929330"/>
            <a:ext cx="2075784" cy="678995"/>
          </a:xfrm>
          <a:prstGeom prst="rect">
            <a:avLst/>
          </a:prstGeom>
          <a:noFill/>
        </p:spPr>
      </p:pic>
      <p:pic>
        <p:nvPicPr>
          <p:cNvPr id="1026" name="Picture 2" descr="C:\Documents and Settings\Администратор.HOME-FDD52612A3\Рабочий стол\Ирина_Раб стол\10-2\01.bmp"/>
          <p:cNvPicPr>
            <a:picLocks noChangeAspect="1" noChangeArrowheads="1"/>
          </p:cNvPicPr>
          <p:nvPr userDrawn="1"/>
        </p:nvPicPr>
        <p:blipFill>
          <a:blip r:embed="rId3"/>
          <a:srcRect l="2674" r="1625"/>
          <a:stretch>
            <a:fillRect/>
          </a:stretch>
        </p:blipFill>
        <p:spPr bwMode="auto">
          <a:xfrm>
            <a:off x="0" y="2285992"/>
            <a:ext cx="2068776" cy="18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 userDrawn="1"/>
        </p:nvSpPr>
        <p:spPr>
          <a:xfrm>
            <a:off x="8143900" y="214290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 userDrawn="1"/>
        </p:nvSpPr>
        <p:spPr>
          <a:xfrm>
            <a:off x="8143900" y="214290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150790"/>
            <a:ext cx="810838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01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2071670" y="2285992"/>
            <a:ext cx="7072330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071670" y="857233"/>
            <a:ext cx="6715172" cy="3214709"/>
          </a:xfrm>
        </p:spPr>
        <p:txBody>
          <a:bodyPr anchor="b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071670" y="4214818"/>
            <a:ext cx="6715172" cy="1643074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2285992"/>
            <a:ext cx="2071670" cy="180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52736"/>
            <a:ext cx="8215369" cy="48051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озврат 5">
            <a:hlinkClick r:id="" action="ppaction://hlinkshowjump?jump=lastslideviewed" highlightClick="1"/>
          </p:cNvPr>
          <p:cNvSpPr/>
          <p:nvPr userDrawn="1"/>
        </p:nvSpPr>
        <p:spPr>
          <a:xfrm>
            <a:off x="8215338" y="6000768"/>
            <a:ext cx="685250" cy="685250"/>
          </a:xfrm>
          <a:prstGeom prst="actionButtonRetur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14348" y="1600200"/>
            <a:ext cx="37814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05348" y="1600200"/>
            <a:ext cx="37814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14348" y="1195404"/>
            <a:ext cx="37830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14348" y="1835166"/>
            <a:ext cx="3783040" cy="4522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02274" y="1195404"/>
            <a:ext cx="37845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902274" y="1835166"/>
            <a:ext cx="3784526" cy="4522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5910280"/>
            <a:ext cx="9144000" cy="5000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70" cy="4643470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2050" name="Picture 2" descr="C:\Documents and Settings\Администратор.HOME-FDD52612A3\Рабочий стол\земля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5016"/>
            <a:ext cx="862841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5910280"/>
            <a:ext cx="9144000" cy="5000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70" cy="4643470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2050" name="Picture 2" descr="C:\Documents and Settings\Администратор.HOME-FDD52612A3\Рабочий стол\земля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5016"/>
            <a:ext cx="862841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244950" cy="5825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42910" y="1071546"/>
            <a:ext cx="8215369" cy="5286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42910" y="0"/>
            <a:ext cx="700120" cy="107722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r"/>
            <a:r>
              <a:rPr lang="ru-RU" sz="100" dirty="0" smtClean="0">
                <a:solidFill>
                  <a:schemeClr val="bg1"/>
                </a:solidFill>
              </a:rPr>
              <a:t>МК</a:t>
            </a:r>
            <a:endParaRPr lang="ru-RU" sz="1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2" r:id="rId5"/>
    <p:sldLayoutId id="2147483653" r:id="rId6"/>
    <p:sldLayoutId id="2147483656" r:id="rId7"/>
    <p:sldLayoutId id="2147483657" r:id="rId8"/>
    <p:sldLayoutId id="2147483654" r:id="rId9"/>
    <p:sldLayoutId id="2147483662" r:id="rId10"/>
    <p:sldLayoutId id="2147483661" r:id="rId11"/>
    <p:sldLayoutId id="2147483660" r:id="rId12"/>
    <p:sldLayoutId id="2147483655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70C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just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1670" y="857233"/>
            <a:ext cx="6858048" cy="3214709"/>
          </a:xfrm>
        </p:spPr>
        <p:txBody>
          <a:bodyPr>
            <a:normAutofit/>
          </a:bodyPr>
          <a:lstStyle/>
          <a:p>
            <a:pPr>
              <a:tabLst>
                <a:tab pos="534988" algn="l"/>
              </a:tabLst>
            </a:pPr>
            <a:r>
              <a:rPr lang="ru-RU" dirty="0" smtClean="0"/>
              <a:t>АРИФМЕТИЧЕСКИЕ ОПЕРАЦИИ </a:t>
            </a:r>
            <a:br>
              <a:rPr lang="ru-RU" dirty="0" smtClean="0"/>
            </a:br>
            <a:r>
              <a:rPr lang="ru-RU" dirty="0" smtClean="0"/>
              <a:t>В ПОЗИЦИОННЫХ СИСТЕМАХ СЧИСЛЕНИЯ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ПРЕДСТАВЛЕНИЕ ИНФОРМАЦИИ В КОМПЬЮТЕРЕ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Решите самостоятельно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95694" y="5929330"/>
            <a:ext cx="2448272" cy="504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ОТВЕТ</a:t>
            </a:r>
            <a:endParaRPr lang="ru-RU" sz="2000" b="1" dirty="0"/>
          </a:p>
        </p:txBody>
      </p:sp>
      <p:grpSp>
        <p:nvGrpSpPr>
          <p:cNvPr id="56" name="Группа 55"/>
          <p:cNvGrpSpPr/>
          <p:nvPr/>
        </p:nvGrpSpPr>
        <p:grpSpPr>
          <a:xfrm>
            <a:off x="3441692" y="2047859"/>
            <a:ext cx="2130440" cy="803916"/>
            <a:chOff x="3441692" y="2047859"/>
            <a:chExt cx="2130440" cy="803916"/>
          </a:xfrm>
        </p:grpSpPr>
        <p:grpSp>
          <p:nvGrpSpPr>
            <p:cNvPr id="57" name="Группа 67"/>
            <p:cNvGrpSpPr/>
            <p:nvPr/>
          </p:nvGrpSpPr>
          <p:grpSpPr>
            <a:xfrm>
              <a:off x="3903454" y="2081194"/>
              <a:ext cx="1668678" cy="770581"/>
              <a:chOff x="761868" y="4857757"/>
              <a:chExt cx="1668678" cy="770581"/>
            </a:xfrm>
          </p:grpSpPr>
          <p:grpSp>
            <p:nvGrpSpPr>
              <p:cNvPr id="59" name="Группа 146"/>
              <p:cNvGrpSpPr/>
              <p:nvPr/>
            </p:nvGrpSpPr>
            <p:grpSpPr>
              <a:xfrm>
                <a:off x="761868" y="4857757"/>
                <a:ext cx="1584000" cy="770581"/>
                <a:chOff x="552218" y="4929195"/>
                <a:chExt cx="1584000" cy="770581"/>
              </a:xfrm>
            </p:grpSpPr>
            <p:grpSp>
              <p:nvGrpSpPr>
                <p:cNvPr id="62" name="Группа 149"/>
                <p:cNvGrpSpPr/>
                <p:nvPr/>
              </p:nvGrpSpPr>
              <p:grpSpPr>
                <a:xfrm>
                  <a:off x="785786" y="4929195"/>
                  <a:ext cx="1287570" cy="338558"/>
                  <a:chOff x="785786" y="4857760"/>
                  <a:chExt cx="1287570" cy="429103"/>
                </a:xfrm>
              </p:grpSpPr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785786" y="4857760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5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1000100" y="4857765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4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1214414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5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1428728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4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1643042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5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1857356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4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63" name="Группа 150"/>
                <p:cNvGrpSpPr/>
                <p:nvPr/>
              </p:nvGrpSpPr>
              <p:grpSpPr>
                <a:xfrm>
                  <a:off x="785786" y="5286373"/>
                  <a:ext cx="1287570" cy="339927"/>
                  <a:chOff x="785786" y="4948296"/>
                  <a:chExt cx="1287570" cy="430838"/>
                </a:xfrm>
              </p:grpSpPr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785786" y="4948305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 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1000100" y="4948301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 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1214414" y="4948301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4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1428728" y="4948301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3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1643042" y="4948299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4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1857356" y="4948296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5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006450" y="4950037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5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64" name="TextBox 63"/>
                <p:cNvSpPr txBox="1"/>
                <p:nvPr/>
              </p:nvSpPr>
              <p:spPr>
                <a:xfrm>
                  <a:off x="569786" y="5090710"/>
                  <a:ext cx="21600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ru-RU" sz="2000" dirty="0" smtClean="0"/>
                    <a:t>–</a:t>
                  </a:r>
                  <a:endParaRPr lang="ru-RU" sz="2000" dirty="0" smtClean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65" name="Прямая соединительная линия 64"/>
                <p:cNvCxnSpPr/>
                <p:nvPr/>
              </p:nvCxnSpPr>
              <p:spPr>
                <a:xfrm rot="10800000" flipH="1">
                  <a:off x="552218" y="5698188"/>
                  <a:ext cx="1584000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TextBox 59"/>
              <p:cNvSpPr txBox="1"/>
              <p:nvPr/>
            </p:nvSpPr>
            <p:spPr>
              <a:xfrm>
                <a:off x="2214546" y="5000636"/>
                <a:ext cx="21600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8</a:t>
                </a:r>
                <a:endParaRPr lang="ru-RU" sz="1200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214546" y="5403546"/>
                <a:ext cx="21600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8</a:t>
                </a:r>
                <a:endParaRPr lang="ru-RU" sz="1200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8" name="Содержимое 40"/>
            <p:cNvSpPr txBox="1">
              <a:spLocks/>
            </p:cNvSpPr>
            <p:nvPr/>
          </p:nvSpPr>
          <p:spPr>
            <a:xfrm>
              <a:off x="3441692" y="2047859"/>
              <a:ext cx="928693" cy="3571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altLang="ru-RU" sz="2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kumimoji="0" lang="en-US" altLang="ru-RU" sz="2200" b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)</a:t>
              </a:r>
              <a:r>
                <a:rPr kumimoji="0" lang="ru-RU" altLang="ru-RU" sz="2200" b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</a:t>
              </a:r>
              <a:endParaRPr kumimoji="0" lang="ru-RU" altLang="ru-RU" sz="2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ru-RU" sz="22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79" name="Группа 78"/>
          <p:cNvGrpSpPr/>
          <p:nvPr/>
        </p:nvGrpSpPr>
        <p:grpSpPr>
          <a:xfrm>
            <a:off x="6264043" y="2047859"/>
            <a:ext cx="2094171" cy="803916"/>
            <a:chOff x="6264043" y="2047859"/>
            <a:chExt cx="2094171" cy="803916"/>
          </a:xfrm>
        </p:grpSpPr>
        <p:grpSp>
          <p:nvGrpSpPr>
            <p:cNvPr id="80" name="Группа 98"/>
            <p:cNvGrpSpPr/>
            <p:nvPr/>
          </p:nvGrpSpPr>
          <p:grpSpPr>
            <a:xfrm>
              <a:off x="6786578" y="2081194"/>
              <a:ext cx="1571636" cy="770581"/>
              <a:chOff x="894079" y="4857757"/>
              <a:chExt cx="1571636" cy="770581"/>
            </a:xfrm>
          </p:grpSpPr>
          <p:grpSp>
            <p:nvGrpSpPr>
              <p:cNvPr id="82" name="Группа 214"/>
              <p:cNvGrpSpPr/>
              <p:nvPr/>
            </p:nvGrpSpPr>
            <p:grpSpPr>
              <a:xfrm>
                <a:off x="894079" y="4857757"/>
                <a:ext cx="1451789" cy="770581"/>
                <a:chOff x="684429" y="4929195"/>
                <a:chExt cx="1451789" cy="770581"/>
              </a:xfrm>
            </p:grpSpPr>
            <p:grpSp>
              <p:nvGrpSpPr>
                <p:cNvPr id="85" name="Группа 217"/>
                <p:cNvGrpSpPr/>
                <p:nvPr/>
              </p:nvGrpSpPr>
              <p:grpSpPr>
                <a:xfrm>
                  <a:off x="785786" y="4929195"/>
                  <a:ext cx="1287570" cy="338558"/>
                  <a:chOff x="785786" y="4857760"/>
                  <a:chExt cx="1287570" cy="429103"/>
                </a:xfrm>
              </p:grpSpPr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785786" y="4857760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 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1000100" y="4857765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F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1214414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4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1428728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3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1643042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E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1857356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8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86" name="Группа 218"/>
                <p:cNvGrpSpPr/>
                <p:nvPr/>
              </p:nvGrpSpPr>
              <p:grpSpPr>
                <a:xfrm>
                  <a:off x="785786" y="5286374"/>
                  <a:ext cx="1287570" cy="338563"/>
                  <a:chOff x="785786" y="4948296"/>
                  <a:chExt cx="1287570" cy="429109"/>
                </a:xfrm>
              </p:grpSpPr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785786" y="4948304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 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1000100" y="4948307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 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1214414" y="4948301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8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1428728" y="4948301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4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1653928" y="4948299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4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1857356" y="4948296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5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991953" y="4948301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87" name="TextBox 86"/>
                <p:cNvSpPr txBox="1"/>
                <p:nvPr/>
              </p:nvSpPr>
              <p:spPr>
                <a:xfrm>
                  <a:off x="684429" y="5090710"/>
                  <a:ext cx="21600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ru-RU" sz="2000" dirty="0" smtClean="0"/>
                    <a:t>–</a:t>
                  </a:r>
                  <a:endParaRPr lang="ru-R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88" name="Прямая соединительная линия 87"/>
                <p:cNvCxnSpPr/>
                <p:nvPr/>
              </p:nvCxnSpPr>
              <p:spPr>
                <a:xfrm rot="10800000" flipH="1">
                  <a:off x="696218" y="5698188"/>
                  <a:ext cx="1440000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TextBox 82"/>
              <p:cNvSpPr txBox="1"/>
              <p:nvPr/>
            </p:nvSpPr>
            <p:spPr>
              <a:xfrm>
                <a:off x="2249715" y="5000636"/>
                <a:ext cx="21600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16</a:t>
                </a:r>
                <a:endParaRPr lang="ru-RU" sz="1200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2249715" y="5403546"/>
                <a:ext cx="21600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16</a:t>
                </a:r>
                <a:endParaRPr lang="ru-RU" sz="1200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1" name="Содержимое 40"/>
            <p:cNvSpPr txBox="1">
              <a:spLocks/>
            </p:cNvSpPr>
            <p:nvPr/>
          </p:nvSpPr>
          <p:spPr>
            <a:xfrm>
              <a:off x="6264043" y="2047859"/>
              <a:ext cx="928693" cy="3571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altLang="ru-RU" sz="2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c</a:t>
              </a:r>
              <a:r>
                <a:rPr kumimoji="0" lang="en-US" altLang="ru-RU" sz="2200" b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)</a:t>
              </a:r>
              <a:r>
                <a:rPr kumimoji="0" lang="ru-RU" altLang="ru-RU" sz="2200" b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</a:t>
              </a:r>
              <a:endParaRPr kumimoji="0" lang="ru-RU" altLang="ru-RU" sz="2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ru-RU" sz="22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01" name="Содержимое 40"/>
          <p:cNvSpPr txBox="1">
            <a:spLocks/>
          </p:cNvSpPr>
          <p:nvPr/>
        </p:nvSpPr>
        <p:spPr>
          <a:xfrm>
            <a:off x="642911" y="1571612"/>
            <a:ext cx="928693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№ </a:t>
            </a:r>
            <a:r>
              <a:rPr kumimoji="0" lang="en-US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r>
              <a: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 </a:t>
            </a:r>
            <a:endParaRPr kumimoji="0" lang="ru-RU" altLang="ru-RU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02" name="Группа 101"/>
          <p:cNvGrpSpPr/>
          <p:nvPr/>
        </p:nvGrpSpPr>
        <p:grpSpPr>
          <a:xfrm>
            <a:off x="1350940" y="2885651"/>
            <a:ext cx="6995551" cy="338554"/>
            <a:chOff x="1350940" y="2885651"/>
            <a:chExt cx="6995551" cy="338554"/>
          </a:xfrm>
        </p:grpSpPr>
        <p:sp>
          <p:nvSpPr>
            <p:cNvPr id="103" name="TextBox 102"/>
            <p:cNvSpPr txBox="1"/>
            <p:nvPr/>
          </p:nvSpPr>
          <p:spPr>
            <a:xfrm>
              <a:off x="2570050" y="3025131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ru-RU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4137022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351336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565650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779964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4994278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08592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5356132" y="3025131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ru-RU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102249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316563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530877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F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745191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959505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130491" y="3025131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16</a:t>
              </a:r>
              <a:endParaRPr lang="ru-RU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50940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565254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1779568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1993882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208196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422510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3" name="Группа 122"/>
          <p:cNvGrpSpPr/>
          <p:nvPr/>
        </p:nvGrpSpPr>
        <p:grpSpPr>
          <a:xfrm>
            <a:off x="655610" y="2047859"/>
            <a:ext cx="2130440" cy="803916"/>
            <a:chOff x="655610" y="2047859"/>
            <a:chExt cx="2130440" cy="803916"/>
          </a:xfrm>
        </p:grpSpPr>
        <p:sp>
          <p:nvSpPr>
            <p:cNvPr id="124" name="Содержимое 40"/>
            <p:cNvSpPr txBox="1">
              <a:spLocks/>
            </p:cNvSpPr>
            <p:nvPr/>
          </p:nvSpPr>
          <p:spPr>
            <a:xfrm>
              <a:off x="655610" y="2047859"/>
              <a:ext cx="928693" cy="3571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ru-RU" altLang="ru-RU" sz="2200" b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</a:t>
              </a:r>
              <a:r>
                <a:rPr kumimoji="0" lang="en-US" altLang="ru-RU" sz="2200" b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)</a:t>
              </a:r>
              <a:r>
                <a:rPr kumimoji="0" lang="ru-RU" altLang="ru-RU" sz="2200" b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</a:t>
              </a:r>
              <a:endParaRPr kumimoji="0" lang="ru-RU" altLang="ru-RU" sz="2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ru-RU" sz="22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125" name="Группа 132"/>
            <p:cNvGrpSpPr/>
            <p:nvPr/>
          </p:nvGrpSpPr>
          <p:grpSpPr>
            <a:xfrm>
              <a:off x="1117372" y="2081194"/>
              <a:ext cx="1668678" cy="770581"/>
              <a:chOff x="761868" y="4857757"/>
              <a:chExt cx="1668678" cy="770581"/>
            </a:xfrm>
          </p:grpSpPr>
          <p:grpSp>
            <p:nvGrpSpPr>
              <p:cNvPr id="126" name="Группа 78"/>
              <p:cNvGrpSpPr/>
              <p:nvPr/>
            </p:nvGrpSpPr>
            <p:grpSpPr>
              <a:xfrm>
                <a:off x="761868" y="4857757"/>
                <a:ext cx="1584000" cy="770581"/>
                <a:chOff x="552218" y="4929195"/>
                <a:chExt cx="1584000" cy="770581"/>
              </a:xfrm>
            </p:grpSpPr>
            <p:grpSp>
              <p:nvGrpSpPr>
                <p:cNvPr id="129" name="Группа 81"/>
                <p:cNvGrpSpPr/>
                <p:nvPr/>
              </p:nvGrpSpPr>
              <p:grpSpPr>
                <a:xfrm>
                  <a:off x="785786" y="4929195"/>
                  <a:ext cx="1287570" cy="338558"/>
                  <a:chOff x="785786" y="4857760"/>
                  <a:chExt cx="1287570" cy="429103"/>
                </a:xfrm>
              </p:grpSpPr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785786" y="4857760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2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1000100" y="4857765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1214414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1428728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2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1643042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1857356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30" name="Группа 82"/>
                <p:cNvGrpSpPr/>
                <p:nvPr/>
              </p:nvGrpSpPr>
              <p:grpSpPr>
                <a:xfrm>
                  <a:off x="785786" y="5286380"/>
                  <a:ext cx="1287570" cy="338561"/>
                  <a:chOff x="785786" y="4948296"/>
                  <a:chExt cx="1287570" cy="429106"/>
                </a:xfrm>
              </p:grpSpPr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785786" y="4948305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 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1000100" y="4948301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 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1214414" y="4948301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 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1428728" y="4948301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1643042" y="4948299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2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1857356" y="4948296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1220764" y="4948301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1006450" y="4948301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2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>
                    <a:off x="792136" y="4948301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31" name="TextBox 130"/>
                <p:cNvSpPr txBox="1"/>
                <p:nvPr/>
              </p:nvSpPr>
              <p:spPr>
                <a:xfrm>
                  <a:off x="569786" y="5090710"/>
                  <a:ext cx="21600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ru-RU" sz="2000" dirty="0" smtClean="0"/>
                    <a:t>–</a:t>
                  </a:r>
                  <a:endParaRPr lang="ru-RU" sz="2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32" name="Прямая соединительная линия 131"/>
                <p:cNvCxnSpPr/>
                <p:nvPr/>
              </p:nvCxnSpPr>
              <p:spPr>
                <a:xfrm rot="10800000" flipH="1">
                  <a:off x="552218" y="5698188"/>
                  <a:ext cx="1584000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TextBox 126"/>
              <p:cNvSpPr txBox="1"/>
              <p:nvPr/>
            </p:nvSpPr>
            <p:spPr>
              <a:xfrm>
                <a:off x="2214546" y="5000636"/>
                <a:ext cx="21600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ru-RU" sz="12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ru-RU" sz="1200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2214546" y="5403546"/>
                <a:ext cx="21600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ru-RU" sz="12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ru-RU" sz="1200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200" name="Группа 199"/>
          <p:cNvGrpSpPr/>
          <p:nvPr/>
        </p:nvGrpSpPr>
        <p:grpSpPr>
          <a:xfrm>
            <a:off x="928662" y="3714752"/>
            <a:ext cx="4786346" cy="2714644"/>
            <a:chOff x="2357422" y="3714752"/>
            <a:chExt cx="4786346" cy="2714644"/>
          </a:xfrm>
        </p:grpSpPr>
        <p:sp>
          <p:nvSpPr>
            <p:cNvPr id="201" name="Прямоугольник 200"/>
            <p:cNvSpPr/>
            <p:nvPr/>
          </p:nvSpPr>
          <p:spPr>
            <a:xfrm>
              <a:off x="2357422" y="3714752"/>
              <a:ext cx="4786346" cy="2714644"/>
            </a:xfrm>
            <a:prstGeom prst="rect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2" name="Прямоугольник 201"/>
            <p:cNvSpPr/>
            <p:nvPr/>
          </p:nvSpPr>
          <p:spPr>
            <a:xfrm>
              <a:off x="4063623" y="3857628"/>
              <a:ext cx="357190" cy="50006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  <a:alpha val="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●</a:t>
              </a:r>
              <a:endParaRPr lang="ru-RU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3" name="Группа 284"/>
            <p:cNvGrpSpPr/>
            <p:nvPr/>
          </p:nvGrpSpPr>
          <p:grpSpPr>
            <a:xfrm>
              <a:off x="4550896" y="3857628"/>
              <a:ext cx="396000" cy="2357454"/>
              <a:chOff x="3857620" y="4071942"/>
              <a:chExt cx="428628" cy="2786058"/>
            </a:xfrm>
          </p:grpSpPr>
          <p:sp>
            <p:nvSpPr>
              <p:cNvPr id="249" name="Прямоугольник 248"/>
              <p:cNvSpPr/>
              <p:nvPr/>
            </p:nvSpPr>
            <p:spPr>
              <a:xfrm flipH="1">
                <a:off x="3857620" y="4071942"/>
                <a:ext cx="404878" cy="2643206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20000"/>
                      <a:lumOff val="8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0" name="Прямоугольник 249"/>
              <p:cNvSpPr/>
              <p:nvPr/>
            </p:nvSpPr>
            <p:spPr>
              <a:xfrm flipV="1">
                <a:off x="3857620" y="5000636"/>
                <a:ext cx="428628" cy="185736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4" name="Группа 285"/>
            <p:cNvGrpSpPr/>
            <p:nvPr/>
          </p:nvGrpSpPr>
          <p:grpSpPr>
            <a:xfrm>
              <a:off x="2684468" y="5222608"/>
              <a:ext cx="2016000" cy="970297"/>
              <a:chOff x="2000232" y="5694103"/>
              <a:chExt cx="2016000" cy="970297"/>
            </a:xfrm>
          </p:grpSpPr>
          <p:grpSp>
            <p:nvGrpSpPr>
              <p:cNvPr id="244" name="Группа 278"/>
              <p:cNvGrpSpPr/>
              <p:nvPr/>
            </p:nvGrpSpPr>
            <p:grpSpPr>
              <a:xfrm>
                <a:off x="2000232" y="5694103"/>
                <a:ext cx="2016000" cy="970297"/>
                <a:chOff x="2000232" y="5598791"/>
                <a:chExt cx="2016000" cy="1060872"/>
              </a:xfrm>
              <a:solidFill>
                <a:srgbClr val="92D050"/>
              </a:solidFill>
            </p:grpSpPr>
            <p:sp>
              <p:nvSpPr>
                <p:cNvPr id="247" name="Полилиния 246"/>
                <p:cNvSpPr/>
                <p:nvPr/>
              </p:nvSpPr>
              <p:spPr>
                <a:xfrm>
                  <a:off x="3543297" y="5598791"/>
                  <a:ext cx="466725" cy="257175"/>
                </a:xfrm>
                <a:custGeom>
                  <a:avLst/>
                  <a:gdLst>
                    <a:gd name="connsiteX0" fmla="*/ 0 w 466725"/>
                    <a:gd name="connsiteY0" fmla="*/ 180975 h 257175"/>
                    <a:gd name="connsiteX1" fmla="*/ 466725 w 466725"/>
                    <a:gd name="connsiteY1" fmla="*/ 0 h 257175"/>
                    <a:gd name="connsiteX2" fmla="*/ 247650 w 466725"/>
                    <a:gd name="connsiteY2" fmla="*/ 257175 h 257175"/>
                    <a:gd name="connsiteX3" fmla="*/ 0 w 466725"/>
                    <a:gd name="connsiteY3" fmla="*/ 180975 h 25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6725" h="257175">
                      <a:moveTo>
                        <a:pt x="0" y="180975"/>
                      </a:moveTo>
                      <a:lnTo>
                        <a:pt x="466725" y="0"/>
                      </a:lnTo>
                      <a:lnTo>
                        <a:pt x="247650" y="257175"/>
                      </a:lnTo>
                      <a:lnTo>
                        <a:pt x="0" y="1809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8" name="Прямоугольник 247"/>
                <p:cNvSpPr/>
                <p:nvPr/>
              </p:nvSpPr>
              <p:spPr>
                <a:xfrm>
                  <a:off x="2000232" y="5715012"/>
                  <a:ext cx="2016000" cy="944651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245" name="Прямоугольник 244"/>
              <p:cNvSpPr/>
              <p:nvPr/>
            </p:nvSpPr>
            <p:spPr>
              <a:xfrm>
                <a:off x="2081195" y="6176958"/>
                <a:ext cx="1857388" cy="396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36000" tIns="0" rIns="36000" bIns="0" rtlCol="0" anchor="t" anchorCtr="0"/>
              <a:lstStyle/>
              <a:p>
                <a:pPr algn="ctr"/>
                <a:r>
                  <a:rPr lang="en-US" sz="2200" i="1" dirty="0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r</a:t>
                </a:r>
                <a:r>
                  <a:rPr lang="ru-RU" sz="2200" i="1" baseline="-25000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 = </a:t>
                </a:r>
                <a:r>
                  <a:rPr lang="ru-RU" sz="2200" i="1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en-US" sz="2200" i="1" dirty="0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 + </a:t>
                </a:r>
                <a:r>
                  <a:rPr lang="ru-RU" sz="2200" i="1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ru-RU" sz="2200" i="1" baseline="-25000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 –</a:t>
                </a:r>
                <a:r>
                  <a:rPr lang="en-US" sz="2200" i="1" dirty="0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200" i="1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ru-RU" sz="2200" i="1" baseline="-25000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baseline="-25000" dirty="0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ru-RU" sz="22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6" name="Прямоугольник 245"/>
              <p:cNvSpPr/>
              <p:nvPr/>
            </p:nvSpPr>
            <p:spPr>
              <a:xfrm>
                <a:off x="2081195" y="5743591"/>
                <a:ext cx="1857388" cy="4286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200" i="1" dirty="0" err="1" smtClean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ru-RU" sz="2200" i="1" baseline="-25000" dirty="0" err="1" smtClean="0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latin typeface="Arial" pitchFamily="34" charset="0"/>
                    <a:cs typeface="Arial" pitchFamily="34" charset="0"/>
                  </a:rPr>
                  <a:t> &lt; </a:t>
                </a:r>
                <a:r>
                  <a:rPr lang="ru-RU" sz="2200" i="1" dirty="0" err="1" smtClean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ru-RU" sz="2200" i="1" baseline="-25000" dirty="0" err="1" smtClean="0">
                    <a:latin typeface="Arial" pitchFamily="34" charset="0"/>
                    <a:cs typeface="Arial" pitchFamily="34" charset="0"/>
                  </a:rPr>
                  <a:t>i</a:t>
                </a:r>
                <a:endParaRPr 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5" name="Группа 286"/>
            <p:cNvGrpSpPr/>
            <p:nvPr/>
          </p:nvGrpSpPr>
          <p:grpSpPr>
            <a:xfrm>
              <a:off x="4837397" y="5222613"/>
              <a:ext cx="2016005" cy="970304"/>
              <a:chOff x="4143367" y="5694108"/>
              <a:chExt cx="2016005" cy="970304"/>
            </a:xfrm>
          </p:grpSpPr>
          <p:grpSp>
            <p:nvGrpSpPr>
              <p:cNvPr id="239" name="Группа 279"/>
              <p:cNvGrpSpPr/>
              <p:nvPr/>
            </p:nvGrpSpPr>
            <p:grpSpPr>
              <a:xfrm>
                <a:off x="4143367" y="5694108"/>
                <a:ext cx="2016005" cy="970304"/>
                <a:chOff x="4214805" y="5598791"/>
                <a:chExt cx="2016005" cy="1060879"/>
              </a:xfrm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42" name="Полилиния 241"/>
                <p:cNvSpPr/>
                <p:nvPr/>
              </p:nvSpPr>
              <p:spPr>
                <a:xfrm flipH="1">
                  <a:off x="4214805" y="5598791"/>
                  <a:ext cx="466725" cy="257175"/>
                </a:xfrm>
                <a:custGeom>
                  <a:avLst/>
                  <a:gdLst>
                    <a:gd name="connsiteX0" fmla="*/ 0 w 466725"/>
                    <a:gd name="connsiteY0" fmla="*/ 180975 h 257175"/>
                    <a:gd name="connsiteX1" fmla="*/ 466725 w 466725"/>
                    <a:gd name="connsiteY1" fmla="*/ 0 h 257175"/>
                    <a:gd name="connsiteX2" fmla="*/ 247650 w 466725"/>
                    <a:gd name="connsiteY2" fmla="*/ 257175 h 257175"/>
                    <a:gd name="connsiteX3" fmla="*/ 0 w 466725"/>
                    <a:gd name="connsiteY3" fmla="*/ 180975 h 25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6725" h="257175">
                      <a:moveTo>
                        <a:pt x="0" y="180975"/>
                      </a:moveTo>
                      <a:lnTo>
                        <a:pt x="466725" y="0"/>
                      </a:lnTo>
                      <a:lnTo>
                        <a:pt x="247650" y="257175"/>
                      </a:lnTo>
                      <a:lnTo>
                        <a:pt x="0" y="1809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43" name="Прямоугольник 242"/>
                <p:cNvSpPr/>
                <p:nvPr/>
              </p:nvSpPr>
              <p:spPr>
                <a:xfrm>
                  <a:off x="4214810" y="5715018"/>
                  <a:ext cx="2016000" cy="944652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240" name="Прямоугольник 239"/>
              <p:cNvSpPr/>
              <p:nvPr/>
            </p:nvSpPr>
            <p:spPr>
              <a:xfrm>
                <a:off x="4224335" y="6176982"/>
                <a:ext cx="1857388" cy="396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bIns="0" rtlCol="0" anchor="t" anchorCtr="0"/>
              <a:lstStyle/>
              <a:p>
                <a:pPr algn="ctr"/>
                <a:r>
                  <a:rPr lang="en-US" sz="2200" i="1" dirty="0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r</a:t>
                </a:r>
                <a:r>
                  <a:rPr lang="ru-RU" sz="2200" i="1" baseline="-25000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 = </a:t>
                </a:r>
                <a:r>
                  <a:rPr lang="ru-RU" sz="2200" i="1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ru-RU" sz="2200" i="1" baseline="-25000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 – </a:t>
                </a:r>
                <a:r>
                  <a:rPr lang="ru-RU" sz="2200" i="1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ru-RU" sz="2200" i="1" baseline="-25000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endParaRPr lang="ru-RU" sz="22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1" name="Прямоугольник 240"/>
              <p:cNvSpPr/>
              <p:nvPr/>
            </p:nvSpPr>
            <p:spPr>
              <a:xfrm>
                <a:off x="4224335" y="5743615"/>
                <a:ext cx="1857388" cy="4286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200" i="1" dirty="0" err="1" smtClean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ru-RU" sz="2200" i="1" baseline="-25000" dirty="0" err="1" smtClean="0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latin typeface="Arial" pitchFamily="34" charset="0"/>
                    <a:cs typeface="Arial" pitchFamily="34" charset="0"/>
                  </a:rPr>
                  <a:t>  </a:t>
                </a:r>
                <a:r>
                  <a:rPr lang="ru-RU" sz="2400" i="1" dirty="0" smtClean="0"/>
                  <a:t>≥</a:t>
                </a:r>
                <a:r>
                  <a:rPr lang="ru-RU" sz="2200" i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200" i="1" dirty="0" err="1" smtClean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ru-RU" sz="2200" i="1" baseline="-25000" dirty="0" err="1" smtClean="0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6" name="Группа 291"/>
            <p:cNvGrpSpPr/>
            <p:nvPr/>
          </p:nvGrpSpPr>
          <p:grpSpPr>
            <a:xfrm>
              <a:off x="3136940" y="4000504"/>
              <a:ext cx="3017141" cy="1234994"/>
              <a:chOff x="3564354" y="2714620"/>
              <a:chExt cx="3017141" cy="1234994"/>
            </a:xfrm>
          </p:grpSpPr>
          <p:grpSp>
            <p:nvGrpSpPr>
              <p:cNvPr id="207" name="Группа 191"/>
              <p:cNvGrpSpPr/>
              <p:nvPr/>
            </p:nvGrpSpPr>
            <p:grpSpPr>
              <a:xfrm>
                <a:off x="3761122" y="2714620"/>
                <a:ext cx="2807000" cy="407386"/>
                <a:chOff x="1774231" y="5143512"/>
                <a:chExt cx="2807000" cy="407386"/>
              </a:xfrm>
            </p:grpSpPr>
            <p:sp>
              <p:nvSpPr>
                <p:cNvPr id="230" name="TextBox 229"/>
                <p:cNvSpPr txBox="1"/>
                <p:nvPr/>
              </p:nvSpPr>
              <p:spPr>
                <a:xfrm>
                  <a:off x="4365231" y="5366232"/>
                  <a:ext cx="216000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1200" i="1" dirty="0" smtClean="0">
                      <a:solidFill>
                        <a:srgbClr val="0070C0"/>
                      </a:solidFill>
                      <a:latin typeface="Arial" pitchFamily="34" charset="0"/>
                      <a:cs typeface="Arial" pitchFamily="34" charset="0"/>
                    </a:rPr>
                    <a:t>q</a:t>
                  </a:r>
                  <a:endParaRPr lang="ru-RU" sz="1200" i="1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231" name="Группа 172"/>
                <p:cNvGrpSpPr/>
                <p:nvPr/>
              </p:nvGrpSpPr>
              <p:grpSpPr>
                <a:xfrm>
                  <a:off x="1774231" y="5143512"/>
                  <a:ext cx="2668788" cy="338554"/>
                  <a:chOff x="5072066" y="5000636"/>
                  <a:chExt cx="2668788" cy="338554"/>
                </a:xfrm>
              </p:grpSpPr>
              <p:sp>
                <p:nvSpPr>
                  <p:cNvPr id="232" name="TextBox 231"/>
                  <p:cNvSpPr txBox="1"/>
                  <p:nvPr/>
                </p:nvSpPr>
                <p:spPr>
                  <a:xfrm>
                    <a:off x="507206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n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33" name="TextBox 232"/>
                  <p:cNvSpPr txBox="1"/>
                  <p:nvPr/>
                </p:nvSpPr>
                <p:spPr>
                  <a:xfrm>
                    <a:off x="542877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…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34" name="TextBox 233"/>
                  <p:cNvSpPr txBox="1"/>
                  <p:nvPr/>
                </p:nvSpPr>
                <p:spPr>
                  <a:xfrm>
                    <a:off x="5857884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i+1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35" name="TextBox 234"/>
                  <p:cNvSpPr txBox="1"/>
                  <p:nvPr/>
                </p:nvSpPr>
                <p:spPr>
                  <a:xfrm>
                    <a:off x="6240134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err="1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r>
                      <a:rPr lang="en-US" sz="2200" i="1" baseline="-25000" dirty="0" err="1" smtClean="0">
                        <a:latin typeface="Arial" pitchFamily="34" charset="0"/>
                        <a:cs typeface="Arial" pitchFamily="34" charset="0"/>
                      </a:rPr>
                      <a:t>i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36" name="TextBox 235"/>
                  <p:cNvSpPr txBox="1"/>
                  <p:nvPr/>
                </p:nvSpPr>
                <p:spPr>
                  <a:xfrm>
                    <a:off x="6643702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…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37" name="TextBox 236"/>
                  <p:cNvSpPr txBox="1"/>
                  <p:nvPr/>
                </p:nvSpPr>
                <p:spPr>
                  <a:xfrm>
                    <a:off x="694868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r>
                      <a:rPr lang="ru-RU" sz="2200" i="1" baseline="-25000" dirty="0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730587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sp>
            <p:nvSpPr>
              <p:cNvPr id="208" name="TextBox 207"/>
              <p:cNvSpPr txBox="1"/>
              <p:nvPr/>
            </p:nvSpPr>
            <p:spPr>
              <a:xfrm>
                <a:off x="3564354" y="2876132"/>
                <a:ext cx="2160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ru-RU" sz="2200" i="1" dirty="0" smtClean="0">
                    <a:latin typeface="Arial" pitchFamily="34" charset="0"/>
                    <a:cs typeface="Arial" pitchFamily="34" charset="0"/>
                  </a:rPr>
                  <a:t>–</a:t>
                </a:r>
                <a:endParaRPr lang="ru-RU" sz="2200" i="1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09" name="Группа 192"/>
              <p:cNvGrpSpPr/>
              <p:nvPr/>
            </p:nvGrpSpPr>
            <p:grpSpPr>
              <a:xfrm>
                <a:off x="3761122" y="3071810"/>
                <a:ext cx="2808686" cy="377738"/>
                <a:chOff x="1774231" y="5500702"/>
                <a:chExt cx="2808686" cy="377738"/>
              </a:xfrm>
            </p:grpSpPr>
            <p:grpSp>
              <p:nvGrpSpPr>
                <p:cNvPr id="221" name="Группа 179"/>
                <p:cNvGrpSpPr/>
                <p:nvPr/>
              </p:nvGrpSpPr>
              <p:grpSpPr>
                <a:xfrm>
                  <a:off x="1774231" y="5500702"/>
                  <a:ext cx="2668788" cy="338554"/>
                  <a:chOff x="5072066" y="5000636"/>
                  <a:chExt cx="2668788" cy="338554"/>
                </a:xfrm>
              </p:grpSpPr>
              <p:sp>
                <p:nvSpPr>
                  <p:cNvPr id="223" name="TextBox 222"/>
                  <p:cNvSpPr txBox="1"/>
                  <p:nvPr/>
                </p:nvSpPr>
                <p:spPr>
                  <a:xfrm>
                    <a:off x="507206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err="1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r>
                      <a:rPr lang="en-US" sz="2200" i="1" baseline="-25000" dirty="0" err="1" smtClean="0">
                        <a:latin typeface="Arial" pitchFamily="34" charset="0"/>
                        <a:cs typeface="Arial" pitchFamily="34" charset="0"/>
                      </a:rPr>
                      <a:t>n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542877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…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5857884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i+1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26" name="TextBox 225"/>
                  <p:cNvSpPr txBox="1"/>
                  <p:nvPr/>
                </p:nvSpPr>
                <p:spPr>
                  <a:xfrm>
                    <a:off x="6240134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i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27" name="TextBox 226"/>
                  <p:cNvSpPr txBox="1"/>
                  <p:nvPr/>
                </p:nvSpPr>
                <p:spPr>
                  <a:xfrm>
                    <a:off x="6643702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…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694868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r>
                      <a:rPr lang="ru-RU" sz="2200" i="1" baseline="-25000" dirty="0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730587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222" name="TextBox 221"/>
                <p:cNvSpPr txBox="1"/>
                <p:nvPr/>
              </p:nvSpPr>
              <p:spPr>
                <a:xfrm>
                  <a:off x="4366917" y="5693774"/>
                  <a:ext cx="216000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1200" i="1" dirty="0" smtClean="0">
                      <a:solidFill>
                        <a:srgbClr val="0070C0"/>
                      </a:solidFill>
                      <a:latin typeface="Arial" pitchFamily="34" charset="0"/>
                      <a:cs typeface="Arial" pitchFamily="34" charset="0"/>
                    </a:rPr>
                    <a:t>q</a:t>
                  </a:r>
                  <a:endParaRPr lang="ru-RU" sz="1200" i="1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10" name="Группа 193"/>
              <p:cNvGrpSpPr/>
              <p:nvPr/>
            </p:nvGrpSpPr>
            <p:grpSpPr>
              <a:xfrm>
                <a:off x="3772809" y="3571876"/>
                <a:ext cx="2808686" cy="377738"/>
                <a:chOff x="1774231" y="5500702"/>
                <a:chExt cx="2808686" cy="377738"/>
              </a:xfrm>
            </p:grpSpPr>
            <p:grpSp>
              <p:nvGrpSpPr>
                <p:cNvPr id="212" name="Группа 194"/>
                <p:cNvGrpSpPr/>
                <p:nvPr/>
              </p:nvGrpSpPr>
              <p:grpSpPr>
                <a:xfrm>
                  <a:off x="1774231" y="5500702"/>
                  <a:ext cx="2668788" cy="338554"/>
                  <a:chOff x="5072066" y="5000636"/>
                  <a:chExt cx="2668788" cy="338554"/>
                </a:xfrm>
              </p:grpSpPr>
              <p:sp>
                <p:nvSpPr>
                  <p:cNvPr id="214" name="TextBox 213"/>
                  <p:cNvSpPr txBox="1"/>
                  <p:nvPr/>
                </p:nvSpPr>
                <p:spPr>
                  <a:xfrm>
                    <a:off x="507206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err="1" smtClean="0">
                        <a:latin typeface="Arial" pitchFamily="34" charset="0"/>
                        <a:cs typeface="Arial" pitchFamily="34" charset="0"/>
                      </a:rPr>
                      <a:t>r</a:t>
                    </a:r>
                    <a:r>
                      <a:rPr lang="en-US" sz="2200" i="1" baseline="-25000" dirty="0" err="1" smtClean="0">
                        <a:latin typeface="Arial" pitchFamily="34" charset="0"/>
                        <a:cs typeface="Arial" pitchFamily="34" charset="0"/>
                      </a:rPr>
                      <a:t>n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15" name="TextBox 214"/>
                  <p:cNvSpPr txBox="1"/>
                  <p:nvPr/>
                </p:nvSpPr>
                <p:spPr>
                  <a:xfrm>
                    <a:off x="542877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…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16" name="TextBox 215"/>
                  <p:cNvSpPr txBox="1"/>
                  <p:nvPr/>
                </p:nvSpPr>
                <p:spPr>
                  <a:xfrm>
                    <a:off x="5857884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r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i+1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17" name="TextBox 216"/>
                  <p:cNvSpPr txBox="1"/>
                  <p:nvPr/>
                </p:nvSpPr>
                <p:spPr>
                  <a:xfrm>
                    <a:off x="6240322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err="1" smtClean="0">
                        <a:latin typeface="Arial" pitchFamily="34" charset="0"/>
                        <a:cs typeface="Arial" pitchFamily="34" charset="0"/>
                      </a:rPr>
                      <a:t>r</a:t>
                    </a:r>
                    <a:r>
                      <a:rPr lang="en-US" sz="2200" i="1" baseline="-25000" dirty="0" err="1" smtClean="0">
                        <a:latin typeface="Arial" pitchFamily="34" charset="0"/>
                        <a:cs typeface="Arial" pitchFamily="34" charset="0"/>
                      </a:rPr>
                      <a:t>i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18" name="TextBox 217"/>
                  <p:cNvSpPr txBox="1"/>
                  <p:nvPr/>
                </p:nvSpPr>
                <p:spPr>
                  <a:xfrm>
                    <a:off x="6643702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…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19" name="TextBox 218"/>
                  <p:cNvSpPr txBox="1"/>
                  <p:nvPr/>
                </p:nvSpPr>
                <p:spPr>
                  <a:xfrm>
                    <a:off x="694868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r</a:t>
                    </a:r>
                    <a:r>
                      <a:rPr lang="ru-RU" sz="2200" i="1" baseline="-25000" dirty="0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730587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r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213" name="TextBox 212"/>
                <p:cNvSpPr txBox="1"/>
                <p:nvPr/>
              </p:nvSpPr>
              <p:spPr>
                <a:xfrm>
                  <a:off x="4366917" y="5693774"/>
                  <a:ext cx="216000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1200" i="1" dirty="0" smtClean="0">
                      <a:solidFill>
                        <a:srgbClr val="0070C0"/>
                      </a:solidFill>
                      <a:latin typeface="Arial" pitchFamily="34" charset="0"/>
                      <a:cs typeface="Arial" pitchFamily="34" charset="0"/>
                    </a:rPr>
                    <a:t>q</a:t>
                  </a:r>
                  <a:endParaRPr lang="ru-RU" sz="1200" i="1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211" name="Прямая соединительная линия 210"/>
              <p:cNvCxnSpPr/>
              <p:nvPr/>
            </p:nvCxnSpPr>
            <p:spPr>
              <a:xfrm rot="10800000" flipH="1">
                <a:off x="3566040" y="3546537"/>
                <a:ext cx="28800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857620" y="1714488"/>
            <a:ext cx="4857784" cy="43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57224" y="3742120"/>
            <a:ext cx="2928958" cy="230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57224" y="1718248"/>
            <a:ext cx="2928958" cy="1925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244950" cy="1082660"/>
          </a:xfrm>
        </p:spPr>
        <p:txBody>
          <a:bodyPr/>
          <a:lstStyle/>
          <a:p>
            <a:r>
              <a:rPr lang="ru-RU" spc="-200" dirty="0" smtClean="0"/>
              <a:t>Таблицы умножения в двоичной, троичной и восьмеричной  системах счисления</a:t>
            </a:r>
          </a:p>
        </p:txBody>
      </p:sp>
      <p:graphicFrame>
        <p:nvGraphicFramePr>
          <p:cNvPr id="4" name="Group 198"/>
          <p:cNvGraphicFramePr>
            <a:graphicFrameLocks/>
          </p:cNvGraphicFramePr>
          <p:nvPr/>
        </p:nvGraphicFramePr>
        <p:xfrm>
          <a:off x="4000497" y="2357430"/>
          <a:ext cx="4572031" cy="350046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08003"/>
                <a:gridCol w="508004"/>
                <a:gridCol w="508003"/>
                <a:gridCol w="508004"/>
                <a:gridCol w="508003"/>
                <a:gridCol w="508004"/>
                <a:gridCol w="508003"/>
                <a:gridCol w="508004"/>
                <a:gridCol w="508003"/>
              </a:tblGrid>
              <a:tr h="38921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х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8921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797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921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921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921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797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921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921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198"/>
          <p:cNvGraphicFramePr>
            <a:graphicFrameLocks/>
          </p:cNvGraphicFramePr>
          <p:nvPr/>
        </p:nvGraphicFramePr>
        <p:xfrm>
          <a:off x="1305696" y="4334016"/>
          <a:ext cx="2032014" cy="152387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08003"/>
                <a:gridCol w="508004"/>
                <a:gridCol w="508003"/>
                <a:gridCol w="508004"/>
              </a:tblGrid>
              <a:tr h="3812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х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812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006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12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198"/>
          <p:cNvGraphicFramePr>
            <a:graphicFrameLocks/>
          </p:cNvGraphicFramePr>
          <p:nvPr/>
        </p:nvGraphicFramePr>
        <p:xfrm>
          <a:off x="1559698" y="2357430"/>
          <a:ext cx="1524010" cy="114260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08003"/>
                <a:gridCol w="508004"/>
                <a:gridCol w="508003"/>
              </a:tblGrid>
              <a:tr h="3812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х</a:t>
                      </a:r>
                      <a:endParaRPr kumimoji="0" lang="ru-R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812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006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92943" y="1775878"/>
            <a:ext cx="285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Двоичная</a:t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система счисления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3339" y="1775878"/>
            <a:ext cx="47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Восьмеричная </a:t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система счисления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2943" y="3760257"/>
            <a:ext cx="285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Троичная </a:t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система счисления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4348" y="1428736"/>
            <a:ext cx="8072494" cy="5143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244950" cy="1082660"/>
          </a:xfrm>
        </p:spPr>
        <p:txBody>
          <a:bodyPr/>
          <a:lstStyle/>
          <a:p>
            <a:r>
              <a:rPr lang="ru-RU" spc="-200" dirty="0" smtClean="0"/>
              <a:t>Таблица умножения в</a:t>
            </a:r>
            <a:r>
              <a:rPr lang="ru-RU" i="1" spc="-200" dirty="0" smtClean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lang="ru-RU" spc="-200" dirty="0" smtClean="0"/>
              <a:t>шестнадцатеричной  системе счисления</a:t>
            </a:r>
          </a:p>
        </p:txBody>
      </p:sp>
      <p:graphicFrame>
        <p:nvGraphicFramePr>
          <p:cNvPr id="3" name="Group 1028"/>
          <p:cNvGraphicFramePr>
            <a:graphicFrameLocks/>
          </p:cNvGraphicFramePr>
          <p:nvPr/>
        </p:nvGraphicFramePr>
        <p:xfrm>
          <a:off x="1133419" y="1557338"/>
          <a:ext cx="7510547" cy="48816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53211"/>
                <a:gridCol w="423440"/>
                <a:gridCol w="423440"/>
                <a:gridCol w="423440"/>
                <a:gridCol w="423440"/>
                <a:gridCol w="423440"/>
                <a:gridCol w="423440"/>
                <a:gridCol w="423440"/>
                <a:gridCol w="423440"/>
                <a:gridCol w="494014"/>
                <a:gridCol w="423440"/>
                <a:gridCol w="423440"/>
                <a:gridCol w="423440"/>
                <a:gridCol w="423440"/>
                <a:gridCol w="494014"/>
                <a:gridCol w="494014"/>
                <a:gridCol w="494014"/>
              </a:tblGrid>
              <a:tr h="284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1E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2D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3C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4B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5A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69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87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A5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B4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D2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E1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1616705" y="3831226"/>
            <a:ext cx="5143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Шестнадцатеричная система счисления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284"/>
          <p:cNvGrpSpPr/>
          <p:nvPr/>
        </p:nvGrpSpPr>
        <p:grpSpPr>
          <a:xfrm>
            <a:off x="4795354" y="2714620"/>
            <a:ext cx="396000" cy="2214578"/>
            <a:chOff x="3857620" y="4071942"/>
            <a:chExt cx="428628" cy="2786058"/>
          </a:xfrm>
        </p:grpSpPr>
        <p:sp>
          <p:nvSpPr>
            <p:cNvPr id="263" name="Прямоугольник 262"/>
            <p:cNvSpPr/>
            <p:nvPr/>
          </p:nvSpPr>
          <p:spPr>
            <a:xfrm flipH="1">
              <a:off x="3857620" y="4071942"/>
              <a:ext cx="404878" cy="2643206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i="1"/>
            </a:p>
          </p:txBody>
        </p:sp>
        <p:sp>
          <p:nvSpPr>
            <p:cNvPr id="284" name="Прямоугольник 283"/>
            <p:cNvSpPr/>
            <p:nvPr/>
          </p:nvSpPr>
          <p:spPr>
            <a:xfrm flipV="1">
              <a:off x="3857620" y="5000636"/>
              <a:ext cx="428628" cy="185736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ru-RU" sz="2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3" name="Прямоугольник 282"/>
          <p:cNvSpPr/>
          <p:nvPr/>
        </p:nvSpPr>
        <p:spPr>
          <a:xfrm>
            <a:off x="4071934" y="2714620"/>
            <a:ext cx="714380" cy="42862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1200" i="1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1200" i="1" baseline="-25000" dirty="0" err="1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200" i="1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200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· b div q</a:t>
            </a:r>
            <a:endParaRPr lang="ru-RU" sz="1200" i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714406" y="1071563"/>
            <a:ext cx="8215312" cy="1571619"/>
          </a:xfrm>
        </p:spPr>
        <p:txBody>
          <a:bodyPr/>
          <a:lstStyle/>
          <a:p>
            <a:endParaRPr lang="en-US" dirty="0" smtClean="0"/>
          </a:p>
          <a:p>
            <a:r>
              <a:rPr lang="ru-RU" dirty="0" smtClean="0"/>
              <a:t>Чтобы в системе счисления </a:t>
            </a:r>
            <a:r>
              <a:rPr lang="ru-RU" i="1" dirty="0" err="1" smtClean="0"/>
              <a:t>q</a:t>
            </a:r>
            <a:r>
              <a:rPr lang="ru-RU" dirty="0" smtClean="0"/>
              <a:t> получить произведение </a:t>
            </a:r>
            <a:r>
              <a:rPr lang="ru-RU" i="1" dirty="0" smtClean="0"/>
              <a:t>M</a:t>
            </a:r>
            <a:r>
              <a:rPr lang="ru-RU" dirty="0" smtClean="0"/>
              <a:t> многозначного числа </a:t>
            </a:r>
            <a:r>
              <a:rPr lang="ru-RU" i="1" dirty="0" smtClean="0"/>
              <a:t>A</a:t>
            </a:r>
            <a:r>
              <a:rPr lang="ru-RU" dirty="0" smtClean="0"/>
              <a:t> и однозначного числа </a:t>
            </a:r>
            <a:r>
              <a:rPr lang="ru-RU" dirty="0" err="1" smtClean="0"/>
              <a:t>b</a:t>
            </a:r>
            <a:r>
              <a:rPr lang="ru-RU" dirty="0" smtClean="0"/>
              <a:t>, надо вычислить произведения </a:t>
            </a:r>
            <a:r>
              <a:rPr lang="ru-RU" i="1" dirty="0" err="1" smtClean="0"/>
              <a:t>b</a:t>
            </a:r>
            <a:r>
              <a:rPr lang="ru-RU" dirty="0" smtClean="0"/>
              <a:t> и цифр числа </a:t>
            </a:r>
            <a:r>
              <a:rPr lang="ru-RU" i="1" dirty="0" smtClean="0"/>
              <a:t>A</a:t>
            </a:r>
            <a:r>
              <a:rPr lang="ru-RU" dirty="0" smtClean="0"/>
              <a:t> по разрядам </a:t>
            </a:r>
            <a:r>
              <a:rPr lang="ru-RU" i="1" dirty="0" err="1" smtClean="0"/>
              <a:t>i</a:t>
            </a:r>
            <a:r>
              <a:rPr lang="ru-RU" dirty="0" smtClean="0"/>
              <a:t> :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pc="-200" dirty="0" smtClean="0"/>
              <a:t>Умножение многозначного числа на однозначное в системе счисления </a:t>
            </a:r>
            <a:r>
              <a:rPr lang="en-US" i="1" spc="-200" dirty="0" smtClean="0"/>
              <a:t>q</a:t>
            </a:r>
            <a:endParaRPr lang="ru-RU" i="1" spc="-200" dirty="0"/>
          </a:p>
        </p:txBody>
      </p:sp>
      <p:grpSp>
        <p:nvGrpSpPr>
          <p:cNvPr id="5" name="Группа 287"/>
          <p:cNvGrpSpPr/>
          <p:nvPr/>
        </p:nvGrpSpPr>
        <p:grpSpPr>
          <a:xfrm>
            <a:off x="1643042" y="2885390"/>
            <a:ext cx="746542" cy="1054220"/>
            <a:chOff x="1643042" y="2714620"/>
            <a:chExt cx="746542" cy="1054220"/>
          </a:xfrm>
        </p:grpSpPr>
        <p:sp>
          <p:nvSpPr>
            <p:cNvPr id="214" name="TextBox 213"/>
            <p:cNvSpPr txBox="1"/>
            <p:nvPr/>
          </p:nvSpPr>
          <p:spPr>
            <a:xfrm>
              <a:off x="2160211" y="2916792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q</a:t>
              </a:r>
              <a:endParaRPr lang="ru-RU" sz="1200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853705" y="2714620"/>
              <a:ext cx="434978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i="1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ru-RU" sz="2200" i="1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1643042" y="2952334"/>
              <a:ext cx="216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sz="1600" i="1" dirty="0" err="1" smtClean="0">
                  <a:latin typeface="Arial" pitchFamily="34" charset="0"/>
                  <a:cs typeface="Arial" pitchFamily="34" charset="0"/>
                </a:rPr>
                <a:t>х</a:t>
              </a:r>
              <a:endParaRPr lang="ru-RU" sz="1600" i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42" name="Прямая соединительная линия 241"/>
            <p:cNvCxnSpPr/>
            <p:nvPr/>
          </p:nvCxnSpPr>
          <p:spPr>
            <a:xfrm rot="10800000" flipH="1">
              <a:off x="1714202" y="3448563"/>
              <a:ext cx="5760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/>
            <p:cNvSpPr txBox="1"/>
            <p:nvPr/>
          </p:nvSpPr>
          <p:spPr>
            <a:xfrm>
              <a:off x="1853705" y="3071810"/>
              <a:ext cx="434978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i="1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ru-RU" sz="2200" i="1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2161897" y="3244334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q</a:t>
              </a:r>
              <a:endParaRPr lang="ru-RU" sz="1200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865392" y="3419742"/>
              <a:ext cx="434978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i="1" dirty="0" smtClean="0">
                  <a:latin typeface="Arial" pitchFamily="34" charset="0"/>
                  <a:cs typeface="Arial" pitchFamily="34" charset="0"/>
                </a:rPr>
                <a:t>M</a:t>
              </a:r>
              <a:endParaRPr lang="ru-RU" sz="2200" i="1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2173584" y="3584174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q</a:t>
              </a:r>
              <a:endParaRPr lang="ru-RU" sz="1200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Группа 285"/>
          <p:cNvGrpSpPr/>
          <p:nvPr/>
        </p:nvGrpSpPr>
        <p:grpSpPr>
          <a:xfrm>
            <a:off x="2571736" y="3916186"/>
            <a:ext cx="2373190" cy="970299"/>
            <a:chOff x="2000232" y="5694113"/>
            <a:chExt cx="2016000" cy="970299"/>
          </a:xfrm>
        </p:grpSpPr>
        <p:grpSp>
          <p:nvGrpSpPr>
            <p:cNvPr id="7" name="Группа 278"/>
            <p:cNvGrpSpPr/>
            <p:nvPr/>
          </p:nvGrpSpPr>
          <p:grpSpPr>
            <a:xfrm>
              <a:off x="2000232" y="5694113"/>
              <a:ext cx="2016000" cy="970299"/>
              <a:chOff x="2000232" y="5598791"/>
              <a:chExt cx="2016000" cy="1060872"/>
            </a:xfrm>
            <a:solidFill>
              <a:srgbClr val="92D050"/>
            </a:solidFill>
          </p:grpSpPr>
          <p:sp>
            <p:nvSpPr>
              <p:cNvPr id="277" name="Полилиния 276"/>
              <p:cNvSpPr/>
              <p:nvPr/>
            </p:nvSpPr>
            <p:spPr>
              <a:xfrm>
                <a:off x="3543297" y="5598791"/>
                <a:ext cx="466725" cy="257175"/>
              </a:xfrm>
              <a:custGeom>
                <a:avLst/>
                <a:gdLst>
                  <a:gd name="connsiteX0" fmla="*/ 0 w 466725"/>
                  <a:gd name="connsiteY0" fmla="*/ 180975 h 257175"/>
                  <a:gd name="connsiteX1" fmla="*/ 466725 w 466725"/>
                  <a:gd name="connsiteY1" fmla="*/ 0 h 257175"/>
                  <a:gd name="connsiteX2" fmla="*/ 247650 w 466725"/>
                  <a:gd name="connsiteY2" fmla="*/ 257175 h 257175"/>
                  <a:gd name="connsiteX3" fmla="*/ 0 w 466725"/>
                  <a:gd name="connsiteY3" fmla="*/ 180975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725" h="257175">
                    <a:moveTo>
                      <a:pt x="0" y="180975"/>
                    </a:moveTo>
                    <a:lnTo>
                      <a:pt x="466725" y="0"/>
                    </a:lnTo>
                    <a:lnTo>
                      <a:pt x="247650" y="257175"/>
                    </a:lnTo>
                    <a:lnTo>
                      <a:pt x="0" y="180975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i="1"/>
              </a:p>
            </p:txBody>
          </p:sp>
          <p:sp>
            <p:nvSpPr>
              <p:cNvPr id="269" name="Прямоугольник 268"/>
              <p:cNvSpPr/>
              <p:nvPr/>
            </p:nvSpPr>
            <p:spPr>
              <a:xfrm>
                <a:off x="2000232" y="5715012"/>
                <a:ext cx="2016000" cy="944651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i="1"/>
              </a:p>
            </p:txBody>
          </p:sp>
        </p:grpSp>
        <p:sp>
          <p:nvSpPr>
            <p:cNvPr id="272" name="Прямоугольник 271"/>
            <p:cNvSpPr/>
            <p:nvPr/>
          </p:nvSpPr>
          <p:spPr>
            <a:xfrm>
              <a:off x="2081195" y="6176958"/>
              <a:ext cx="1857388" cy="396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0" rIns="36000" bIns="0" rtlCol="0" anchor="t" anchorCtr="0"/>
            <a:lstStyle/>
            <a:p>
              <a:pPr algn="ctr"/>
              <a:r>
                <a:rPr lang="en-US" sz="2200" i="1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m</a:t>
              </a:r>
              <a:r>
                <a:rPr lang="en-US" sz="2200" i="1" baseline="-250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sz="2200" i="1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= </a:t>
              </a:r>
              <a:r>
                <a:rPr lang="en-US" sz="2200" i="1" dirty="0" err="1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sz="2200" i="1" baseline="-25000" dirty="0" err="1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sz="2200" i="1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· b mod q</a:t>
              </a:r>
              <a:endParaRPr lang="ru-RU" sz="2200" i="1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3" name="Прямоугольник 272"/>
            <p:cNvSpPr/>
            <p:nvPr/>
          </p:nvSpPr>
          <p:spPr>
            <a:xfrm>
              <a:off x="2081195" y="5743591"/>
              <a:ext cx="1857388" cy="428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i="1" dirty="0" err="1" smtClean="0"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sz="2200" i="1" baseline="-25000" dirty="0" err="1" smtClean="0"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sz="2200" i="1" dirty="0" smtClean="0">
                  <a:latin typeface="Arial" pitchFamily="34" charset="0"/>
                  <a:cs typeface="Arial" pitchFamily="34" charset="0"/>
                </a:rPr>
                <a:t> · b ≥ q</a:t>
              </a:r>
              <a:endParaRPr lang="ru-RU" sz="2200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Группа 286"/>
          <p:cNvGrpSpPr/>
          <p:nvPr/>
        </p:nvGrpSpPr>
        <p:grpSpPr>
          <a:xfrm>
            <a:off x="5040580" y="3916186"/>
            <a:ext cx="2372400" cy="970305"/>
            <a:chOff x="4143367" y="5694113"/>
            <a:chExt cx="2016005" cy="970305"/>
          </a:xfrm>
        </p:grpSpPr>
        <p:grpSp>
          <p:nvGrpSpPr>
            <p:cNvPr id="9" name="Группа 279"/>
            <p:cNvGrpSpPr/>
            <p:nvPr/>
          </p:nvGrpSpPr>
          <p:grpSpPr>
            <a:xfrm>
              <a:off x="4143367" y="5694113"/>
              <a:ext cx="2016005" cy="970305"/>
              <a:chOff x="4214805" y="5598791"/>
              <a:chExt cx="2016005" cy="1060879"/>
            </a:xfrm>
            <a:solidFill>
              <a:srgbClr val="0070C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78" name="Полилиния 277"/>
              <p:cNvSpPr/>
              <p:nvPr/>
            </p:nvSpPr>
            <p:spPr>
              <a:xfrm flipH="1">
                <a:off x="4214805" y="5598791"/>
                <a:ext cx="466725" cy="257175"/>
              </a:xfrm>
              <a:custGeom>
                <a:avLst/>
                <a:gdLst>
                  <a:gd name="connsiteX0" fmla="*/ 0 w 466725"/>
                  <a:gd name="connsiteY0" fmla="*/ 180975 h 257175"/>
                  <a:gd name="connsiteX1" fmla="*/ 466725 w 466725"/>
                  <a:gd name="connsiteY1" fmla="*/ 0 h 257175"/>
                  <a:gd name="connsiteX2" fmla="*/ 247650 w 466725"/>
                  <a:gd name="connsiteY2" fmla="*/ 257175 h 257175"/>
                  <a:gd name="connsiteX3" fmla="*/ 0 w 466725"/>
                  <a:gd name="connsiteY3" fmla="*/ 180975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725" h="257175">
                    <a:moveTo>
                      <a:pt x="0" y="180975"/>
                    </a:moveTo>
                    <a:lnTo>
                      <a:pt x="466725" y="0"/>
                    </a:lnTo>
                    <a:lnTo>
                      <a:pt x="247650" y="257175"/>
                    </a:lnTo>
                    <a:lnTo>
                      <a:pt x="0" y="1809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i="1"/>
              </a:p>
            </p:txBody>
          </p:sp>
          <p:sp>
            <p:nvSpPr>
              <p:cNvPr id="271" name="Прямоугольник 270"/>
              <p:cNvSpPr/>
              <p:nvPr/>
            </p:nvSpPr>
            <p:spPr>
              <a:xfrm>
                <a:off x="4214810" y="5715018"/>
                <a:ext cx="2016000" cy="944652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i="1"/>
              </a:p>
            </p:txBody>
          </p:sp>
        </p:grpSp>
        <p:sp>
          <p:nvSpPr>
            <p:cNvPr id="281" name="Прямоугольник 280"/>
            <p:cNvSpPr/>
            <p:nvPr/>
          </p:nvSpPr>
          <p:spPr>
            <a:xfrm>
              <a:off x="4224335" y="6176982"/>
              <a:ext cx="1857388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bIns="0" rtlCol="0" anchor="t" anchorCtr="0"/>
            <a:lstStyle/>
            <a:p>
              <a:pPr algn="ctr"/>
              <a:r>
                <a:rPr lang="ru-RU" sz="2200" i="1" dirty="0" err="1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m</a:t>
              </a:r>
              <a:r>
                <a:rPr lang="ru-RU" sz="2200" i="1" baseline="-25000" dirty="0" err="1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ru-RU" sz="2200" i="1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= </a:t>
              </a:r>
              <a:r>
                <a:rPr lang="ru-RU" sz="2200" i="1" dirty="0" err="1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ru-RU" sz="2200" i="1" baseline="-25000" dirty="0" err="1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ru-RU" sz="2200" i="1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· </a:t>
              </a:r>
              <a:r>
                <a:rPr lang="ru-RU" sz="2200" i="1" dirty="0" err="1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b</a:t>
              </a:r>
              <a:endParaRPr lang="ru-RU" sz="2200" i="1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2" name="Прямоугольник 281"/>
            <p:cNvSpPr/>
            <p:nvPr/>
          </p:nvSpPr>
          <p:spPr>
            <a:xfrm>
              <a:off x="4224335" y="5743615"/>
              <a:ext cx="1857388" cy="428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i="1" dirty="0" err="1" smtClean="0">
                  <a:latin typeface="Arial" pitchFamily="34" charset="0"/>
                  <a:cs typeface="Arial" pitchFamily="34" charset="0"/>
                </a:rPr>
                <a:t>a</a:t>
              </a:r>
              <a:r>
                <a:rPr lang="ru-RU" sz="2200" i="1" baseline="-25000" dirty="0" err="1" smtClean="0">
                  <a:latin typeface="Arial" pitchFamily="34" charset="0"/>
                  <a:cs typeface="Arial" pitchFamily="34" charset="0"/>
                </a:rPr>
                <a:t>i</a:t>
              </a:r>
              <a:r>
                <a:rPr lang="ru-RU" sz="2200" i="1" dirty="0" smtClean="0">
                  <a:latin typeface="Arial" pitchFamily="34" charset="0"/>
                  <a:cs typeface="Arial" pitchFamily="34" charset="0"/>
                </a:rPr>
                <a:t> · </a:t>
              </a:r>
              <a:r>
                <a:rPr lang="ru-RU" sz="2200" i="1" dirty="0" err="1" smtClean="0">
                  <a:latin typeface="Arial" pitchFamily="34" charset="0"/>
                  <a:cs typeface="Arial" pitchFamily="34" charset="0"/>
                </a:rPr>
                <a:t>b</a:t>
              </a:r>
              <a:r>
                <a:rPr lang="ru-RU" sz="2200" i="1" dirty="0" smtClean="0">
                  <a:latin typeface="Arial" pitchFamily="34" charset="0"/>
                  <a:cs typeface="Arial" pitchFamily="34" charset="0"/>
                </a:rPr>
                <a:t> &lt; </a:t>
              </a:r>
              <a:r>
                <a:rPr lang="ru-RU" sz="2200" i="1" dirty="0" err="1" smtClean="0">
                  <a:latin typeface="Arial" pitchFamily="34" charset="0"/>
                  <a:cs typeface="Arial" pitchFamily="34" charset="0"/>
                </a:rPr>
                <a:t>q</a:t>
              </a:r>
              <a:endParaRPr lang="ru-RU" sz="2200" i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Группа 291"/>
          <p:cNvGrpSpPr/>
          <p:nvPr/>
        </p:nvGrpSpPr>
        <p:grpSpPr>
          <a:xfrm>
            <a:off x="3381398" y="2857496"/>
            <a:ext cx="3017141" cy="1112666"/>
            <a:chOff x="3564354" y="2714620"/>
            <a:chExt cx="3017141" cy="1112666"/>
          </a:xfrm>
        </p:grpSpPr>
        <p:grpSp>
          <p:nvGrpSpPr>
            <p:cNvPr id="11" name="Группа 191"/>
            <p:cNvGrpSpPr/>
            <p:nvPr/>
          </p:nvGrpSpPr>
          <p:grpSpPr>
            <a:xfrm>
              <a:off x="3761122" y="2714620"/>
              <a:ext cx="2807000" cy="407386"/>
              <a:chOff x="1774231" y="5143512"/>
              <a:chExt cx="2807000" cy="407386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4365231" y="5366232"/>
                <a:ext cx="21600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200" i="1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endParaRPr lang="ru-RU" sz="1200" i="1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2" name="Группа 172"/>
              <p:cNvGrpSpPr/>
              <p:nvPr/>
            </p:nvGrpSpPr>
            <p:grpSpPr>
              <a:xfrm>
                <a:off x="1774231" y="5143512"/>
                <a:ext cx="2668788" cy="338554"/>
                <a:chOff x="5072066" y="5000636"/>
                <a:chExt cx="2668788" cy="338554"/>
              </a:xfrm>
            </p:grpSpPr>
            <p:sp>
              <p:nvSpPr>
                <p:cNvPr id="175" name="TextBox 174"/>
                <p:cNvSpPr txBox="1"/>
                <p:nvPr/>
              </p:nvSpPr>
              <p:spPr>
                <a:xfrm>
                  <a:off x="5072066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a</a:t>
                  </a:r>
                  <a:r>
                    <a:rPr lang="en-US" sz="2200" i="1" baseline="-25000" dirty="0" smtClean="0">
                      <a:latin typeface="Arial" pitchFamily="34" charset="0"/>
                      <a:cs typeface="Arial" pitchFamily="34" charset="0"/>
                    </a:rPr>
                    <a:t>n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5428776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…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5857884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a</a:t>
                  </a:r>
                  <a:r>
                    <a:rPr lang="en-US" sz="2200" i="1" baseline="-25000" dirty="0" smtClean="0">
                      <a:latin typeface="Arial" pitchFamily="34" charset="0"/>
                      <a:cs typeface="Arial" pitchFamily="34" charset="0"/>
                    </a:rPr>
                    <a:t>i+1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6240134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err="1" smtClean="0">
                      <a:latin typeface="Arial" pitchFamily="34" charset="0"/>
                      <a:cs typeface="Arial" pitchFamily="34" charset="0"/>
                    </a:rPr>
                    <a:t>a</a:t>
                  </a:r>
                  <a:r>
                    <a:rPr lang="en-US" sz="2200" i="1" baseline="-25000" dirty="0" err="1" smtClean="0">
                      <a:latin typeface="Arial" pitchFamily="34" charset="0"/>
                      <a:cs typeface="Arial" pitchFamily="34" charset="0"/>
                    </a:rPr>
                    <a:t>i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6643702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…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6948686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a</a:t>
                  </a:r>
                  <a:r>
                    <a:rPr lang="ru-RU" sz="2200" i="1" baseline="-250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4" name="TextBox 293"/>
                <p:cNvSpPr txBox="1"/>
                <p:nvPr/>
              </p:nvSpPr>
              <p:spPr>
                <a:xfrm>
                  <a:off x="7305876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a</a:t>
                  </a:r>
                  <a:r>
                    <a:rPr lang="en-US" sz="2200" i="1" baseline="-25000" dirty="0" smtClean="0">
                      <a:latin typeface="Arial" pitchFamily="34" charset="0"/>
                      <a:cs typeface="Arial" pitchFamily="34" charset="0"/>
                    </a:rPr>
                    <a:t>0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87" name="TextBox 186"/>
            <p:cNvSpPr txBox="1"/>
            <p:nvPr/>
          </p:nvSpPr>
          <p:spPr>
            <a:xfrm>
              <a:off x="3564354" y="2984992"/>
              <a:ext cx="216000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600" i="1" dirty="0" smtClean="0">
                  <a:latin typeface="Arial" pitchFamily="34" charset="0"/>
                  <a:cs typeface="Arial" pitchFamily="34" charset="0"/>
                </a:rPr>
                <a:t>x</a:t>
              </a:r>
              <a:endParaRPr lang="ru-RU" sz="1600" i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" name="Группа 192"/>
            <p:cNvGrpSpPr/>
            <p:nvPr/>
          </p:nvGrpSpPr>
          <p:grpSpPr>
            <a:xfrm>
              <a:off x="5962274" y="3071810"/>
              <a:ext cx="607534" cy="377738"/>
              <a:chOff x="3975383" y="5500702"/>
              <a:chExt cx="607534" cy="377738"/>
            </a:xfrm>
          </p:grpSpPr>
          <p:sp>
            <p:nvSpPr>
              <p:cNvPr id="295" name="TextBox 294"/>
              <p:cNvSpPr txBox="1"/>
              <p:nvPr/>
            </p:nvSpPr>
            <p:spPr>
              <a:xfrm>
                <a:off x="3975383" y="5500702"/>
                <a:ext cx="434978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200" i="1" dirty="0" smtClean="0">
                    <a:latin typeface="Arial" pitchFamily="34" charset="0"/>
                    <a:cs typeface="Arial" pitchFamily="34" charset="0"/>
                  </a:rPr>
                  <a:t>b</a:t>
                </a:r>
                <a:endParaRPr lang="ru-RU" sz="2200" i="1" baseline="-250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4366917" y="5693774"/>
                <a:ext cx="21600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200" i="1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endParaRPr lang="ru-RU" sz="1200" i="1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" name="Группа 193"/>
            <p:cNvGrpSpPr/>
            <p:nvPr/>
          </p:nvGrpSpPr>
          <p:grpSpPr>
            <a:xfrm>
              <a:off x="3772809" y="3449548"/>
              <a:ext cx="2808686" cy="377738"/>
              <a:chOff x="1774231" y="5378374"/>
              <a:chExt cx="2808686" cy="377738"/>
            </a:xfrm>
          </p:grpSpPr>
          <p:grpSp>
            <p:nvGrpSpPr>
              <p:cNvPr id="16" name="Группа 194"/>
              <p:cNvGrpSpPr/>
              <p:nvPr/>
            </p:nvGrpSpPr>
            <p:grpSpPr>
              <a:xfrm>
                <a:off x="1774231" y="5378374"/>
                <a:ext cx="2668788" cy="338554"/>
                <a:chOff x="5072066" y="4878308"/>
                <a:chExt cx="2668788" cy="338554"/>
              </a:xfrm>
            </p:grpSpPr>
            <p:sp>
              <p:nvSpPr>
                <p:cNvPr id="198" name="TextBox 197"/>
                <p:cNvSpPr txBox="1"/>
                <p:nvPr/>
              </p:nvSpPr>
              <p:spPr>
                <a:xfrm>
                  <a:off x="5072066" y="4878308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err="1" smtClean="0">
                      <a:latin typeface="Arial" pitchFamily="34" charset="0"/>
                      <a:cs typeface="Arial" pitchFamily="34" charset="0"/>
                    </a:rPr>
                    <a:t>m</a:t>
                  </a:r>
                  <a:r>
                    <a:rPr lang="en-US" sz="2200" i="1" baseline="-25000" dirty="0" err="1" smtClean="0">
                      <a:latin typeface="Arial" pitchFamily="34" charset="0"/>
                      <a:cs typeface="Arial" pitchFamily="34" charset="0"/>
                    </a:rPr>
                    <a:t>n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5428776" y="4878308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…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5768461" y="4878308"/>
                  <a:ext cx="524401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m</a:t>
                  </a:r>
                  <a:r>
                    <a:rPr lang="en-US" sz="2200" i="1" baseline="-25000" dirty="0" smtClean="0">
                      <a:latin typeface="Arial" pitchFamily="34" charset="0"/>
                      <a:cs typeface="Arial" pitchFamily="34" charset="0"/>
                    </a:rPr>
                    <a:t>i+1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6240322" y="4878308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m</a:t>
                  </a:r>
                  <a:r>
                    <a:rPr lang="en-US" sz="2200" i="1" baseline="-25000" dirty="0" smtClean="0">
                      <a:latin typeface="Arial" pitchFamily="34" charset="0"/>
                      <a:cs typeface="Arial" pitchFamily="34" charset="0"/>
                    </a:rPr>
                    <a:t>i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6643702" y="4878308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…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6948686" y="4878308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m</a:t>
                  </a:r>
                  <a:r>
                    <a:rPr lang="ru-RU" sz="2200" i="1" baseline="-250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6" name="TextBox 295"/>
                <p:cNvSpPr txBox="1"/>
                <p:nvPr/>
              </p:nvSpPr>
              <p:spPr>
                <a:xfrm>
                  <a:off x="7305876" y="4878308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m</a:t>
                  </a:r>
                  <a:r>
                    <a:rPr lang="en-US" sz="2200" i="1" baseline="-25000" dirty="0" smtClean="0">
                      <a:latin typeface="Arial" pitchFamily="34" charset="0"/>
                      <a:cs typeface="Arial" pitchFamily="34" charset="0"/>
                    </a:rPr>
                    <a:t>0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96" name="TextBox 195"/>
              <p:cNvSpPr txBox="1"/>
              <p:nvPr/>
            </p:nvSpPr>
            <p:spPr>
              <a:xfrm>
                <a:off x="4366917" y="5571446"/>
                <a:ext cx="21600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200" i="1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endParaRPr lang="ru-RU" sz="1200" i="1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88" name="Прямая соединительная линия 187"/>
            <p:cNvCxnSpPr/>
            <p:nvPr/>
          </p:nvCxnSpPr>
          <p:spPr>
            <a:xfrm rot="10800000" flipH="1">
              <a:off x="3566040" y="3471320"/>
              <a:ext cx="28800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9" name="Содержимое 2"/>
          <p:cNvSpPr txBox="1">
            <a:spLocks/>
          </p:cNvSpPr>
          <p:nvPr/>
        </p:nvSpPr>
        <p:spPr>
          <a:xfrm>
            <a:off x="642910" y="4980088"/>
            <a:ext cx="8215369" cy="79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/>
          <a:p>
            <a:pPr marL="266700" indent="-266700">
              <a:buFont typeface="Arial" pitchFamily="34" charset="0"/>
              <a:buChar char="•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 если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ru-RU" sz="22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·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b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&lt;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то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m</a:t>
            </a:r>
            <a:r>
              <a:rPr lang="ru-RU" sz="22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ru-RU" sz="22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·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b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 smtClean="0">
                <a:latin typeface="Arial" pitchFamily="34" charset="0"/>
                <a:cs typeface="Arial" pitchFamily="34" charset="0"/>
              </a:rPr>
            </a:br>
            <a:r>
              <a:rPr lang="ru-RU" sz="2200" dirty="0" smtClean="0">
                <a:latin typeface="Arial" pitchFamily="34" charset="0"/>
                <a:cs typeface="Arial" pitchFamily="34" charset="0"/>
              </a:rPr>
              <a:t>старший (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+ 1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)-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й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разряд не изменяется</a:t>
            </a:r>
          </a:p>
        </p:txBody>
      </p:sp>
      <p:sp>
        <p:nvSpPr>
          <p:cNvPr id="290" name="Содержимое 2"/>
          <p:cNvSpPr txBox="1">
            <a:spLocks/>
          </p:cNvSpPr>
          <p:nvPr/>
        </p:nvSpPr>
        <p:spPr>
          <a:xfrm>
            <a:off x="642910" y="5831162"/>
            <a:ext cx="8215369" cy="79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/>
          <a:p>
            <a:pPr marL="266700" indent="-266700">
              <a:buFont typeface="Arial" pitchFamily="34" charset="0"/>
              <a:buChar char="•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если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2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· b ≥ q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то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m</a:t>
            </a:r>
            <a:r>
              <a:rPr lang="en-US" sz="2200" i="1" baseline="-25000" dirty="0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2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· b mod q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, </a:t>
            </a:r>
            <a:br>
              <a:rPr lang="en-US" sz="2200" dirty="0" smtClean="0">
                <a:latin typeface="Arial" pitchFamily="34" charset="0"/>
                <a:cs typeface="Arial" pitchFamily="34" charset="0"/>
              </a:rPr>
            </a:br>
            <a:r>
              <a:rPr lang="ru-RU" sz="2200" dirty="0" smtClean="0">
                <a:latin typeface="Arial" pitchFamily="34" charset="0"/>
                <a:cs typeface="Arial" pitchFamily="34" charset="0"/>
              </a:rPr>
              <a:t>старший (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+ 1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)-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й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разряд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увеличивается на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2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· b div q</a:t>
            </a:r>
            <a:endParaRPr lang="ru-RU" sz="2200" i="1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 animBg="1"/>
      <p:bldP spid="289" grpId="0" animBg="1"/>
      <p:bldP spid="29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Группа 133"/>
          <p:cNvGrpSpPr/>
          <p:nvPr/>
        </p:nvGrpSpPr>
        <p:grpSpPr>
          <a:xfrm>
            <a:off x="2214546" y="3714752"/>
            <a:ext cx="5072098" cy="2714644"/>
            <a:chOff x="2214546" y="3714752"/>
            <a:chExt cx="5072098" cy="2714644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2214546" y="3714752"/>
              <a:ext cx="5072098" cy="2714644"/>
            </a:xfrm>
            <a:prstGeom prst="rect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58" name="Группа 284"/>
            <p:cNvGrpSpPr/>
            <p:nvPr/>
          </p:nvGrpSpPr>
          <p:grpSpPr>
            <a:xfrm>
              <a:off x="4526142" y="4000504"/>
              <a:ext cx="396000" cy="2214578"/>
              <a:chOff x="3857620" y="4071942"/>
              <a:chExt cx="428628" cy="2786058"/>
            </a:xfrm>
          </p:grpSpPr>
          <p:sp>
            <p:nvSpPr>
              <p:cNvPr id="159" name="Прямоугольник 158"/>
              <p:cNvSpPr/>
              <p:nvPr/>
            </p:nvSpPr>
            <p:spPr>
              <a:xfrm flipH="1">
                <a:off x="3857620" y="4071942"/>
                <a:ext cx="404878" cy="2643206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20000"/>
                      <a:lumOff val="8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i="1"/>
              </a:p>
            </p:txBody>
          </p:sp>
          <p:sp>
            <p:nvSpPr>
              <p:cNvPr id="160" name="Прямоугольник 159"/>
              <p:cNvSpPr/>
              <p:nvPr/>
            </p:nvSpPr>
            <p:spPr>
              <a:xfrm flipV="1">
                <a:off x="3857620" y="5000636"/>
                <a:ext cx="428628" cy="185736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ru-RU" sz="2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61" name="Прямоугольник 160"/>
            <p:cNvSpPr/>
            <p:nvPr/>
          </p:nvSpPr>
          <p:spPr>
            <a:xfrm>
              <a:off x="3802722" y="4000504"/>
              <a:ext cx="714380" cy="42862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  <a:alpha val="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200" i="1" dirty="0" err="1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sz="1200" i="1" baseline="-25000" dirty="0" err="1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sz="1200" i="1" baseline="-25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i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· b div q</a:t>
              </a:r>
              <a:endParaRPr lang="ru-RU" sz="12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62" name="Группа 285"/>
            <p:cNvGrpSpPr/>
            <p:nvPr/>
          </p:nvGrpSpPr>
          <p:grpSpPr>
            <a:xfrm>
              <a:off x="2302524" y="5202070"/>
              <a:ext cx="2373190" cy="970299"/>
              <a:chOff x="2000232" y="5694113"/>
              <a:chExt cx="2016000" cy="970299"/>
            </a:xfrm>
          </p:grpSpPr>
          <p:grpSp>
            <p:nvGrpSpPr>
              <p:cNvPr id="165" name="Группа 278"/>
              <p:cNvGrpSpPr/>
              <p:nvPr/>
            </p:nvGrpSpPr>
            <p:grpSpPr>
              <a:xfrm>
                <a:off x="2000232" y="5694103"/>
                <a:ext cx="2016000" cy="970297"/>
                <a:chOff x="2000232" y="5598791"/>
                <a:chExt cx="2016000" cy="1060872"/>
              </a:xfrm>
              <a:solidFill>
                <a:srgbClr val="92D050"/>
              </a:solidFill>
            </p:grpSpPr>
            <p:sp>
              <p:nvSpPr>
                <p:cNvPr id="170" name="Полилиния 169"/>
                <p:cNvSpPr/>
                <p:nvPr/>
              </p:nvSpPr>
              <p:spPr>
                <a:xfrm>
                  <a:off x="3543297" y="5598791"/>
                  <a:ext cx="466725" cy="257175"/>
                </a:xfrm>
                <a:custGeom>
                  <a:avLst/>
                  <a:gdLst>
                    <a:gd name="connsiteX0" fmla="*/ 0 w 466725"/>
                    <a:gd name="connsiteY0" fmla="*/ 180975 h 257175"/>
                    <a:gd name="connsiteX1" fmla="*/ 466725 w 466725"/>
                    <a:gd name="connsiteY1" fmla="*/ 0 h 257175"/>
                    <a:gd name="connsiteX2" fmla="*/ 247650 w 466725"/>
                    <a:gd name="connsiteY2" fmla="*/ 257175 h 257175"/>
                    <a:gd name="connsiteX3" fmla="*/ 0 w 466725"/>
                    <a:gd name="connsiteY3" fmla="*/ 180975 h 25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6725" h="257175">
                      <a:moveTo>
                        <a:pt x="0" y="180975"/>
                      </a:moveTo>
                      <a:lnTo>
                        <a:pt x="466725" y="0"/>
                      </a:lnTo>
                      <a:lnTo>
                        <a:pt x="247650" y="257175"/>
                      </a:lnTo>
                      <a:lnTo>
                        <a:pt x="0" y="1809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i="1"/>
                </a:p>
              </p:txBody>
            </p:sp>
            <p:sp>
              <p:nvSpPr>
                <p:cNvPr id="171" name="Прямоугольник 170"/>
                <p:cNvSpPr/>
                <p:nvPr/>
              </p:nvSpPr>
              <p:spPr>
                <a:xfrm>
                  <a:off x="2000232" y="5715012"/>
                  <a:ext cx="2016000" cy="944651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i="1"/>
                </a:p>
              </p:txBody>
            </p:sp>
          </p:grpSp>
          <p:sp>
            <p:nvSpPr>
              <p:cNvPr id="166" name="Прямоугольник 165"/>
              <p:cNvSpPr/>
              <p:nvPr/>
            </p:nvSpPr>
            <p:spPr>
              <a:xfrm>
                <a:off x="2081195" y="6176958"/>
                <a:ext cx="1857388" cy="396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36000" tIns="0" rIns="36000" bIns="0" rtlCol="0" anchor="t" anchorCtr="0"/>
              <a:lstStyle/>
              <a:p>
                <a:pPr algn="ctr"/>
                <a:r>
                  <a:rPr lang="en-US" sz="2200" i="1" dirty="0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m</a:t>
                </a:r>
                <a:r>
                  <a:rPr lang="en-US" sz="2200" i="1" baseline="-25000" dirty="0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US" sz="2200" i="1" dirty="0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 = </a:t>
                </a:r>
                <a:r>
                  <a:rPr lang="en-US" sz="2200" i="1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2200" i="1" baseline="-25000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US" sz="2200" i="1" dirty="0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 · b mod q</a:t>
                </a:r>
                <a:endParaRPr lang="ru-RU" sz="2200" i="1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9" name="Прямоугольник 168"/>
              <p:cNvSpPr/>
              <p:nvPr/>
            </p:nvSpPr>
            <p:spPr>
              <a:xfrm>
                <a:off x="2081195" y="5743591"/>
                <a:ext cx="1857388" cy="4286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i="1" dirty="0" err="1" smtClean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2200" i="1" baseline="-25000" dirty="0" err="1" smtClean="0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US" sz="2200" i="1" dirty="0" smtClean="0">
                    <a:latin typeface="Arial" pitchFamily="34" charset="0"/>
                    <a:cs typeface="Arial" pitchFamily="34" charset="0"/>
                  </a:rPr>
                  <a:t> · b ≥ q</a:t>
                </a:r>
                <a:endParaRPr lang="ru-RU" sz="22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2" name="Группа 286"/>
            <p:cNvGrpSpPr/>
            <p:nvPr/>
          </p:nvGrpSpPr>
          <p:grpSpPr>
            <a:xfrm>
              <a:off x="4771368" y="5202070"/>
              <a:ext cx="2372400" cy="970305"/>
              <a:chOff x="4143367" y="5694113"/>
              <a:chExt cx="2016005" cy="970305"/>
            </a:xfrm>
          </p:grpSpPr>
          <p:grpSp>
            <p:nvGrpSpPr>
              <p:cNvPr id="173" name="Группа 279"/>
              <p:cNvGrpSpPr/>
              <p:nvPr/>
            </p:nvGrpSpPr>
            <p:grpSpPr>
              <a:xfrm>
                <a:off x="4143367" y="5694108"/>
                <a:ext cx="2016005" cy="970304"/>
                <a:chOff x="4214805" y="5598791"/>
                <a:chExt cx="2016005" cy="1060879"/>
              </a:xfrm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4" name="Полилиния 183"/>
                <p:cNvSpPr/>
                <p:nvPr/>
              </p:nvSpPr>
              <p:spPr>
                <a:xfrm flipH="1">
                  <a:off x="4214805" y="5598791"/>
                  <a:ext cx="466725" cy="257175"/>
                </a:xfrm>
                <a:custGeom>
                  <a:avLst/>
                  <a:gdLst>
                    <a:gd name="connsiteX0" fmla="*/ 0 w 466725"/>
                    <a:gd name="connsiteY0" fmla="*/ 180975 h 257175"/>
                    <a:gd name="connsiteX1" fmla="*/ 466725 w 466725"/>
                    <a:gd name="connsiteY1" fmla="*/ 0 h 257175"/>
                    <a:gd name="connsiteX2" fmla="*/ 247650 w 466725"/>
                    <a:gd name="connsiteY2" fmla="*/ 257175 h 257175"/>
                    <a:gd name="connsiteX3" fmla="*/ 0 w 466725"/>
                    <a:gd name="connsiteY3" fmla="*/ 180975 h 25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6725" h="257175">
                      <a:moveTo>
                        <a:pt x="0" y="180975"/>
                      </a:moveTo>
                      <a:lnTo>
                        <a:pt x="466725" y="0"/>
                      </a:lnTo>
                      <a:lnTo>
                        <a:pt x="247650" y="257175"/>
                      </a:lnTo>
                      <a:lnTo>
                        <a:pt x="0" y="1809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i="1"/>
                </a:p>
              </p:txBody>
            </p:sp>
            <p:sp>
              <p:nvSpPr>
                <p:cNvPr id="187" name="Прямоугольник 186"/>
                <p:cNvSpPr/>
                <p:nvPr/>
              </p:nvSpPr>
              <p:spPr>
                <a:xfrm>
                  <a:off x="4214810" y="5715018"/>
                  <a:ext cx="2016000" cy="944652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i="1"/>
                </a:p>
              </p:txBody>
            </p:sp>
          </p:grpSp>
          <p:sp>
            <p:nvSpPr>
              <p:cNvPr id="180" name="Прямоугольник 179"/>
              <p:cNvSpPr/>
              <p:nvPr/>
            </p:nvSpPr>
            <p:spPr>
              <a:xfrm>
                <a:off x="4224335" y="6176982"/>
                <a:ext cx="1857388" cy="396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bIns="0" rtlCol="0" anchor="t" anchorCtr="0"/>
              <a:lstStyle/>
              <a:p>
                <a:pPr algn="ctr"/>
                <a:r>
                  <a:rPr lang="ru-RU" sz="2200" i="1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m</a:t>
                </a:r>
                <a:r>
                  <a:rPr lang="ru-RU" sz="2200" i="1" baseline="-25000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 = </a:t>
                </a:r>
                <a:r>
                  <a:rPr lang="ru-RU" sz="2200" i="1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ru-RU" sz="2200" i="1" baseline="-25000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 · </a:t>
                </a:r>
                <a:r>
                  <a:rPr lang="ru-RU" sz="2200" i="1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ru-RU" sz="2200" i="1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3" name="Прямоугольник 182"/>
              <p:cNvSpPr/>
              <p:nvPr/>
            </p:nvSpPr>
            <p:spPr>
              <a:xfrm>
                <a:off x="4224335" y="5743615"/>
                <a:ext cx="1857388" cy="4286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200" i="1" dirty="0" err="1" smtClean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ru-RU" sz="2200" i="1" baseline="-25000" dirty="0" err="1" smtClean="0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latin typeface="Arial" pitchFamily="34" charset="0"/>
                    <a:cs typeface="Arial" pitchFamily="34" charset="0"/>
                  </a:rPr>
                  <a:t> · </a:t>
                </a:r>
                <a:r>
                  <a:rPr lang="ru-RU" sz="2200" i="1" dirty="0" err="1" smtClean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ru-RU" sz="2200" i="1" dirty="0" smtClean="0">
                    <a:latin typeface="Arial" pitchFamily="34" charset="0"/>
                    <a:cs typeface="Arial" pitchFamily="34" charset="0"/>
                  </a:rPr>
                  <a:t> &lt; </a:t>
                </a:r>
                <a:r>
                  <a:rPr lang="ru-RU" sz="2200" i="1" dirty="0" err="1" smtClean="0">
                    <a:latin typeface="Arial" pitchFamily="34" charset="0"/>
                    <a:cs typeface="Arial" pitchFamily="34" charset="0"/>
                  </a:rPr>
                  <a:t>q</a:t>
                </a:r>
                <a:endParaRPr lang="ru-RU" sz="22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88" name="Группа 291"/>
            <p:cNvGrpSpPr/>
            <p:nvPr/>
          </p:nvGrpSpPr>
          <p:grpSpPr>
            <a:xfrm>
              <a:off x="3112186" y="4143380"/>
              <a:ext cx="3017141" cy="1112666"/>
              <a:chOff x="3564354" y="2714620"/>
              <a:chExt cx="3017141" cy="1112666"/>
            </a:xfrm>
          </p:grpSpPr>
          <p:grpSp>
            <p:nvGrpSpPr>
              <p:cNvPr id="192" name="Группа 191"/>
              <p:cNvGrpSpPr/>
              <p:nvPr/>
            </p:nvGrpSpPr>
            <p:grpSpPr>
              <a:xfrm>
                <a:off x="3761122" y="2714620"/>
                <a:ext cx="2807000" cy="407386"/>
                <a:chOff x="1774231" y="5143512"/>
                <a:chExt cx="2807000" cy="407386"/>
              </a:xfrm>
            </p:grpSpPr>
            <p:sp>
              <p:nvSpPr>
                <p:cNvPr id="217" name="TextBox 216"/>
                <p:cNvSpPr txBox="1"/>
                <p:nvPr/>
              </p:nvSpPr>
              <p:spPr>
                <a:xfrm>
                  <a:off x="4365231" y="5366232"/>
                  <a:ext cx="216000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1200" i="1" dirty="0" smtClean="0">
                      <a:solidFill>
                        <a:srgbClr val="0070C0"/>
                      </a:solidFill>
                      <a:latin typeface="Arial" pitchFamily="34" charset="0"/>
                      <a:cs typeface="Arial" pitchFamily="34" charset="0"/>
                    </a:rPr>
                    <a:t>q</a:t>
                  </a:r>
                  <a:endParaRPr lang="ru-RU" sz="1200" i="1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219" name="Группа 172"/>
                <p:cNvGrpSpPr/>
                <p:nvPr/>
              </p:nvGrpSpPr>
              <p:grpSpPr>
                <a:xfrm>
                  <a:off x="1774231" y="5143512"/>
                  <a:ext cx="2668788" cy="338554"/>
                  <a:chOff x="5072066" y="5000636"/>
                  <a:chExt cx="2668788" cy="338554"/>
                </a:xfrm>
              </p:grpSpPr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507206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n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23" name="TextBox 222"/>
                  <p:cNvSpPr txBox="1"/>
                  <p:nvPr/>
                </p:nvSpPr>
                <p:spPr>
                  <a:xfrm>
                    <a:off x="542877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…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5857884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i+1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27" name="TextBox 226"/>
                  <p:cNvSpPr txBox="1"/>
                  <p:nvPr/>
                </p:nvSpPr>
                <p:spPr>
                  <a:xfrm>
                    <a:off x="6240134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err="1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r>
                      <a:rPr lang="en-US" sz="2200" i="1" baseline="-25000" dirty="0" err="1" smtClean="0">
                        <a:latin typeface="Arial" pitchFamily="34" charset="0"/>
                        <a:cs typeface="Arial" pitchFamily="34" charset="0"/>
                      </a:rPr>
                      <a:t>i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6643702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…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694868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r>
                      <a:rPr lang="ru-RU" sz="2200" i="1" baseline="-25000" dirty="0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730587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sp>
            <p:nvSpPr>
              <p:cNvPr id="193" name="TextBox 192"/>
              <p:cNvSpPr txBox="1"/>
              <p:nvPr/>
            </p:nvSpPr>
            <p:spPr>
              <a:xfrm>
                <a:off x="3564354" y="2984992"/>
                <a:ext cx="2160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rial" pitchFamily="34" charset="0"/>
                    <a:cs typeface="Arial" pitchFamily="34" charset="0"/>
                  </a:rPr>
                  <a:t>x</a:t>
                </a:r>
                <a:endParaRPr lang="ru-RU" sz="1600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94" name="Группа 192"/>
              <p:cNvGrpSpPr/>
              <p:nvPr/>
            </p:nvGrpSpPr>
            <p:grpSpPr>
              <a:xfrm>
                <a:off x="5962274" y="3071810"/>
                <a:ext cx="607534" cy="377738"/>
                <a:chOff x="3975383" y="5500702"/>
                <a:chExt cx="607534" cy="377738"/>
              </a:xfrm>
            </p:grpSpPr>
            <p:sp>
              <p:nvSpPr>
                <p:cNvPr id="215" name="TextBox 214"/>
                <p:cNvSpPr txBox="1"/>
                <p:nvPr/>
              </p:nvSpPr>
              <p:spPr>
                <a:xfrm>
                  <a:off x="3975383" y="5500702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b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6" name="TextBox 215"/>
                <p:cNvSpPr txBox="1"/>
                <p:nvPr/>
              </p:nvSpPr>
              <p:spPr>
                <a:xfrm>
                  <a:off x="4366917" y="5693774"/>
                  <a:ext cx="216000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1200" i="1" dirty="0" smtClean="0">
                      <a:solidFill>
                        <a:srgbClr val="0070C0"/>
                      </a:solidFill>
                      <a:latin typeface="Arial" pitchFamily="34" charset="0"/>
                      <a:cs typeface="Arial" pitchFamily="34" charset="0"/>
                    </a:rPr>
                    <a:t>q</a:t>
                  </a:r>
                  <a:endParaRPr lang="ru-RU" sz="1200" i="1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95" name="Группа 193"/>
              <p:cNvGrpSpPr/>
              <p:nvPr/>
            </p:nvGrpSpPr>
            <p:grpSpPr>
              <a:xfrm>
                <a:off x="3772809" y="3449548"/>
                <a:ext cx="2808686" cy="377738"/>
                <a:chOff x="1774231" y="5378374"/>
                <a:chExt cx="2808686" cy="377738"/>
              </a:xfrm>
            </p:grpSpPr>
            <p:grpSp>
              <p:nvGrpSpPr>
                <p:cNvPr id="204" name="Группа 194"/>
                <p:cNvGrpSpPr/>
                <p:nvPr/>
              </p:nvGrpSpPr>
              <p:grpSpPr>
                <a:xfrm>
                  <a:off x="1774231" y="5378374"/>
                  <a:ext cx="2668788" cy="338554"/>
                  <a:chOff x="5072066" y="4878308"/>
                  <a:chExt cx="2668788" cy="338554"/>
                </a:xfrm>
              </p:grpSpPr>
              <p:sp>
                <p:nvSpPr>
                  <p:cNvPr id="206" name="TextBox 205"/>
                  <p:cNvSpPr txBox="1"/>
                  <p:nvPr/>
                </p:nvSpPr>
                <p:spPr>
                  <a:xfrm>
                    <a:off x="5072066" y="4878308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err="1" smtClean="0">
                        <a:latin typeface="Arial" pitchFamily="34" charset="0"/>
                        <a:cs typeface="Arial" pitchFamily="34" charset="0"/>
                      </a:rPr>
                      <a:t>m</a:t>
                    </a:r>
                    <a:r>
                      <a:rPr lang="en-US" sz="2200" i="1" baseline="-25000" dirty="0" err="1" smtClean="0">
                        <a:latin typeface="Arial" pitchFamily="34" charset="0"/>
                        <a:cs typeface="Arial" pitchFamily="34" charset="0"/>
                      </a:rPr>
                      <a:t>n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07" name="TextBox 206"/>
                  <p:cNvSpPr txBox="1"/>
                  <p:nvPr/>
                </p:nvSpPr>
                <p:spPr>
                  <a:xfrm>
                    <a:off x="5428776" y="4878308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…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09" name="TextBox 208"/>
                  <p:cNvSpPr txBox="1"/>
                  <p:nvPr/>
                </p:nvSpPr>
                <p:spPr>
                  <a:xfrm>
                    <a:off x="5768461" y="4878308"/>
                    <a:ext cx="524401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m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i+1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10" name="TextBox 209"/>
                  <p:cNvSpPr txBox="1"/>
                  <p:nvPr/>
                </p:nvSpPr>
                <p:spPr>
                  <a:xfrm>
                    <a:off x="6240322" y="4878308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m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i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11" name="TextBox 210"/>
                  <p:cNvSpPr txBox="1"/>
                  <p:nvPr/>
                </p:nvSpPr>
                <p:spPr>
                  <a:xfrm>
                    <a:off x="6643702" y="4878308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…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948686" y="4878308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m</a:t>
                    </a:r>
                    <a:r>
                      <a:rPr lang="ru-RU" sz="2200" i="1" baseline="-25000" dirty="0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13" name="TextBox 212"/>
                  <p:cNvSpPr txBox="1"/>
                  <p:nvPr/>
                </p:nvSpPr>
                <p:spPr>
                  <a:xfrm>
                    <a:off x="7305876" y="4878308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m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205" name="TextBox 204"/>
                <p:cNvSpPr txBox="1"/>
                <p:nvPr/>
              </p:nvSpPr>
              <p:spPr>
                <a:xfrm>
                  <a:off x="4366917" y="5571446"/>
                  <a:ext cx="216000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1200" i="1" dirty="0" smtClean="0">
                      <a:solidFill>
                        <a:srgbClr val="0070C0"/>
                      </a:solidFill>
                      <a:latin typeface="Arial" pitchFamily="34" charset="0"/>
                      <a:cs typeface="Arial" pitchFamily="34" charset="0"/>
                    </a:rPr>
                    <a:t>q</a:t>
                  </a:r>
                  <a:endParaRPr lang="ru-RU" sz="1200" i="1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203" name="Прямая соединительная линия 202"/>
              <p:cNvCxnSpPr/>
              <p:nvPr/>
            </p:nvCxnSpPr>
            <p:spPr>
              <a:xfrm rot="10800000" flipH="1">
                <a:off x="3566040" y="3471320"/>
                <a:ext cx="28800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1" name="Прямоугольная выноска 460"/>
          <p:cNvSpPr/>
          <p:nvPr/>
        </p:nvSpPr>
        <p:spPr>
          <a:xfrm>
            <a:off x="2674710" y="3071810"/>
            <a:ext cx="5112000" cy="792000"/>
          </a:xfrm>
          <a:prstGeom prst="wedgeRectCallout">
            <a:avLst>
              <a:gd name="adj1" fmla="val -61103"/>
              <a:gd name="adj2" fmla="val -35248"/>
            </a:avLst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lnSpc>
                <a:spcPct val="80000"/>
              </a:lnSpc>
            </a:pP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 · 2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+ 1 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≥ 3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записываем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 mod 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 =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под 2-м разрядом,</a:t>
            </a:r>
            <a:b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3-й разряд увеличиваем на 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div 3 = 1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2" name="Прямоугольная выноска 461"/>
          <p:cNvSpPr/>
          <p:nvPr/>
        </p:nvSpPr>
        <p:spPr>
          <a:xfrm>
            <a:off x="2674710" y="3081335"/>
            <a:ext cx="5112000" cy="792000"/>
          </a:xfrm>
          <a:prstGeom prst="wedgeRectCallout">
            <a:avLst>
              <a:gd name="adj1" fmla="val -66225"/>
              <a:gd name="adj2" fmla="val -35725"/>
            </a:avLst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lnSpc>
                <a:spcPct val="80000"/>
              </a:lnSpc>
            </a:pP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 · 2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+ 1 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≥ 3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записываем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 mod 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 =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под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-м разрядом,</a:t>
            </a:r>
            <a:b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lang="ru-RU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й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разряд увеличиваем на 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div 3 = 1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3" name="Прямоугольная выноска 462"/>
          <p:cNvSpPr/>
          <p:nvPr/>
        </p:nvSpPr>
        <p:spPr>
          <a:xfrm>
            <a:off x="2674710" y="3071810"/>
            <a:ext cx="5112000" cy="792000"/>
          </a:xfrm>
          <a:prstGeom prst="wedgeRectCallout">
            <a:avLst>
              <a:gd name="adj1" fmla="val -70324"/>
              <a:gd name="adj2" fmla="val -35000"/>
            </a:avLst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lnSpc>
                <a:spcPct val="80000"/>
              </a:lnSpc>
            </a:pP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 · 1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+ 1 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≥ 3</a:t>
            </a:r>
            <a:b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записываем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 mod 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 =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под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-м разрядом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 в 5-й разряд записываем 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div 3 = 1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0" name="Прямоугольная выноска 459"/>
          <p:cNvSpPr/>
          <p:nvPr/>
        </p:nvSpPr>
        <p:spPr>
          <a:xfrm>
            <a:off x="2674710" y="3071810"/>
            <a:ext cx="5112000" cy="792000"/>
          </a:xfrm>
          <a:prstGeom prst="wedgeRectCallout">
            <a:avLst>
              <a:gd name="adj1" fmla="val -55913"/>
              <a:gd name="adj2" fmla="val -37290"/>
            </a:avLst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lnSpc>
                <a:spcPct val="80000"/>
              </a:lnSpc>
            </a:pP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·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2 = 4 ≥ 3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записываем 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mod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3 =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под 1-м разрядом,</a:t>
            </a:r>
            <a:b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2-й разряд увеличиваем на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 div 3 = 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 </a:t>
            </a:r>
            <a:endParaRPr lang="ru-RU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244950" cy="1082660"/>
          </a:xfrm>
        </p:spPr>
        <p:txBody>
          <a:bodyPr/>
          <a:lstStyle/>
          <a:p>
            <a:r>
              <a:rPr lang="ru-RU" dirty="0" smtClean="0"/>
              <a:t>Умножение чисел в системе </a:t>
            </a:r>
            <a:br>
              <a:rPr lang="ru-RU" dirty="0" smtClean="0"/>
            </a:br>
            <a:r>
              <a:rPr lang="ru-RU" dirty="0" smtClean="0"/>
              <a:t>счисления с основанием </a:t>
            </a:r>
            <a:r>
              <a:rPr lang="en-US" i="1" dirty="0" smtClean="0"/>
              <a:t>q</a:t>
            </a:r>
            <a:endParaRPr lang="ru-RU" i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2362086" y="3025131"/>
            <a:ext cx="21600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ru-RU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5" name="Содержимое 40"/>
          <p:cNvSpPr txBox="1">
            <a:spLocks/>
          </p:cNvSpPr>
          <p:nvPr/>
        </p:nvSpPr>
        <p:spPr>
          <a:xfrm>
            <a:off x="655610" y="2047859"/>
            <a:ext cx="928693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altLang="ru-RU" sz="2200" b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а</a:t>
            </a:r>
            <a:r>
              <a:rPr kumimoji="0" lang="en-US" altLang="ru-RU" sz="2200" b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</a:t>
            </a:r>
            <a:r>
              <a:rPr kumimoji="0" lang="ru-RU" altLang="ru-RU" sz="2200" b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ru-RU" altLang="ru-RU" sz="22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4422774" y="2885651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7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637088" y="2885651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4851402" y="2885651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6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5065716" y="2885651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6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3998810" y="1928802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4213124" y="1928802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4427438" y="1928802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4641752" y="1928802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4856066" y="1928802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Группа 252"/>
          <p:cNvGrpSpPr/>
          <p:nvPr/>
        </p:nvGrpSpPr>
        <p:grpSpPr>
          <a:xfrm>
            <a:off x="3994146" y="2081197"/>
            <a:ext cx="1435110" cy="770578"/>
            <a:chOff x="995436" y="4857760"/>
            <a:chExt cx="1435110" cy="770578"/>
          </a:xfrm>
        </p:grpSpPr>
        <p:grpSp>
          <p:nvGrpSpPr>
            <p:cNvPr id="17" name="Группа 146"/>
            <p:cNvGrpSpPr/>
            <p:nvPr/>
          </p:nvGrpSpPr>
          <p:grpSpPr>
            <a:xfrm>
              <a:off x="995436" y="4857760"/>
              <a:ext cx="1350432" cy="770578"/>
              <a:chOff x="785786" y="4929198"/>
              <a:chExt cx="1350432" cy="770578"/>
            </a:xfrm>
          </p:grpSpPr>
          <p:grpSp>
            <p:nvGrpSpPr>
              <p:cNvPr id="18" name="Группа 149"/>
              <p:cNvGrpSpPr/>
              <p:nvPr/>
            </p:nvGrpSpPr>
            <p:grpSpPr>
              <a:xfrm>
                <a:off x="1214414" y="4929198"/>
                <a:ext cx="858942" cy="338554"/>
                <a:chOff x="1214414" y="4857764"/>
                <a:chExt cx="858942" cy="429098"/>
              </a:xfrm>
            </p:grpSpPr>
            <p:sp>
              <p:nvSpPr>
                <p:cNvPr id="269" name="TextBox 268"/>
                <p:cNvSpPr txBox="1"/>
                <p:nvPr/>
              </p:nvSpPr>
              <p:spPr>
                <a:xfrm>
                  <a:off x="1214414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ru-RU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0" name="TextBox 269"/>
                <p:cNvSpPr txBox="1"/>
                <p:nvPr/>
              </p:nvSpPr>
              <p:spPr>
                <a:xfrm>
                  <a:off x="1428728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ru-RU" sz="2200" dirty="0" smtClean="0">
                      <a:latin typeface="Arial" pitchFamily="34" charset="0"/>
                      <a:cs typeface="Arial" pitchFamily="34" charset="0"/>
                    </a:rPr>
                    <a:t>0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643042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ru-RU" sz="2200" dirty="0" smtClean="0">
                      <a:latin typeface="Arial" pitchFamily="34" charset="0"/>
                      <a:cs typeface="Arial" pitchFamily="34" charset="0"/>
                    </a:rPr>
                    <a:t>3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2" name="TextBox 271"/>
                <p:cNvSpPr txBox="1"/>
                <p:nvPr/>
              </p:nvSpPr>
              <p:spPr>
                <a:xfrm>
                  <a:off x="1857356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ru-RU" sz="2200" dirty="0" smtClean="0">
                      <a:latin typeface="Arial" pitchFamily="34" charset="0"/>
                      <a:cs typeface="Arial" pitchFamily="34" charset="0"/>
                    </a:rPr>
                    <a:t>2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9" name="Группа 150"/>
              <p:cNvGrpSpPr/>
              <p:nvPr/>
            </p:nvGrpSpPr>
            <p:grpSpPr>
              <a:xfrm>
                <a:off x="785786" y="5286383"/>
                <a:ext cx="1287570" cy="338561"/>
                <a:chOff x="785786" y="4948296"/>
                <a:chExt cx="1287570" cy="429106"/>
              </a:xfrm>
            </p:grpSpPr>
            <p:sp>
              <p:nvSpPr>
                <p:cNvPr id="261" name="TextBox 260"/>
                <p:cNvSpPr txBox="1"/>
                <p:nvPr/>
              </p:nvSpPr>
              <p:spPr>
                <a:xfrm>
                  <a:off x="785786" y="4948305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2" name="TextBox 261"/>
                <p:cNvSpPr txBox="1"/>
                <p:nvPr/>
              </p:nvSpPr>
              <p:spPr>
                <a:xfrm>
                  <a:off x="1000100" y="4948301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6" name="TextBox 265"/>
                <p:cNvSpPr txBox="1"/>
                <p:nvPr/>
              </p:nvSpPr>
              <p:spPr>
                <a:xfrm>
                  <a:off x="1857356" y="4948296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ru-RU" sz="2200" dirty="0" smtClean="0">
                      <a:latin typeface="Arial" pitchFamily="34" charset="0"/>
                      <a:cs typeface="Arial" pitchFamily="34" charset="0"/>
                    </a:rPr>
                    <a:t>7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59" name="TextBox 258"/>
              <p:cNvSpPr txBox="1"/>
              <p:nvPr/>
            </p:nvSpPr>
            <p:spPr>
              <a:xfrm>
                <a:off x="1004764" y="5090710"/>
                <a:ext cx="2160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ru-RU" sz="2200" dirty="0" err="1" smtClean="0">
                    <a:latin typeface="Arial" pitchFamily="34" charset="0"/>
                    <a:cs typeface="Arial" pitchFamily="34" charset="0"/>
                  </a:rPr>
                  <a:t>х</a:t>
                </a:r>
                <a:endParaRPr 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60" name="Прямая соединительная линия 259"/>
              <p:cNvCxnSpPr/>
              <p:nvPr/>
            </p:nvCxnSpPr>
            <p:spPr>
              <a:xfrm rot="10800000" flipH="1">
                <a:off x="1020218" y="5698188"/>
                <a:ext cx="11160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5" name="TextBox 254"/>
            <p:cNvSpPr txBox="1"/>
            <p:nvPr/>
          </p:nvSpPr>
          <p:spPr>
            <a:xfrm>
              <a:off x="2214546" y="5000636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ru-RU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2214546" y="5403546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ru-RU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5213256" y="3025131"/>
            <a:ext cx="21600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8</a:t>
            </a:r>
            <a:endParaRPr lang="ru-RU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4" name="Содержимое 40"/>
          <p:cNvSpPr txBox="1">
            <a:spLocks/>
          </p:cNvSpPr>
          <p:nvPr/>
        </p:nvSpPr>
        <p:spPr>
          <a:xfrm>
            <a:off x="3792532" y="2047859"/>
            <a:ext cx="928693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kumimoji="0" lang="en-US" altLang="ru-RU" sz="2200" b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</a:t>
            </a:r>
            <a:r>
              <a:rPr kumimoji="0" lang="ru-RU" altLang="ru-RU" sz="2200" b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ru-RU" altLang="ru-RU" sz="22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58" name="Овал 457">
            <a:hlinkClick r:id="rId2" action="ppaction://hlinksldjump"/>
          </p:cNvPr>
          <p:cNvSpPr/>
          <p:nvPr/>
        </p:nvSpPr>
        <p:spPr>
          <a:xfrm>
            <a:off x="8143900" y="5750983"/>
            <a:ext cx="714380" cy="71438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solidFill>
                  <a:sysClr val="windowText" lastClr="000000"/>
                </a:solidFill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solidFill>
                <a:sysClr val="windowText" lastClr="00000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459" name="TextBox 458"/>
          <p:cNvSpPr txBox="1"/>
          <p:nvPr/>
        </p:nvSpPr>
        <p:spPr>
          <a:xfrm rot="16200000">
            <a:off x="7919896" y="5004365"/>
            <a:ext cx="11623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Реши сам</a:t>
            </a:r>
            <a:endParaRPr lang="ru-RU" dirty="0"/>
          </a:p>
        </p:txBody>
      </p:sp>
      <p:sp>
        <p:nvSpPr>
          <p:cNvPr id="163" name="Содержимое 40"/>
          <p:cNvSpPr txBox="1">
            <a:spLocks/>
          </p:cNvSpPr>
          <p:nvPr/>
        </p:nvSpPr>
        <p:spPr>
          <a:xfrm>
            <a:off x="642911" y="1571612"/>
            <a:ext cx="928693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№ 5. </a:t>
            </a:r>
            <a:endParaRPr kumimoji="0" lang="ru-RU" altLang="ru-RU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357290" y="2885651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571604" y="2885651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785918" y="2885651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000232" y="2885651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214546" y="2885651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147640" y="1928802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361954" y="1928802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576268" y="1928802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790582" y="1928802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004896" y="1928802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Группа 182"/>
          <p:cNvGrpSpPr/>
          <p:nvPr/>
        </p:nvGrpSpPr>
        <p:grpSpPr>
          <a:xfrm>
            <a:off x="1142976" y="2081197"/>
            <a:ext cx="1435110" cy="770578"/>
            <a:chOff x="995436" y="4857760"/>
            <a:chExt cx="1435110" cy="770578"/>
          </a:xfrm>
        </p:grpSpPr>
        <p:grpSp>
          <p:nvGrpSpPr>
            <p:cNvPr id="25" name="Группа 78"/>
            <p:cNvGrpSpPr/>
            <p:nvPr/>
          </p:nvGrpSpPr>
          <p:grpSpPr>
            <a:xfrm>
              <a:off x="995436" y="4857760"/>
              <a:ext cx="1350432" cy="770578"/>
              <a:chOff x="785786" y="4929198"/>
              <a:chExt cx="1350432" cy="770578"/>
            </a:xfrm>
          </p:grpSpPr>
          <p:grpSp>
            <p:nvGrpSpPr>
              <p:cNvPr id="26" name="Группа 81"/>
              <p:cNvGrpSpPr/>
              <p:nvPr/>
            </p:nvGrpSpPr>
            <p:grpSpPr>
              <a:xfrm>
                <a:off x="1214414" y="4929198"/>
                <a:ext cx="858942" cy="338554"/>
                <a:chOff x="1214414" y="4857764"/>
                <a:chExt cx="858942" cy="429098"/>
              </a:xfrm>
            </p:grpSpPr>
            <p:sp>
              <p:nvSpPr>
                <p:cNvPr id="208" name="TextBox 207"/>
                <p:cNvSpPr txBox="1"/>
                <p:nvPr/>
              </p:nvSpPr>
              <p:spPr>
                <a:xfrm>
                  <a:off x="1214414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>
                  <a:off x="1428728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ru-RU" sz="2200" dirty="0" smtClean="0">
                      <a:latin typeface="Arial" pitchFamily="34" charset="0"/>
                      <a:cs typeface="Arial" pitchFamily="34" charset="0"/>
                    </a:rPr>
                    <a:t>2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8" name="TextBox 217"/>
                <p:cNvSpPr txBox="1"/>
                <p:nvPr/>
              </p:nvSpPr>
              <p:spPr>
                <a:xfrm>
                  <a:off x="1643042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ru-RU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1" name="TextBox 220"/>
                <p:cNvSpPr txBox="1"/>
                <p:nvPr/>
              </p:nvSpPr>
              <p:spPr>
                <a:xfrm>
                  <a:off x="1857356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ru-RU" sz="2200" dirty="0" smtClean="0">
                      <a:latin typeface="Arial" pitchFamily="34" charset="0"/>
                      <a:cs typeface="Arial" pitchFamily="34" charset="0"/>
                    </a:rPr>
                    <a:t>2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7" name="Группа 82"/>
              <p:cNvGrpSpPr/>
              <p:nvPr/>
            </p:nvGrpSpPr>
            <p:grpSpPr>
              <a:xfrm>
                <a:off x="785786" y="5286384"/>
                <a:ext cx="1287570" cy="338561"/>
                <a:chOff x="785786" y="4948296"/>
                <a:chExt cx="1287570" cy="429106"/>
              </a:xfrm>
            </p:grpSpPr>
            <p:sp>
              <p:nvSpPr>
                <p:cNvPr id="191" name="TextBox 190"/>
                <p:cNvSpPr txBox="1"/>
                <p:nvPr/>
              </p:nvSpPr>
              <p:spPr>
                <a:xfrm>
                  <a:off x="785786" y="4948305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000100" y="4948301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214414" y="4948301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1857356" y="4948296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2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89" name="TextBox 188"/>
              <p:cNvSpPr txBox="1"/>
              <p:nvPr/>
            </p:nvSpPr>
            <p:spPr>
              <a:xfrm>
                <a:off x="790450" y="5090710"/>
                <a:ext cx="2160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ru-RU" sz="2200" dirty="0" err="1" smtClean="0">
                    <a:latin typeface="Arial" pitchFamily="34" charset="0"/>
                    <a:cs typeface="Arial" pitchFamily="34" charset="0"/>
                  </a:rPr>
                  <a:t>х</a:t>
                </a:r>
                <a:endParaRPr 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90" name="Прямая соединительная линия 189"/>
              <p:cNvCxnSpPr/>
              <p:nvPr/>
            </p:nvCxnSpPr>
            <p:spPr>
              <a:xfrm rot="10800000" flipH="1">
                <a:off x="804218" y="5698188"/>
                <a:ext cx="13320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2214546" y="5000636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ru-RU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214546" y="5403546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ru-RU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7143768" y="2885651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В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7358082" y="2885651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6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7572396" y="2885651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7786710" y="2885651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8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719804" y="1928802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6934118" y="1928802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7148432" y="1928802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7362746" y="1928802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7577060" y="1928802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3" name="Группа 252"/>
          <p:cNvGrpSpPr/>
          <p:nvPr/>
        </p:nvGrpSpPr>
        <p:grpSpPr>
          <a:xfrm>
            <a:off x="6715140" y="2081197"/>
            <a:ext cx="1500198" cy="770578"/>
            <a:chOff x="995436" y="4857760"/>
            <a:chExt cx="1500198" cy="770578"/>
          </a:xfrm>
        </p:grpSpPr>
        <p:grpSp>
          <p:nvGrpSpPr>
            <p:cNvPr id="254" name="Группа 146"/>
            <p:cNvGrpSpPr/>
            <p:nvPr/>
          </p:nvGrpSpPr>
          <p:grpSpPr>
            <a:xfrm>
              <a:off x="995436" y="4857760"/>
              <a:ext cx="1350432" cy="770578"/>
              <a:chOff x="785786" y="4929198"/>
              <a:chExt cx="1350432" cy="770578"/>
            </a:xfrm>
          </p:grpSpPr>
          <p:grpSp>
            <p:nvGrpSpPr>
              <p:cNvPr id="284" name="Группа 149"/>
              <p:cNvGrpSpPr/>
              <p:nvPr/>
            </p:nvGrpSpPr>
            <p:grpSpPr>
              <a:xfrm>
                <a:off x="1214414" y="4929198"/>
                <a:ext cx="858942" cy="338554"/>
                <a:chOff x="1214414" y="4857764"/>
                <a:chExt cx="858942" cy="429098"/>
              </a:xfrm>
            </p:grpSpPr>
            <p:sp>
              <p:nvSpPr>
                <p:cNvPr id="309" name="TextBox 308"/>
                <p:cNvSpPr txBox="1"/>
                <p:nvPr/>
              </p:nvSpPr>
              <p:spPr>
                <a:xfrm>
                  <a:off x="1214414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ru-RU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0" name="TextBox 309"/>
                <p:cNvSpPr txBox="1"/>
                <p:nvPr/>
              </p:nvSpPr>
              <p:spPr>
                <a:xfrm>
                  <a:off x="1428728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ru-RU" sz="2200" dirty="0" smtClean="0">
                      <a:latin typeface="Arial" pitchFamily="34" charset="0"/>
                      <a:cs typeface="Arial" pitchFamily="34" charset="0"/>
                    </a:rPr>
                    <a:t>2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1" name="TextBox 310"/>
                <p:cNvSpPr txBox="1"/>
                <p:nvPr/>
              </p:nvSpPr>
              <p:spPr>
                <a:xfrm>
                  <a:off x="1643042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ru-RU" sz="2200" dirty="0" smtClean="0">
                      <a:latin typeface="Arial" pitchFamily="34" charset="0"/>
                      <a:cs typeface="Arial" pitchFamily="34" charset="0"/>
                    </a:rPr>
                    <a:t>3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12" name="TextBox 311"/>
                <p:cNvSpPr txBox="1"/>
                <p:nvPr/>
              </p:nvSpPr>
              <p:spPr>
                <a:xfrm>
                  <a:off x="1857356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ru-RU" sz="2200" dirty="0" smtClean="0">
                      <a:latin typeface="Arial" pitchFamily="34" charset="0"/>
                      <a:cs typeface="Arial" pitchFamily="34" charset="0"/>
                    </a:rPr>
                    <a:t>4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85" name="Группа 150"/>
              <p:cNvGrpSpPr/>
              <p:nvPr/>
            </p:nvGrpSpPr>
            <p:grpSpPr>
              <a:xfrm>
                <a:off x="785786" y="5286383"/>
                <a:ext cx="1287570" cy="338561"/>
                <a:chOff x="785786" y="4948296"/>
                <a:chExt cx="1287570" cy="429106"/>
              </a:xfrm>
            </p:grpSpPr>
            <p:sp>
              <p:nvSpPr>
                <p:cNvPr id="306" name="TextBox 305"/>
                <p:cNvSpPr txBox="1"/>
                <p:nvPr/>
              </p:nvSpPr>
              <p:spPr>
                <a:xfrm>
                  <a:off x="785786" y="4948305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7" name="TextBox 306"/>
                <p:cNvSpPr txBox="1"/>
                <p:nvPr/>
              </p:nvSpPr>
              <p:spPr>
                <a:xfrm>
                  <a:off x="1000100" y="4948301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8" name="TextBox 307"/>
                <p:cNvSpPr txBox="1"/>
                <p:nvPr/>
              </p:nvSpPr>
              <p:spPr>
                <a:xfrm>
                  <a:off x="1857356" y="4948296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ru-RU" sz="2200" dirty="0" smtClean="0">
                      <a:latin typeface="Arial" pitchFamily="34" charset="0"/>
                      <a:cs typeface="Arial" pitchFamily="34" charset="0"/>
                    </a:rPr>
                    <a:t>А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88" name="TextBox 287"/>
              <p:cNvSpPr txBox="1"/>
              <p:nvPr/>
            </p:nvSpPr>
            <p:spPr>
              <a:xfrm>
                <a:off x="1004764" y="5090710"/>
                <a:ext cx="2160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ru-RU" sz="2200" dirty="0" err="1" smtClean="0">
                    <a:latin typeface="Arial" pitchFamily="34" charset="0"/>
                    <a:cs typeface="Arial" pitchFamily="34" charset="0"/>
                  </a:rPr>
                  <a:t>х</a:t>
                </a:r>
                <a:endParaRPr 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89" name="Прямая соединительная линия 288"/>
              <p:cNvCxnSpPr/>
              <p:nvPr/>
            </p:nvCxnSpPr>
            <p:spPr>
              <a:xfrm rot="10800000" flipH="1">
                <a:off x="1020218" y="5698188"/>
                <a:ext cx="11160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7" name="TextBox 256"/>
            <p:cNvSpPr txBox="1"/>
            <p:nvPr/>
          </p:nvSpPr>
          <p:spPr>
            <a:xfrm>
              <a:off x="2279634" y="5000636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16</a:t>
              </a:r>
              <a:endParaRPr lang="ru-RU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2279634" y="5403546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16</a:t>
              </a:r>
              <a:endParaRPr lang="ru-RU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3" name="TextBox 312"/>
          <p:cNvSpPr txBox="1"/>
          <p:nvPr/>
        </p:nvSpPr>
        <p:spPr>
          <a:xfrm>
            <a:off x="7999338" y="3025131"/>
            <a:ext cx="21600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16</a:t>
            </a:r>
            <a:endParaRPr lang="ru-RU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4" name="Содержимое 40"/>
          <p:cNvSpPr txBox="1">
            <a:spLocks/>
          </p:cNvSpPr>
          <p:nvPr/>
        </p:nvSpPr>
        <p:spPr>
          <a:xfrm>
            <a:off x="6513526" y="2047859"/>
            <a:ext cx="928693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alt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с</a:t>
            </a:r>
            <a:r>
              <a:rPr kumimoji="0" lang="en-US" altLang="ru-RU" sz="2200" b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</a:t>
            </a:r>
            <a:r>
              <a:rPr kumimoji="0" lang="ru-RU" altLang="ru-RU" sz="2200" b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ru-RU" altLang="ru-RU" sz="22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" grpId="0" animBg="1"/>
      <p:bldP spid="461" grpId="1" animBg="1"/>
      <p:bldP spid="462" grpId="0" animBg="1"/>
      <p:bldP spid="462" grpId="1" animBg="1"/>
      <p:bldP spid="463" grpId="0" animBg="1"/>
      <p:bldP spid="463" grpId="1" animBg="1"/>
      <p:bldP spid="460" grpId="0" animBg="1"/>
      <p:bldP spid="460" grpId="1" animBg="1"/>
      <p:bldP spid="222" grpId="0"/>
      <p:bldP spid="242" grpId="0"/>
      <p:bldP spid="245" grpId="0"/>
      <p:bldP spid="246" grpId="0"/>
      <p:bldP spid="247" grpId="0"/>
      <p:bldP spid="250" grpId="0"/>
      <p:bldP spid="251" grpId="0"/>
      <p:bldP spid="252" grpId="0"/>
      <p:bldP spid="273" grpId="0"/>
      <p:bldP spid="274" grpId="0"/>
      <p:bldP spid="458" grpId="0" animBg="1"/>
      <p:bldP spid="459" grpId="0"/>
      <p:bldP spid="167" grpId="0"/>
      <p:bldP spid="168" grpId="0"/>
      <p:bldP spid="174" grpId="0"/>
      <p:bldP spid="175" grpId="0"/>
      <p:bldP spid="176" grpId="0"/>
      <p:bldP spid="179" grpId="0"/>
      <p:bldP spid="181" grpId="0"/>
      <p:bldP spid="182" grpId="0"/>
      <p:bldP spid="234" grpId="0"/>
      <p:bldP spid="235" grpId="0"/>
      <p:bldP spid="236" grpId="0"/>
      <p:bldP spid="237" grpId="0"/>
      <p:bldP spid="240" grpId="0"/>
      <p:bldP spid="243" grpId="0"/>
      <p:bldP spid="244" grpId="0"/>
      <p:bldP spid="313" grpId="0"/>
      <p:bldP spid="3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Решите самостоятельно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95694" y="5929330"/>
            <a:ext cx="2448272" cy="504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ОТВЕТ</a:t>
            </a:r>
            <a:endParaRPr lang="ru-RU" sz="2000" b="1" dirty="0"/>
          </a:p>
        </p:txBody>
      </p:sp>
      <p:sp>
        <p:nvSpPr>
          <p:cNvPr id="229" name="Содержимое 40"/>
          <p:cNvSpPr txBox="1">
            <a:spLocks/>
          </p:cNvSpPr>
          <p:nvPr/>
        </p:nvSpPr>
        <p:spPr>
          <a:xfrm>
            <a:off x="642911" y="1571612"/>
            <a:ext cx="928693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№ 6. </a:t>
            </a:r>
            <a:endParaRPr kumimoji="0" lang="ru-RU" altLang="ru-RU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330" name="Группа 329"/>
          <p:cNvGrpSpPr/>
          <p:nvPr/>
        </p:nvGrpSpPr>
        <p:grpSpPr>
          <a:xfrm>
            <a:off x="1357290" y="2885651"/>
            <a:ext cx="6858048" cy="338554"/>
            <a:chOff x="1357290" y="2885651"/>
            <a:chExt cx="6858048" cy="338554"/>
          </a:xfrm>
        </p:grpSpPr>
        <p:sp>
          <p:nvSpPr>
            <p:cNvPr id="201" name="TextBox 200"/>
            <p:cNvSpPr txBox="1"/>
            <p:nvPr/>
          </p:nvSpPr>
          <p:spPr>
            <a:xfrm>
              <a:off x="2362086" y="3025131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ru-RU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4422774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4637088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4851402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065716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5213256" y="3025131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ru-RU" sz="1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357290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1571604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785918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2000232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2214546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7143768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7358082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7572396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7786710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А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7999338" y="3025131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16</a:t>
              </a:r>
              <a:endParaRPr lang="ru-RU" sz="1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6905996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9" name="Группа 328"/>
          <p:cNvGrpSpPr/>
          <p:nvPr/>
        </p:nvGrpSpPr>
        <p:grpSpPr>
          <a:xfrm>
            <a:off x="655610" y="1928802"/>
            <a:ext cx="7559728" cy="922973"/>
            <a:chOff x="655610" y="1928802"/>
            <a:chExt cx="7559728" cy="922973"/>
          </a:xfrm>
        </p:grpSpPr>
        <p:sp>
          <p:nvSpPr>
            <p:cNvPr id="202" name="Содержимое 40"/>
            <p:cNvSpPr txBox="1">
              <a:spLocks/>
            </p:cNvSpPr>
            <p:nvPr/>
          </p:nvSpPr>
          <p:spPr>
            <a:xfrm>
              <a:off x="655610" y="2047859"/>
              <a:ext cx="928693" cy="3571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ru-RU" altLang="ru-RU" sz="2200" b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</a:t>
              </a:r>
              <a:r>
                <a:rPr kumimoji="0" lang="en-US" altLang="ru-RU" sz="2200" b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)</a:t>
              </a:r>
              <a:r>
                <a:rPr kumimoji="0" lang="ru-RU" altLang="ru-RU" sz="2200" b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</a:t>
              </a:r>
              <a:endParaRPr kumimoji="0" lang="ru-RU" altLang="ru-RU" sz="2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ru-RU" sz="22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3998810" y="1928802"/>
              <a:ext cx="216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ru-RU" sz="1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213124" y="1928802"/>
              <a:ext cx="216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ru-RU" sz="1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427438" y="1928802"/>
              <a:ext cx="216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ru-RU" sz="1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12" name="Группа 252"/>
            <p:cNvGrpSpPr/>
            <p:nvPr/>
          </p:nvGrpSpPr>
          <p:grpSpPr>
            <a:xfrm>
              <a:off x="3994146" y="2081197"/>
              <a:ext cx="1435110" cy="770578"/>
              <a:chOff x="995436" y="4857760"/>
              <a:chExt cx="1435110" cy="770578"/>
            </a:xfrm>
          </p:grpSpPr>
          <p:grpSp>
            <p:nvGrpSpPr>
              <p:cNvPr id="213" name="Группа 146"/>
              <p:cNvGrpSpPr/>
              <p:nvPr/>
            </p:nvGrpSpPr>
            <p:grpSpPr>
              <a:xfrm>
                <a:off x="995436" y="4857760"/>
                <a:ext cx="1350432" cy="770578"/>
                <a:chOff x="785786" y="4929198"/>
                <a:chExt cx="1350432" cy="770578"/>
              </a:xfrm>
            </p:grpSpPr>
            <p:grpSp>
              <p:nvGrpSpPr>
                <p:cNvPr id="216" name="Группа 149"/>
                <p:cNvGrpSpPr/>
                <p:nvPr/>
              </p:nvGrpSpPr>
              <p:grpSpPr>
                <a:xfrm>
                  <a:off x="1428728" y="4929198"/>
                  <a:ext cx="644628" cy="338554"/>
                  <a:chOff x="1428728" y="4857764"/>
                  <a:chExt cx="644628" cy="429098"/>
                </a:xfrm>
              </p:grpSpPr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1428728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ru-RU" sz="2200" dirty="0" smtClean="0">
                        <a:latin typeface="Arial" pitchFamily="34" charset="0"/>
                        <a:cs typeface="Arial" pitchFamily="34" charset="0"/>
                      </a:rPr>
                      <a:t>2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1643042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ru-RU" sz="2200" dirty="0" smtClean="0"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26" name="TextBox 225"/>
                  <p:cNvSpPr txBox="1"/>
                  <p:nvPr/>
                </p:nvSpPr>
                <p:spPr>
                  <a:xfrm>
                    <a:off x="1857356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ru-RU" sz="2200" dirty="0" smtClean="0">
                        <a:latin typeface="Arial" pitchFamily="34" charset="0"/>
                        <a:cs typeface="Arial" pitchFamily="34" charset="0"/>
                      </a:rPr>
                      <a:t>5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17" name="Группа 150"/>
                <p:cNvGrpSpPr/>
                <p:nvPr/>
              </p:nvGrpSpPr>
              <p:grpSpPr>
                <a:xfrm>
                  <a:off x="785786" y="5286383"/>
                  <a:ext cx="1287570" cy="338561"/>
                  <a:chOff x="785786" y="4948296"/>
                  <a:chExt cx="1287570" cy="429106"/>
                </a:xfrm>
              </p:grpSpPr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785786" y="4948305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 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1000100" y="4948301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 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22" name="TextBox 221"/>
                  <p:cNvSpPr txBox="1"/>
                  <p:nvPr/>
                </p:nvSpPr>
                <p:spPr>
                  <a:xfrm>
                    <a:off x="1857356" y="4948296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ru-RU" sz="2200" dirty="0" smtClean="0">
                        <a:latin typeface="Arial" pitchFamily="34" charset="0"/>
                        <a:cs typeface="Arial" pitchFamily="34" charset="0"/>
                      </a:rPr>
                      <a:t>5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218" name="TextBox 217"/>
                <p:cNvSpPr txBox="1"/>
                <p:nvPr/>
              </p:nvSpPr>
              <p:spPr>
                <a:xfrm>
                  <a:off x="1004764" y="5090710"/>
                  <a:ext cx="216000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ru-RU" sz="2200" dirty="0" err="1" smtClean="0">
                      <a:latin typeface="Arial" pitchFamily="34" charset="0"/>
                      <a:cs typeface="Arial" pitchFamily="34" charset="0"/>
                    </a:rPr>
                    <a:t>х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19" name="Прямая соединительная линия 218"/>
                <p:cNvCxnSpPr/>
                <p:nvPr/>
              </p:nvCxnSpPr>
              <p:spPr>
                <a:xfrm rot="10800000" flipH="1">
                  <a:off x="1020218" y="5698188"/>
                  <a:ext cx="1116000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4" name="TextBox 213"/>
              <p:cNvSpPr txBox="1"/>
              <p:nvPr/>
            </p:nvSpPr>
            <p:spPr>
              <a:xfrm>
                <a:off x="2214546" y="5000636"/>
                <a:ext cx="21600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8</a:t>
                </a:r>
                <a:endParaRPr lang="ru-RU" sz="1200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5" name="TextBox 214"/>
              <p:cNvSpPr txBox="1"/>
              <p:nvPr/>
            </p:nvSpPr>
            <p:spPr>
              <a:xfrm>
                <a:off x="2214546" y="5403546"/>
                <a:ext cx="21600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8</a:t>
                </a:r>
                <a:endParaRPr lang="ru-RU" sz="1200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28" name="Содержимое 40"/>
            <p:cNvSpPr txBox="1">
              <a:spLocks/>
            </p:cNvSpPr>
            <p:nvPr/>
          </p:nvSpPr>
          <p:spPr>
            <a:xfrm>
              <a:off x="3792532" y="2047859"/>
              <a:ext cx="928693" cy="3571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altLang="ru-RU" sz="2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kumimoji="0" lang="en-US" altLang="ru-RU" sz="2200" b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)</a:t>
              </a:r>
              <a:r>
                <a:rPr kumimoji="0" lang="ru-RU" altLang="ru-RU" sz="2200" b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</a:t>
              </a:r>
              <a:endParaRPr kumimoji="0" lang="ru-RU" altLang="ru-RU" sz="2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ru-RU" sz="22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1147640" y="1928802"/>
              <a:ext cx="216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ru-RU" sz="1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1361954" y="1928802"/>
              <a:ext cx="216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ru-RU" sz="1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40" name="Группа 182"/>
            <p:cNvGrpSpPr/>
            <p:nvPr/>
          </p:nvGrpSpPr>
          <p:grpSpPr>
            <a:xfrm>
              <a:off x="1142976" y="2081197"/>
              <a:ext cx="1435110" cy="770578"/>
              <a:chOff x="995436" y="4857760"/>
              <a:chExt cx="1435110" cy="770578"/>
            </a:xfrm>
          </p:grpSpPr>
          <p:grpSp>
            <p:nvGrpSpPr>
              <p:cNvPr id="241" name="Группа 78"/>
              <p:cNvGrpSpPr/>
              <p:nvPr/>
            </p:nvGrpSpPr>
            <p:grpSpPr>
              <a:xfrm>
                <a:off x="995436" y="4857760"/>
                <a:ext cx="1350432" cy="770578"/>
                <a:chOff x="785786" y="4929198"/>
                <a:chExt cx="1350432" cy="770578"/>
              </a:xfrm>
            </p:grpSpPr>
            <p:grpSp>
              <p:nvGrpSpPr>
                <p:cNvPr id="244" name="Группа 81"/>
                <p:cNvGrpSpPr/>
                <p:nvPr/>
              </p:nvGrpSpPr>
              <p:grpSpPr>
                <a:xfrm>
                  <a:off x="1214414" y="4929198"/>
                  <a:ext cx="858942" cy="338554"/>
                  <a:chOff x="1214414" y="4857764"/>
                  <a:chExt cx="858942" cy="429098"/>
                </a:xfrm>
              </p:grpSpPr>
              <p:sp>
                <p:nvSpPr>
                  <p:cNvPr id="252" name="TextBox 251"/>
                  <p:cNvSpPr txBox="1"/>
                  <p:nvPr/>
                </p:nvSpPr>
                <p:spPr>
                  <a:xfrm>
                    <a:off x="1214414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ru-RU" sz="2200" dirty="0" smtClean="0">
                        <a:latin typeface="Arial" pitchFamily="34" charset="0"/>
                        <a:cs typeface="Arial" pitchFamily="34" charset="0"/>
                      </a:rPr>
                      <a:t>2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53" name="TextBox 252"/>
                  <p:cNvSpPr txBox="1"/>
                  <p:nvPr/>
                </p:nvSpPr>
                <p:spPr>
                  <a:xfrm>
                    <a:off x="1428728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ru-RU" sz="2200" dirty="0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54" name="TextBox 253"/>
                  <p:cNvSpPr txBox="1"/>
                  <p:nvPr/>
                </p:nvSpPr>
                <p:spPr>
                  <a:xfrm>
                    <a:off x="1643042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ru-RU" sz="2200" dirty="0" smtClean="0"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55" name="TextBox 254"/>
                  <p:cNvSpPr txBox="1"/>
                  <p:nvPr/>
                </p:nvSpPr>
                <p:spPr>
                  <a:xfrm>
                    <a:off x="1857356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ru-RU" sz="2200" dirty="0" smtClean="0">
                        <a:latin typeface="Arial" pitchFamily="34" charset="0"/>
                        <a:cs typeface="Arial" pitchFamily="34" charset="0"/>
                      </a:rPr>
                      <a:t>2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45" name="Группа 82"/>
                <p:cNvGrpSpPr/>
                <p:nvPr/>
              </p:nvGrpSpPr>
              <p:grpSpPr>
                <a:xfrm>
                  <a:off x="785786" y="5286384"/>
                  <a:ext cx="1287570" cy="338561"/>
                  <a:chOff x="785786" y="4948296"/>
                  <a:chExt cx="1287570" cy="429106"/>
                </a:xfrm>
              </p:grpSpPr>
              <p:sp>
                <p:nvSpPr>
                  <p:cNvPr id="248" name="TextBox 247"/>
                  <p:cNvSpPr txBox="1"/>
                  <p:nvPr/>
                </p:nvSpPr>
                <p:spPr>
                  <a:xfrm>
                    <a:off x="785786" y="4948305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 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49" name="TextBox 248"/>
                  <p:cNvSpPr txBox="1"/>
                  <p:nvPr/>
                </p:nvSpPr>
                <p:spPr>
                  <a:xfrm>
                    <a:off x="1000100" y="4948301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 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50" name="TextBox 249"/>
                  <p:cNvSpPr txBox="1"/>
                  <p:nvPr/>
                </p:nvSpPr>
                <p:spPr>
                  <a:xfrm>
                    <a:off x="1214414" y="4948301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 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1857356" y="4948296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2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246" name="TextBox 245"/>
                <p:cNvSpPr txBox="1"/>
                <p:nvPr/>
              </p:nvSpPr>
              <p:spPr>
                <a:xfrm>
                  <a:off x="790450" y="5090710"/>
                  <a:ext cx="216000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ru-RU" sz="2200" dirty="0" err="1" smtClean="0">
                      <a:latin typeface="Arial" pitchFamily="34" charset="0"/>
                      <a:cs typeface="Arial" pitchFamily="34" charset="0"/>
                    </a:rPr>
                    <a:t>х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47" name="Прямая соединительная линия 246"/>
                <p:cNvCxnSpPr/>
                <p:nvPr/>
              </p:nvCxnSpPr>
              <p:spPr>
                <a:xfrm rot="10800000" flipH="1">
                  <a:off x="804218" y="5698188"/>
                  <a:ext cx="1332000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2" name="TextBox 241"/>
              <p:cNvSpPr txBox="1"/>
              <p:nvPr/>
            </p:nvSpPr>
            <p:spPr>
              <a:xfrm>
                <a:off x="2214546" y="5000636"/>
                <a:ext cx="21600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ru-RU" sz="12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ru-RU" sz="1200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2214546" y="5403546"/>
                <a:ext cx="21600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ru-RU" sz="12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ru-RU" sz="1200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63" name="TextBox 262"/>
            <p:cNvSpPr txBox="1"/>
            <p:nvPr/>
          </p:nvSpPr>
          <p:spPr>
            <a:xfrm>
              <a:off x="6719804" y="1928802"/>
              <a:ext cx="216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ru-RU" sz="1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934118" y="1928802"/>
              <a:ext cx="216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ru-RU" sz="1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7148432" y="1928802"/>
              <a:ext cx="216000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ru-RU" sz="1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68" name="Группа 267"/>
            <p:cNvGrpSpPr/>
            <p:nvPr/>
          </p:nvGrpSpPr>
          <p:grpSpPr>
            <a:xfrm>
              <a:off x="6715140" y="2081197"/>
              <a:ext cx="1500198" cy="770578"/>
              <a:chOff x="995436" y="4857760"/>
              <a:chExt cx="1500198" cy="770578"/>
            </a:xfrm>
          </p:grpSpPr>
          <p:grpSp>
            <p:nvGrpSpPr>
              <p:cNvPr id="269" name="Группа 146"/>
              <p:cNvGrpSpPr/>
              <p:nvPr/>
            </p:nvGrpSpPr>
            <p:grpSpPr>
              <a:xfrm>
                <a:off x="995436" y="4857760"/>
                <a:ext cx="1350432" cy="770578"/>
                <a:chOff x="785786" y="4929198"/>
                <a:chExt cx="1350432" cy="770578"/>
              </a:xfrm>
            </p:grpSpPr>
            <p:grpSp>
              <p:nvGrpSpPr>
                <p:cNvPr id="272" name="Группа 149"/>
                <p:cNvGrpSpPr/>
                <p:nvPr/>
              </p:nvGrpSpPr>
              <p:grpSpPr>
                <a:xfrm>
                  <a:off x="1214414" y="4929198"/>
                  <a:ext cx="858942" cy="338554"/>
                  <a:chOff x="1214414" y="4857764"/>
                  <a:chExt cx="858942" cy="429098"/>
                </a:xfrm>
              </p:grpSpPr>
              <p:sp>
                <p:nvSpPr>
                  <p:cNvPr id="279" name="TextBox 278"/>
                  <p:cNvSpPr txBox="1"/>
                  <p:nvPr/>
                </p:nvSpPr>
                <p:spPr>
                  <a:xfrm>
                    <a:off x="1214414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ru-RU" sz="2200" dirty="0" smtClean="0">
                        <a:latin typeface="Arial" pitchFamily="34" charset="0"/>
                        <a:cs typeface="Arial" pitchFamily="34" charset="0"/>
                      </a:rPr>
                      <a:t>А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80" name="TextBox 279"/>
                  <p:cNvSpPr txBox="1"/>
                  <p:nvPr/>
                </p:nvSpPr>
                <p:spPr>
                  <a:xfrm>
                    <a:off x="1428728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ru-RU" sz="2200" dirty="0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81" name="TextBox 280"/>
                  <p:cNvSpPr txBox="1"/>
                  <p:nvPr/>
                </p:nvSpPr>
                <p:spPr>
                  <a:xfrm>
                    <a:off x="1643042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ru-RU" sz="2200" dirty="0" smtClean="0">
                        <a:latin typeface="Arial" pitchFamily="34" charset="0"/>
                        <a:cs typeface="Arial" pitchFamily="34" charset="0"/>
                      </a:rPr>
                      <a:t>В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82" name="TextBox 281"/>
                  <p:cNvSpPr txBox="1"/>
                  <p:nvPr/>
                </p:nvSpPr>
                <p:spPr>
                  <a:xfrm>
                    <a:off x="1857356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ru-RU" sz="2200" dirty="0" smtClean="0">
                        <a:latin typeface="Arial" pitchFamily="34" charset="0"/>
                        <a:cs typeface="Arial" pitchFamily="34" charset="0"/>
                      </a:rPr>
                      <a:t>2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273" name="Группа 150"/>
                <p:cNvGrpSpPr/>
                <p:nvPr/>
              </p:nvGrpSpPr>
              <p:grpSpPr>
                <a:xfrm>
                  <a:off x="785786" y="5286383"/>
                  <a:ext cx="1287570" cy="338561"/>
                  <a:chOff x="785786" y="4948296"/>
                  <a:chExt cx="1287570" cy="429106"/>
                </a:xfrm>
              </p:grpSpPr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785786" y="4948305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 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77" name="TextBox 276"/>
                  <p:cNvSpPr txBox="1"/>
                  <p:nvPr/>
                </p:nvSpPr>
                <p:spPr>
                  <a:xfrm>
                    <a:off x="1000100" y="4948301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 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78" name="TextBox 277"/>
                  <p:cNvSpPr txBox="1"/>
                  <p:nvPr/>
                </p:nvSpPr>
                <p:spPr>
                  <a:xfrm>
                    <a:off x="1857356" y="4948296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ru-RU" sz="2200" dirty="0" smtClean="0">
                        <a:latin typeface="Arial" pitchFamily="34" charset="0"/>
                        <a:cs typeface="Arial" pitchFamily="34" charset="0"/>
                      </a:rPr>
                      <a:t>5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274" name="TextBox 273"/>
                <p:cNvSpPr txBox="1"/>
                <p:nvPr/>
              </p:nvSpPr>
              <p:spPr>
                <a:xfrm>
                  <a:off x="855538" y="5090710"/>
                  <a:ext cx="216000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ru-RU" sz="2200" dirty="0" err="1" smtClean="0">
                      <a:latin typeface="Arial" pitchFamily="34" charset="0"/>
                      <a:cs typeface="Arial" pitchFamily="34" charset="0"/>
                    </a:rPr>
                    <a:t>х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75" name="Прямая соединительная линия 274"/>
                <p:cNvCxnSpPr/>
                <p:nvPr/>
              </p:nvCxnSpPr>
              <p:spPr>
                <a:xfrm rot="10800000" flipH="1">
                  <a:off x="840218" y="5698188"/>
                  <a:ext cx="1296000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0" name="TextBox 269"/>
              <p:cNvSpPr txBox="1"/>
              <p:nvPr/>
            </p:nvSpPr>
            <p:spPr>
              <a:xfrm>
                <a:off x="2279634" y="5000636"/>
                <a:ext cx="21600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ru-RU" sz="12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16</a:t>
                </a:r>
                <a:endParaRPr lang="ru-RU" sz="1200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2279634" y="5403546"/>
                <a:ext cx="21600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ru-RU" sz="12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16</a:t>
                </a:r>
                <a:endParaRPr lang="ru-RU" sz="1200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84" name="Содержимое 40"/>
            <p:cNvSpPr txBox="1">
              <a:spLocks/>
            </p:cNvSpPr>
            <p:nvPr/>
          </p:nvSpPr>
          <p:spPr>
            <a:xfrm>
              <a:off x="6357950" y="2047859"/>
              <a:ext cx="928693" cy="3571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ru-RU" altLang="ru-RU" sz="2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с</a:t>
              </a:r>
              <a:r>
                <a:rPr kumimoji="0" lang="en-US" altLang="ru-RU" sz="2200" b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)</a:t>
              </a:r>
              <a:r>
                <a:rPr kumimoji="0" lang="ru-RU" altLang="ru-RU" sz="2200" b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</a:t>
              </a:r>
              <a:endParaRPr kumimoji="0" lang="ru-RU" altLang="ru-RU" sz="2200" b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ru-RU" sz="22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68" name="Группа 167"/>
          <p:cNvGrpSpPr/>
          <p:nvPr/>
        </p:nvGrpSpPr>
        <p:grpSpPr>
          <a:xfrm>
            <a:off x="857224" y="3714752"/>
            <a:ext cx="5072098" cy="2714644"/>
            <a:chOff x="2214546" y="3714752"/>
            <a:chExt cx="5072098" cy="2714644"/>
          </a:xfrm>
        </p:grpSpPr>
        <p:sp>
          <p:nvSpPr>
            <p:cNvPr id="169" name="Прямоугольник 168"/>
            <p:cNvSpPr/>
            <p:nvPr/>
          </p:nvSpPr>
          <p:spPr>
            <a:xfrm>
              <a:off x="2214546" y="3714752"/>
              <a:ext cx="5072098" cy="2714644"/>
            </a:xfrm>
            <a:prstGeom prst="rect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70" name="Группа 284"/>
            <p:cNvGrpSpPr/>
            <p:nvPr/>
          </p:nvGrpSpPr>
          <p:grpSpPr>
            <a:xfrm>
              <a:off x="4526142" y="4000504"/>
              <a:ext cx="396000" cy="2214578"/>
              <a:chOff x="3857620" y="4071942"/>
              <a:chExt cx="428628" cy="2786058"/>
            </a:xfrm>
          </p:grpSpPr>
          <p:sp>
            <p:nvSpPr>
              <p:cNvPr id="266" name="Прямоугольник 265"/>
              <p:cNvSpPr/>
              <p:nvPr/>
            </p:nvSpPr>
            <p:spPr>
              <a:xfrm flipH="1">
                <a:off x="3857620" y="4071942"/>
                <a:ext cx="404878" cy="2643206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20000"/>
                      <a:lumOff val="8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i="1"/>
              </a:p>
            </p:txBody>
          </p:sp>
          <p:sp>
            <p:nvSpPr>
              <p:cNvPr id="267" name="Прямоугольник 266"/>
              <p:cNvSpPr/>
              <p:nvPr/>
            </p:nvSpPr>
            <p:spPr>
              <a:xfrm flipV="1">
                <a:off x="3857620" y="5000636"/>
                <a:ext cx="428628" cy="185736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ru-RU" sz="2200" i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71" name="Прямоугольник 170"/>
            <p:cNvSpPr/>
            <p:nvPr/>
          </p:nvSpPr>
          <p:spPr>
            <a:xfrm>
              <a:off x="3802722" y="4000504"/>
              <a:ext cx="714380" cy="428628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  <a:alpha val="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200" i="1" dirty="0" err="1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en-US" sz="1200" i="1" baseline="-25000" dirty="0" err="1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sz="1200" i="1" baseline="-25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200" i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· b div q</a:t>
              </a:r>
              <a:endParaRPr lang="ru-RU" sz="1200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72" name="Группа 285"/>
            <p:cNvGrpSpPr/>
            <p:nvPr/>
          </p:nvGrpSpPr>
          <p:grpSpPr>
            <a:xfrm>
              <a:off x="2302524" y="5202060"/>
              <a:ext cx="2373190" cy="970297"/>
              <a:chOff x="2000232" y="5694103"/>
              <a:chExt cx="2016000" cy="970297"/>
            </a:xfrm>
          </p:grpSpPr>
          <p:grpSp>
            <p:nvGrpSpPr>
              <p:cNvPr id="238" name="Группа 278"/>
              <p:cNvGrpSpPr/>
              <p:nvPr/>
            </p:nvGrpSpPr>
            <p:grpSpPr>
              <a:xfrm>
                <a:off x="2000232" y="5694103"/>
                <a:ext cx="2016000" cy="970297"/>
                <a:chOff x="2000232" y="5598791"/>
                <a:chExt cx="2016000" cy="1060872"/>
              </a:xfrm>
              <a:solidFill>
                <a:srgbClr val="92D050"/>
              </a:solidFill>
            </p:grpSpPr>
            <p:sp>
              <p:nvSpPr>
                <p:cNvPr id="257" name="Полилиния 256"/>
                <p:cNvSpPr/>
                <p:nvPr/>
              </p:nvSpPr>
              <p:spPr>
                <a:xfrm>
                  <a:off x="3543297" y="5598791"/>
                  <a:ext cx="466725" cy="257175"/>
                </a:xfrm>
                <a:custGeom>
                  <a:avLst/>
                  <a:gdLst>
                    <a:gd name="connsiteX0" fmla="*/ 0 w 466725"/>
                    <a:gd name="connsiteY0" fmla="*/ 180975 h 257175"/>
                    <a:gd name="connsiteX1" fmla="*/ 466725 w 466725"/>
                    <a:gd name="connsiteY1" fmla="*/ 0 h 257175"/>
                    <a:gd name="connsiteX2" fmla="*/ 247650 w 466725"/>
                    <a:gd name="connsiteY2" fmla="*/ 257175 h 257175"/>
                    <a:gd name="connsiteX3" fmla="*/ 0 w 466725"/>
                    <a:gd name="connsiteY3" fmla="*/ 180975 h 25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6725" h="257175">
                      <a:moveTo>
                        <a:pt x="0" y="180975"/>
                      </a:moveTo>
                      <a:lnTo>
                        <a:pt x="466725" y="0"/>
                      </a:lnTo>
                      <a:lnTo>
                        <a:pt x="247650" y="257175"/>
                      </a:lnTo>
                      <a:lnTo>
                        <a:pt x="0" y="1809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i="1"/>
                </a:p>
              </p:txBody>
            </p:sp>
            <p:sp>
              <p:nvSpPr>
                <p:cNvPr id="258" name="Прямоугольник 257"/>
                <p:cNvSpPr/>
                <p:nvPr/>
              </p:nvSpPr>
              <p:spPr>
                <a:xfrm>
                  <a:off x="2000232" y="5715012"/>
                  <a:ext cx="2016000" cy="944651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i="1"/>
                </a:p>
              </p:txBody>
            </p:sp>
          </p:grpSp>
          <p:sp>
            <p:nvSpPr>
              <p:cNvPr id="239" name="Прямоугольник 238"/>
              <p:cNvSpPr/>
              <p:nvPr/>
            </p:nvSpPr>
            <p:spPr>
              <a:xfrm>
                <a:off x="2081195" y="6176958"/>
                <a:ext cx="1857388" cy="396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36000" tIns="0" rIns="36000" bIns="0" rtlCol="0" anchor="t" anchorCtr="0"/>
              <a:lstStyle/>
              <a:p>
                <a:pPr algn="ctr"/>
                <a:r>
                  <a:rPr lang="en-US" sz="2200" i="1" dirty="0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m</a:t>
                </a:r>
                <a:r>
                  <a:rPr lang="en-US" sz="2200" i="1" baseline="-25000" dirty="0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US" sz="2200" i="1" dirty="0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 = </a:t>
                </a:r>
                <a:r>
                  <a:rPr lang="en-US" sz="2200" i="1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2200" i="1" baseline="-25000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US" sz="2200" i="1" dirty="0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 · b mod q</a:t>
                </a:r>
                <a:endParaRPr lang="ru-RU" sz="2200" i="1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6" name="Прямоугольник 255"/>
              <p:cNvSpPr/>
              <p:nvPr/>
            </p:nvSpPr>
            <p:spPr>
              <a:xfrm>
                <a:off x="2081195" y="5743591"/>
                <a:ext cx="1857388" cy="4286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i="1" dirty="0" err="1" smtClean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en-US" sz="2200" i="1" baseline="-25000" dirty="0" err="1" smtClean="0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en-US" sz="2200" i="1" dirty="0" smtClean="0">
                    <a:latin typeface="Arial" pitchFamily="34" charset="0"/>
                    <a:cs typeface="Arial" pitchFamily="34" charset="0"/>
                  </a:rPr>
                  <a:t> · b ≥ q</a:t>
                </a:r>
                <a:endParaRPr lang="ru-RU" sz="22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3" name="Группа 286"/>
            <p:cNvGrpSpPr/>
            <p:nvPr/>
          </p:nvGrpSpPr>
          <p:grpSpPr>
            <a:xfrm>
              <a:off x="4771368" y="5202065"/>
              <a:ext cx="2372400" cy="970304"/>
              <a:chOff x="4143367" y="5694108"/>
              <a:chExt cx="2016005" cy="970304"/>
            </a:xfrm>
          </p:grpSpPr>
          <p:grpSp>
            <p:nvGrpSpPr>
              <p:cNvPr id="200" name="Группа 279"/>
              <p:cNvGrpSpPr/>
              <p:nvPr/>
            </p:nvGrpSpPr>
            <p:grpSpPr>
              <a:xfrm>
                <a:off x="4143367" y="5694108"/>
                <a:ext cx="2016005" cy="970304"/>
                <a:chOff x="4214805" y="5598791"/>
                <a:chExt cx="2016005" cy="1060879"/>
              </a:xfrm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23" name="Полилиния 222"/>
                <p:cNvSpPr/>
                <p:nvPr/>
              </p:nvSpPr>
              <p:spPr>
                <a:xfrm flipH="1">
                  <a:off x="4214805" y="5598791"/>
                  <a:ext cx="466725" cy="257175"/>
                </a:xfrm>
                <a:custGeom>
                  <a:avLst/>
                  <a:gdLst>
                    <a:gd name="connsiteX0" fmla="*/ 0 w 466725"/>
                    <a:gd name="connsiteY0" fmla="*/ 180975 h 257175"/>
                    <a:gd name="connsiteX1" fmla="*/ 466725 w 466725"/>
                    <a:gd name="connsiteY1" fmla="*/ 0 h 257175"/>
                    <a:gd name="connsiteX2" fmla="*/ 247650 w 466725"/>
                    <a:gd name="connsiteY2" fmla="*/ 257175 h 257175"/>
                    <a:gd name="connsiteX3" fmla="*/ 0 w 466725"/>
                    <a:gd name="connsiteY3" fmla="*/ 180975 h 25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6725" h="257175">
                      <a:moveTo>
                        <a:pt x="0" y="180975"/>
                      </a:moveTo>
                      <a:lnTo>
                        <a:pt x="466725" y="0"/>
                      </a:lnTo>
                      <a:lnTo>
                        <a:pt x="247650" y="257175"/>
                      </a:lnTo>
                      <a:lnTo>
                        <a:pt x="0" y="1809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i="1"/>
                </a:p>
              </p:txBody>
            </p:sp>
            <p:sp>
              <p:nvSpPr>
                <p:cNvPr id="237" name="Прямоугольник 236"/>
                <p:cNvSpPr/>
                <p:nvPr/>
              </p:nvSpPr>
              <p:spPr>
                <a:xfrm>
                  <a:off x="4214810" y="5715018"/>
                  <a:ext cx="2016000" cy="944652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i="1"/>
                </a:p>
              </p:txBody>
            </p:sp>
          </p:grpSp>
          <p:sp>
            <p:nvSpPr>
              <p:cNvPr id="210" name="Прямоугольник 209"/>
              <p:cNvSpPr/>
              <p:nvPr/>
            </p:nvSpPr>
            <p:spPr>
              <a:xfrm>
                <a:off x="4224335" y="6176982"/>
                <a:ext cx="1857388" cy="396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bIns="0" rtlCol="0" anchor="t" anchorCtr="0"/>
              <a:lstStyle/>
              <a:p>
                <a:pPr algn="ctr"/>
                <a:r>
                  <a:rPr lang="ru-RU" sz="2200" i="1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m</a:t>
                </a:r>
                <a:r>
                  <a:rPr lang="ru-RU" sz="2200" i="1" baseline="-25000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 = </a:t>
                </a:r>
                <a:r>
                  <a:rPr lang="ru-RU" sz="2200" i="1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ru-RU" sz="2200" i="1" baseline="-25000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 · </a:t>
                </a:r>
                <a:r>
                  <a:rPr lang="ru-RU" sz="2200" i="1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endParaRPr lang="ru-RU" sz="2200" i="1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" name="Прямоугольник 210"/>
              <p:cNvSpPr/>
              <p:nvPr/>
            </p:nvSpPr>
            <p:spPr>
              <a:xfrm>
                <a:off x="4224335" y="5743615"/>
                <a:ext cx="1857388" cy="4286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200" i="1" dirty="0" err="1" smtClean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ru-RU" sz="2200" i="1" baseline="-25000" dirty="0" err="1" smtClean="0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latin typeface="Arial" pitchFamily="34" charset="0"/>
                    <a:cs typeface="Arial" pitchFamily="34" charset="0"/>
                  </a:rPr>
                  <a:t> · </a:t>
                </a:r>
                <a:r>
                  <a:rPr lang="ru-RU" sz="2200" i="1" dirty="0" err="1" smtClean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ru-RU" sz="2200" i="1" dirty="0" smtClean="0">
                    <a:latin typeface="Arial" pitchFamily="34" charset="0"/>
                    <a:cs typeface="Arial" pitchFamily="34" charset="0"/>
                  </a:rPr>
                  <a:t> &lt; </a:t>
                </a:r>
                <a:r>
                  <a:rPr lang="ru-RU" sz="2200" i="1" dirty="0" err="1" smtClean="0">
                    <a:latin typeface="Arial" pitchFamily="34" charset="0"/>
                    <a:cs typeface="Arial" pitchFamily="34" charset="0"/>
                  </a:rPr>
                  <a:t>q</a:t>
                </a:r>
                <a:endParaRPr lang="ru-RU" sz="2200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4" name="Группа 291"/>
            <p:cNvGrpSpPr/>
            <p:nvPr/>
          </p:nvGrpSpPr>
          <p:grpSpPr>
            <a:xfrm>
              <a:off x="3112186" y="4143380"/>
              <a:ext cx="3017141" cy="1112666"/>
              <a:chOff x="3564354" y="2714620"/>
              <a:chExt cx="3017141" cy="1112666"/>
            </a:xfrm>
          </p:grpSpPr>
          <p:grpSp>
            <p:nvGrpSpPr>
              <p:cNvPr id="175" name="Группа 191"/>
              <p:cNvGrpSpPr/>
              <p:nvPr/>
            </p:nvGrpSpPr>
            <p:grpSpPr>
              <a:xfrm>
                <a:off x="3761122" y="2714620"/>
                <a:ext cx="2807000" cy="407386"/>
                <a:chOff x="1774231" y="5143512"/>
                <a:chExt cx="2807000" cy="407386"/>
              </a:xfrm>
            </p:grpSpPr>
            <p:sp>
              <p:nvSpPr>
                <p:cNvPr id="191" name="TextBox 190"/>
                <p:cNvSpPr txBox="1"/>
                <p:nvPr/>
              </p:nvSpPr>
              <p:spPr>
                <a:xfrm>
                  <a:off x="4365231" y="5366232"/>
                  <a:ext cx="216000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1200" i="1" dirty="0" smtClean="0">
                      <a:solidFill>
                        <a:srgbClr val="0070C0"/>
                      </a:solidFill>
                      <a:latin typeface="Arial" pitchFamily="34" charset="0"/>
                      <a:cs typeface="Arial" pitchFamily="34" charset="0"/>
                    </a:rPr>
                    <a:t>q</a:t>
                  </a:r>
                  <a:endParaRPr lang="ru-RU" sz="1200" i="1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192" name="Группа 172"/>
                <p:cNvGrpSpPr/>
                <p:nvPr/>
              </p:nvGrpSpPr>
              <p:grpSpPr>
                <a:xfrm>
                  <a:off x="1774231" y="5143512"/>
                  <a:ext cx="2668788" cy="338554"/>
                  <a:chOff x="5072066" y="5000636"/>
                  <a:chExt cx="2668788" cy="338554"/>
                </a:xfrm>
              </p:grpSpPr>
              <p:sp>
                <p:nvSpPr>
                  <p:cNvPr id="193" name="TextBox 192"/>
                  <p:cNvSpPr txBox="1"/>
                  <p:nvPr/>
                </p:nvSpPr>
                <p:spPr>
                  <a:xfrm>
                    <a:off x="507206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n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4" name="TextBox 193"/>
                  <p:cNvSpPr txBox="1"/>
                  <p:nvPr/>
                </p:nvSpPr>
                <p:spPr>
                  <a:xfrm>
                    <a:off x="542877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…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5" name="TextBox 194"/>
                  <p:cNvSpPr txBox="1"/>
                  <p:nvPr/>
                </p:nvSpPr>
                <p:spPr>
                  <a:xfrm>
                    <a:off x="5857884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i+1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6" name="TextBox 195"/>
                  <p:cNvSpPr txBox="1"/>
                  <p:nvPr/>
                </p:nvSpPr>
                <p:spPr>
                  <a:xfrm>
                    <a:off x="6240134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err="1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r>
                      <a:rPr lang="en-US" sz="2200" i="1" baseline="-25000" dirty="0" err="1" smtClean="0">
                        <a:latin typeface="Arial" pitchFamily="34" charset="0"/>
                        <a:cs typeface="Arial" pitchFamily="34" charset="0"/>
                      </a:rPr>
                      <a:t>i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7" name="TextBox 196"/>
                  <p:cNvSpPr txBox="1"/>
                  <p:nvPr/>
                </p:nvSpPr>
                <p:spPr>
                  <a:xfrm>
                    <a:off x="6643702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…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8" name="TextBox 197"/>
                  <p:cNvSpPr txBox="1"/>
                  <p:nvPr/>
                </p:nvSpPr>
                <p:spPr>
                  <a:xfrm>
                    <a:off x="694868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r>
                      <a:rPr lang="ru-RU" sz="2200" i="1" baseline="-25000" dirty="0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99" name="TextBox 198"/>
                  <p:cNvSpPr txBox="1"/>
                  <p:nvPr/>
                </p:nvSpPr>
                <p:spPr>
                  <a:xfrm>
                    <a:off x="730587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sp>
            <p:nvSpPr>
              <p:cNvPr id="176" name="TextBox 175"/>
              <p:cNvSpPr txBox="1"/>
              <p:nvPr/>
            </p:nvSpPr>
            <p:spPr>
              <a:xfrm>
                <a:off x="3564354" y="2984992"/>
                <a:ext cx="2160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600" dirty="0" smtClean="0">
                    <a:latin typeface="Arial" pitchFamily="34" charset="0"/>
                    <a:cs typeface="Arial" pitchFamily="34" charset="0"/>
                  </a:rPr>
                  <a:t>x</a:t>
                </a:r>
                <a:endParaRPr lang="ru-RU" sz="1600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77" name="Группа 192"/>
              <p:cNvGrpSpPr/>
              <p:nvPr/>
            </p:nvGrpSpPr>
            <p:grpSpPr>
              <a:xfrm>
                <a:off x="5962274" y="3071810"/>
                <a:ext cx="607534" cy="377738"/>
                <a:chOff x="3975383" y="5500702"/>
                <a:chExt cx="607534" cy="377738"/>
              </a:xfrm>
            </p:grpSpPr>
            <p:sp>
              <p:nvSpPr>
                <p:cNvPr id="189" name="TextBox 188"/>
                <p:cNvSpPr txBox="1"/>
                <p:nvPr/>
              </p:nvSpPr>
              <p:spPr>
                <a:xfrm>
                  <a:off x="3975383" y="5500702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b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0" name="TextBox 189"/>
                <p:cNvSpPr txBox="1"/>
                <p:nvPr/>
              </p:nvSpPr>
              <p:spPr>
                <a:xfrm>
                  <a:off x="4366917" y="5693774"/>
                  <a:ext cx="216000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1200" i="1" dirty="0" smtClean="0">
                      <a:solidFill>
                        <a:srgbClr val="0070C0"/>
                      </a:solidFill>
                      <a:latin typeface="Arial" pitchFamily="34" charset="0"/>
                      <a:cs typeface="Arial" pitchFamily="34" charset="0"/>
                    </a:rPr>
                    <a:t>q</a:t>
                  </a:r>
                  <a:endParaRPr lang="ru-RU" sz="1200" i="1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78" name="Группа 193"/>
              <p:cNvGrpSpPr/>
              <p:nvPr/>
            </p:nvGrpSpPr>
            <p:grpSpPr>
              <a:xfrm>
                <a:off x="3772809" y="3449548"/>
                <a:ext cx="2808686" cy="377738"/>
                <a:chOff x="1774231" y="5378374"/>
                <a:chExt cx="2808686" cy="377738"/>
              </a:xfrm>
            </p:grpSpPr>
            <p:grpSp>
              <p:nvGrpSpPr>
                <p:cNvPr id="180" name="Группа 194"/>
                <p:cNvGrpSpPr/>
                <p:nvPr/>
              </p:nvGrpSpPr>
              <p:grpSpPr>
                <a:xfrm>
                  <a:off x="1774231" y="5378374"/>
                  <a:ext cx="2668788" cy="338554"/>
                  <a:chOff x="5072066" y="4878308"/>
                  <a:chExt cx="2668788" cy="338554"/>
                </a:xfrm>
              </p:grpSpPr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5072066" y="4878308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err="1" smtClean="0">
                        <a:latin typeface="Arial" pitchFamily="34" charset="0"/>
                        <a:cs typeface="Arial" pitchFamily="34" charset="0"/>
                      </a:rPr>
                      <a:t>m</a:t>
                    </a:r>
                    <a:r>
                      <a:rPr lang="en-US" sz="2200" i="1" baseline="-25000" dirty="0" err="1" smtClean="0">
                        <a:latin typeface="Arial" pitchFamily="34" charset="0"/>
                        <a:cs typeface="Arial" pitchFamily="34" charset="0"/>
                      </a:rPr>
                      <a:t>n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5428776" y="4878308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…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768461" y="4878308"/>
                    <a:ext cx="524401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m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i+1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6240322" y="4878308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m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i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6643702" y="4878308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…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6948686" y="4878308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m</a:t>
                    </a:r>
                    <a:r>
                      <a:rPr lang="ru-RU" sz="2200" i="1" baseline="-25000" dirty="0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88" name="TextBox 187"/>
                  <p:cNvSpPr txBox="1"/>
                  <p:nvPr/>
                </p:nvSpPr>
                <p:spPr>
                  <a:xfrm>
                    <a:off x="7305876" y="4878308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m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81" name="TextBox 180"/>
                <p:cNvSpPr txBox="1"/>
                <p:nvPr/>
              </p:nvSpPr>
              <p:spPr>
                <a:xfrm>
                  <a:off x="4366917" y="5571446"/>
                  <a:ext cx="216000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1200" i="1" dirty="0" smtClean="0">
                      <a:solidFill>
                        <a:srgbClr val="0070C0"/>
                      </a:solidFill>
                      <a:latin typeface="Arial" pitchFamily="34" charset="0"/>
                      <a:cs typeface="Arial" pitchFamily="34" charset="0"/>
                    </a:rPr>
                    <a:t>q</a:t>
                  </a:r>
                  <a:endParaRPr lang="ru-RU" sz="1200" i="1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179" name="Прямая соединительная линия 178"/>
              <p:cNvCxnSpPr/>
              <p:nvPr/>
            </p:nvCxnSpPr>
            <p:spPr>
              <a:xfrm rot="10800000" flipH="1">
                <a:off x="3566040" y="3471320"/>
                <a:ext cx="28800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59976" y="1071563"/>
            <a:ext cx="8215312" cy="3071817"/>
          </a:xfrm>
        </p:spPr>
        <p:txBody>
          <a:bodyPr/>
          <a:lstStyle/>
          <a:p>
            <a:endParaRPr lang="en-US" dirty="0" smtClean="0"/>
          </a:p>
          <a:p>
            <a:r>
              <a:rPr lang="ru-RU" dirty="0" smtClean="0"/>
              <a:t>Деление нельзя свести к поразрядным операциям над цифрами, составляющими число.</a:t>
            </a:r>
          </a:p>
          <a:p>
            <a:r>
              <a:rPr lang="ru-RU" dirty="0" smtClean="0"/>
              <a:t>Деление чисел в системе счисления с произвольным основанием </a:t>
            </a:r>
            <a:r>
              <a:rPr lang="ru-RU" i="1" dirty="0" err="1" smtClean="0"/>
              <a:t>q</a:t>
            </a:r>
            <a:r>
              <a:rPr lang="ru-RU" dirty="0" smtClean="0"/>
              <a:t> выполняется так же, как и в десятичной системе счисления.</a:t>
            </a:r>
          </a:p>
          <a:p>
            <a:r>
              <a:rPr lang="ru-RU" dirty="0" smtClean="0"/>
              <a:t>А значит нам понадобятся правила умножения и вычитания чисел в системе счисления с основанием </a:t>
            </a:r>
            <a:r>
              <a:rPr lang="en-US" i="1" dirty="0" smtClean="0"/>
              <a:t>q</a:t>
            </a:r>
            <a:r>
              <a:rPr lang="en-US" dirty="0" smtClean="0"/>
              <a:t>.</a:t>
            </a:r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244950" cy="1082660"/>
          </a:xfrm>
        </p:spPr>
        <p:txBody>
          <a:bodyPr/>
          <a:lstStyle/>
          <a:p>
            <a:r>
              <a:rPr lang="ru-RU" dirty="0" smtClean="0"/>
              <a:t>Деление чисел в системе счисления </a:t>
            </a:r>
            <a:br>
              <a:rPr lang="ru-RU" dirty="0" smtClean="0"/>
            </a:br>
            <a:r>
              <a:rPr lang="ru-RU" dirty="0" smtClean="0"/>
              <a:t>с основанием </a:t>
            </a:r>
            <a:r>
              <a:rPr lang="en-US" i="1" dirty="0" smtClean="0"/>
              <a:t>q</a:t>
            </a:r>
            <a:endParaRPr lang="ru-RU" i="1" dirty="0"/>
          </a:p>
        </p:txBody>
      </p:sp>
      <p:pic>
        <p:nvPicPr>
          <p:cNvPr id="10" name="Picture 3" descr="C:\Documents and Settings\Администратор.HOME-FDD52612A3\Рабочий стол\Ирина_Раб стол\10-12\Рисунок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335356"/>
            <a:ext cx="4081718" cy="2236916"/>
          </a:xfrm>
          <a:prstGeom prst="rect">
            <a:avLst/>
          </a:prstGeom>
          <a:noFill/>
        </p:spPr>
      </p:pic>
      <p:pic>
        <p:nvPicPr>
          <p:cNvPr id="11" name="Picture 2" descr="C:\Documents and Settings\Администратор.HOME-FDD52612A3\Рабочий стол\Ирина_Раб стол\10-12\Рисунок2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4335356"/>
            <a:ext cx="3857652" cy="22369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3" descr="C:\Documents and Settings\Администратор.HOME-FDD52612A3\Рабочий стол\Ирина_Раб стол\10-12\Рисунок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335356"/>
            <a:ext cx="4081718" cy="2236916"/>
          </a:xfrm>
          <a:prstGeom prst="rect">
            <a:avLst/>
          </a:prstGeom>
          <a:noFill/>
        </p:spPr>
      </p:pic>
      <p:pic>
        <p:nvPicPr>
          <p:cNvPr id="45" name="Picture 2" descr="C:\Documents and Settings\Администратор.HOME-FDD52612A3\Рабочий стол\Ирина_Раб стол\10-12\Рисунок2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4335356"/>
            <a:ext cx="3857652" cy="2236916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244950" cy="1082660"/>
          </a:xfrm>
        </p:spPr>
        <p:txBody>
          <a:bodyPr/>
          <a:lstStyle/>
          <a:p>
            <a:r>
              <a:rPr lang="ru-RU" dirty="0" smtClean="0"/>
              <a:t>Деление чисел в системе </a:t>
            </a:r>
            <a:br>
              <a:rPr lang="ru-RU" dirty="0" smtClean="0"/>
            </a:br>
            <a:r>
              <a:rPr lang="ru-RU" dirty="0" smtClean="0"/>
              <a:t>счисления с основанием </a:t>
            </a:r>
            <a:r>
              <a:rPr lang="en-US" i="1" dirty="0" smtClean="0"/>
              <a:t>q</a:t>
            </a:r>
            <a:endParaRPr lang="ru-RU" i="1" dirty="0"/>
          </a:p>
        </p:txBody>
      </p:sp>
      <p:sp>
        <p:nvSpPr>
          <p:cNvPr id="225" name="Содержимое 40"/>
          <p:cNvSpPr txBox="1">
            <a:spLocks/>
          </p:cNvSpPr>
          <p:nvPr/>
        </p:nvSpPr>
        <p:spPr>
          <a:xfrm>
            <a:off x="655610" y="1851860"/>
            <a:ext cx="928693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а</a:t>
            </a:r>
            <a:r>
              <a:rPr kumimoji="0" lang="en-US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</a:t>
            </a:r>
            <a:r>
              <a: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ru-RU" altLang="ru-RU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58" name="Овал 457"/>
          <p:cNvSpPr/>
          <p:nvPr/>
        </p:nvSpPr>
        <p:spPr>
          <a:xfrm>
            <a:off x="8143900" y="3614973"/>
            <a:ext cx="714380" cy="71438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solidFill>
                  <a:sysClr val="windowText" lastClr="000000"/>
                </a:solidFill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solidFill>
                <a:sysClr val="windowText" lastClr="00000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459" name="TextBox 458"/>
          <p:cNvSpPr txBox="1"/>
          <p:nvPr/>
        </p:nvSpPr>
        <p:spPr>
          <a:xfrm rot="16200000">
            <a:off x="7919896" y="2868355"/>
            <a:ext cx="11623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Реши сам</a:t>
            </a:r>
            <a:endParaRPr lang="ru-RU" dirty="0"/>
          </a:p>
        </p:txBody>
      </p:sp>
      <p:sp>
        <p:nvSpPr>
          <p:cNvPr id="163" name="Содержимое 40"/>
          <p:cNvSpPr txBox="1">
            <a:spLocks/>
          </p:cNvSpPr>
          <p:nvPr/>
        </p:nvSpPr>
        <p:spPr>
          <a:xfrm>
            <a:off x="642911" y="1375613"/>
            <a:ext cx="928693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№ 7. </a:t>
            </a:r>
            <a:endParaRPr kumimoji="0" lang="ru-RU" altLang="ru-RU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4" name="Заголовок 1"/>
          <p:cNvSpPr txBox="1">
            <a:spLocks/>
          </p:cNvSpPr>
          <p:nvPr/>
        </p:nvSpPr>
        <p:spPr>
          <a:xfrm>
            <a:off x="642910" y="285728"/>
            <a:ext cx="6286544" cy="10001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Решите самостоятельно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37" name="Содержимое 40"/>
          <p:cNvSpPr txBox="1">
            <a:spLocks/>
          </p:cNvSpPr>
          <p:nvPr/>
        </p:nvSpPr>
        <p:spPr>
          <a:xfrm>
            <a:off x="1000100" y="1868250"/>
            <a:ext cx="1676419" cy="428628"/>
          </a:xfrm>
          <a:prstGeom prst="rect">
            <a:avLst/>
          </a:prstGeo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2001</a:t>
            </a:r>
            <a:r>
              <a:rPr kumimoji="0" lang="ru-RU" altLang="ru-RU" sz="2200" b="0" i="0" u="none" strike="noStrike" kern="1200" cap="none" spc="0" normalizeH="0" baseline="-2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3</a:t>
            </a:r>
            <a:r>
              <a: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: 12</a:t>
            </a:r>
            <a:r>
              <a:rPr kumimoji="0" lang="ru-RU" altLang="ru-RU" sz="2200" b="0" i="0" u="none" strike="noStrike" kern="1200" cap="none" spc="0" normalizeH="0" baseline="-2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3 </a:t>
            </a:r>
            <a:r>
              <a: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    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4" name="Прямая соединительная линия 143"/>
          <p:cNvCxnSpPr/>
          <p:nvPr/>
        </p:nvCxnSpPr>
        <p:spPr bwMode="auto">
          <a:xfrm>
            <a:off x="1071538" y="3032117"/>
            <a:ext cx="64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9"/>
          <p:cNvSpPr txBox="1">
            <a:spLocks noChangeArrowheads="1"/>
          </p:cNvSpPr>
          <p:nvPr/>
        </p:nvSpPr>
        <p:spPr bwMode="auto">
          <a:xfrm>
            <a:off x="1682846" y="2643024"/>
            <a:ext cx="29738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altLang="ru-RU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altLang="ru-RU" sz="22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0" name="TextBox 26"/>
          <p:cNvSpPr txBox="1">
            <a:spLocks noChangeArrowheads="1"/>
          </p:cNvSpPr>
          <p:nvPr/>
        </p:nvSpPr>
        <p:spPr bwMode="auto">
          <a:xfrm>
            <a:off x="1000100" y="2643182"/>
            <a:ext cx="6429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altLang="ru-RU" sz="2200" dirty="0" smtClean="0">
                <a:latin typeface="Arial" pitchFamily="34" charset="0"/>
                <a:cs typeface="Arial" pitchFamily="34" charset="0"/>
              </a:rPr>
              <a:t>12 </a:t>
            </a:r>
            <a:endParaRPr lang="ru-RU" alt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462205" y="1822530"/>
            <a:ext cx="11811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ru-RU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102</a:t>
            </a:r>
            <a:r>
              <a:rPr lang="ru-RU" sz="22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ru-RU" sz="2200" baseline="-25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0" name="Группа 279"/>
          <p:cNvGrpSpPr/>
          <p:nvPr/>
        </p:nvGrpSpPr>
        <p:grpSpPr>
          <a:xfrm>
            <a:off x="1000100" y="2285992"/>
            <a:ext cx="1303983" cy="434318"/>
            <a:chOff x="1000100" y="2285992"/>
            <a:chExt cx="1303983" cy="434318"/>
          </a:xfrm>
        </p:grpSpPr>
        <p:sp>
          <p:nvSpPr>
            <p:cNvPr id="139" name="TextBox 10"/>
            <p:cNvSpPr txBox="1">
              <a:spLocks noChangeArrowheads="1"/>
            </p:cNvSpPr>
            <p:nvPr/>
          </p:nvSpPr>
          <p:spPr bwMode="auto">
            <a:xfrm>
              <a:off x="1742631" y="2285992"/>
              <a:ext cx="561452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ru-RU" altLang="ru-RU" sz="2200" dirty="0" smtClean="0">
                  <a:latin typeface="Arial" pitchFamily="34" charset="0"/>
                  <a:cs typeface="Arial" pitchFamily="34" charset="0"/>
                </a:rPr>
                <a:t>12 </a:t>
              </a:r>
              <a:endParaRPr lang="ru-RU" altLang="ru-RU" sz="22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31" name="Группа 230"/>
            <p:cNvGrpSpPr/>
            <p:nvPr/>
          </p:nvGrpSpPr>
          <p:grpSpPr>
            <a:xfrm>
              <a:off x="1000100" y="2289423"/>
              <a:ext cx="1253818" cy="430887"/>
              <a:chOff x="1000100" y="2289423"/>
              <a:chExt cx="1253818" cy="430887"/>
            </a:xfrm>
          </p:grpSpPr>
          <p:sp>
            <p:nvSpPr>
              <p:cNvPr id="141" name="TextBox 1"/>
              <p:cNvSpPr txBox="1">
                <a:spLocks noChangeArrowheads="1"/>
              </p:cNvSpPr>
              <p:nvPr/>
            </p:nvSpPr>
            <p:spPr bwMode="auto">
              <a:xfrm>
                <a:off x="1000100" y="2289423"/>
                <a:ext cx="963878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altLang="ru-RU" sz="2200" dirty="0" smtClean="0">
                    <a:latin typeface="Arial" pitchFamily="34" charset="0"/>
                    <a:cs typeface="Arial" pitchFamily="34" charset="0"/>
                  </a:rPr>
                  <a:t>2001 </a:t>
                </a:r>
                <a:endParaRPr lang="ru-RU" alt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2" name="Полилиния 141"/>
              <p:cNvSpPr/>
              <p:nvPr/>
            </p:nvSpPr>
            <p:spPr bwMode="auto">
              <a:xfrm>
                <a:off x="1785918" y="2387584"/>
                <a:ext cx="468000" cy="288000"/>
              </a:xfrm>
              <a:custGeom>
                <a:avLst/>
                <a:gdLst>
                  <a:gd name="connsiteX0" fmla="*/ 0 w 628650"/>
                  <a:gd name="connsiteY0" fmla="*/ 0 h 434340"/>
                  <a:gd name="connsiteX1" fmla="*/ 0 w 628650"/>
                  <a:gd name="connsiteY1" fmla="*/ 422910 h 434340"/>
                  <a:gd name="connsiteX2" fmla="*/ 628650 w 628650"/>
                  <a:gd name="connsiteY2" fmla="*/ 422910 h 434340"/>
                  <a:gd name="connsiteX3" fmla="*/ 617220 w 628650"/>
                  <a:gd name="connsiteY3" fmla="*/ 434340 h 43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8650" h="434340">
                    <a:moveTo>
                      <a:pt x="0" y="0"/>
                    </a:moveTo>
                    <a:lnTo>
                      <a:pt x="0" y="422910"/>
                    </a:lnTo>
                    <a:lnTo>
                      <a:pt x="628650" y="422910"/>
                    </a:lnTo>
                    <a:lnTo>
                      <a:pt x="617220" y="43434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 sz="220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cxnSp>
        <p:nvCxnSpPr>
          <p:cNvPr id="204" name="Прямая соединительная линия 203"/>
          <p:cNvCxnSpPr/>
          <p:nvPr/>
        </p:nvCxnSpPr>
        <p:spPr bwMode="auto">
          <a:xfrm>
            <a:off x="1200860" y="3743066"/>
            <a:ext cx="50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6"/>
          <p:cNvSpPr txBox="1">
            <a:spLocks noChangeArrowheads="1"/>
          </p:cNvSpPr>
          <p:nvPr/>
        </p:nvSpPr>
        <p:spPr bwMode="auto">
          <a:xfrm>
            <a:off x="1129422" y="3354131"/>
            <a:ext cx="79937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altLang="ru-RU" sz="2200" dirty="0" smtClean="0">
                <a:latin typeface="Arial" pitchFamily="34" charset="0"/>
                <a:cs typeface="Arial" pitchFamily="34" charset="0"/>
              </a:rPr>
              <a:t>101 </a:t>
            </a:r>
            <a:endParaRPr lang="ru-RU" alt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1015340" y="3183873"/>
            <a:ext cx="216000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2400" dirty="0" smtClean="0"/>
              <a:t>–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3" name="TextBox 19"/>
          <p:cNvSpPr txBox="1">
            <a:spLocks noChangeArrowheads="1"/>
          </p:cNvSpPr>
          <p:nvPr/>
        </p:nvSpPr>
        <p:spPr bwMode="auto">
          <a:xfrm>
            <a:off x="1837354" y="2643024"/>
            <a:ext cx="29738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altLang="ru-RU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altLang="ru-RU" sz="22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1" name="TextBox 19"/>
          <p:cNvSpPr txBox="1">
            <a:spLocks noChangeArrowheads="1"/>
          </p:cNvSpPr>
          <p:nvPr/>
        </p:nvSpPr>
        <p:spPr bwMode="auto">
          <a:xfrm>
            <a:off x="2008806" y="2643024"/>
            <a:ext cx="29738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altLang="ru-RU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altLang="ru-RU" sz="22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3" name="TextBox 26"/>
          <p:cNvSpPr txBox="1">
            <a:spLocks noChangeArrowheads="1"/>
          </p:cNvSpPr>
          <p:nvPr/>
        </p:nvSpPr>
        <p:spPr bwMode="auto">
          <a:xfrm>
            <a:off x="1428728" y="3714752"/>
            <a:ext cx="35719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altLang="ru-RU" sz="2200" dirty="0" smtClean="0">
                <a:latin typeface="Arial" pitchFamily="34" charset="0"/>
                <a:cs typeface="Arial" pitchFamily="34" charset="0"/>
              </a:rPr>
              <a:t>0 </a:t>
            </a:r>
            <a:endParaRPr lang="ru-RU" alt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886018" y="2472924"/>
            <a:ext cx="216000" cy="36933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2400" dirty="0" smtClean="0"/>
              <a:t>–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3" name="TextBox 1"/>
          <p:cNvSpPr txBox="1">
            <a:spLocks noChangeArrowheads="1"/>
          </p:cNvSpPr>
          <p:nvPr/>
        </p:nvSpPr>
        <p:spPr bwMode="auto">
          <a:xfrm>
            <a:off x="1448730" y="3000372"/>
            <a:ext cx="42862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altLang="ru-RU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alt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4" name="TextBox 1"/>
          <p:cNvSpPr txBox="1">
            <a:spLocks noChangeArrowheads="1"/>
          </p:cNvSpPr>
          <p:nvPr/>
        </p:nvSpPr>
        <p:spPr bwMode="auto">
          <a:xfrm>
            <a:off x="1129422" y="3000372"/>
            <a:ext cx="65649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altLang="ru-RU" sz="2200" dirty="0" smtClean="0">
                <a:latin typeface="Arial" pitchFamily="34" charset="0"/>
                <a:cs typeface="Arial" pitchFamily="34" charset="0"/>
              </a:rPr>
              <a:t>10</a:t>
            </a:r>
            <a:endParaRPr lang="ru-RU" altLang="ru-RU" sz="2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7" name="Группа 276"/>
          <p:cNvGrpSpPr/>
          <p:nvPr/>
        </p:nvGrpSpPr>
        <p:grpSpPr>
          <a:xfrm>
            <a:off x="3786182" y="1851860"/>
            <a:ext cx="2130440" cy="1077074"/>
            <a:chOff x="3786182" y="1851860"/>
            <a:chExt cx="2130440" cy="1077074"/>
          </a:xfrm>
        </p:grpSpPr>
        <p:grpSp>
          <p:nvGrpSpPr>
            <p:cNvPr id="18" name="Группа 150"/>
            <p:cNvGrpSpPr/>
            <p:nvPr/>
          </p:nvGrpSpPr>
          <p:grpSpPr>
            <a:xfrm>
              <a:off x="3994146" y="2438385"/>
              <a:ext cx="430314" cy="338557"/>
              <a:chOff x="785786" y="4948301"/>
              <a:chExt cx="430314" cy="429101"/>
            </a:xfrm>
          </p:grpSpPr>
          <p:sp>
            <p:nvSpPr>
              <p:cNvPr id="261" name="TextBox 260"/>
              <p:cNvSpPr txBox="1"/>
              <p:nvPr/>
            </p:nvSpPr>
            <p:spPr>
              <a:xfrm>
                <a:off x="785786" y="4948305"/>
                <a:ext cx="216000" cy="429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1000100" y="4948301"/>
                <a:ext cx="216000" cy="42909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74" name="Содержимое 40"/>
            <p:cNvSpPr txBox="1">
              <a:spLocks/>
            </p:cNvSpPr>
            <p:nvPr/>
          </p:nvSpPr>
          <p:spPr>
            <a:xfrm>
              <a:off x="3792533" y="1851860"/>
              <a:ext cx="493716" cy="3571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altLang="ru-RU" sz="2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kumimoji="0" lang="en-US" altLang="ru-RU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)</a:t>
              </a:r>
              <a:r>
                <a:rPr kumimoji="0" lang="ru-RU" altLang="ru-RU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</a:t>
              </a:r>
              <a:endPara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14" name="Содержимое 40"/>
            <p:cNvSpPr txBox="1">
              <a:spLocks/>
            </p:cNvSpPr>
            <p:nvPr/>
          </p:nvSpPr>
          <p:spPr>
            <a:xfrm>
              <a:off x="3786182" y="2474800"/>
              <a:ext cx="928693" cy="3571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ru-RU" altLang="ru-RU" sz="2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с</a:t>
              </a:r>
              <a:r>
                <a:rPr kumimoji="0" lang="en-US" altLang="ru-RU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)</a:t>
              </a:r>
              <a:r>
                <a:rPr kumimoji="0" lang="ru-RU" altLang="ru-RU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</a:t>
              </a:r>
              <a:endPara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65" name="Содержимое 40"/>
            <p:cNvSpPr txBox="1">
              <a:spLocks/>
            </p:cNvSpPr>
            <p:nvPr/>
          </p:nvSpPr>
          <p:spPr>
            <a:xfrm>
              <a:off x="4090025" y="1877366"/>
              <a:ext cx="1410669" cy="428628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just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ru-RU" altLang="ru-RU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4545</a:t>
              </a:r>
              <a:r>
                <a:rPr kumimoji="0" lang="ru-RU" altLang="ru-RU" sz="2200" b="0" i="0" u="none" strike="noStrike" kern="1200" cap="none" spc="0" normalizeH="0" baseline="-2000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8</a:t>
              </a:r>
              <a:r>
                <a:rPr kumimoji="0" lang="ru-RU" altLang="ru-RU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: 5</a:t>
              </a:r>
              <a:r>
                <a:rPr lang="ru-RU" altLang="ru-RU" sz="2200" baseline="-20000" dirty="0" smtClean="0">
                  <a:latin typeface="Arial" pitchFamily="34" charset="0"/>
                  <a:cs typeface="Arial" pitchFamily="34" charset="0"/>
                </a:rPr>
                <a:t>8</a:t>
              </a:r>
              <a:r>
                <a:rPr kumimoji="0" lang="ru-RU" altLang="ru-RU" sz="2200" b="0" i="0" u="none" strike="noStrike" kern="1200" cap="none" spc="0" normalizeH="0" baseline="-2000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ru-RU" altLang="ru-RU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     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5" name="Содержимое 40"/>
            <p:cNvSpPr txBox="1">
              <a:spLocks/>
            </p:cNvSpPr>
            <p:nvPr/>
          </p:nvSpPr>
          <p:spPr>
            <a:xfrm>
              <a:off x="4148763" y="2500306"/>
              <a:ext cx="1767859" cy="428628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just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ru-RU" altLang="ru-RU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2В5С</a:t>
              </a:r>
              <a:r>
                <a:rPr kumimoji="0" lang="ru-RU" altLang="ru-RU" sz="2200" b="0" i="0" u="none" strike="noStrike" kern="1200" cap="none" spc="0" normalizeH="0" baseline="-2000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16 </a:t>
              </a:r>
              <a:r>
                <a:rPr kumimoji="0" lang="ru-RU" altLang="ru-RU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: А</a:t>
              </a:r>
              <a:r>
                <a:rPr lang="ru-RU" altLang="ru-RU" sz="2200" baseline="-20000" dirty="0" smtClean="0">
                  <a:latin typeface="Arial" pitchFamily="34" charset="0"/>
                  <a:cs typeface="Arial" pitchFamily="34" charset="0"/>
                </a:rPr>
                <a:t>16</a:t>
              </a:r>
              <a:r>
                <a:rPr kumimoji="0" lang="ru-RU" altLang="ru-RU" sz="2200" b="0" i="0" u="none" strike="noStrike" kern="1200" cap="none" spc="0" normalizeH="0" baseline="-2000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</a:t>
              </a:r>
              <a:r>
                <a:rPr kumimoji="0" lang="ru-RU" altLang="ru-RU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      </a:t>
              </a: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8" name="Группа 277"/>
          <p:cNvGrpSpPr/>
          <p:nvPr/>
        </p:nvGrpSpPr>
        <p:grpSpPr>
          <a:xfrm>
            <a:off x="5429256" y="1831646"/>
            <a:ext cx="1466853" cy="1061447"/>
            <a:chOff x="5429256" y="1831646"/>
            <a:chExt cx="1466853" cy="1061447"/>
          </a:xfrm>
        </p:grpSpPr>
        <p:sp>
          <p:nvSpPr>
            <p:cNvPr id="267" name="TextBox 266"/>
            <p:cNvSpPr txBox="1"/>
            <p:nvPr/>
          </p:nvSpPr>
          <p:spPr>
            <a:xfrm>
              <a:off x="5429256" y="1831646"/>
              <a:ext cx="118110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= </a:t>
              </a:r>
              <a:r>
                <a:rPr lang="ru-RU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741</a:t>
              </a:r>
              <a:r>
                <a:rPr lang="ru-RU" sz="2200" baseline="-25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ru-RU" sz="2200" baseline="-25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5715008" y="2462206"/>
              <a:ext cx="118110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= </a:t>
              </a:r>
              <a:r>
                <a:rPr lang="ru-RU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456</a:t>
              </a:r>
              <a:r>
                <a:rPr lang="ru-RU" sz="2200" baseline="-25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16</a:t>
              </a:r>
              <a:endParaRPr lang="ru-RU" sz="2200" baseline="-25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9" name="Прямоугольник 278"/>
          <p:cNvSpPr/>
          <p:nvPr/>
        </p:nvSpPr>
        <p:spPr>
          <a:xfrm>
            <a:off x="7858148" y="2000240"/>
            <a:ext cx="1214414" cy="2428892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1" name="Прямоугольник ПРОЗРАЧНЫй"/>
          <p:cNvSpPr/>
          <p:nvPr/>
        </p:nvSpPr>
        <p:spPr>
          <a:xfrm>
            <a:off x="7858144" y="2000236"/>
            <a:ext cx="1214414" cy="242889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8" name="Прямоугольник 267"/>
          <p:cNvSpPr/>
          <p:nvPr/>
        </p:nvSpPr>
        <p:spPr>
          <a:xfrm>
            <a:off x="5072066" y="3722372"/>
            <a:ext cx="2448272" cy="504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ОТВЕТ</a:t>
            </a:r>
            <a:endParaRPr lang="ru-RU" sz="2000" b="1" dirty="0"/>
          </a:p>
        </p:txBody>
      </p:sp>
      <p:sp>
        <p:nvSpPr>
          <p:cNvPr id="283" name="Прямоугольник ПРОЗРАЧНЫй"/>
          <p:cNvSpPr/>
          <p:nvPr/>
        </p:nvSpPr>
        <p:spPr>
          <a:xfrm>
            <a:off x="5000628" y="3643314"/>
            <a:ext cx="2571768" cy="642942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2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1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2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3"/>
                  </p:tgtEl>
                </p:cond>
              </p:nextCondLst>
            </p:seq>
          </p:childTnLst>
        </p:cTn>
      </p:par>
    </p:tnLst>
    <p:bldLst>
      <p:bldP spid="134" grpId="0" animBg="1"/>
      <p:bldP spid="146" grpId="0"/>
      <p:bldP spid="150" grpId="0"/>
      <p:bldP spid="199" grpId="0"/>
      <p:bldP spid="219" grpId="0"/>
      <p:bldP spid="226" grpId="0"/>
      <p:bldP spid="233" grpId="0"/>
      <p:bldP spid="241" grpId="0"/>
      <p:bldP spid="253" grpId="0"/>
      <p:bldP spid="254" grpId="0"/>
      <p:bldP spid="263" grpId="0"/>
      <p:bldP spid="264" grpId="0"/>
      <p:bldP spid="279" grpId="0" animBg="1"/>
      <p:bldP spid="281" grpId="0" animBg="1"/>
      <p:bldP spid="268" grpId="0" animBg="1"/>
      <p:bldP spid="28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pc="-100" dirty="0" smtClean="0"/>
              <a:t>Двоичная арифметика</a:t>
            </a:r>
          </a:p>
        </p:txBody>
      </p:sp>
      <p:grpSp>
        <p:nvGrpSpPr>
          <p:cNvPr id="74" name="Группа 73"/>
          <p:cNvGrpSpPr/>
          <p:nvPr/>
        </p:nvGrpSpPr>
        <p:grpSpPr>
          <a:xfrm>
            <a:off x="785786" y="1071546"/>
            <a:ext cx="2500330" cy="1925066"/>
            <a:chOff x="785786" y="1071546"/>
            <a:chExt cx="2500330" cy="1925066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785786" y="1071546"/>
              <a:ext cx="2500330" cy="1925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F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6" name="Group 198"/>
            <p:cNvGraphicFramePr>
              <a:graphicFrameLocks/>
            </p:cNvGraphicFramePr>
            <p:nvPr/>
          </p:nvGraphicFramePr>
          <p:xfrm>
            <a:off x="1273946" y="1710728"/>
            <a:ext cx="1524010" cy="1142605"/>
          </p:xfrm>
          <a:graphic>
            <a:graphicData uri="http://schemas.openxmlformats.org/drawingml/2006/table">
              <a:tbl>
                <a:tblPr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tblPr>
                <a:tblGrid>
                  <a:gridCol w="508003"/>
                  <a:gridCol w="508004"/>
                  <a:gridCol w="508003"/>
                </a:tblGrid>
                <a:tr h="381272"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ru-RU" sz="2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+</a:t>
                        </a: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ru-RU" sz="2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0</a:t>
                        </a: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ru-RU" sz="2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tcPr>
                  </a:tc>
                </a:tr>
                <a:tr h="381272"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ru-RU" sz="2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0</a:t>
                        </a: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ru-RU" sz="2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0</a:t>
                        </a: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ru-RU" sz="2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FF"/>
                      </a:solidFill>
                    </a:tcPr>
                  </a:tc>
                </a:tr>
                <a:tr h="380061"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ru-RU" sz="2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ru-RU" sz="2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ru-RU" sz="2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10</a:t>
                        </a: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1142976" y="1129176"/>
              <a:ext cx="1785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ru-RU" sz="2000" dirty="0" smtClean="0">
                  <a:latin typeface="Arial" pitchFamily="34" charset="0"/>
                  <a:cs typeface="Arial" pitchFamily="34" charset="0"/>
                </a:rPr>
                <a:t>Таблица </a:t>
              </a:r>
              <a:br>
                <a:rPr lang="ru-RU" sz="2000" dirty="0" smtClean="0">
                  <a:latin typeface="Arial" pitchFamily="34" charset="0"/>
                  <a:cs typeface="Arial" pitchFamily="34" charset="0"/>
                </a:rPr>
              </a:br>
              <a:r>
                <a:rPr lang="ru-RU" sz="2000" dirty="0" smtClean="0">
                  <a:latin typeface="Arial" pitchFamily="34" charset="0"/>
                  <a:cs typeface="Arial" pitchFamily="34" charset="0"/>
                </a:rPr>
                <a:t>сложения</a:t>
              </a:r>
              <a:endParaRPr lang="ru-RU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3" name="Группа 72"/>
          <p:cNvGrpSpPr/>
          <p:nvPr/>
        </p:nvGrpSpPr>
        <p:grpSpPr>
          <a:xfrm>
            <a:off x="3464711" y="1071546"/>
            <a:ext cx="2500330" cy="1925066"/>
            <a:chOff x="3357554" y="1071546"/>
            <a:chExt cx="2500330" cy="1925066"/>
          </a:xfrm>
        </p:grpSpPr>
        <p:sp>
          <p:nvSpPr>
            <p:cNvPr id="61" name="Прямоугольник 60"/>
            <p:cNvSpPr/>
            <p:nvPr/>
          </p:nvSpPr>
          <p:spPr>
            <a:xfrm>
              <a:off x="3357554" y="1071546"/>
              <a:ext cx="2500330" cy="1925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F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64" name="Group 198"/>
            <p:cNvGraphicFramePr>
              <a:graphicFrameLocks/>
            </p:cNvGraphicFramePr>
            <p:nvPr/>
          </p:nvGraphicFramePr>
          <p:xfrm>
            <a:off x="3845714" y="1710728"/>
            <a:ext cx="1524010" cy="1142605"/>
          </p:xfrm>
          <a:graphic>
            <a:graphicData uri="http://schemas.openxmlformats.org/drawingml/2006/table">
              <a:tbl>
                <a:tblPr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tblPr>
                <a:tblGrid>
                  <a:gridCol w="508003"/>
                  <a:gridCol w="508004"/>
                  <a:gridCol w="508003"/>
                </a:tblGrid>
                <a:tr h="381272">
                  <a:tc>
                    <a:txBody>
                      <a:bodyPr/>
                      <a:lstStyle/>
                      <a:p>
                        <a:pPr algn="ctr"/>
                        <a:r>
                          <a:rPr lang="ru-RU" sz="2400" b="1" i="0" dirty="0" smtClean="0">
                            <a:solidFill>
                              <a:schemeClr val="bg1"/>
                            </a:solidFill>
                          </a:rPr>
                          <a:t>–</a:t>
                        </a:r>
                        <a:endParaRPr lang="ru-RU" sz="2400" b="1" i="0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ru-RU" sz="2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0</a:t>
                        </a: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ru-RU" sz="2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tcPr>
                  </a:tc>
                </a:tr>
                <a:tr h="381272"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ru-RU" sz="2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0</a:t>
                        </a: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ru-RU" sz="2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0</a:t>
                        </a: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ru-RU" sz="2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1</a:t>
                        </a:r>
                        <a:r>
                          <a:rPr kumimoji="0" lang="ru-RU" sz="2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FF"/>
                      </a:solidFill>
                    </a:tcPr>
                  </a:tc>
                </a:tr>
                <a:tr h="380061"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ru-RU" sz="2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ru-RU" sz="2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ru-RU" sz="2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0</a:t>
                        </a: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5" name="TextBox 64"/>
            <p:cNvSpPr txBox="1"/>
            <p:nvPr/>
          </p:nvSpPr>
          <p:spPr>
            <a:xfrm>
              <a:off x="3714744" y="1129176"/>
              <a:ext cx="1785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ru-RU" sz="2000" dirty="0" smtClean="0">
                  <a:latin typeface="Arial" pitchFamily="34" charset="0"/>
                  <a:cs typeface="Arial" pitchFamily="34" charset="0"/>
                </a:rPr>
                <a:t>Таблица </a:t>
              </a:r>
              <a:br>
                <a:rPr lang="ru-RU" sz="2000" dirty="0" smtClean="0">
                  <a:latin typeface="Arial" pitchFamily="34" charset="0"/>
                  <a:cs typeface="Arial" pitchFamily="34" charset="0"/>
                </a:rPr>
              </a:br>
              <a:r>
                <a:rPr lang="ru-RU" sz="2000" dirty="0" smtClean="0">
                  <a:latin typeface="Arial" pitchFamily="34" charset="0"/>
                  <a:cs typeface="Arial" pitchFamily="34" charset="0"/>
                </a:rPr>
                <a:t>вычитания</a:t>
              </a:r>
              <a:endParaRPr lang="ru-RU" sz="20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" name="Группа 71"/>
          <p:cNvGrpSpPr/>
          <p:nvPr/>
        </p:nvGrpSpPr>
        <p:grpSpPr>
          <a:xfrm>
            <a:off x="6143636" y="1071546"/>
            <a:ext cx="2500330" cy="1925066"/>
            <a:chOff x="5929322" y="1071546"/>
            <a:chExt cx="2500330" cy="1925066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5929322" y="1071546"/>
              <a:ext cx="2500330" cy="1925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FFFF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67" name="Group 198"/>
            <p:cNvGraphicFramePr>
              <a:graphicFrameLocks/>
            </p:cNvGraphicFramePr>
            <p:nvPr/>
          </p:nvGraphicFramePr>
          <p:xfrm>
            <a:off x="6417482" y="1710728"/>
            <a:ext cx="1524010" cy="1142605"/>
          </p:xfrm>
          <a:graphic>
            <a:graphicData uri="http://schemas.openxmlformats.org/drawingml/2006/table">
              <a:tbl>
                <a:tblPr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tblPr>
                <a:tblGrid>
                  <a:gridCol w="508003"/>
                  <a:gridCol w="508004"/>
                  <a:gridCol w="508003"/>
                </a:tblGrid>
                <a:tr h="381272"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ru-RU" sz="1800" b="1" i="0" u="none" strike="noStrike" cap="none" normalizeH="0" baseline="0" dirty="0" err="1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х</a:t>
                        </a:r>
                        <a:endPara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endParaRP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C00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ru-RU" sz="2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0</a:t>
                        </a: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ru-RU" sz="2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tcPr>
                  </a:tc>
                </a:tr>
                <a:tr h="381272"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ru-RU" sz="2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0</a:t>
                        </a: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ru-RU" sz="2200" b="0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0</a:t>
                        </a: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ru-RU" sz="2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FF"/>
                      </a:solidFill>
                    </a:tcPr>
                  </a:tc>
                </a:tr>
                <a:tr h="380061"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ru-RU" sz="2200" b="1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ru-RU" sz="2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342900" marR="0" lvl="0" indent="-342900" algn="ctr" defTabSz="914400" rtl="0" eaLnBrk="1" fontAlgn="b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ru-RU" sz="22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itchFamily="34" charset="0"/>
                            <a:cs typeface="Arial" pitchFamily="34" charset="0"/>
                          </a:rPr>
                          <a:t>1</a:t>
                        </a:r>
                      </a:p>
                    </a:txBody>
                    <a:tcPr marL="0" marR="0" marT="0" marB="0"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rgbClr val="FFFFFF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68" name="TextBox 67"/>
            <p:cNvSpPr txBox="1"/>
            <p:nvPr/>
          </p:nvSpPr>
          <p:spPr>
            <a:xfrm>
              <a:off x="6286512" y="1129176"/>
              <a:ext cx="17859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ru-RU" sz="2000" dirty="0" smtClean="0">
                  <a:latin typeface="Arial" pitchFamily="34" charset="0"/>
                  <a:cs typeface="Arial" pitchFamily="34" charset="0"/>
                </a:rPr>
                <a:t>Таблица </a:t>
              </a:r>
              <a:br>
                <a:rPr lang="ru-RU" sz="2000" dirty="0" smtClean="0">
                  <a:latin typeface="Arial" pitchFamily="34" charset="0"/>
                  <a:cs typeface="Arial" pitchFamily="34" charset="0"/>
                </a:rPr>
              </a:br>
              <a:r>
                <a:rPr lang="ru-RU" sz="2000" dirty="0" smtClean="0">
                  <a:latin typeface="Arial" pitchFamily="34" charset="0"/>
                  <a:cs typeface="Arial" pitchFamily="34" charset="0"/>
                </a:rPr>
                <a:t> умножения</a:t>
              </a:r>
              <a:endParaRPr lang="ru-RU" sz="20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5050284" y="2030384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●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565254" y="4743560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779568" y="4743560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993882" y="4743560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208196" y="4743560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422510" y="4743560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355604" y="3786711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1569918" y="3786711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1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1784232" y="3786711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12860" y="3786711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5" name="Группа 77"/>
          <p:cNvGrpSpPr/>
          <p:nvPr/>
        </p:nvGrpSpPr>
        <p:grpSpPr>
          <a:xfrm>
            <a:off x="1117372" y="3939108"/>
            <a:ext cx="1668678" cy="770576"/>
            <a:chOff x="761868" y="4857762"/>
            <a:chExt cx="1668678" cy="770576"/>
          </a:xfrm>
        </p:grpSpPr>
        <p:grpSp>
          <p:nvGrpSpPr>
            <p:cNvPr id="106" name="Группа 78"/>
            <p:cNvGrpSpPr/>
            <p:nvPr/>
          </p:nvGrpSpPr>
          <p:grpSpPr>
            <a:xfrm>
              <a:off x="761868" y="4857762"/>
              <a:ext cx="1584000" cy="770576"/>
              <a:chOff x="552218" y="4929200"/>
              <a:chExt cx="1584000" cy="770576"/>
            </a:xfrm>
          </p:grpSpPr>
          <p:grpSp>
            <p:nvGrpSpPr>
              <p:cNvPr id="109" name="Группа 81"/>
              <p:cNvGrpSpPr/>
              <p:nvPr/>
            </p:nvGrpSpPr>
            <p:grpSpPr>
              <a:xfrm>
                <a:off x="1000100" y="4929200"/>
                <a:ext cx="1073256" cy="338555"/>
                <a:chOff x="1000100" y="4857764"/>
                <a:chExt cx="1073256" cy="429099"/>
              </a:xfrm>
            </p:grpSpPr>
            <p:sp>
              <p:nvSpPr>
                <p:cNvPr id="120" name="TextBox 119"/>
                <p:cNvSpPr txBox="1"/>
                <p:nvPr/>
              </p:nvSpPr>
              <p:spPr>
                <a:xfrm>
                  <a:off x="1000100" y="4857765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1214414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1428728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1643042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1857356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10" name="Группа 82"/>
              <p:cNvGrpSpPr/>
              <p:nvPr/>
            </p:nvGrpSpPr>
            <p:grpSpPr>
              <a:xfrm>
                <a:off x="785786" y="5286386"/>
                <a:ext cx="1287570" cy="338561"/>
                <a:chOff x="785786" y="4948296"/>
                <a:chExt cx="1287570" cy="429106"/>
              </a:xfrm>
            </p:grpSpPr>
            <p:sp>
              <p:nvSpPr>
                <p:cNvPr id="113" name="TextBox 112"/>
                <p:cNvSpPr txBox="1"/>
                <p:nvPr/>
              </p:nvSpPr>
              <p:spPr>
                <a:xfrm>
                  <a:off x="785786" y="4948305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1857356" y="4948296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11" name="TextBox 110"/>
              <p:cNvSpPr txBox="1"/>
              <p:nvPr/>
            </p:nvSpPr>
            <p:spPr>
              <a:xfrm>
                <a:off x="569786" y="5090710"/>
                <a:ext cx="2160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ru-RU" sz="2400" dirty="0" smtClean="0"/>
                  <a:t>+</a:t>
                </a:r>
                <a:endParaRPr 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12" name="Прямая соединительная линия 111"/>
              <p:cNvCxnSpPr/>
              <p:nvPr/>
            </p:nvCxnSpPr>
            <p:spPr>
              <a:xfrm rot="10800000" flipH="1">
                <a:off x="552218" y="5698188"/>
                <a:ext cx="15840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/>
            <p:cNvSpPr txBox="1"/>
            <p:nvPr/>
          </p:nvSpPr>
          <p:spPr>
            <a:xfrm>
              <a:off x="2214546" y="5000636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214546" y="5403546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2570050" y="4883040"/>
            <a:ext cx="21600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Содержимое 40"/>
          <p:cNvSpPr txBox="1">
            <a:spLocks/>
          </p:cNvSpPr>
          <p:nvPr/>
        </p:nvSpPr>
        <p:spPr>
          <a:xfrm>
            <a:off x="655610" y="3905768"/>
            <a:ext cx="928693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altLang="ru-RU" sz="2200" b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а</a:t>
            </a:r>
            <a:r>
              <a:rPr kumimoji="0" lang="en-US" altLang="ru-RU" sz="2200" b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</a:t>
            </a:r>
            <a:r>
              <a:rPr kumimoji="0" lang="ru-RU" altLang="ru-RU" sz="2200" b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ru-RU" altLang="ru-RU" sz="22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4352438" y="4743560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566752" y="4743560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781066" y="4743560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142788" y="3786711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357102" y="3786711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4571416" y="3786711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357686" y="3429000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●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6" name="Группа 145"/>
          <p:cNvGrpSpPr/>
          <p:nvPr/>
        </p:nvGrpSpPr>
        <p:grpSpPr>
          <a:xfrm>
            <a:off x="3920066" y="3939103"/>
            <a:ext cx="1225124" cy="770581"/>
            <a:chOff x="777378" y="4857757"/>
            <a:chExt cx="1225124" cy="770581"/>
          </a:xfrm>
        </p:grpSpPr>
        <p:grpSp>
          <p:nvGrpSpPr>
            <p:cNvPr id="137" name="Группа 146"/>
            <p:cNvGrpSpPr/>
            <p:nvPr/>
          </p:nvGrpSpPr>
          <p:grpSpPr>
            <a:xfrm>
              <a:off x="777378" y="4857757"/>
              <a:ext cx="1152000" cy="770581"/>
              <a:chOff x="567728" y="4929195"/>
              <a:chExt cx="1152000" cy="770581"/>
            </a:xfrm>
          </p:grpSpPr>
          <p:grpSp>
            <p:nvGrpSpPr>
              <p:cNvPr id="140" name="Группа 149"/>
              <p:cNvGrpSpPr/>
              <p:nvPr/>
            </p:nvGrpSpPr>
            <p:grpSpPr>
              <a:xfrm>
                <a:off x="785786" y="4929195"/>
                <a:ext cx="858942" cy="338558"/>
                <a:chOff x="785786" y="4857760"/>
                <a:chExt cx="858942" cy="429103"/>
              </a:xfrm>
            </p:grpSpPr>
            <p:sp>
              <p:nvSpPr>
                <p:cNvPr id="150" name="TextBox 149"/>
                <p:cNvSpPr txBox="1"/>
                <p:nvPr/>
              </p:nvSpPr>
              <p:spPr>
                <a:xfrm>
                  <a:off x="785786" y="4857760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1" name="TextBox 150"/>
                <p:cNvSpPr txBox="1"/>
                <p:nvPr/>
              </p:nvSpPr>
              <p:spPr>
                <a:xfrm>
                  <a:off x="1000100" y="4857765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0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2" name="TextBox 151"/>
                <p:cNvSpPr txBox="1"/>
                <p:nvPr/>
              </p:nvSpPr>
              <p:spPr>
                <a:xfrm>
                  <a:off x="1214414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0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3" name="TextBox 152"/>
                <p:cNvSpPr txBox="1"/>
                <p:nvPr/>
              </p:nvSpPr>
              <p:spPr>
                <a:xfrm>
                  <a:off x="1428728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0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49" name="TextBox 148"/>
              <p:cNvSpPr txBox="1"/>
              <p:nvPr/>
            </p:nvSpPr>
            <p:spPr>
              <a:xfrm>
                <a:off x="1433976" y="5286377"/>
                <a:ext cx="2160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1</a:t>
                </a:r>
                <a:endParaRPr 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569786" y="5090710"/>
                <a:ext cx="2160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ru-RU" sz="2400" dirty="0" smtClean="0"/>
                  <a:t>–</a:t>
                </a:r>
                <a:endParaRPr 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43" name="Прямая соединительная линия 142"/>
              <p:cNvCxnSpPr/>
              <p:nvPr/>
            </p:nvCxnSpPr>
            <p:spPr>
              <a:xfrm rot="10800000" flipH="1">
                <a:off x="567728" y="5698188"/>
                <a:ext cx="11520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" name="TextBox 137"/>
            <p:cNvSpPr txBox="1"/>
            <p:nvPr/>
          </p:nvSpPr>
          <p:spPr>
            <a:xfrm>
              <a:off x="1786502" y="5000636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786502" y="5403546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4929190" y="4883040"/>
            <a:ext cx="21600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7" name="Содержимое 40"/>
          <p:cNvSpPr txBox="1">
            <a:spLocks/>
          </p:cNvSpPr>
          <p:nvPr/>
        </p:nvSpPr>
        <p:spPr>
          <a:xfrm>
            <a:off x="3442794" y="3905768"/>
            <a:ext cx="928693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kumimoji="0" lang="en-US" altLang="ru-RU" sz="2200" b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</a:t>
            </a:r>
            <a:r>
              <a:rPr kumimoji="0" lang="ru-RU" altLang="ru-RU" sz="2200" b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ru-RU" altLang="ru-RU" sz="22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361957" y="3786190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4572000" y="3429000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●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144474" y="3786711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●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Содержимое 40"/>
          <p:cNvSpPr txBox="1">
            <a:spLocks/>
          </p:cNvSpPr>
          <p:nvPr/>
        </p:nvSpPr>
        <p:spPr>
          <a:xfrm>
            <a:off x="642911" y="3286124"/>
            <a:ext cx="928693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№ 8. </a:t>
            </a:r>
            <a:endParaRPr kumimoji="0" lang="ru-RU" altLang="ru-RU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357290" y="4743560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2000232" y="3786711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357686" y="3643314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4572000" y="3643314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4786314" y="3643314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5" name="Группа 213"/>
          <p:cNvGrpSpPr/>
          <p:nvPr/>
        </p:nvGrpSpPr>
        <p:grpSpPr>
          <a:xfrm>
            <a:off x="6585787" y="3939103"/>
            <a:ext cx="1857388" cy="770581"/>
            <a:chOff x="885133" y="4857757"/>
            <a:chExt cx="1857388" cy="770581"/>
          </a:xfrm>
        </p:grpSpPr>
        <p:grpSp>
          <p:nvGrpSpPr>
            <p:cNvPr id="186" name="Группа 214"/>
            <p:cNvGrpSpPr/>
            <p:nvPr/>
          </p:nvGrpSpPr>
          <p:grpSpPr>
            <a:xfrm>
              <a:off x="885133" y="4857757"/>
              <a:ext cx="1800000" cy="770581"/>
              <a:chOff x="675483" y="4929195"/>
              <a:chExt cx="1800000" cy="770581"/>
            </a:xfrm>
          </p:grpSpPr>
          <p:grpSp>
            <p:nvGrpSpPr>
              <p:cNvPr id="189" name="Группа 217"/>
              <p:cNvGrpSpPr/>
              <p:nvPr/>
            </p:nvGrpSpPr>
            <p:grpSpPr>
              <a:xfrm>
                <a:off x="785786" y="4929195"/>
                <a:ext cx="1534457" cy="338558"/>
                <a:chOff x="785786" y="4857760"/>
                <a:chExt cx="1534457" cy="429103"/>
              </a:xfrm>
            </p:grpSpPr>
            <p:sp>
              <p:nvSpPr>
                <p:cNvPr id="198" name="TextBox 197"/>
                <p:cNvSpPr txBox="1"/>
                <p:nvPr/>
              </p:nvSpPr>
              <p:spPr>
                <a:xfrm>
                  <a:off x="785786" y="4857760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1000100" y="4857765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1214414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0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1428728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1643042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0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1857356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4" name="TextBox 203"/>
                <p:cNvSpPr txBox="1"/>
                <p:nvPr/>
              </p:nvSpPr>
              <p:spPr>
                <a:xfrm>
                  <a:off x="2104243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0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90" name="Группа 218"/>
              <p:cNvGrpSpPr/>
              <p:nvPr/>
            </p:nvGrpSpPr>
            <p:grpSpPr>
              <a:xfrm>
                <a:off x="785786" y="5286376"/>
                <a:ext cx="1534457" cy="338563"/>
                <a:chOff x="785786" y="4948296"/>
                <a:chExt cx="1534457" cy="429109"/>
              </a:xfrm>
            </p:grpSpPr>
            <p:sp>
              <p:nvSpPr>
                <p:cNvPr id="193" name="TextBox 192"/>
                <p:cNvSpPr txBox="1"/>
                <p:nvPr/>
              </p:nvSpPr>
              <p:spPr>
                <a:xfrm>
                  <a:off x="785786" y="4948304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00100" y="4948307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1643042" y="4948299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857356" y="4948296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2104243" y="4948296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91" name="TextBox 190"/>
              <p:cNvSpPr txBox="1"/>
              <p:nvPr/>
            </p:nvSpPr>
            <p:spPr>
              <a:xfrm>
                <a:off x="684429" y="5090710"/>
                <a:ext cx="2160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ru-RU" sz="2400" dirty="0" smtClean="0"/>
                  <a:t>–</a:t>
                </a:r>
                <a:endParaRPr 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92" name="Прямая соединительная линия 191"/>
              <p:cNvCxnSpPr/>
              <p:nvPr/>
            </p:nvCxnSpPr>
            <p:spPr>
              <a:xfrm rot="10800000" flipH="1">
                <a:off x="675483" y="5698188"/>
                <a:ext cx="18000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TextBox 186"/>
            <p:cNvSpPr txBox="1"/>
            <p:nvPr/>
          </p:nvSpPr>
          <p:spPr>
            <a:xfrm>
              <a:off x="2526521" y="5000636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526521" y="5403546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7155605" y="4743560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7369919" y="4743560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7584233" y="4743560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7798547" y="4743560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8012861" y="4743560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7785024" y="3786711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●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8227175" y="4883040"/>
            <a:ext cx="21600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2" name="Содержимое 40"/>
          <p:cNvSpPr txBox="1">
            <a:spLocks/>
          </p:cNvSpPr>
          <p:nvPr/>
        </p:nvSpPr>
        <p:spPr>
          <a:xfrm>
            <a:off x="6072198" y="3905768"/>
            <a:ext cx="928693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kumimoji="0" lang="en-US" altLang="ru-RU" sz="2200" b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</a:t>
            </a:r>
            <a:r>
              <a:rPr kumimoji="0" lang="ru-RU" altLang="ru-RU" sz="2200" b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ru-RU" altLang="ru-RU" sz="22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6929454" y="4743560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7358082" y="3786190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●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8001024" y="3601524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7572396" y="3601524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7786710" y="3601524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7572396" y="3429000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●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7786710" y="3429000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7" grpId="0"/>
      <p:bldP spid="98" grpId="0"/>
      <p:bldP spid="99" grpId="0"/>
      <p:bldP spid="100" grpId="0"/>
      <p:bldP spid="102" grpId="0"/>
      <p:bldP spid="103" grpId="0"/>
      <p:bldP spid="104" grpId="0"/>
      <p:bldP spid="125" grpId="0"/>
      <p:bldP spid="127" grpId="0"/>
      <p:bldP spid="128" grpId="0"/>
      <p:bldP spid="129" grpId="0"/>
      <p:bldP spid="135" grpId="0"/>
      <p:bldP spid="156" grpId="0"/>
      <p:bldP spid="157" grpId="0"/>
      <p:bldP spid="166" grpId="0"/>
      <p:bldP spid="167" grpId="0"/>
      <p:bldP spid="168" grpId="0"/>
      <p:bldP spid="171" grpId="0"/>
      <p:bldP spid="172" grpId="0"/>
      <p:bldP spid="173" grpId="0"/>
      <p:bldP spid="174" grpId="0"/>
      <p:bldP spid="175" grpId="0"/>
      <p:bldP spid="205" grpId="0"/>
      <p:bldP spid="206" grpId="0"/>
      <p:bldP spid="207" grpId="0"/>
      <p:bldP spid="208" grpId="0"/>
      <p:bldP spid="209" grpId="0"/>
      <p:bldP spid="210" grpId="0"/>
      <p:bldP spid="211" grpId="0"/>
      <p:bldP spid="212" grpId="0"/>
      <p:bldP spid="213" grpId="0"/>
      <p:bldP spid="214" grpId="0"/>
      <p:bldP spid="215" grpId="0"/>
      <p:bldP spid="216" grpId="0"/>
      <p:bldP spid="217" grpId="0"/>
      <p:bldP spid="218" grpId="0"/>
      <p:bldP spid="2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71486" y="4874137"/>
            <a:ext cx="80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Исходное выражение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4000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+ 4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2016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+ 2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2018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– 8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600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 + 6 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примет вид                 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4000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+ 2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4032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+ 2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2018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– 2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1800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+ 2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+ 2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Заголовок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pc="-100" dirty="0" smtClean="0"/>
              <a:t>Вопросы и задания</a:t>
            </a:r>
            <a:endParaRPr lang="ru-RU" spc="-100" dirty="0"/>
          </a:p>
        </p:txBody>
      </p:sp>
      <p:sp>
        <p:nvSpPr>
          <p:cNvPr id="42" name="Содержимое 41"/>
          <p:cNvSpPr>
            <a:spLocks noGrp="1"/>
          </p:cNvSpPr>
          <p:nvPr>
            <p:ph idx="1"/>
          </p:nvPr>
        </p:nvSpPr>
        <p:spPr>
          <a:xfrm>
            <a:off x="642910" y="1071546"/>
            <a:ext cx="8215369" cy="1285884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Задание 1. </a:t>
            </a:r>
            <a:r>
              <a:rPr lang="ru-RU" dirty="0" smtClean="0"/>
              <a:t>Найдём количество единиц в двоичной записи числа, являющегося результатом десятичного выражения </a:t>
            </a:r>
          </a:p>
          <a:p>
            <a:pPr algn="ctr"/>
            <a:r>
              <a:rPr lang="ru-RU" dirty="0" smtClean="0"/>
              <a:t>2</a:t>
            </a:r>
            <a:r>
              <a:rPr lang="ru-RU" baseline="30000" dirty="0" smtClean="0"/>
              <a:t>4000</a:t>
            </a:r>
            <a:r>
              <a:rPr lang="ru-RU" dirty="0" smtClean="0"/>
              <a:t> + 4</a:t>
            </a:r>
            <a:r>
              <a:rPr lang="ru-RU" baseline="30000" dirty="0" smtClean="0"/>
              <a:t>2016</a:t>
            </a:r>
            <a:r>
              <a:rPr lang="ru-RU" dirty="0" smtClean="0"/>
              <a:t> + 2</a:t>
            </a:r>
            <a:r>
              <a:rPr lang="ru-RU" baseline="30000" dirty="0" smtClean="0"/>
              <a:t>2018</a:t>
            </a:r>
            <a:r>
              <a:rPr lang="ru-RU" dirty="0" smtClean="0"/>
              <a:t> – 8</a:t>
            </a:r>
            <a:r>
              <a:rPr lang="ru-RU" baseline="30000" dirty="0" smtClean="0"/>
              <a:t>600</a:t>
            </a:r>
            <a:r>
              <a:rPr lang="ru-RU" dirty="0" smtClean="0"/>
              <a:t> + 6.</a:t>
            </a:r>
          </a:p>
        </p:txBody>
      </p:sp>
      <p:sp>
        <p:nvSpPr>
          <p:cNvPr id="45" name="Решение"/>
          <p:cNvSpPr txBox="1">
            <a:spLocks/>
          </p:cNvSpPr>
          <p:nvPr/>
        </p:nvSpPr>
        <p:spPr>
          <a:xfrm>
            <a:off x="654973" y="2143116"/>
            <a:ext cx="5857915" cy="50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Решение:</a:t>
            </a:r>
            <a:endParaRPr kumimoji="0" lang="ru-RU" sz="22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1486" y="2513006"/>
            <a:ext cx="8001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Arial" pitchFamily="34" charset="0"/>
                <a:cs typeface="Arial" pitchFamily="34" charset="0"/>
              </a:rPr>
              <a:t>Представим все операнды исходного выражения в виде степеней двойки:</a:t>
            </a:r>
            <a:endParaRPr lang="ru-RU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195364" y="3214686"/>
            <a:ext cx="52864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4000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ru-RU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ru-RU" sz="2200" baseline="30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2016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+ 2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2018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ru-RU" sz="2200" baseline="30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600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ru-RU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6</a:t>
            </a:r>
            <a:endParaRPr lang="ru-RU" sz="2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86380" y="3571876"/>
            <a:ext cx="3071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6 = 4 + 2 = </a:t>
            </a:r>
            <a:r>
              <a:rPr lang="ru-RU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ru-RU" sz="2200" baseline="30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ru-RU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+ 2</a:t>
            </a:r>
            <a:r>
              <a:rPr lang="ru-RU" sz="2200" baseline="30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81512" y="3998245"/>
            <a:ext cx="3214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8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600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= (2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600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ru-RU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ru-RU" sz="2200" baseline="30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1800</a:t>
            </a:r>
            <a:endParaRPr lang="ru-RU" sz="2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20962" y="4426873"/>
            <a:ext cx="34290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4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2016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= (2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2016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ru-RU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ru-RU" sz="2200" baseline="30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4032</a:t>
            </a:r>
            <a:endParaRPr lang="ru-RU" sz="2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hape 14"/>
          <p:cNvCxnSpPr/>
          <p:nvPr/>
        </p:nvCxnSpPr>
        <p:spPr>
          <a:xfrm rot="16200000" flipH="1">
            <a:off x="4936664" y="3462190"/>
            <a:ext cx="180000" cy="468000"/>
          </a:xfrm>
          <a:prstGeom prst="bentConnector2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hape 17"/>
          <p:cNvCxnSpPr/>
          <p:nvPr/>
        </p:nvCxnSpPr>
        <p:spPr>
          <a:xfrm rot="16200000" flipH="1">
            <a:off x="3934846" y="3679876"/>
            <a:ext cx="612000" cy="468000"/>
          </a:xfrm>
          <a:prstGeom prst="bentConnector2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/>
          <p:nvPr/>
        </p:nvCxnSpPr>
        <p:spPr>
          <a:xfrm rot="16200000" flipH="1">
            <a:off x="1978934" y="3893796"/>
            <a:ext cx="1044000" cy="468000"/>
          </a:xfrm>
          <a:prstGeom prst="bentConnector2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1486" y="5659955"/>
            <a:ext cx="80010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Перепишем выражение в порядке убывания степеней:</a:t>
            </a:r>
          </a:p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       2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4032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+ 2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4000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+ 2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2018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– 2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1800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+ 2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+ 2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7" grpId="0"/>
      <p:bldP spid="8" grpId="0"/>
      <p:bldP spid="9" grpId="0"/>
      <p:bldP spid="10" grpId="0"/>
      <p:bldP spid="2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слова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1463" indent="-271463"/>
            <a:r>
              <a:rPr lang="ru-RU" dirty="0" smtClean="0"/>
              <a:t>позиционные системы счисления</a:t>
            </a:r>
          </a:p>
          <a:p>
            <a:pPr marL="271463" indent="-271463"/>
            <a:r>
              <a:rPr lang="ru-RU" dirty="0" smtClean="0"/>
              <a:t>арифметические операции в системе счисления с основанием </a:t>
            </a:r>
            <a:r>
              <a:rPr lang="en-US" i="1" dirty="0" smtClean="0"/>
              <a:t>q</a:t>
            </a:r>
            <a:endParaRPr lang="ru-RU" i="1" dirty="0" smtClean="0"/>
          </a:p>
          <a:p>
            <a:pPr marL="271463" indent="-271463"/>
            <a:r>
              <a:rPr lang="ru-RU" dirty="0" smtClean="0"/>
              <a:t>таблица сложения</a:t>
            </a:r>
          </a:p>
          <a:p>
            <a:pPr marL="271463" indent="-271463"/>
            <a:r>
              <a:rPr lang="ru-RU" dirty="0" smtClean="0"/>
              <a:t>таблица умножения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pc="-100" dirty="0" smtClean="0"/>
              <a:t>Вопросы и задания</a:t>
            </a:r>
            <a:endParaRPr lang="ru-RU" spc="-100" dirty="0"/>
          </a:p>
        </p:txBody>
      </p:sp>
      <p:sp>
        <p:nvSpPr>
          <p:cNvPr id="3" name="TextBox 2"/>
          <p:cNvSpPr txBox="1"/>
          <p:nvPr/>
        </p:nvSpPr>
        <p:spPr>
          <a:xfrm>
            <a:off x="642910" y="1394569"/>
            <a:ext cx="80724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Для работы с десятичными числами вида 2</a:t>
            </a:r>
            <a:r>
              <a:rPr lang="ru-RU" sz="2000" baseline="30000" dirty="0" smtClean="0">
                <a:latin typeface="Arial" pitchFamily="34" charset="0"/>
                <a:cs typeface="Arial" pitchFamily="34" charset="0"/>
              </a:rPr>
              <a:t>n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полезно иметь в виду следующие закономерности в их двоичной записи:</a:t>
            </a:r>
          </a:p>
          <a:p>
            <a:pPr algn="ctr"/>
            <a:r>
              <a:rPr lang="ru-RU" sz="2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0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= 10 = 1 + 1;     2</a:t>
            </a:r>
            <a:r>
              <a:rPr lang="ru-RU" sz="20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= 100 = 11 + 1;  2</a:t>
            </a:r>
            <a:r>
              <a:rPr lang="ru-RU" sz="2000" baseline="30000" dirty="0" smtClean="0">
                <a:latin typeface="Arial" pitchFamily="34" charset="0"/>
                <a:cs typeface="Arial" pitchFamily="34" charset="0"/>
              </a:rPr>
              <a:t>3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= 1000 = 111 + 1; …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000108"/>
            <a:ext cx="8001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4032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+ 2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4000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+ 2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2018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– 2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1800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+ 2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+ 2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4500570"/>
            <a:ext cx="8001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>
                <a:latin typeface="Arial" pitchFamily="34" charset="0"/>
                <a:cs typeface="Arial" pitchFamily="34" charset="0"/>
              </a:rPr>
              <a:t>Эти соотношения позволят подсчитать количество «1» в </a:t>
            </a:r>
            <a:r>
              <a:rPr lang="ru-RU" sz="2000" dirty="0" err="1" smtClean="0">
                <a:latin typeface="Arial" pitchFamily="34" charset="0"/>
                <a:cs typeface="Arial" pitchFamily="34" charset="0"/>
              </a:rPr>
              <a:t>выраже-нии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без вычислений.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Двоичные представления чисел 2</a:t>
            </a:r>
            <a:r>
              <a:rPr lang="ru-RU" sz="2000" baseline="30000" dirty="0" smtClean="0">
                <a:latin typeface="Arial" pitchFamily="34" charset="0"/>
                <a:cs typeface="Arial" pitchFamily="34" charset="0"/>
              </a:rPr>
              <a:t>4032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и 2</a:t>
            </a:r>
            <a:r>
              <a:rPr lang="ru-RU" sz="2000" baseline="30000" dirty="0" smtClean="0">
                <a:latin typeface="Arial" pitchFamily="34" charset="0"/>
                <a:cs typeface="Arial" pitchFamily="34" charset="0"/>
              </a:rPr>
              <a:t>4000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внесут в двоичное представление суммы по одной «1». Разность 2</a:t>
            </a:r>
            <a:r>
              <a:rPr lang="ru-RU" sz="2000" baseline="30000" dirty="0" smtClean="0">
                <a:latin typeface="Arial" pitchFamily="34" charset="0"/>
                <a:cs typeface="Arial" pitchFamily="34" charset="0"/>
              </a:rPr>
              <a:t>2018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– 2</a:t>
            </a:r>
            <a:r>
              <a:rPr lang="ru-RU" sz="2000" baseline="30000" dirty="0" smtClean="0">
                <a:latin typeface="Arial" pitchFamily="34" charset="0"/>
                <a:cs typeface="Arial" pitchFamily="34" charset="0"/>
              </a:rPr>
              <a:t>1800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в двоичной записи представляет собой цепочку из 218 единиц и следующих за ними 1800 нулей. Слагаемые 2</a:t>
            </a:r>
            <a:r>
              <a:rPr lang="ru-RU" sz="2000" baseline="30000" dirty="0" smtClean="0">
                <a:latin typeface="Arial" pitchFamily="34" charset="0"/>
                <a:cs typeface="Arial" pitchFamily="34" charset="0"/>
              </a:rPr>
              <a:t>2 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и 2</a:t>
            </a:r>
            <a:r>
              <a:rPr lang="ru-RU" sz="2000" baseline="30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 дают ещё 2 единицы. </a:t>
            </a:r>
            <a:r>
              <a:rPr lang="ru-RU" sz="2000" b="1" dirty="0" smtClean="0">
                <a:latin typeface="Arial" pitchFamily="34" charset="0"/>
                <a:cs typeface="Arial" pitchFamily="34" charset="0"/>
              </a:rPr>
              <a:t>Итого: 1 + 1 + 218 + 1 + 1 = 222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" name="Решение"/>
          <p:cNvSpPr txBox="1">
            <a:spLocks/>
          </p:cNvSpPr>
          <p:nvPr/>
        </p:nvSpPr>
        <p:spPr>
          <a:xfrm>
            <a:off x="654973" y="1000108"/>
            <a:ext cx="5857915" cy="50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Решение:</a:t>
            </a:r>
            <a:endParaRPr kumimoji="0" lang="ru-RU" sz="22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1" name="Группа 10"/>
          <p:cNvGrpSpPr/>
          <p:nvPr/>
        </p:nvGrpSpPr>
        <p:grpSpPr>
          <a:xfrm>
            <a:off x="615924" y="2351751"/>
            <a:ext cx="4638704" cy="636914"/>
            <a:chOff x="615924" y="2714620"/>
            <a:chExt cx="4638704" cy="636914"/>
          </a:xfrm>
        </p:grpSpPr>
        <p:graphicFrame>
          <p:nvGraphicFramePr>
            <p:cNvPr id="2052" name="Object 4"/>
            <p:cNvGraphicFramePr>
              <a:graphicFrameLocks noChangeAspect="1"/>
            </p:cNvGraphicFramePr>
            <p:nvPr/>
          </p:nvGraphicFramePr>
          <p:xfrm>
            <a:off x="2571736" y="2714620"/>
            <a:ext cx="2682892" cy="636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Формула" r:id="rId3" imgW="1498320" imgH="355320" progId="Equation.3">
                    <p:embed/>
                  </p:oleObj>
                </mc:Choice>
                <mc:Fallback>
                  <p:oleObj name="Формула" r:id="rId3" imgW="1498320" imgH="35532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736" y="2714620"/>
                          <a:ext cx="2682892" cy="6369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615924" y="2727320"/>
              <a:ext cx="22145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latin typeface="Arial" pitchFamily="34" charset="0"/>
                  <a:cs typeface="Arial" pitchFamily="34" charset="0"/>
                </a:rPr>
                <a:t>В общем виде:</a:t>
              </a:r>
              <a:endParaRPr lang="ru-RU" sz="2000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642910" y="2931193"/>
            <a:ext cx="8072494" cy="1661681"/>
            <a:chOff x="642910" y="3357562"/>
            <a:chExt cx="8072494" cy="1661681"/>
          </a:xfrm>
        </p:grpSpPr>
        <p:graphicFrame>
          <p:nvGraphicFramePr>
            <p:cNvPr id="2050" name="Object 3"/>
            <p:cNvGraphicFramePr>
              <a:graphicFrameLocks noChangeAspect="1"/>
            </p:cNvGraphicFramePr>
            <p:nvPr/>
          </p:nvGraphicFramePr>
          <p:xfrm>
            <a:off x="2071670" y="3714752"/>
            <a:ext cx="5143536" cy="661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Формула" r:id="rId5" imgW="2768400" imgH="355320" progId="Equation.3">
                    <p:embed/>
                  </p:oleObj>
                </mc:Choice>
                <mc:Fallback>
                  <p:oleObj name="Формула" r:id="rId5" imgW="2768400" imgH="35532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670" y="3714752"/>
                          <a:ext cx="5143536" cy="6610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" name="Object 3"/>
            <p:cNvGraphicFramePr>
              <a:graphicFrameLocks noChangeAspect="1"/>
            </p:cNvGraphicFramePr>
            <p:nvPr/>
          </p:nvGraphicFramePr>
          <p:xfrm>
            <a:off x="1285852" y="4357694"/>
            <a:ext cx="6870748" cy="6615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Формула" r:id="rId7" imgW="3695400" imgH="355320" progId="Equation.3">
                    <p:embed/>
                  </p:oleObj>
                </mc:Choice>
                <mc:Fallback>
                  <p:oleObj name="Формула" r:id="rId7" imgW="3695400" imgH="35532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5852" y="4357694"/>
                          <a:ext cx="6870748" cy="6615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642910" y="3357562"/>
              <a:ext cx="8072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 smtClean="0">
                  <a:latin typeface="Arial" pitchFamily="34" charset="0"/>
                  <a:cs typeface="Arial" pitchFamily="34" charset="0"/>
                </a:rPr>
                <a:t>Для натуральных 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n </a:t>
              </a:r>
              <a:r>
                <a:rPr lang="ru-RU" sz="2000" dirty="0" smtClean="0">
                  <a:latin typeface="Arial" pitchFamily="34" charset="0"/>
                  <a:cs typeface="Arial" pitchFamily="34" charset="0"/>
                </a:rPr>
                <a:t>и</a:t>
              </a:r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 m</a:t>
              </a:r>
              <a:r>
                <a:rPr lang="ru-RU" sz="2000" dirty="0" smtClean="0">
                  <a:latin typeface="Arial" pitchFamily="34" charset="0"/>
                  <a:cs typeface="Arial" pitchFamily="34" charset="0"/>
                </a:rPr>
                <a:t> таких, что </a:t>
              </a:r>
              <a:r>
                <a:rPr lang="ru-RU" sz="2000" dirty="0" err="1" smtClean="0">
                  <a:latin typeface="Arial" pitchFamily="34" charset="0"/>
                  <a:cs typeface="Arial" pitchFamily="34" charset="0"/>
                </a:rPr>
                <a:t>n</a:t>
              </a:r>
              <a:r>
                <a:rPr lang="ru-RU" sz="2000" dirty="0" smtClean="0">
                  <a:latin typeface="Arial" pitchFamily="34" charset="0"/>
                  <a:cs typeface="Arial" pitchFamily="34" charset="0"/>
                </a:rPr>
                <a:t> &gt; </a:t>
              </a:r>
              <a:r>
                <a:rPr lang="ru-RU" sz="2000" dirty="0" err="1" smtClean="0">
                  <a:latin typeface="Arial" pitchFamily="34" charset="0"/>
                  <a:cs typeface="Arial" pitchFamily="34" charset="0"/>
                </a:rPr>
                <a:t>m</a:t>
              </a:r>
              <a:r>
                <a:rPr lang="ru-RU" sz="2000" dirty="0" smtClean="0">
                  <a:latin typeface="Arial" pitchFamily="34" charset="0"/>
                  <a:cs typeface="Arial" pitchFamily="34" charset="0"/>
                </a:rPr>
                <a:t>, получаем:</a:t>
              </a:r>
              <a:endParaRPr lang="ru-RU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Заголовок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pc="-100" dirty="0" smtClean="0"/>
              <a:t>Вопросы и задания</a:t>
            </a:r>
            <a:endParaRPr lang="ru-RU" spc="-100" dirty="0"/>
          </a:p>
        </p:txBody>
      </p:sp>
      <p:sp>
        <p:nvSpPr>
          <p:cNvPr id="42" name="Содержимое 41"/>
          <p:cNvSpPr>
            <a:spLocks noGrp="1"/>
          </p:cNvSpPr>
          <p:nvPr>
            <p:ph idx="1"/>
          </p:nvPr>
        </p:nvSpPr>
        <p:spPr>
          <a:xfrm>
            <a:off x="642910" y="1071546"/>
            <a:ext cx="8215369" cy="1285884"/>
          </a:xfrm>
        </p:spPr>
        <p:txBody>
          <a:bodyPr/>
          <a:lstStyle/>
          <a:p>
            <a:r>
              <a:rPr lang="ru-RU" dirty="0" smtClean="0">
                <a:solidFill>
                  <a:srgbClr val="0070C0"/>
                </a:solidFill>
              </a:rPr>
              <a:t>Задание 2. </a:t>
            </a:r>
            <a:r>
              <a:rPr lang="ru-RU" dirty="0" smtClean="0"/>
              <a:t>Найдём количество цифр в восьмеричной записи числа, являющегося результатом десятичного выражения:</a:t>
            </a:r>
          </a:p>
          <a:p>
            <a:pPr algn="ctr"/>
            <a:r>
              <a:rPr lang="ru-RU" dirty="0" smtClean="0"/>
              <a:t>2</a:t>
            </a:r>
            <a:r>
              <a:rPr lang="ru-RU" baseline="30000" dirty="0" smtClean="0"/>
              <a:t>299 </a:t>
            </a:r>
            <a:r>
              <a:rPr lang="ru-RU" dirty="0" smtClean="0"/>
              <a:t>+ 2</a:t>
            </a:r>
            <a:r>
              <a:rPr lang="ru-RU" baseline="30000" dirty="0" smtClean="0"/>
              <a:t>298</a:t>
            </a:r>
            <a:r>
              <a:rPr lang="ru-RU" dirty="0" smtClean="0"/>
              <a:t> + 2</a:t>
            </a:r>
            <a:r>
              <a:rPr lang="ru-RU" baseline="30000" dirty="0" smtClean="0"/>
              <a:t>297</a:t>
            </a:r>
            <a:r>
              <a:rPr lang="ru-RU" dirty="0" smtClean="0"/>
              <a:t> + 2</a:t>
            </a:r>
            <a:r>
              <a:rPr lang="ru-RU" baseline="30000" dirty="0" smtClean="0"/>
              <a:t>296</a:t>
            </a:r>
            <a:r>
              <a:rPr lang="ru-RU" dirty="0" smtClean="0"/>
              <a:t>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42910" y="2714620"/>
            <a:ext cx="8001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Двоичное представление исходного числа имеет вид:</a:t>
            </a:r>
            <a:endParaRPr lang="ru-RU" dirty="0"/>
          </a:p>
        </p:txBody>
      </p:sp>
      <p:sp>
        <p:nvSpPr>
          <p:cNvPr id="45" name="Решение"/>
          <p:cNvSpPr txBox="1">
            <a:spLocks/>
          </p:cNvSpPr>
          <p:nvPr/>
        </p:nvSpPr>
        <p:spPr>
          <a:xfrm>
            <a:off x="654973" y="2285992"/>
            <a:ext cx="5857915" cy="50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Решение:</a:t>
            </a:r>
            <a:endParaRPr kumimoji="0" lang="ru-RU" sz="22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Решение"/>
          <p:cNvSpPr txBox="1">
            <a:spLocks/>
          </p:cNvSpPr>
          <p:nvPr/>
        </p:nvSpPr>
        <p:spPr>
          <a:xfrm>
            <a:off x="642910" y="6072206"/>
            <a:ext cx="5857915" cy="50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defRPr/>
            </a:pPr>
            <a:r>
              <a:rPr kumimoji="0" lang="ru-RU" sz="220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Ответ: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100 цифр</a:t>
            </a:r>
            <a:endParaRPr kumimoji="0" lang="ru-RU" sz="22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158888"/>
              </p:ext>
            </p:extLst>
          </p:nvPr>
        </p:nvGraphicFramePr>
        <p:xfrm>
          <a:off x="3652838" y="3143250"/>
          <a:ext cx="12954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Формула" r:id="rId3" imgW="723600" imgH="342720" progId="Equation.3">
                  <p:embed/>
                </p:oleObj>
              </mc:Choice>
              <mc:Fallback>
                <p:oleObj name="Формула" r:id="rId3" imgW="72360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838" y="3143250"/>
                        <a:ext cx="1295400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42910" y="3789040"/>
            <a:ext cx="80010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Всего в этой записи 300 двоичных символов. При переводе двоичного числа в восьмеричную систему счисления каждая триада исходного числа заменяется восьмеричной цифрой.</a:t>
            </a:r>
          </a:p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Следовательно, восьмеричное представление исходного числа состоит из 100 цифр.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главное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r>
              <a:rPr lang="ru-RU" dirty="0" smtClean="0"/>
              <a:t>Арифметические операции в позиционных системах счисления</a:t>
            </a:r>
            <a:r>
              <a:rPr lang="en-US" dirty="0" smtClean="0"/>
              <a:t> </a:t>
            </a:r>
            <a:r>
              <a:rPr lang="ru-RU" dirty="0" smtClean="0"/>
              <a:t>с основанием </a:t>
            </a:r>
            <a:r>
              <a:rPr lang="ru-RU" i="1" dirty="0" err="1" smtClean="0"/>
              <a:t>q</a:t>
            </a:r>
            <a:r>
              <a:rPr lang="ru-RU" dirty="0" smtClean="0"/>
              <a:t> выполняются по правилам, аналогичным правилам, действующим в десятичной системе счисления.</a:t>
            </a:r>
          </a:p>
          <a:p>
            <a:r>
              <a:rPr lang="ru-RU" dirty="0" smtClean="0"/>
              <a:t>Если необходимо вычислить значение арифметического выражения, операнды которого представлены в различных системах</a:t>
            </a:r>
            <a:r>
              <a:rPr lang="en-US" dirty="0" smtClean="0"/>
              <a:t> </a:t>
            </a:r>
            <a:r>
              <a:rPr lang="ru-RU" dirty="0" smtClean="0"/>
              <a:t>счисления, можно: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 smtClean="0"/>
              <a:t>все операнды представить в привычной нам десятичной системе счисления;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 smtClean="0"/>
              <a:t>вычислить результат выражения в десятичной системе счисления;</a:t>
            </a:r>
          </a:p>
          <a:p>
            <a:pPr marL="457200" indent="-457200">
              <a:buFont typeface="+mj-lt"/>
              <a:buAutoNum type="arabicParenR"/>
            </a:pPr>
            <a:r>
              <a:rPr lang="ru-RU" dirty="0" smtClean="0"/>
              <a:t>перевести результат в требуемую систему счисления.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главное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r>
              <a:rPr lang="ru-RU" dirty="0" smtClean="0"/>
              <a:t>Для работы с десятичными числами вида 2</a:t>
            </a:r>
            <a:r>
              <a:rPr lang="ru-RU" baseline="30000" dirty="0" smtClean="0"/>
              <a:t>n</a:t>
            </a:r>
            <a:r>
              <a:rPr lang="ru-RU" dirty="0" smtClean="0"/>
              <a:t> полезно иметь в</a:t>
            </a:r>
          </a:p>
          <a:p>
            <a:r>
              <a:rPr lang="ru-RU" dirty="0" smtClean="0"/>
              <a:t>виду следующие закономерности в их двоичной записи:</a:t>
            </a:r>
          </a:p>
          <a:p>
            <a:pPr algn="ctr"/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Для натуральных </a:t>
            </a:r>
            <a:r>
              <a:rPr lang="ru-RU" dirty="0" err="1" smtClean="0"/>
              <a:t>n</a:t>
            </a:r>
            <a:r>
              <a:rPr lang="ru-RU" dirty="0" smtClean="0"/>
              <a:t> и </a:t>
            </a:r>
            <a:r>
              <a:rPr lang="ru-RU" dirty="0" err="1" smtClean="0"/>
              <a:t>m</a:t>
            </a:r>
            <a:r>
              <a:rPr lang="ru-RU" dirty="0" smtClean="0"/>
              <a:t> таких, что </a:t>
            </a:r>
            <a:r>
              <a:rPr lang="ru-RU" dirty="0" err="1" smtClean="0"/>
              <a:t>n</a:t>
            </a:r>
            <a:r>
              <a:rPr lang="ru-RU" dirty="0" smtClean="0"/>
              <a:t> &gt; </a:t>
            </a:r>
            <a:r>
              <a:rPr lang="ru-RU" dirty="0" err="1" smtClean="0"/>
              <a:t>m</a:t>
            </a:r>
            <a:r>
              <a:rPr lang="ru-RU" dirty="0" smtClean="0"/>
              <a:t>, получаем:</a:t>
            </a:r>
          </a:p>
          <a:p>
            <a:endParaRPr lang="ru-RU" dirty="0" smtClean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3071802" y="2000240"/>
          <a:ext cx="2928958" cy="695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Формула" r:id="rId3" imgW="1498320" imgH="355320" progId="Equation.3">
                  <p:embed/>
                </p:oleObj>
              </mc:Choice>
              <mc:Fallback>
                <p:oleObj name="Формула" r:id="rId3" imgW="1498320" imgH="355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02" y="2000240"/>
                        <a:ext cx="2928958" cy="6950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760538" y="3214688"/>
          <a:ext cx="54102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Формула" r:id="rId5" imgW="2768400" imgH="355320" progId="Equation.3">
                  <p:embed/>
                </p:oleObj>
              </mc:Choice>
              <mc:Fallback>
                <p:oleObj name="Формула" r:id="rId5" imgW="2768400" imgH="355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3214688"/>
                        <a:ext cx="54102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809625" y="4162425"/>
          <a:ext cx="72215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Формула" r:id="rId7" imgW="3695400" imgH="355320" progId="Equation.3">
                  <p:embed/>
                </p:oleObj>
              </mc:Choice>
              <mc:Fallback>
                <p:oleObj name="Формула" r:id="rId7" imgW="3695400" imgH="3553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4162425"/>
                        <a:ext cx="7221538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55610" y="1071546"/>
            <a:ext cx="8131232" cy="1571636"/>
          </a:xfrm>
          <a:prstGeom prst="rect">
            <a:avLst/>
          </a:prstGeom>
        </p:spPr>
        <p:txBody>
          <a:bodyPr/>
          <a:lstStyle/>
          <a:p>
            <a:pPr lvl="0" algn="just">
              <a:spcBef>
                <a:spcPct val="20000"/>
              </a:spcBef>
            </a:pPr>
            <a:r>
              <a:rPr lang="ru-RU" altLang="ru-RU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1. Выполните арифметические операции над двоичными числами. Для того чтобы убедиться в правильности полученных результатов, найдите десятичные эквиваленты операндов и результата.</a:t>
            </a:r>
            <a:endParaRPr kumimoji="0" lang="ru-RU" sz="22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ru-RU" sz="22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27048" y="2840023"/>
            <a:ext cx="3773514" cy="3157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а)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101111010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+ 100111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б)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10111,01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+ 1,11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в)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10101101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- 11101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pPr marL="35560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г)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11011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2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· 1101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2</a:t>
            </a:r>
          </a:p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д</a:t>
            </a: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)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1011011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 : 111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2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4094154" y="2214554"/>
            <a:ext cx="4692688" cy="3785652"/>
            <a:chOff x="4094154" y="2214554"/>
            <a:chExt cx="4692688" cy="3785652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4094154" y="2836858"/>
              <a:ext cx="2192358" cy="31577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14350" lvl="0" indent="-514350" algn="just">
                <a:lnSpc>
                  <a:spcPct val="150000"/>
                </a:lnSpc>
                <a:spcBef>
                  <a:spcPct val="20000"/>
                </a:spcBef>
                <a:buClr>
                  <a:srgbClr val="C00000"/>
                </a:buClr>
                <a:buSzPct val="100000"/>
                <a:defRPr/>
              </a:pPr>
              <a:r>
                <a:rPr lang="ru-RU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= </a:t>
              </a:r>
              <a:r>
                <a:rPr lang="en-US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110100001</a:t>
              </a:r>
              <a:r>
                <a:rPr lang="en-US" sz="2400" baseline="-25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  <a:p>
              <a:pPr marL="514350" lvl="0" indent="-514350" algn="just">
                <a:lnSpc>
                  <a:spcPct val="150000"/>
                </a:lnSpc>
                <a:spcBef>
                  <a:spcPct val="20000"/>
                </a:spcBef>
                <a:buClr>
                  <a:srgbClr val="C00000"/>
                </a:buClr>
                <a:buSzPct val="100000"/>
                <a:defRPr/>
              </a:pPr>
              <a:r>
                <a:rPr lang="ru-RU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= 11001,00</a:t>
              </a:r>
              <a:r>
                <a:rPr lang="ru-RU" sz="2400" baseline="-25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  <a:p>
              <a:pPr marL="514350" lvl="0" indent="-514350" algn="just">
                <a:lnSpc>
                  <a:spcPct val="150000"/>
                </a:lnSpc>
                <a:spcBef>
                  <a:spcPct val="20000"/>
                </a:spcBef>
                <a:buClr>
                  <a:srgbClr val="C00000"/>
                </a:buClr>
                <a:buSzPct val="100000"/>
                <a:defRPr/>
              </a:pPr>
              <a:r>
                <a:rPr lang="ru-RU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= 10010000</a:t>
              </a:r>
              <a:r>
                <a:rPr lang="ru-RU" sz="2400" baseline="-25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  <a:p>
              <a:pPr marL="514350" lvl="0" indent="-514350" algn="just">
                <a:lnSpc>
                  <a:spcPct val="150000"/>
                </a:lnSpc>
                <a:spcBef>
                  <a:spcPct val="20000"/>
                </a:spcBef>
                <a:buClr>
                  <a:srgbClr val="C00000"/>
                </a:buClr>
                <a:buSzPct val="100000"/>
                <a:defRPr/>
              </a:pPr>
              <a:r>
                <a:rPr lang="ru-RU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= </a:t>
              </a:r>
              <a:r>
                <a:rPr lang="en-US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101011111</a:t>
              </a:r>
              <a:r>
                <a:rPr lang="ru-RU" sz="2400" baseline="-25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  <a:p>
              <a:pPr marL="514350" indent="-514350" algn="just">
                <a:lnSpc>
                  <a:spcPct val="150000"/>
                </a:lnSpc>
                <a:spcBef>
                  <a:spcPct val="20000"/>
                </a:spcBef>
                <a:buClr>
                  <a:srgbClr val="C00000"/>
                </a:buClr>
                <a:buSzPct val="100000"/>
                <a:defRPr/>
              </a:pPr>
              <a:r>
                <a:rPr lang="ru-RU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= </a:t>
              </a:r>
              <a:r>
                <a:rPr lang="en-US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ru-RU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101</a:t>
              </a:r>
              <a:r>
                <a:rPr lang="ru-RU" sz="2400" baseline="-25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6072198" y="2214554"/>
              <a:ext cx="2714644" cy="3785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14350" lvl="0" indent="-514350" algn="ctr">
                <a:lnSpc>
                  <a:spcPct val="150000"/>
                </a:lnSpc>
                <a:spcBef>
                  <a:spcPct val="20000"/>
                </a:spcBef>
                <a:buClr>
                  <a:srgbClr val="C00000"/>
                </a:buClr>
                <a:buSzPct val="100000"/>
                <a:defRPr/>
              </a:pPr>
              <a:r>
                <a:rPr lang="ru-RU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Проверка:</a:t>
              </a:r>
            </a:p>
            <a:p>
              <a:pPr marL="514350" lvl="0" indent="-514350" algn="ctr">
                <a:lnSpc>
                  <a:spcPct val="150000"/>
                </a:lnSpc>
                <a:spcBef>
                  <a:spcPct val="20000"/>
                </a:spcBef>
                <a:buClr>
                  <a:srgbClr val="C00000"/>
                </a:buClr>
                <a:buSzPct val="100000"/>
                <a:defRPr/>
              </a:pPr>
              <a:r>
                <a:rPr lang="ru-RU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378 + 39 = 417</a:t>
              </a:r>
            </a:p>
            <a:p>
              <a:pPr marL="514350" lvl="0" indent="-514350" algn="ctr">
                <a:lnSpc>
                  <a:spcPct val="150000"/>
                </a:lnSpc>
                <a:spcBef>
                  <a:spcPct val="20000"/>
                </a:spcBef>
                <a:buClr>
                  <a:srgbClr val="C00000"/>
                </a:buClr>
                <a:buSzPct val="100000"/>
                <a:defRPr/>
              </a:pPr>
              <a:r>
                <a:rPr lang="en-US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23</a:t>
              </a:r>
              <a:r>
                <a:rPr lang="ru-RU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,25 + 1,75 = 25</a:t>
              </a:r>
            </a:p>
            <a:p>
              <a:pPr marL="514350" lvl="0" indent="-514350" algn="ctr">
                <a:lnSpc>
                  <a:spcPct val="150000"/>
                </a:lnSpc>
                <a:spcBef>
                  <a:spcPct val="20000"/>
                </a:spcBef>
                <a:buClr>
                  <a:srgbClr val="C00000"/>
                </a:buClr>
                <a:buSzPct val="100000"/>
                <a:defRPr/>
              </a:pPr>
              <a:r>
                <a:rPr lang="ru-RU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173 - 29= 144</a:t>
              </a:r>
              <a:endParaRPr lang="ru-RU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  <a:p>
              <a:pPr marL="514350" lvl="0" indent="-514350" algn="ctr">
                <a:lnSpc>
                  <a:spcPct val="150000"/>
                </a:lnSpc>
                <a:spcBef>
                  <a:spcPct val="20000"/>
                </a:spcBef>
                <a:buClr>
                  <a:srgbClr val="C00000"/>
                </a:buClr>
                <a:buSzPct val="100000"/>
                <a:defRPr/>
              </a:pPr>
              <a:r>
                <a:rPr lang="ru-RU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27 · 13 = 351</a:t>
              </a:r>
              <a:endParaRPr lang="ru-RU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  <a:p>
              <a:pPr marL="514350" indent="-514350" algn="ctr">
                <a:lnSpc>
                  <a:spcPct val="150000"/>
                </a:lnSpc>
                <a:spcBef>
                  <a:spcPct val="20000"/>
                </a:spcBef>
                <a:buClr>
                  <a:srgbClr val="C00000"/>
                </a:buClr>
                <a:buSzPct val="100000"/>
                <a:defRPr/>
              </a:pPr>
              <a:r>
                <a:rPr lang="ru-RU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91 : 7 = </a:t>
              </a:r>
              <a:r>
                <a:rPr lang="ru-RU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13</a:t>
              </a:r>
              <a:endParaRPr lang="ru-RU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" name="Прямоугольник 4"/>
          <p:cNvSpPr/>
          <p:nvPr/>
        </p:nvSpPr>
        <p:spPr>
          <a:xfrm>
            <a:off x="6195694" y="6021288"/>
            <a:ext cx="2448272" cy="504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ОТВЕТ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1518964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55610" y="1071546"/>
            <a:ext cx="8131232" cy="1214446"/>
          </a:xfrm>
          <a:prstGeom prst="rect">
            <a:avLst/>
          </a:prstGeom>
        </p:spPr>
        <p:txBody>
          <a:bodyPr/>
          <a:lstStyle/>
          <a:p>
            <a:pPr lvl="0" algn="just">
              <a:spcBef>
                <a:spcPct val="20000"/>
              </a:spcBef>
            </a:pPr>
            <a:r>
              <a:rPr lang="ru-RU" altLang="ru-RU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2. Какое число следует за каждым из данных. Ответ для каждого числа дайте в указанной системе счисления.</a:t>
            </a:r>
            <a:endParaRPr kumimoji="0" lang="ru-RU" sz="22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14348" y="1806779"/>
            <a:ext cx="1785950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а)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10111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400" baseline="-25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762237" y="1806779"/>
            <a:ext cx="1785950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б)	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344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810126" y="1806779"/>
            <a:ext cx="1785950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в) 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7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ru-RU" sz="2400" dirty="0" smtClean="0">
                <a:latin typeface="Arial" pitchFamily="34" charset="0"/>
                <a:cs typeface="Arial" pitchFamily="34" charset="0"/>
              </a:rPr>
              <a:t>77</a:t>
            </a:r>
            <a:r>
              <a:rPr lang="ru-RU" sz="2400" baseline="-25000" dirty="0" smtClean="0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6858016" y="1806779"/>
            <a:ext cx="17859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lvl="0" indent="-355600" algn="just">
              <a:lnSpc>
                <a:spcPct val="150000"/>
              </a:lnSpc>
              <a:spcBef>
                <a:spcPct val="20000"/>
              </a:spcBef>
              <a:buClr>
                <a:srgbClr val="C00000"/>
              </a:buClr>
              <a:buSzPct val="100000"/>
              <a:defRPr/>
            </a:pPr>
            <a:r>
              <a:rPr lang="ru-RU" sz="2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г)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EFF</a:t>
            </a:r>
            <a:r>
              <a:rPr lang="en-US" sz="2400" baseline="-25000" dirty="0" smtClean="0">
                <a:latin typeface="Arial" pitchFamily="34" charset="0"/>
                <a:cs typeface="Arial" pitchFamily="34" charset="0"/>
              </a:rPr>
              <a:t>16</a:t>
            </a:r>
            <a:endParaRPr lang="ru-RU" sz="2400" baseline="-250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Группа 19"/>
          <p:cNvGrpSpPr/>
          <p:nvPr/>
        </p:nvGrpSpPr>
        <p:grpSpPr>
          <a:xfrm>
            <a:off x="1076298" y="2244933"/>
            <a:ext cx="7853418" cy="684001"/>
            <a:chOff x="1076298" y="2652708"/>
            <a:chExt cx="7853418" cy="684001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1076298" y="2652709"/>
              <a:ext cx="1785950" cy="684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5600" lvl="0" indent="-355600" algn="just">
                <a:lnSpc>
                  <a:spcPct val="150000"/>
                </a:lnSpc>
                <a:spcBef>
                  <a:spcPct val="20000"/>
                </a:spcBef>
                <a:buClr>
                  <a:srgbClr val="C00000"/>
                </a:buClr>
                <a:buSzPct val="100000"/>
                <a:defRPr/>
              </a:pPr>
              <a:r>
                <a:rPr lang="en-US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11</a:t>
              </a:r>
              <a:r>
                <a:rPr lang="ru-RU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00</a:t>
              </a:r>
              <a:r>
                <a:rPr lang="en-US" sz="2400" baseline="-25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3124187" y="2652708"/>
              <a:ext cx="1785950" cy="684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5600" indent="-355600" algn="just">
                <a:lnSpc>
                  <a:spcPct val="150000"/>
                </a:lnSpc>
                <a:spcBef>
                  <a:spcPct val="20000"/>
                </a:spcBef>
                <a:buClr>
                  <a:srgbClr val="C00000"/>
                </a:buClr>
                <a:buSzPct val="100000"/>
                <a:defRPr/>
              </a:pPr>
              <a:r>
                <a:rPr lang="en-US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400</a:t>
              </a:r>
              <a:r>
                <a:rPr lang="ru-RU" sz="2400" baseline="-25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5172076" y="2652708"/>
              <a:ext cx="1785950" cy="684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5600" lvl="0" indent="-355600" algn="just">
                <a:lnSpc>
                  <a:spcPct val="150000"/>
                </a:lnSpc>
                <a:spcBef>
                  <a:spcPct val="20000"/>
                </a:spcBef>
                <a:buClr>
                  <a:srgbClr val="C00000"/>
                </a:buClr>
                <a:buSzPct val="100000"/>
                <a:defRPr/>
              </a:pPr>
              <a:r>
                <a:rPr lang="ru-RU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7</a:t>
              </a:r>
              <a:r>
                <a:rPr lang="en-US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700</a:t>
              </a:r>
              <a:r>
                <a:rPr lang="ru-RU" sz="2400" baseline="-25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7143766" y="2652708"/>
              <a:ext cx="1785950" cy="6840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5600" lvl="0" indent="-355600" algn="just">
                <a:lnSpc>
                  <a:spcPct val="150000"/>
                </a:lnSpc>
                <a:spcBef>
                  <a:spcPct val="20000"/>
                </a:spcBef>
                <a:buClr>
                  <a:srgbClr val="C00000"/>
                </a:buClr>
                <a:buSzPct val="100000"/>
                <a:defRPr/>
              </a:pPr>
              <a:r>
                <a:rPr lang="en-US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F00</a:t>
              </a:r>
              <a:r>
                <a:rPr lang="en-US" sz="2400" baseline="-25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16</a:t>
              </a:r>
              <a:endParaRPr lang="ru-RU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655610" y="3878267"/>
            <a:ext cx="8131232" cy="1214446"/>
          </a:xfrm>
          <a:prstGeom prst="rect">
            <a:avLst/>
          </a:prstGeom>
        </p:spPr>
        <p:txBody>
          <a:bodyPr/>
          <a:lstStyle/>
          <a:p>
            <a:pPr lvl="0" algn="just">
              <a:spcBef>
                <a:spcPct val="20000"/>
              </a:spcBef>
            </a:pPr>
            <a:r>
              <a:rPr lang="ru-RU" altLang="ru-RU" sz="2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Какое число предшествует каждому из данных. Ответ для каждого числа дайте в указанной системе счисления.</a:t>
            </a:r>
            <a:endParaRPr kumimoji="0" lang="ru-RU" sz="22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714348" y="4572008"/>
            <a:ext cx="7929618" cy="646331"/>
            <a:chOff x="714348" y="4878399"/>
            <a:chExt cx="7929618" cy="646331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714348" y="4878399"/>
              <a:ext cx="17859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5600" lvl="0" indent="-355600" algn="just">
                <a:lnSpc>
                  <a:spcPct val="150000"/>
                </a:lnSpc>
                <a:spcBef>
                  <a:spcPct val="20000"/>
                </a:spcBef>
                <a:buClr>
                  <a:srgbClr val="C00000"/>
                </a:buClr>
                <a:buSzPct val="100000"/>
                <a:defRPr/>
              </a:pPr>
              <a:r>
                <a:rPr lang="ru-RU" sz="2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а)	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10100</a:t>
              </a:r>
              <a:r>
                <a:rPr lang="en-US" sz="2400" baseline="-25000" dirty="0" smtClean="0">
                  <a:latin typeface="Arial" pitchFamily="34" charset="0"/>
                  <a:cs typeface="Arial" pitchFamily="34" charset="0"/>
                </a:rPr>
                <a:t>2</a:t>
              </a:r>
              <a:endParaRPr lang="ru-RU" sz="2400" baseline="-25000" dirty="0" smtClea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Прямоугольник 22"/>
            <p:cNvSpPr/>
            <p:nvPr/>
          </p:nvSpPr>
          <p:spPr>
            <a:xfrm>
              <a:off x="2762237" y="4878399"/>
              <a:ext cx="17859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5600" indent="-355600" algn="just">
                <a:lnSpc>
                  <a:spcPct val="150000"/>
                </a:lnSpc>
                <a:spcBef>
                  <a:spcPct val="20000"/>
                </a:spcBef>
                <a:buClr>
                  <a:srgbClr val="C00000"/>
                </a:buClr>
                <a:buSzPct val="100000"/>
                <a:defRPr/>
              </a:pPr>
              <a:r>
                <a:rPr lang="ru-RU" sz="24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б)	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320</a:t>
              </a:r>
              <a:r>
                <a:rPr lang="ru-RU" sz="2400" baseline="-25000" dirty="0" smtClean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4810126" y="4878399"/>
              <a:ext cx="17859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5600" lvl="0" indent="-355600" algn="just">
                <a:lnSpc>
                  <a:spcPct val="150000"/>
                </a:lnSpc>
                <a:spcBef>
                  <a:spcPct val="20000"/>
                </a:spcBef>
                <a:buClr>
                  <a:srgbClr val="C00000"/>
                </a:buClr>
                <a:buSzPct val="100000"/>
                <a:defRPr/>
              </a:pPr>
              <a:r>
                <a:rPr lang="ru-RU" sz="24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в) 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7010</a:t>
              </a:r>
              <a:r>
                <a:rPr lang="ru-RU" sz="2400" baseline="-25000" dirty="0" smtClean="0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6858016" y="4878399"/>
              <a:ext cx="1785950" cy="5778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5600" lvl="0" indent="-355600" algn="just">
                <a:lnSpc>
                  <a:spcPct val="150000"/>
                </a:lnSpc>
                <a:spcBef>
                  <a:spcPct val="20000"/>
                </a:spcBef>
                <a:buClr>
                  <a:srgbClr val="C00000"/>
                </a:buClr>
                <a:buSzPct val="100000"/>
                <a:defRPr/>
              </a:pPr>
              <a:r>
                <a:rPr lang="ru-RU" sz="24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г) </a:t>
              </a:r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9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D0</a:t>
              </a:r>
              <a:r>
                <a:rPr lang="en-US" sz="2400" baseline="-25000" dirty="0" smtClean="0">
                  <a:latin typeface="Arial" pitchFamily="34" charset="0"/>
                  <a:cs typeface="Arial" pitchFamily="34" charset="0"/>
                </a:rPr>
                <a:t>16</a:t>
              </a:r>
              <a:endParaRPr lang="ru-RU" sz="2400" baseline="-25000" dirty="0" smtClean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1076298" y="5010162"/>
            <a:ext cx="7853418" cy="646332"/>
            <a:chOff x="1076298" y="2652708"/>
            <a:chExt cx="7853418" cy="646332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1076298" y="2652709"/>
              <a:ext cx="178595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5600" lvl="0" indent="-355600" algn="just">
                <a:lnSpc>
                  <a:spcPct val="150000"/>
                </a:lnSpc>
                <a:spcBef>
                  <a:spcPct val="20000"/>
                </a:spcBef>
                <a:buClr>
                  <a:srgbClr val="C00000"/>
                </a:buClr>
                <a:buSzPct val="100000"/>
                <a:defRPr/>
              </a:pPr>
              <a:r>
                <a:rPr lang="en-US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ru-RU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r>
                <a:rPr lang="ru-RU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11</a:t>
              </a:r>
              <a:r>
                <a:rPr lang="en-US" sz="2400" baseline="-25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3124187" y="2652708"/>
              <a:ext cx="1785950" cy="5778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5600" indent="-355600" algn="just">
                <a:lnSpc>
                  <a:spcPct val="150000"/>
                </a:lnSpc>
                <a:spcBef>
                  <a:spcPct val="20000"/>
                </a:spcBef>
                <a:buClr>
                  <a:srgbClr val="C00000"/>
                </a:buClr>
                <a:buSzPct val="100000"/>
                <a:defRPr/>
              </a:pPr>
              <a:r>
                <a:rPr lang="ru-RU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313</a:t>
              </a:r>
              <a:r>
                <a:rPr lang="ru-RU" sz="2400" baseline="-25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5172076" y="2652708"/>
              <a:ext cx="1785950" cy="5778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5600" lvl="0" indent="-355600" algn="just">
                <a:lnSpc>
                  <a:spcPct val="150000"/>
                </a:lnSpc>
                <a:spcBef>
                  <a:spcPct val="20000"/>
                </a:spcBef>
                <a:buClr>
                  <a:srgbClr val="C00000"/>
                </a:buClr>
                <a:buSzPct val="100000"/>
                <a:defRPr/>
              </a:pPr>
              <a:r>
                <a:rPr lang="ru-RU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7</a:t>
              </a:r>
              <a:r>
                <a:rPr lang="en-US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00</a:t>
              </a:r>
              <a:r>
                <a:rPr lang="ru-RU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7</a:t>
              </a:r>
              <a:r>
                <a:rPr lang="ru-RU" sz="2400" baseline="-25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7143766" y="2652708"/>
              <a:ext cx="1785950" cy="5778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55600" lvl="0" indent="-355600" algn="just">
                <a:lnSpc>
                  <a:spcPct val="150000"/>
                </a:lnSpc>
                <a:spcBef>
                  <a:spcPct val="20000"/>
                </a:spcBef>
                <a:buClr>
                  <a:srgbClr val="C00000"/>
                </a:buClr>
                <a:buSzPct val="100000"/>
                <a:defRPr/>
              </a:pPr>
              <a:r>
                <a:rPr lang="ru-RU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9С</a:t>
              </a:r>
              <a:r>
                <a:rPr lang="en-US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F</a:t>
              </a:r>
              <a:r>
                <a:rPr lang="en-US" sz="2400" baseline="-250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16</a:t>
              </a:r>
              <a:endParaRPr lang="ru-RU" sz="24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32" name="Прямая соединительная линия 31"/>
          <p:cNvCxnSpPr/>
          <p:nvPr/>
        </p:nvCxnSpPr>
        <p:spPr>
          <a:xfrm rot="10800000" flipH="1">
            <a:off x="655610" y="3786190"/>
            <a:ext cx="813123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6195694" y="5996778"/>
            <a:ext cx="2448272" cy="504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ОТВЕТ</a:t>
            </a:r>
            <a:endParaRPr lang="ru-RU" sz="2000" b="1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6195694" y="3139258"/>
            <a:ext cx="2448272" cy="504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ОТВЕТ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1518964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69" cy="1643074"/>
          </a:xfrm>
        </p:spPr>
        <p:txBody>
          <a:bodyPr/>
          <a:lstStyle/>
          <a:p>
            <a:r>
              <a:rPr lang="ru-RU" dirty="0" smtClean="0"/>
              <a:t>3. Сумму восьмеричных чисел </a:t>
            </a:r>
          </a:p>
          <a:p>
            <a:pPr algn="ctr"/>
            <a:r>
              <a:rPr lang="ru-RU" dirty="0" smtClean="0"/>
              <a:t>17 + 1 700 + 170 000 + 17 000 000 + 1 700 000 000 </a:t>
            </a:r>
          </a:p>
          <a:p>
            <a:r>
              <a:rPr lang="ru-RU" dirty="0" smtClean="0"/>
              <a:t>перевели в 16-теричную систему счисления. Найдите в </a:t>
            </a:r>
            <a:br>
              <a:rPr lang="ru-RU" dirty="0" smtClean="0"/>
            </a:br>
            <a:r>
              <a:rPr lang="ru-RU" dirty="0" smtClean="0"/>
              <a:t>16-ной записи числа, равного этой сумме, 5-ю цифру слева.</a:t>
            </a: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629004" y="3071810"/>
            <a:ext cx="4943128" cy="32147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ct val="20000"/>
              </a:spcBef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Найдем сумму данных чисел.</a:t>
            </a:r>
          </a:p>
          <a:p>
            <a:pPr lvl="0" algn="just">
              <a:spcBef>
                <a:spcPct val="20000"/>
              </a:spcBef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В полученной сумме</a:t>
            </a:r>
          </a:p>
          <a:p>
            <a:pPr lvl="0" algn="just">
              <a:spcBef>
                <a:spcPct val="200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10 восьмеричных цифр или</a:t>
            </a:r>
          </a:p>
          <a:p>
            <a:pPr lvl="0" algn="just">
              <a:spcBef>
                <a:spcPct val="20000"/>
              </a:spcBef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10·3 - 2 = 28 двоичных цифры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или</a:t>
            </a:r>
          </a:p>
          <a:p>
            <a:pPr lvl="0" algn="just">
              <a:spcBef>
                <a:spcPct val="200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  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8 : 4 = 7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тетрад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200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Нас интересует 5-я  слева  (она же </a:t>
            </a:r>
            <a:br>
              <a:rPr lang="ru-RU" sz="2200" dirty="0" smtClean="0">
                <a:latin typeface="Arial" pitchFamily="34" charset="0"/>
                <a:cs typeface="Arial" pitchFamily="34" charset="0"/>
              </a:rPr>
            </a:br>
            <a:r>
              <a:rPr lang="ru-RU" sz="2200" dirty="0" smtClean="0">
                <a:latin typeface="Arial" pitchFamily="34" charset="0"/>
                <a:cs typeface="Arial" pitchFamily="34" charset="0"/>
              </a:rPr>
              <a:t>3-я справа)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тетрада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: 0011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=3</a:t>
            </a:r>
            <a:r>
              <a:rPr lang="ru-RU" sz="2200" baseline="-25000" dirty="0" smtClean="0">
                <a:latin typeface="Arial" pitchFamily="34" charset="0"/>
                <a:cs typeface="Arial" pitchFamily="34" charset="0"/>
              </a:rPr>
              <a:t>16</a:t>
            </a:r>
          </a:p>
          <a:p>
            <a:pPr marL="268288" lvl="0" indent="-268288">
              <a:spcBef>
                <a:spcPct val="20000"/>
              </a:spcBef>
            </a:pPr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Ответ: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цифра 3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5" name="Группа 18"/>
          <p:cNvGrpSpPr/>
          <p:nvPr/>
        </p:nvGrpSpPr>
        <p:grpSpPr>
          <a:xfrm>
            <a:off x="5643570" y="3071810"/>
            <a:ext cx="3000395" cy="2214578"/>
            <a:chOff x="2571737" y="3214686"/>
            <a:chExt cx="2214578" cy="2214578"/>
          </a:xfrm>
        </p:grpSpPr>
        <p:sp>
          <p:nvSpPr>
            <p:cNvPr id="14" name="TextBox 13"/>
            <p:cNvSpPr txBox="1"/>
            <p:nvPr/>
          </p:nvSpPr>
          <p:spPr>
            <a:xfrm>
              <a:off x="2571737" y="3214686"/>
              <a:ext cx="2214578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1   7 0 0  0 0 0  0 0 0 </a:t>
              </a:r>
            </a:p>
            <a:p>
              <a:pPr algn="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1 7  0 0 0  0 0 0 </a:t>
              </a:r>
            </a:p>
            <a:p>
              <a:pPr algn="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1 7 0  0 0 0 </a:t>
              </a:r>
            </a:p>
            <a:p>
              <a:pPr algn="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1  7 0 0 </a:t>
              </a:r>
            </a:p>
            <a:p>
              <a:pPr algn="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1 7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24463" y="3429846"/>
              <a:ext cx="25173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++</a:t>
              </a:r>
            </a:p>
            <a:p>
              <a:pPr algn="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+</a:t>
              </a:r>
            </a:p>
            <a:p>
              <a:pPr algn="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+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14612" y="4998377"/>
              <a:ext cx="20717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1  7 1 7  1 7 1  7 1 7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8" name="Прямая соединительная линия 17"/>
            <p:cNvCxnSpPr/>
            <p:nvPr/>
          </p:nvCxnSpPr>
          <p:spPr>
            <a:xfrm rot="10800000" flipH="1">
              <a:off x="2662876" y="4999047"/>
              <a:ext cx="20520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628396" y="2714620"/>
            <a:ext cx="2071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Решение:</a:t>
            </a:r>
            <a:endParaRPr lang="ru-RU" sz="2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30262" y="5429264"/>
            <a:ext cx="271464" cy="246221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ru-RU" sz="1200" dirty="0" smtClean="0">
                <a:latin typeface="Arial" pitchFamily="34" charset="0"/>
                <a:cs typeface="Arial" pitchFamily="34" charset="0"/>
              </a:rPr>
              <a:t>111</a:t>
            </a:r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01726" y="5429264"/>
            <a:ext cx="271464" cy="246221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ru-RU" sz="1200" dirty="0" smtClean="0">
                <a:latin typeface="Arial" pitchFamily="34" charset="0"/>
                <a:cs typeface="Arial" pitchFamily="34" charset="0"/>
              </a:rPr>
              <a:t>001</a:t>
            </a:r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73191" y="5429264"/>
            <a:ext cx="271464" cy="246221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ru-RU" sz="1200" dirty="0" smtClean="0">
                <a:latin typeface="Arial" pitchFamily="34" charset="0"/>
                <a:cs typeface="Arial" pitchFamily="34" charset="0"/>
              </a:rPr>
              <a:t>111</a:t>
            </a:r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44655" y="5429264"/>
            <a:ext cx="271464" cy="246221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ru-RU" sz="1200" dirty="0" smtClean="0">
                <a:latin typeface="Arial" pitchFamily="34" charset="0"/>
                <a:cs typeface="Arial" pitchFamily="34" charset="0"/>
              </a:rPr>
              <a:t>001</a:t>
            </a:r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16120" y="5429264"/>
            <a:ext cx="271464" cy="246221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ru-RU" sz="1200" dirty="0" smtClean="0">
                <a:latin typeface="Arial" pitchFamily="34" charset="0"/>
                <a:cs typeface="Arial" pitchFamily="34" charset="0"/>
              </a:rPr>
              <a:t>111</a:t>
            </a:r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631218" y="5847414"/>
            <a:ext cx="1714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0011</a:t>
            </a:r>
            <a:r>
              <a:rPr lang="ru-RU" sz="22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ru-RU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=3</a:t>
            </a:r>
            <a:r>
              <a:rPr lang="ru-RU" sz="2200" baseline="-25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16</a:t>
            </a:r>
            <a:endParaRPr lang="ru-RU" sz="2200" baseline="-25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6" name="Группа 65"/>
          <p:cNvGrpSpPr/>
          <p:nvPr/>
        </p:nvGrpSpPr>
        <p:grpSpPr>
          <a:xfrm>
            <a:off x="7620026" y="5205426"/>
            <a:ext cx="432000" cy="470059"/>
            <a:chOff x="7620026" y="5205426"/>
            <a:chExt cx="432000" cy="470059"/>
          </a:xfrm>
        </p:grpSpPr>
        <p:sp>
          <p:nvSpPr>
            <p:cNvPr id="28" name="TextBox 27"/>
            <p:cNvSpPr txBox="1"/>
            <p:nvPr/>
          </p:nvSpPr>
          <p:spPr>
            <a:xfrm>
              <a:off x="7620026" y="5429264"/>
              <a:ext cx="432000" cy="246221"/>
            </a:xfrm>
            <a:prstGeom prst="rect">
              <a:avLst/>
            </a:prstGeom>
            <a:noFill/>
            <a:ln w="9525">
              <a:solidFill>
                <a:srgbClr val="0070C0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ru-RU" dirty="0" smtClean="0">
                  <a:latin typeface="Arial" pitchFamily="34" charset="0"/>
                  <a:cs typeface="Arial" pitchFamily="34" charset="0"/>
                </a:rPr>
                <a:t>111</a:t>
              </a:r>
              <a:endParaRPr lang="ru-RU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5" name="Прямая со стрелкой 54"/>
            <p:cNvCxnSpPr/>
            <p:nvPr/>
          </p:nvCxnSpPr>
          <p:spPr>
            <a:xfrm rot="5400000">
              <a:off x="7825947" y="5259797"/>
              <a:ext cx="214312" cy="10556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Группа 64"/>
          <p:cNvGrpSpPr/>
          <p:nvPr/>
        </p:nvGrpSpPr>
        <p:grpSpPr>
          <a:xfrm>
            <a:off x="8053424" y="5205425"/>
            <a:ext cx="432000" cy="470060"/>
            <a:chOff x="8053424" y="5205425"/>
            <a:chExt cx="432000" cy="470060"/>
          </a:xfrm>
        </p:grpSpPr>
        <p:sp>
          <p:nvSpPr>
            <p:cNvPr id="29" name="TextBox 28"/>
            <p:cNvSpPr txBox="1"/>
            <p:nvPr/>
          </p:nvSpPr>
          <p:spPr>
            <a:xfrm>
              <a:off x="8053424" y="5429264"/>
              <a:ext cx="432000" cy="246221"/>
            </a:xfrm>
            <a:prstGeom prst="rect">
              <a:avLst/>
            </a:prstGeom>
            <a:noFill/>
            <a:ln w="9525">
              <a:solidFill>
                <a:srgbClr val="0070C0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ru-RU" dirty="0" smtClean="0">
                  <a:latin typeface="Arial" pitchFamily="34" charset="0"/>
                  <a:cs typeface="Arial" pitchFamily="34" charset="0"/>
                </a:rPr>
                <a:t>001</a:t>
              </a:r>
              <a:endParaRPr lang="ru-RU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6" name="Прямая со стрелкой 55"/>
            <p:cNvCxnSpPr/>
            <p:nvPr/>
          </p:nvCxnSpPr>
          <p:spPr>
            <a:xfrm rot="16200000" flipH="1">
              <a:off x="8154216" y="5310994"/>
              <a:ext cx="214313" cy="3176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Группа 63"/>
          <p:cNvGrpSpPr/>
          <p:nvPr/>
        </p:nvGrpSpPr>
        <p:grpSpPr>
          <a:xfrm>
            <a:off x="8457433" y="5205426"/>
            <a:ext cx="459801" cy="470059"/>
            <a:chOff x="8457433" y="5205426"/>
            <a:chExt cx="459801" cy="470059"/>
          </a:xfrm>
        </p:grpSpPr>
        <p:sp>
          <p:nvSpPr>
            <p:cNvPr id="39" name="TextBox 38"/>
            <p:cNvSpPr txBox="1"/>
            <p:nvPr/>
          </p:nvSpPr>
          <p:spPr>
            <a:xfrm>
              <a:off x="8485234" y="5429264"/>
              <a:ext cx="432000" cy="246221"/>
            </a:xfrm>
            <a:prstGeom prst="rect">
              <a:avLst/>
            </a:prstGeom>
            <a:noFill/>
            <a:ln w="9525">
              <a:solidFill>
                <a:srgbClr val="0070C0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ru-RU" dirty="0" smtClean="0">
                  <a:latin typeface="Arial" pitchFamily="34" charset="0"/>
                  <a:cs typeface="Arial" pitchFamily="34" charset="0"/>
                </a:rPr>
                <a:t>111</a:t>
              </a:r>
              <a:endParaRPr lang="ru-RU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9" name="Прямая со стрелкой 58"/>
            <p:cNvCxnSpPr/>
            <p:nvPr/>
          </p:nvCxnSpPr>
          <p:spPr>
            <a:xfrm rot="16200000" flipH="1">
              <a:off x="8403062" y="5259797"/>
              <a:ext cx="214312" cy="10556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719771" y="5429264"/>
            <a:ext cx="108000" cy="246221"/>
          </a:xfrm>
          <a:prstGeom prst="rect">
            <a:avLst/>
          </a:prstGeom>
          <a:solidFill>
            <a:srgbClr val="FFFFFF"/>
          </a:solidFill>
          <a:ln w="9525">
            <a:solidFill>
              <a:srgbClr val="0070C0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ru-RU" sz="1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7" name="Группа 66"/>
          <p:cNvGrpSpPr/>
          <p:nvPr/>
        </p:nvGrpSpPr>
        <p:grpSpPr>
          <a:xfrm>
            <a:off x="7187584" y="5205426"/>
            <a:ext cx="490380" cy="470059"/>
            <a:chOff x="7187584" y="5205426"/>
            <a:chExt cx="490380" cy="470059"/>
          </a:xfrm>
        </p:grpSpPr>
        <p:sp>
          <p:nvSpPr>
            <p:cNvPr id="27" name="TextBox 26"/>
            <p:cNvSpPr txBox="1"/>
            <p:nvPr/>
          </p:nvSpPr>
          <p:spPr>
            <a:xfrm>
              <a:off x="7187584" y="5429264"/>
              <a:ext cx="432000" cy="246221"/>
            </a:xfrm>
            <a:prstGeom prst="rect">
              <a:avLst/>
            </a:prstGeom>
            <a:noFill/>
            <a:ln w="9525">
              <a:solidFill>
                <a:srgbClr val="0070C0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ru-RU" dirty="0" smtClean="0">
                  <a:latin typeface="Arial" pitchFamily="34" charset="0"/>
                  <a:cs typeface="Arial" pitchFamily="34" charset="0"/>
                </a:rPr>
                <a:t>001</a:t>
              </a:r>
              <a:endParaRPr lang="ru-RU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1" name="Прямая со стрелкой 60"/>
            <p:cNvCxnSpPr/>
            <p:nvPr/>
          </p:nvCxnSpPr>
          <p:spPr>
            <a:xfrm rot="5400000">
              <a:off x="7518024" y="5259797"/>
              <a:ext cx="214312" cy="105569"/>
            </a:xfrm>
            <a:prstGeom prst="straightConnector1">
              <a:avLst/>
            </a:prstGeom>
            <a:ln w="190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Прямоугольник 67"/>
          <p:cNvSpPr/>
          <p:nvPr/>
        </p:nvSpPr>
        <p:spPr>
          <a:xfrm>
            <a:off x="8334399" y="5424501"/>
            <a:ext cx="576000" cy="252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 anchorCtr="0">
            <a:noAutofit/>
          </a:bodyPr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7775347" y="5424501"/>
            <a:ext cx="558000" cy="252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 anchorCtr="0">
            <a:noAutofit/>
          </a:bodyPr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7190606" y="5424501"/>
            <a:ext cx="583200" cy="2520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 anchorCtr="0">
            <a:noAutofit/>
          </a:bodyPr>
          <a:lstStyle/>
          <a:p>
            <a:pPr algn="ctr"/>
            <a:endParaRPr lang="ru-RU"/>
          </a:p>
        </p:txBody>
      </p:sp>
      <p:cxnSp>
        <p:nvCxnSpPr>
          <p:cNvPr id="72" name="Прямая со стрелкой 71"/>
          <p:cNvCxnSpPr/>
          <p:nvPr/>
        </p:nvCxnSpPr>
        <p:spPr>
          <a:xfrm rot="16200000" flipH="1">
            <a:off x="7376973" y="5820585"/>
            <a:ext cx="214313" cy="3176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2" grpId="0" animBg="1"/>
      <p:bldP spid="23" grpId="0" animBg="1"/>
      <p:bldP spid="24" grpId="0" animBg="1"/>
      <p:bldP spid="25" grpId="0" animBg="1"/>
      <p:bldP spid="26" grpId="0" animBg="1"/>
      <p:bldP spid="38" grpId="0"/>
      <p:bldP spid="21" grpId="0" animBg="1"/>
      <p:bldP spid="68" grpId="0" animBg="1"/>
      <p:bldP spid="69" grpId="0" animBg="1"/>
      <p:bldP spid="7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sp>
        <p:nvSpPr>
          <p:cNvPr id="4" name="Содержимое 2"/>
          <p:cNvSpPr txBox="1">
            <a:spLocks/>
          </p:cNvSpPr>
          <p:nvPr/>
        </p:nvSpPr>
        <p:spPr>
          <a:xfrm>
            <a:off x="642910" y="1071546"/>
            <a:ext cx="8215369" cy="857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ct val="200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4. Какая первая цифра в шестнадцатеричной записи числа:</a:t>
            </a:r>
          </a:p>
          <a:p>
            <a:pPr lvl="0" algn="ctr">
              <a:spcBef>
                <a:spcPct val="200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378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+ 2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377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+ 2</a:t>
            </a:r>
            <a:r>
              <a:rPr lang="ru-RU" sz="2200" baseline="30000" dirty="0" smtClean="0">
                <a:latin typeface="Arial" pitchFamily="34" charset="0"/>
                <a:cs typeface="Arial" pitchFamily="34" charset="0"/>
              </a:rPr>
              <a:t>376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?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357950" y="6000768"/>
            <a:ext cx="2448272" cy="504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ОТВЕТ</a:t>
            </a:r>
            <a:endParaRPr lang="ru-RU" sz="2000" b="1" dirty="0"/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642909" y="1928802"/>
            <a:ext cx="8215369" cy="3357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ct val="20000"/>
              </a:spcBef>
            </a:pPr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Ответ: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7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lvl="0">
              <a:spcBef>
                <a:spcPct val="20000"/>
              </a:spcBef>
            </a:pPr>
            <a:r>
              <a:rPr lang="ru-RU" sz="2200" b="1" dirty="0" smtClean="0">
                <a:latin typeface="Arial" pitchFamily="34" charset="0"/>
                <a:cs typeface="Arial" pitchFamily="34" charset="0"/>
              </a:rPr>
              <a:t>Комментарий. </a:t>
            </a:r>
          </a:p>
          <a:p>
            <a:pPr lvl="0" algn="just">
              <a:spcBef>
                <a:spcPct val="200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В  двоичной записи числа 379 цифр, первые три из которых «1», остальные – «0», т.е. начало двоичного числа 1110000… </a:t>
            </a:r>
          </a:p>
          <a:p>
            <a:pPr lvl="0" algn="just">
              <a:spcBef>
                <a:spcPct val="200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Для перевода в шестнадцатеричную систему счисления двоичное число разделим на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тетрады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для этого двоичное число слева дополним одним нулем (</a:t>
            </a:r>
            <a:r>
              <a:rPr lang="ru-RU" sz="2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1110000…), чтобы получилось ровное число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тетрад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 380 : 4 = 95.</a:t>
            </a:r>
          </a:p>
          <a:p>
            <a:pPr lvl="0" algn="just">
              <a:spcBef>
                <a:spcPct val="20000"/>
              </a:spcBef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Первая </a:t>
            </a:r>
            <a:r>
              <a:rPr kumimoji="0" lang="ru-RU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тетрада</a:t>
            </a:r>
            <a:r>
              <a:rPr kumimoji="0" lang="ru-RU" sz="2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(0111)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и будет искомой цифрой: 0111</a:t>
            </a:r>
            <a:r>
              <a:rPr kumimoji="0" lang="ru-RU" sz="22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=7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857620" y="2214554"/>
            <a:ext cx="4857784" cy="43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57224" y="4242186"/>
            <a:ext cx="2928958" cy="230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57224" y="2218314"/>
            <a:ext cx="2928958" cy="1925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244950" cy="1082660"/>
          </a:xfrm>
        </p:spPr>
        <p:txBody>
          <a:bodyPr/>
          <a:lstStyle/>
          <a:p>
            <a:r>
              <a:rPr lang="ru-RU" spc="-100" dirty="0" smtClean="0"/>
              <a:t>Таблицы сложения в двоичной, троичной и восьмеричной  системах счисления</a:t>
            </a:r>
          </a:p>
        </p:txBody>
      </p:sp>
      <p:graphicFrame>
        <p:nvGraphicFramePr>
          <p:cNvPr id="4" name="Group 198"/>
          <p:cNvGraphicFramePr>
            <a:graphicFrameLocks/>
          </p:cNvGraphicFramePr>
          <p:nvPr/>
        </p:nvGraphicFramePr>
        <p:xfrm>
          <a:off x="4000497" y="2857496"/>
          <a:ext cx="4572031" cy="350046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08003"/>
                <a:gridCol w="508004"/>
                <a:gridCol w="508003"/>
                <a:gridCol w="508004"/>
                <a:gridCol w="508003"/>
                <a:gridCol w="508004"/>
                <a:gridCol w="508003"/>
                <a:gridCol w="508004"/>
                <a:gridCol w="508003"/>
              </a:tblGrid>
              <a:tr h="38921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8921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797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921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921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921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7979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921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921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198"/>
          <p:cNvGraphicFramePr>
            <a:graphicFrameLocks/>
          </p:cNvGraphicFramePr>
          <p:nvPr/>
        </p:nvGraphicFramePr>
        <p:xfrm>
          <a:off x="1305696" y="4834082"/>
          <a:ext cx="2032014" cy="152387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08003"/>
                <a:gridCol w="508004"/>
                <a:gridCol w="508003"/>
                <a:gridCol w="508004"/>
              </a:tblGrid>
              <a:tr h="3812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812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006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12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198"/>
          <p:cNvGraphicFramePr>
            <a:graphicFrameLocks/>
          </p:cNvGraphicFramePr>
          <p:nvPr/>
        </p:nvGraphicFramePr>
        <p:xfrm>
          <a:off x="1559698" y="2857496"/>
          <a:ext cx="1524010" cy="114260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508003"/>
                <a:gridCol w="508004"/>
                <a:gridCol w="508003"/>
              </a:tblGrid>
              <a:tr h="3812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+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8127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38006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92943" y="2275944"/>
            <a:ext cx="285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Двоичная</a:t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система счисления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93339" y="2275944"/>
            <a:ext cx="4786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Восьмеричная </a:t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система счисления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2943" y="4260323"/>
            <a:ext cx="285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Троичная </a:t>
            </a:r>
            <a:br>
              <a:rPr lang="ru-RU" sz="2000" dirty="0" smtClean="0"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latin typeface="Arial" pitchFamily="34" charset="0"/>
                <a:cs typeface="Arial" pitchFamily="34" charset="0"/>
              </a:rPr>
              <a:t>система счисления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одзаголовок 5"/>
          <p:cNvSpPr txBox="1">
            <a:spLocks/>
          </p:cNvSpPr>
          <p:nvPr/>
        </p:nvSpPr>
        <p:spPr>
          <a:xfrm>
            <a:off x="1428728" y="1516527"/>
            <a:ext cx="7286676" cy="5000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spcBef>
                <a:spcPct val="20000"/>
              </a:spcBef>
            </a:pP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Заполните пропуски в таблицах:</a:t>
            </a:r>
          </a:p>
        </p:txBody>
      </p:sp>
      <p:sp>
        <p:nvSpPr>
          <p:cNvPr id="16" name="Овал 15"/>
          <p:cNvSpPr/>
          <p:nvPr/>
        </p:nvSpPr>
        <p:spPr>
          <a:xfrm>
            <a:off x="678629" y="1428736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8" name="2-ная 10"/>
          <p:cNvSpPr/>
          <p:nvPr/>
        </p:nvSpPr>
        <p:spPr>
          <a:xfrm>
            <a:off x="2654191" y="3665348"/>
            <a:ext cx="357190" cy="2857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3-ная 10"/>
          <p:cNvGrpSpPr/>
          <p:nvPr/>
        </p:nvGrpSpPr>
        <p:grpSpPr>
          <a:xfrm>
            <a:off x="2438385" y="5653103"/>
            <a:ext cx="814393" cy="642942"/>
            <a:chOff x="2438385" y="5653103"/>
            <a:chExt cx="814393" cy="642942"/>
          </a:xfrm>
        </p:grpSpPr>
        <p:sp>
          <p:nvSpPr>
            <p:cNvPr id="19" name="Троичная 10"/>
            <p:cNvSpPr/>
            <p:nvPr/>
          </p:nvSpPr>
          <p:spPr>
            <a:xfrm>
              <a:off x="2895588" y="5653103"/>
              <a:ext cx="357190" cy="2857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Троичная 10"/>
            <p:cNvSpPr/>
            <p:nvPr/>
          </p:nvSpPr>
          <p:spPr>
            <a:xfrm>
              <a:off x="2438385" y="6010293"/>
              <a:ext cx="357190" cy="2857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6" name="8-ная 10"/>
          <p:cNvGrpSpPr/>
          <p:nvPr/>
        </p:nvGrpSpPr>
        <p:grpSpPr>
          <a:xfrm>
            <a:off x="5072066" y="3714752"/>
            <a:ext cx="3429024" cy="2571768"/>
            <a:chOff x="5072066" y="3714752"/>
            <a:chExt cx="3429024" cy="2571768"/>
          </a:xfrm>
        </p:grpSpPr>
        <p:sp>
          <p:nvSpPr>
            <p:cNvPr id="23" name="8-ная 10"/>
            <p:cNvSpPr/>
            <p:nvPr/>
          </p:nvSpPr>
          <p:spPr>
            <a:xfrm>
              <a:off x="7643834" y="4071942"/>
              <a:ext cx="357190" cy="2857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8-ная 10"/>
            <p:cNvSpPr/>
            <p:nvPr/>
          </p:nvSpPr>
          <p:spPr>
            <a:xfrm>
              <a:off x="5572132" y="5643578"/>
              <a:ext cx="357190" cy="2857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8-ная 10"/>
            <p:cNvSpPr/>
            <p:nvPr/>
          </p:nvSpPr>
          <p:spPr>
            <a:xfrm>
              <a:off x="8143900" y="3714752"/>
              <a:ext cx="357190" cy="2857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8-ная 10"/>
            <p:cNvSpPr/>
            <p:nvPr/>
          </p:nvSpPr>
          <p:spPr>
            <a:xfrm>
              <a:off x="7110430" y="4448182"/>
              <a:ext cx="357190" cy="2857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8-ная 10"/>
            <p:cNvSpPr/>
            <p:nvPr/>
          </p:nvSpPr>
          <p:spPr>
            <a:xfrm>
              <a:off x="6643702" y="4857760"/>
              <a:ext cx="357190" cy="2857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8-ная 10"/>
            <p:cNvSpPr/>
            <p:nvPr/>
          </p:nvSpPr>
          <p:spPr>
            <a:xfrm>
              <a:off x="6134111" y="5248288"/>
              <a:ext cx="357190" cy="2857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8-ная 10"/>
            <p:cNvSpPr/>
            <p:nvPr/>
          </p:nvSpPr>
          <p:spPr>
            <a:xfrm>
              <a:off x="5072066" y="6000768"/>
              <a:ext cx="357190" cy="2857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8-ная 11"/>
          <p:cNvGrpSpPr/>
          <p:nvPr/>
        </p:nvGrpSpPr>
        <p:grpSpPr>
          <a:xfrm>
            <a:off x="5643570" y="4071942"/>
            <a:ext cx="2857520" cy="2214578"/>
            <a:chOff x="5643570" y="4071942"/>
            <a:chExt cx="2857520" cy="2214578"/>
          </a:xfrm>
        </p:grpSpPr>
        <p:sp>
          <p:nvSpPr>
            <p:cNvPr id="38" name="8-ная 11"/>
            <p:cNvSpPr/>
            <p:nvPr/>
          </p:nvSpPr>
          <p:spPr>
            <a:xfrm>
              <a:off x="8143900" y="4071942"/>
              <a:ext cx="357190" cy="2857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8-ная 11"/>
            <p:cNvSpPr/>
            <p:nvPr/>
          </p:nvSpPr>
          <p:spPr>
            <a:xfrm>
              <a:off x="7643834" y="4452882"/>
              <a:ext cx="357190" cy="2857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8-ная 11"/>
            <p:cNvSpPr/>
            <p:nvPr/>
          </p:nvSpPr>
          <p:spPr>
            <a:xfrm>
              <a:off x="7143768" y="4857760"/>
              <a:ext cx="357190" cy="2857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8-ная 11"/>
            <p:cNvSpPr/>
            <p:nvPr/>
          </p:nvSpPr>
          <p:spPr>
            <a:xfrm>
              <a:off x="6643702" y="5286388"/>
              <a:ext cx="357190" cy="2857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8-ная 11"/>
            <p:cNvSpPr/>
            <p:nvPr/>
          </p:nvSpPr>
          <p:spPr>
            <a:xfrm>
              <a:off x="6143636" y="5643578"/>
              <a:ext cx="357190" cy="2857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8-ная 11"/>
            <p:cNvSpPr/>
            <p:nvPr/>
          </p:nvSpPr>
          <p:spPr>
            <a:xfrm>
              <a:off x="5643570" y="6000768"/>
              <a:ext cx="357190" cy="2857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8-ная 12"/>
          <p:cNvGrpSpPr/>
          <p:nvPr/>
        </p:nvGrpSpPr>
        <p:grpSpPr>
          <a:xfrm>
            <a:off x="6143636" y="4471995"/>
            <a:ext cx="2357454" cy="1814525"/>
            <a:chOff x="6143636" y="4471995"/>
            <a:chExt cx="2357454" cy="1814525"/>
          </a:xfrm>
        </p:grpSpPr>
        <p:sp>
          <p:nvSpPr>
            <p:cNvPr id="27" name="8-ная 12"/>
            <p:cNvSpPr/>
            <p:nvPr/>
          </p:nvSpPr>
          <p:spPr>
            <a:xfrm>
              <a:off x="7643834" y="4857760"/>
              <a:ext cx="357190" cy="2857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8-ная 12"/>
            <p:cNvSpPr/>
            <p:nvPr/>
          </p:nvSpPr>
          <p:spPr>
            <a:xfrm>
              <a:off x="8143900" y="4471995"/>
              <a:ext cx="357190" cy="2857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8-ная 12"/>
            <p:cNvSpPr/>
            <p:nvPr/>
          </p:nvSpPr>
          <p:spPr>
            <a:xfrm>
              <a:off x="7129481" y="5243525"/>
              <a:ext cx="357190" cy="2857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8-ная 12"/>
            <p:cNvSpPr/>
            <p:nvPr/>
          </p:nvSpPr>
          <p:spPr>
            <a:xfrm>
              <a:off x="6643702" y="5643578"/>
              <a:ext cx="357190" cy="2857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8-ная 12"/>
            <p:cNvSpPr/>
            <p:nvPr/>
          </p:nvSpPr>
          <p:spPr>
            <a:xfrm>
              <a:off x="6143636" y="6000768"/>
              <a:ext cx="357190" cy="2857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7" name="8-ная 13"/>
          <p:cNvGrpSpPr/>
          <p:nvPr/>
        </p:nvGrpSpPr>
        <p:grpSpPr>
          <a:xfrm>
            <a:off x="6643702" y="4857760"/>
            <a:ext cx="1857388" cy="1428760"/>
            <a:chOff x="6643702" y="4857760"/>
            <a:chExt cx="1857388" cy="1428760"/>
          </a:xfrm>
        </p:grpSpPr>
        <p:sp>
          <p:nvSpPr>
            <p:cNvPr id="45" name="8-ная 13"/>
            <p:cNvSpPr/>
            <p:nvPr/>
          </p:nvSpPr>
          <p:spPr>
            <a:xfrm>
              <a:off x="8143900" y="4857760"/>
              <a:ext cx="357190" cy="2857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8-ная 13"/>
            <p:cNvSpPr/>
            <p:nvPr/>
          </p:nvSpPr>
          <p:spPr>
            <a:xfrm>
              <a:off x="7629546" y="5234000"/>
              <a:ext cx="357190" cy="2857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8-ная 13"/>
            <p:cNvSpPr/>
            <p:nvPr/>
          </p:nvSpPr>
          <p:spPr>
            <a:xfrm>
              <a:off x="7143768" y="5643578"/>
              <a:ext cx="357190" cy="2857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8-ная 13"/>
            <p:cNvSpPr/>
            <p:nvPr/>
          </p:nvSpPr>
          <p:spPr>
            <a:xfrm>
              <a:off x="6643702" y="6000768"/>
              <a:ext cx="357190" cy="2857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3" name="8-ная 14"/>
          <p:cNvGrpSpPr/>
          <p:nvPr/>
        </p:nvGrpSpPr>
        <p:grpSpPr>
          <a:xfrm>
            <a:off x="7143768" y="5243525"/>
            <a:ext cx="1357322" cy="1042995"/>
            <a:chOff x="7143768" y="5243525"/>
            <a:chExt cx="1357322" cy="1042995"/>
          </a:xfrm>
        </p:grpSpPr>
        <p:sp>
          <p:nvSpPr>
            <p:cNvPr id="50" name="8-ная 14"/>
            <p:cNvSpPr/>
            <p:nvPr/>
          </p:nvSpPr>
          <p:spPr>
            <a:xfrm>
              <a:off x="8143900" y="5243525"/>
              <a:ext cx="357190" cy="2857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8-ная 14"/>
            <p:cNvSpPr/>
            <p:nvPr/>
          </p:nvSpPr>
          <p:spPr>
            <a:xfrm>
              <a:off x="7643834" y="5643578"/>
              <a:ext cx="357190" cy="2857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8-ная 14"/>
            <p:cNvSpPr/>
            <p:nvPr/>
          </p:nvSpPr>
          <p:spPr>
            <a:xfrm>
              <a:off x="7143768" y="6000768"/>
              <a:ext cx="357190" cy="2857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4" name="8-ная 15"/>
          <p:cNvGrpSpPr/>
          <p:nvPr/>
        </p:nvGrpSpPr>
        <p:grpSpPr>
          <a:xfrm>
            <a:off x="7643834" y="5643578"/>
            <a:ext cx="857256" cy="642942"/>
            <a:chOff x="7643834" y="5643578"/>
            <a:chExt cx="857256" cy="642942"/>
          </a:xfrm>
        </p:grpSpPr>
        <p:sp>
          <p:nvSpPr>
            <p:cNvPr id="54" name="8-ная 15"/>
            <p:cNvSpPr/>
            <p:nvPr/>
          </p:nvSpPr>
          <p:spPr>
            <a:xfrm>
              <a:off x="8143900" y="5643578"/>
              <a:ext cx="357190" cy="2857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8-ная 15"/>
            <p:cNvSpPr/>
            <p:nvPr/>
          </p:nvSpPr>
          <p:spPr>
            <a:xfrm>
              <a:off x="7643834" y="6000768"/>
              <a:ext cx="357190" cy="2857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3-ная 11"/>
          <p:cNvSpPr/>
          <p:nvPr/>
        </p:nvSpPr>
        <p:spPr>
          <a:xfrm>
            <a:off x="2909876" y="6019818"/>
            <a:ext cx="357190" cy="2857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4348" y="1428736"/>
            <a:ext cx="8072494" cy="5143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244950" cy="1082660"/>
          </a:xfrm>
        </p:spPr>
        <p:txBody>
          <a:bodyPr/>
          <a:lstStyle/>
          <a:p>
            <a:r>
              <a:rPr lang="ru-RU" spc="-100" dirty="0" smtClean="0"/>
              <a:t>Таблица сложения в</a:t>
            </a:r>
            <a:r>
              <a:rPr lang="ru-RU" i="1" spc="-100" dirty="0" smtClean="0">
                <a:solidFill>
                  <a:srgbClr val="000099"/>
                </a:solidFill>
                <a:latin typeface="Times New Roman" pitchFamily="18" charset="0"/>
              </a:rPr>
              <a:t> </a:t>
            </a:r>
            <a:r>
              <a:rPr lang="ru-RU" spc="-100" dirty="0" smtClean="0"/>
              <a:t>шестнадцатеричной  системе счисления</a:t>
            </a:r>
          </a:p>
        </p:txBody>
      </p:sp>
      <p:graphicFrame>
        <p:nvGraphicFramePr>
          <p:cNvPr id="3" name="Group 1028"/>
          <p:cNvGraphicFramePr>
            <a:graphicFrameLocks/>
          </p:cNvGraphicFramePr>
          <p:nvPr/>
        </p:nvGraphicFramePr>
        <p:xfrm>
          <a:off x="1133419" y="1557338"/>
          <a:ext cx="7510547" cy="48816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453211"/>
                <a:gridCol w="423440"/>
                <a:gridCol w="423440"/>
                <a:gridCol w="423440"/>
                <a:gridCol w="423440"/>
                <a:gridCol w="423440"/>
                <a:gridCol w="423440"/>
                <a:gridCol w="423440"/>
                <a:gridCol w="423440"/>
                <a:gridCol w="494014"/>
                <a:gridCol w="423440"/>
                <a:gridCol w="423440"/>
                <a:gridCol w="423440"/>
                <a:gridCol w="423440"/>
                <a:gridCol w="494014"/>
                <a:gridCol w="494014"/>
                <a:gridCol w="494014"/>
              </a:tblGrid>
              <a:tr h="284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1A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1A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1B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1A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1B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1C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1A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1B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1C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1D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17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1A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1B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1C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1D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1E</a:t>
                      </a:r>
                    </a:p>
                  </a:txBody>
                  <a:tcPr marL="0" marR="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6200000">
            <a:off x="-1616705" y="3831226"/>
            <a:ext cx="5143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Шестнадцатеричная система счисления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Прямоугольник 282"/>
          <p:cNvSpPr/>
          <p:nvPr/>
        </p:nvSpPr>
        <p:spPr>
          <a:xfrm>
            <a:off x="4308081" y="2551196"/>
            <a:ext cx="357190" cy="50006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ru-RU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69" cy="1357322"/>
          </a:xfrm>
        </p:spPr>
        <p:txBody>
          <a:bodyPr/>
          <a:lstStyle/>
          <a:p>
            <a:endParaRPr lang="en-US" dirty="0" smtClean="0"/>
          </a:p>
          <a:p>
            <a:r>
              <a:rPr lang="ru-RU" dirty="0" smtClean="0"/>
              <a:t>Чтобы в системе счисления с основанием </a:t>
            </a:r>
            <a:r>
              <a:rPr lang="ru-RU" i="1" dirty="0" err="1" smtClean="0"/>
              <a:t>q</a:t>
            </a:r>
            <a:r>
              <a:rPr lang="ru-RU" dirty="0" smtClean="0"/>
              <a:t> получить сумму </a:t>
            </a:r>
            <a:r>
              <a:rPr lang="ru-RU" i="1" dirty="0" smtClean="0"/>
              <a:t>S</a:t>
            </a:r>
            <a:r>
              <a:rPr lang="en-US" dirty="0" smtClean="0"/>
              <a:t> </a:t>
            </a:r>
            <a:r>
              <a:rPr lang="ru-RU" dirty="0" smtClean="0"/>
              <a:t>двух чисел </a:t>
            </a:r>
            <a:r>
              <a:rPr lang="ru-RU" i="1" dirty="0" smtClean="0"/>
              <a:t>A</a:t>
            </a:r>
            <a:r>
              <a:rPr lang="ru-RU" dirty="0" smtClean="0"/>
              <a:t> и </a:t>
            </a:r>
            <a:r>
              <a:rPr lang="ru-RU" i="1" dirty="0" smtClean="0"/>
              <a:t>B</a:t>
            </a:r>
            <a:r>
              <a:rPr lang="ru-RU" dirty="0" smtClean="0"/>
              <a:t>, надо просуммировать образующие их цифры</a:t>
            </a:r>
            <a:r>
              <a:rPr lang="en-US" dirty="0" smtClean="0"/>
              <a:t> </a:t>
            </a:r>
            <a:r>
              <a:rPr lang="ru-RU" dirty="0" smtClean="0"/>
              <a:t>по разрядам </a:t>
            </a:r>
            <a:r>
              <a:rPr lang="ru-RU" i="1" dirty="0" err="1" smtClean="0"/>
              <a:t>i</a:t>
            </a:r>
            <a:r>
              <a:rPr lang="ru-RU" i="1" dirty="0" smtClean="0"/>
              <a:t> </a:t>
            </a:r>
            <a:r>
              <a:rPr lang="ru-RU" dirty="0" smtClean="0"/>
              <a:t>справа налево:</a:t>
            </a:r>
          </a:p>
        </p:txBody>
      </p:sp>
      <p:grpSp>
        <p:nvGrpSpPr>
          <p:cNvPr id="285" name="Группа 284"/>
          <p:cNvGrpSpPr/>
          <p:nvPr/>
        </p:nvGrpSpPr>
        <p:grpSpPr>
          <a:xfrm>
            <a:off x="4795354" y="2551196"/>
            <a:ext cx="396000" cy="2357454"/>
            <a:chOff x="3857620" y="4071942"/>
            <a:chExt cx="428628" cy="2786058"/>
          </a:xfrm>
        </p:grpSpPr>
        <p:sp>
          <p:nvSpPr>
            <p:cNvPr id="263" name="Прямоугольник 262"/>
            <p:cNvSpPr/>
            <p:nvPr/>
          </p:nvSpPr>
          <p:spPr>
            <a:xfrm flipH="1">
              <a:off x="3857620" y="4071942"/>
              <a:ext cx="404878" cy="2643206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4" name="Прямоугольник 283"/>
            <p:cNvSpPr/>
            <p:nvPr/>
          </p:nvSpPr>
          <p:spPr>
            <a:xfrm flipV="1">
              <a:off x="3857620" y="5000636"/>
              <a:ext cx="428628" cy="185736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Сложение чисел в системе счисления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с основанием </a:t>
            </a:r>
            <a:r>
              <a:rPr lang="en-US" i="1" dirty="0" smtClean="0"/>
              <a:t>q</a:t>
            </a:r>
            <a:endParaRPr lang="ru-RU" i="1" dirty="0"/>
          </a:p>
        </p:txBody>
      </p:sp>
      <p:grpSp>
        <p:nvGrpSpPr>
          <p:cNvPr id="288" name="Группа 287"/>
          <p:cNvGrpSpPr/>
          <p:nvPr/>
        </p:nvGrpSpPr>
        <p:grpSpPr>
          <a:xfrm>
            <a:off x="1571604" y="2694072"/>
            <a:ext cx="746542" cy="1214446"/>
            <a:chOff x="1643042" y="2714620"/>
            <a:chExt cx="746542" cy="1214446"/>
          </a:xfrm>
        </p:grpSpPr>
        <p:sp>
          <p:nvSpPr>
            <p:cNvPr id="214" name="TextBox 213"/>
            <p:cNvSpPr txBox="1"/>
            <p:nvPr/>
          </p:nvSpPr>
          <p:spPr>
            <a:xfrm>
              <a:off x="2160211" y="2916792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q</a:t>
              </a:r>
              <a:endParaRPr lang="ru-RU" sz="1200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853705" y="2714620"/>
              <a:ext cx="434978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i="1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ru-RU" sz="2200" i="1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1643042" y="2876132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i="1" dirty="0" smtClean="0">
                  <a:latin typeface="Arial" pitchFamily="34" charset="0"/>
                  <a:cs typeface="Arial" pitchFamily="34" charset="0"/>
                </a:rPr>
                <a:t>+</a:t>
              </a:r>
              <a:endParaRPr lang="ru-RU" sz="2200" i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42" name="Прямая соединительная линия 241"/>
            <p:cNvCxnSpPr/>
            <p:nvPr/>
          </p:nvCxnSpPr>
          <p:spPr>
            <a:xfrm rot="10800000" flipH="1">
              <a:off x="1714202" y="3546537"/>
              <a:ext cx="5760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/>
            <p:cNvSpPr txBox="1"/>
            <p:nvPr/>
          </p:nvSpPr>
          <p:spPr>
            <a:xfrm>
              <a:off x="1853705" y="3071810"/>
              <a:ext cx="434978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i="1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ru-RU" sz="2200" i="1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2161897" y="3244334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q</a:t>
              </a:r>
              <a:endParaRPr lang="ru-RU" sz="1200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865392" y="3571876"/>
              <a:ext cx="434978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i="1" dirty="0" smtClean="0">
                  <a:latin typeface="Arial" pitchFamily="34" charset="0"/>
                  <a:cs typeface="Arial" pitchFamily="34" charset="0"/>
                </a:rPr>
                <a:t>S</a:t>
              </a:r>
              <a:endParaRPr lang="ru-RU" sz="2200" i="1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2173584" y="3744400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q</a:t>
              </a:r>
              <a:endParaRPr lang="ru-RU" sz="1200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6" name="Группа 285"/>
          <p:cNvGrpSpPr/>
          <p:nvPr/>
        </p:nvGrpSpPr>
        <p:grpSpPr>
          <a:xfrm>
            <a:off x="2928926" y="3916186"/>
            <a:ext cx="2016000" cy="970299"/>
            <a:chOff x="2000232" y="5694113"/>
            <a:chExt cx="2016000" cy="970299"/>
          </a:xfrm>
        </p:grpSpPr>
        <p:grpSp>
          <p:nvGrpSpPr>
            <p:cNvPr id="279" name="Группа 278"/>
            <p:cNvGrpSpPr/>
            <p:nvPr/>
          </p:nvGrpSpPr>
          <p:grpSpPr>
            <a:xfrm>
              <a:off x="2000232" y="5694113"/>
              <a:ext cx="2016000" cy="970299"/>
              <a:chOff x="2000232" y="5598791"/>
              <a:chExt cx="2016000" cy="1060872"/>
            </a:xfrm>
            <a:solidFill>
              <a:srgbClr val="92D050"/>
            </a:solidFill>
          </p:grpSpPr>
          <p:sp>
            <p:nvSpPr>
              <p:cNvPr id="277" name="Полилиния 276"/>
              <p:cNvSpPr/>
              <p:nvPr/>
            </p:nvSpPr>
            <p:spPr>
              <a:xfrm>
                <a:off x="3543297" y="5598791"/>
                <a:ext cx="466725" cy="257175"/>
              </a:xfrm>
              <a:custGeom>
                <a:avLst/>
                <a:gdLst>
                  <a:gd name="connsiteX0" fmla="*/ 0 w 466725"/>
                  <a:gd name="connsiteY0" fmla="*/ 180975 h 257175"/>
                  <a:gd name="connsiteX1" fmla="*/ 466725 w 466725"/>
                  <a:gd name="connsiteY1" fmla="*/ 0 h 257175"/>
                  <a:gd name="connsiteX2" fmla="*/ 247650 w 466725"/>
                  <a:gd name="connsiteY2" fmla="*/ 257175 h 257175"/>
                  <a:gd name="connsiteX3" fmla="*/ 0 w 466725"/>
                  <a:gd name="connsiteY3" fmla="*/ 180975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725" h="257175">
                    <a:moveTo>
                      <a:pt x="0" y="180975"/>
                    </a:moveTo>
                    <a:lnTo>
                      <a:pt x="466725" y="0"/>
                    </a:lnTo>
                    <a:lnTo>
                      <a:pt x="247650" y="257175"/>
                    </a:lnTo>
                    <a:lnTo>
                      <a:pt x="0" y="180975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9" name="Прямоугольник 268"/>
              <p:cNvSpPr/>
              <p:nvPr/>
            </p:nvSpPr>
            <p:spPr>
              <a:xfrm>
                <a:off x="2000232" y="5715012"/>
                <a:ext cx="2016000" cy="944651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72" name="Прямоугольник 271"/>
            <p:cNvSpPr/>
            <p:nvPr/>
          </p:nvSpPr>
          <p:spPr>
            <a:xfrm>
              <a:off x="2081195" y="6176958"/>
              <a:ext cx="1857388" cy="396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0" rIns="36000" bIns="0" rtlCol="0" anchor="t" anchorCtr="0"/>
            <a:lstStyle/>
            <a:p>
              <a:pPr algn="ctr"/>
              <a:r>
                <a:rPr lang="ru-RU" sz="2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ru-RU" sz="2200" i="1" baseline="-25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ru-RU" sz="2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= </a:t>
              </a:r>
              <a:r>
                <a:rPr lang="ru-RU" sz="2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ru-RU" sz="2200" i="1" baseline="-25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ru-RU" sz="2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+ </a:t>
              </a:r>
              <a:r>
                <a:rPr lang="ru-RU" sz="2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ru-RU" sz="2200" i="1" baseline="-25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ru-RU" sz="2200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 </a:t>
              </a:r>
              <a:r>
                <a:rPr lang="ru-RU" sz="2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3" name="Прямоугольник 272"/>
            <p:cNvSpPr/>
            <p:nvPr/>
          </p:nvSpPr>
          <p:spPr>
            <a:xfrm>
              <a:off x="2081195" y="5743591"/>
              <a:ext cx="1857388" cy="428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i="1" dirty="0" err="1" smtClean="0">
                  <a:latin typeface="Arial" pitchFamily="34" charset="0"/>
                  <a:cs typeface="Arial" pitchFamily="34" charset="0"/>
                </a:rPr>
                <a:t>a</a:t>
              </a:r>
              <a:r>
                <a:rPr lang="ru-RU" sz="2200" i="1" baseline="-25000" dirty="0" err="1" smtClean="0">
                  <a:latin typeface="Arial" pitchFamily="34" charset="0"/>
                  <a:cs typeface="Arial" pitchFamily="34" charset="0"/>
                </a:rPr>
                <a:t>i</a:t>
              </a:r>
              <a:r>
                <a:rPr lang="ru-RU" sz="2200" i="1" dirty="0" smtClean="0">
                  <a:latin typeface="Arial" pitchFamily="34" charset="0"/>
                  <a:cs typeface="Arial" pitchFamily="34" charset="0"/>
                </a:rPr>
                <a:t> + </a:t>
              </a:r>
              <a:r>
                <a:rPr lang="ru-RU" sz="2200" i="1" dirty="0" err="1" smtClean="0">
                  <a:latin typeface="Arial" pitchFamily="34" charset="0"/>
                  <a:cs typeface="Arial" pitchFamily="34" charset="0"/>
                </a:rPr>
                <a:t>b</a:t>
              </a:r>
              <a:r>
                <a:rPr lang="ru-RU" sz="2200" i="1" baseline="-25000" dirty="0" err="1" smtClean="0">
                  <a:latin typeface="Arial" pitchFamily="34" charset="0"/>
                  <a:cs typeface="Arial" pitchFamily="34" charset="0"/>
                </a:rPr>
                <a:t>i</a:t>
              </a:r>
              <a:r>
                <a:rPr lang="ru-RU" sz="2200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000" i="1" dirty="0" smtClean="0"/>
                <a:t>≥</a:t>
              </a:r>
              <a:r>
                <a:rPr lang="ru-RU" sz="2200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200" i="1" dirty="0" err="1" smtClean="0">
                  <a:latin typeface="Arial" pitchFamily="34" charset="0"/>
                  <a:cs typeface="Arial" pitchFamily="34" charset="0"/>
                </a:rPr>
                <a:t>q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7" name="Группа 286"/>
          <p:cNvGrpSpPr/>
          <p:nvPr/>
        </p:nvGrpSpPr>
        <p:grpSpPr>
          <a:xfrm>
            <a:off x="5081855" y="3916186"/>
            <a:ext cx="2016005" cy="970305"/>
            <a:chOff x="4143367" y="5694113"/>
            <a:chExt cx="2016005" cy="970305"/>
          </a:xfrm>
        </p:grpSpPr>
        <p:grpSp>
          <p:nvGrpSpPr>
            <p:cNvPr id="280" name="Группа 279"/>
            <p:cNvGrpSpPr/>
            <p:nvPr/>
          </p:nvGrpSpPr>
          <p:grpSpPr>
            <a:xfrm>
              <a:off x="4143367" y="5694113"/>
              <a:ext cx="2016005" cy="970305"/>
              <a:chOff x="4214805" y="5598791"/>
              <a:chExt cx="2016005" cy="1060879"/>
            </a:xfrm>
            <a:solidFill>
              <a:srgbClr val="0070C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78" name="Полилиния 277"/>
              <p:cNvSpPr/>
              <p:nvPr/>
            </p:nvSpPr>
            <p:spPr>
              <a:xfrm flipH="1">
                <a:off x="4214805" y="5598791"/>
                <a:ext cx="466725" cy="257175"/>
              </a:xfrm>
              <a:custGeom>
                <a:avLst/>
                <a:gdLst>
                  <a:gd name="connsiteX0" fmla="*/ 0 w 466725"/>
                  <a:gd name="connsiteY0" fmla="*/ 180975 h 257175"/>
                  <a:gd name="connsiteX1" fmla="*/ 466725 w 466725"/>
                  <a:gd name="connsiteY1" fmla="*/ 0 h 257175"/>
                  <a:gd name="connsiteX2" fmla="*/ 247650 w 466725"/>
                  <a:gd name="connsiteY2" fmla="*/ 257175 h 257175"/>
                  <a:gd name="connsiteX3" fmla="*/ 0 w 466725"/>
                  <a:gd name="connsiteY3" fmla="*/ 180975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725" h="257175">
                    <a:moveTo>
                      <a:pt x="0" y="180975"/>
                    </a:moveTo>
                    <a:lnTo>
                      <a:pt x="466725" y="0"/>
                    </a:lnTo>
                    <a:lnTo>
                      <a:pt x="247650" y="257175"/>
                    </a:lnTo>
                    <a:lnTo>
                      <a:pt x="0" y="1809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1" name="Прямоугольник 270"/>
              <p:cNvSpPr/>
              <p:nvPr/>
            </p:nvSpPr>
            <p:spPr>
              <a:xfrm>
                <a:off x="4214810" y="5715018"/>
                <a:ext cx="2016000" cy="944652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81" name="Прямоугольник 280"/>
            <p:cNvSpPr/>
            <p:nvPr/>
          </p:nvSpPr>
          <p:spPr>
            <a:xfrm>
              <a:off x="4224335" y="6176982"/>
              <a:ext cx="1857388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bIns="0" rtlCol="0" anchor="t" anchorCtr="0"/>
            <a:lstStyle/>
            <a:p>
              <a:pPr algn="ctr"/>
              <a:r>
                <a:rPr lang="ru-RU" sz="2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ru-RU" sz="2200" i="1" baseline="-25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ru-RU" sz="2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= </a:t>
              </a:r>
              <a:r>
                <a:rPr lang="ru-RU" sz="2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ru-RU" sz="2200" i="1" baseline="-25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ru-RU" sz="2200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+ </a:t>
              </a:r>
              <a:r>
                <a:rPr lang="ru-RU" sz="2200" i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ru-RU" sz="2200" i="1" baseline="-25000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i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2" name="Прямоугольник 281"/>
            <p:cNvSpPr/>
            <p:nvPr/>
          </p:nvSpPr>
          <p:spPr>
            <a:xfrm>
              <a:off x="4224335" y="5743615"/>
              <a:ext cx="1857388" cy="428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i="1" dirty="0" err="1" smtClean="0">
                  <a:latin typeface="Arial" pitchFamily="34" charset="0"/>
                  <a:cs typeface="Arial" pitchFamily="34" charset="0"/>
                </a:rPr>
                <a:t>a</a:t>
              </a:r>
              <a:r>
                <a:rPr lang="ru-RU" sz="2200" i="1" baseline="-25000" dirty="0" err="1" smtClean="0">
                  <a:latin typeface="Arial" pitchFamily="34" charset="0"/>
                  <a:cs typeface="Arial" pitchFamily="34" charset="0"/>
                </a:rPr>
                <a:t>i</a:t>
              </a:r>
              <a:r>
                <a:rPr lang="ru-RU" sz="2200" i="1" dirty="0" smtClean="0">
                  <a:latin typeface="Arial" pitchFamily="34" charset="0"/>
                  <a:cs typeface="Arial" pitchFamily="34" charset="0"/>
                </a:rPr>
                <a:t> + </a:t>
              </a:r>
              <a:r>
                <a:rPr lang="ru-RU" sz="2200" i="1" dirty="0" err="1" smtClean="0">
                  <a:latin typeface="Arial" pitchFamily="34" charset="0"/>
                  <a:cs typeface="Arial" pitchFamily="34" charset="0"/>
                </a:rPr>
                <a:t>b</a:t>
              </a:r>
              <a:r>
                <a:rPr lang="ru-RU" sz="2200" i="1" baseline="-25000" dirty="0" err="1" smtClean="0">
                  <a:latin typeface="Arial" pitchFamily="34" charset="0"/>
                  <a:cs typeface="Arial" pitchFamily="34" charset="0"/>
                </a:rPr>
                <a:t>i</a:t>
              </a:r>
              <a:r>
                <a:rPr lang="ru-RU" sz="2200" i="1" dirty="0" smtClean="0">
                  <a:latin typeface="Arial" pitchFamily="34" charset="0"/>
                  <a:cs typeface="Arial" pitchFamily="34" charset="0"/>
                </a:rPr>
                <a:t> &lt; </a:t>
              </a:r>
              <a:r>
                <a:rPr lang="ru-RU" sz="2200" i="1" dirty="0" err="1" smtClean="0">
                  <a:latin typeface="Arial" pitchFamily="34" charset="0"/>
                  <a:cs typeface="Arial" pitchFamily="34" charset="0"/>
                </a:rPr>
                <a:t>q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2" name="Группа 291"/>
          <p:cNvGrpSpPr/>
          <p:nvPr/>
        </p:nvGrpSpPr>
        <p:grpSpPr>
          <a:xfrm>
            <a:off x="3381398" y="2694072"/>
            <a:ext cx="3017141" cy="1234994"/>
            <a:chOff x="3564354" y="2714620"/>
            <a:chExt cx="3017141" cy="1234994"/>
          </a:xfrm>
        </p:grpSpPr>
        <p:grpSp>
          <p:nvGrpSpPr>
            <p:cNvPr id="192" name="Группа 191"/>
            <p:cNvGrpSpPr/>
            <p:nvPr/>
          </p:nvGrpSpPr>
          <p:grpSpPr>
            <a:xfrm>
              <a:off x="3761122" y="2714620"/>
              <a:ext cx="2807000" cy="407386"/>
              <a:chOff x="1774231" y="5143512"/>
              <a:chExt cx="2807000" cy="407386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4365231" y="5366232"/>
                <a:ext cx="21600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200" i="1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endParaRPr lang="ru-RU" sz="1200" i="1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73" name="Группа 172"/>
              <p:cNvGrpSpPr/>
              <p:nvPr/>
            </p:nvGrpSpPr>
            <p:grpSpPr>
              <a:xfrm>
                <a:off x="1774231" y="5143512"/>
                <a:ext cx="2668788" cy="338554"/>
                <a:chOff x="5072066" y="5000636"/>
                <a:chExt cx="2668788" cy="338554"/>
              </a:xfrm>
            </p:grpSpPr>
            <p:sp>
              <p:nvSpPr>
                <p:cNvPr id="175" name="TextBox 174"/>
                <p:cNvSpPr txBox="1"/>
                <p:nvPr/>
              </p:nvSpPr>
              <p:spPr>
                <a:xfrm>
                  <a:off x="5072066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a</a:t>
                  </a:r>
                  <a:r>
                    <a:rPr lang="en-US" sz="2200" i="1" baseline="-25000" dirty="0" smtClean="0">
                      <a:latin typeface="Arial" pitchFamily="34" charset="0"/>
                      <a:cs typeface="Arial" pitchFamily="34" charset="0"/>
                    </a:rPr>
                    <a:t>n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5428776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…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5857884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a</a:t>
                  </a:r>
                  <a:r>
                    <a:rPr lang="en-US" sz="2200" i="1" baseline="-25000" dirty="0" smtClean="0">
                      <a:latin typeface="Arial" pitchFamily="34" charset="0"/>
                      <a:cs typeface="Arial" pitchFamily="34" charset="0"/>
                    </a:rPr>
                    <a:t>i+1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6240134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err="1" smtClean="0">
                      <a:latin typeface="Arial" pitchFamily="34" charset="0"/>
                      <a:cs typeface="Arial" pitchFamily="34" charset="0"/>
                    </a:rPr>
                    <a:t>a</a:t>
                  </a:r>
                  <a:r>
                    <a:rPr lang="en-US" sz="2200" i="1" baseline="-25000" dirty="0" err="1" smtClean="0">
                      <a:latin typeface="Arial" pitchFamily="34" charset="0"/>
                      <a:cs typeface="Arial" pitchFamily="34" charset="0"/>
                    </a:rPr>
                    <a:t>i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6643702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…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6948686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a</a:t>
                  </a:r>
                  <a:r>
                    <a:rPr lang="ru-RU" sz="2200" i="1" baseline="-250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4" name="TextBox 293"/>
                <p:cNvSpPr txBox="1"/>
                <p:nvPr/>
              </p:nvSpPr>
              <p:spPr>
                <a:xfrm>
                  <a:off x="7305876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a</a:t>
                  </a:r>
                  <a:r>
                    <a:rPr lang="en-US" sz="2200" i="1" baseline="-25000" dirty="0" smtClean="0">
                      <a:latin typeface="Arial" pitchFamily="34" charset="0"/>
                      <a:cs typeface="Arial" pitchFamily="34" charset="0"/>
                    </a:rPr>
                    <a:t>0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87" name="TextBox 186"/>
            <p:cNvSpPr txBox="1"/>
            <p:nvPr/>
          </p:nvSpPr>
          <p:spPr>
            <a:xfrm>
              <a:off x="3564354" y="2876132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i="1" dirty="0" smtClean="0">
                  <a:latin typeface="Arial" pitchFamily="34" charset="0"/>
                  <a:cs typeface="Arial" pitchFamily="34" charset="0"/>
                </a:rPr>
                <a:t>+</a:t>
              </a:r>
              <a:endParaRPr lang="ru-RU" sz="2200" i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93" name="Группа 192"/>
            <p:cNvGrpSpPr/>
            <p:nvPr/>
          </p:nvGrpSpPr>
          <p:grpSpPr>
            <a:xfrm>
              <a:off x="3761122" y="3071810"/>
              <a:ext cx="2808686" cy="377738"/>
              <a:chOff x="1774231" y="5500702"/>
              <a:chExt cx="2808686" cy="377738"/>
            </a:xfrm>
          </p:grpSpPr>
          <p:grpSp>
            <p:nvGrpSpPr>
              <p:cNvPr id="180" name="Группа 179"/>
              <p:cNvGrpSpPr/>
              <p:nvPr/>
            </p:nvGrpSpPr>
            <p:grpSpPr>
              <a:xfrm>
                <a:off x="1774231" y="5500702"/>
                <a:ext cx="2668788" cy="338554"/>
                <a:chOff x="5072066" y="5000636"/>
                <a:chExt cx="2668788" cy="338554"/>
              </a:xfrm>
            </p:grpSpPr>
            <p:sp>
              <p:nvSpPr>
                <p:cNvPr id="182" name="TextBox 181"/>
                <p:cNvSpPr txBox="1"/>
                <p:nvPr/>
              </p:nvSpPr>
              <p:spPr>
                <a:xfrm>
                  <a:off x="5072066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err="1" smtClean="0">
                      <a:latin typeface="Arial" pitchFamily="34" charset="0"/>
                      <a:cs typeface="Arial" pitchFamily="34" charset="0"/>
                    </a:rPr>
                    <a:t>b</a:t>
                  </a:r>
                  <a:r>
                    <a:rPr lang="en-US" sz="2200" i="1" baseline="-25000" dirty="0" err="1" smtClean="0">
                      <a:latin typeface="Arial" pitchFamily="34" charset="0"/>
                      <a:cs typeface="Arial" pitchFamily="34" charset="0"/>
                    </a:rPr>
                    <a:t>n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5428776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…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5857884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b</a:t>
                  </a:r>
                  <a:r>
                    <a:rPr lang="en-US" sz="2200" i="1" baseline="-25000" dirty="0" smtClean="0">
                      <a:latin typeface="Arial" pitchFamily="34" charset="0"/>
                      <a:cs typeface="Arial" pitchFamily="34" charset="0"/>
                    </a:rPr>
                    <a:t>i+1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6240134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b</a:t>
                  </a:r>
                  <a:r>
                    <a:rPr lang="en-US" sz="2200" i="1" baseline="-25000" dirty="0" smtClean="0">
                      <a:latin typeface="Arial" pitchFamily="34" charset="0"/>
                      <a:cs typeface="Arial" pitchFamily="34" charset="0"/>
                    </a:rPr>
                    <a:t>i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6643702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…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0" name="TextBox 189"/>
                <p:cNvSpPr txBox="1"/>
                <p:nvPr/>
              </p:nvSpPr>
              <p:spPr>
                <a:xfrm>
                  <a:off x="6948686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b</a:t>
                  </a:r>
                  <a:r>
                    <a:rPr lang="ru-RU" sz="2200" i="1" baseline="-250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5" name="TextBox 294"/>
                <p:cNvSpPr txBox="1"/>
                <p:nvPr/>
              </p:nvSpPr>
              <p:spPr>
                <a:xfrm>
                  <a:off x="7305876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b</a:t>
                  </a:r>
                  <a:r>
                    <a:rPr lang="en-US" sz="2200" i="1" baseline="-25000" dirty="0" smtClean="0">
                      <a:latin typeface="Arial" pitchFamily="34" charset="0"/>
                      <a:cs typeface="Arial" pitchFamily="34" charset="0"/>
                    </a:rPr>
                    <a:t>0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91" name="TextBox 190"/>
              <p:cNvSpPr txBox="1"/>
              <p:nvPr/>
            </p:nvSpPr>
            <p:spPr>
              <a:xfrm>
                <a:off x="4366917" y="5693774"/>
                <a:ext cx="21600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200" i="1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endParaRPr lang="ru-RU" sz="1200" i="1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94" name="Группа 193"/>
            <p:cNvGrpSpPr/>
            <p:nvPr/>
          </p:nvGrpSpPr>
          <p:grpSpPr>
            <a:xfrm>
              <a:off x="3772809" y="3571876"/>
              <a:ext cx="2808686" cy="377738"/>
              <a:chOff x="1774231" y="5500702"/>
              <a:chExt cx="2808686" cy="377738"/>
            </a:xfrm>
          </p:grpSpPr>
          <p:grpSp>
            <p:nvGrpSpPr>
              <p:cNvPr id="195" name="Группа 194"/>
              <p:cNvGrpSpPr/>
              <p:nvPr/>
            </p:nvGrpSpPr>
            <p:grpSpPr>
              <a:xfrm>
                <a:off x="1774231" y="5500702"/>
                <a:ext cx="2668788" cy="338554"/>
                <a:chOff x="5072066" y="5000636"/>
                <a:chExt cx="2668788" cy="338554"/>
              </a:xfrm>
            </p:grpSpPr>
            <p:sp>
              <p:nvSpPr>
                <p:cNvPr id="198" name="TextBox 197"/>
                <p:cNvSpPr txBox="1"/>
                <p:nvPr/>
              </p:nvSpPr>
              <p:spPr>
                <a:xfrm>
                  <a:off x="5072066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err="1" smtClean="0">
                      <a:latin typeface="Arial" pitchFamily="34" charset="0"/>
                      <a:cs typeface="Arial" pitchFamily="34" charset="0"/>
                    </a:rPr>
                    <a:t>s</a:t>
                  </a:r>
                  <a:r>
                    <a:rPr lang="en-US" sz="2200" i="1" baseline="-25000" dirty="0" err="1" smtClean="0">
                      <a:latin typeface="Arial" pitchFamily="34" charset="0"/>
                      <a:cs typeface="Arial" pitchFamily="34" charset="0"/>
                    </a:rPr>
                    <a:t>n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5428776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…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5857884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s</a:t>
                  </a:r>
                  <a:r>
                    <a:rPr lang="en-US" sz="2200" i="1" baseline="-25000" dirty="0" smtClean="0">
                      <a:latin typeface="Arial" pitchFamily="34" charset="0"/>
                      <a:cs typeface="Arial" pitchFamily="34" charset="0"/>
                    </a:rPr>
                    <a:t>i+1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6240322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err="1" smtClean="0">
                      <a:latin typeface="Arial" pitchFamily="34" charset="0"/>
                      <a:cs typeface="Arial" pitchFamily="34" charset="0"/>
                    </a:rPr>
                    <a:t>s</a:t>
                  </a:r>
                  <a:r>
                    <a:rPr lang="en-US" sz="2200" i="1" baseline="-25000" dirty="0" err="1" smtClean="0">
                      <a:latin typeface="Arial" pitchFamily="34" charset="0"/>
                      <a:cs typeface="Arial" pitchFamily="34" charset="0"/>
                    </a:rPr>
                    <a:t>i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6643702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…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6948686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s</a:t>
                  </a:r>
                  <a:r>
                    <a:rPr lang="ru-RU" sz="2200" i="1" baseline="-250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6" name="TextBox 295"/>
                <p:cNvSpPr txBox="1"/>
                <p:nvPr/>
              </p:nvSpPr>
              <p:spPr>
                <a:xfrm>
                  <a:off x="7305876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s</a:t>
                  </a:r>
                  <a:r>
                    <a:rPr lang="en-US" sz="2200" i="1" baseline="-25000" dirty="0" smtClean="0">
                      <a:latin typeface="Arial" pitchFamily="34" charset="0"/>
                      <a:cs typeface="Arial" pitchFamily="34" charset="0"/>
                    </a:rPr>
                    <a:t>0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96" name="TextBox 195"/>
              <p:cNvSpPr txBox="1"/>
              <p:nvPr/>
            </p:nvSpPr>
            <p:spPr>
              <a:xfrm>
                <a:off x="4366917" y="5693774"/>
                <a:ext cx="21600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200" i="1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endParaRPr lang="ru-RU" sz="1200" i="1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88" name="Прямая соединительная линия 187"/>
            <p:cNvCxnSpPr/>
            <p:nvPr/>
          </p:nvCxnSpPr>
          <p:spPr>
            <a:xfrm rot="10800000" flipH="1">
              <a:off x="3566040" y="3546537"/>
              <a:ext cx="28800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9" name="Содержимое 2"/>
          <p:cNvSpPr txBox="1">
            <a:spLocks/>
          </p:cNvSpPr>
          <p:nvPr/>
        </p:nvSpPr>
        <p:spPr>
          <a:xfrm>
            <a:off x="642910" y="4980088"/>
            <a:ext cx="8215369" cy="79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/>
          <a:p>
            <a:pPr marL="266700" indent="-266700">
              <a:buFont typeface="Arial" pitchFamily="34" charset="0"/>
              <a:buChar char="•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если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ru-RU" sz="22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b</a:t>
            </a:r>
            <a:r>
              <a:rPr lang="ru-RU" sz="22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&lt;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то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ru-RU" sz="22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ru-RU" sz="22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b</a:t>
            </a:r>
            <a:r>
              <a:rPr lang="ru-RU" sz="22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 smtClean="0">
                <a:latin typeface="Arial" pitchFamily="34" charset="0"/>
                <a:cs typeface="Arial" pitchFamily="34" charset="0"/>
              </a:rPr>
            </a:br>
            <a:r>
              <a:rPr lang="ru-RU" sz="2200" dirty="0" smtClean="0">
                <a:latin typeface="Arial" pitchFamily="34" charset="0"/>
                <a:cs typeface="Arial" pitchFamily="34" charset="0"/>
              </a:rPr>
              <a:t>старший (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+ 1)-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й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разряд не изменяется</a:t>
            </a:r>
          </a:p>
        </p:txBody>
      </p:sp>
      <p:sp>
        <p:nvSpPr>
          <p:cNvPr id="290" name="Содержимое 2"/>
          <p:cNvSpPr txBox="1">
            <a:spLocks/>
          </p:cNvSpPr>
          <p:nvPr/>
        </p:nvSpPr>
        <p:spPr>
          <a:xfrm>
            <a:off x="642910" y="5831162"/>
            <a:ext cx="8215369" cy="79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/>
          <a:p>
            <a:pPr marL="266700" indent="-266700">
              <a:buFont typeface="Arial" pitchFamily="34" charset="0"/>
              <a:buChar char="•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если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ru-RU" sz="22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b</a:t>
            </a:r>
            <a:r>
              <a:rPr lang="ru-RU" sz="22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i="1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≥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то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ru-RU" sz="22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ru-RU" sz="22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b</a:t>
            </a:r>
            <a:r>
              <a:rPr lang="ru-RU" sz="22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i="1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–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 smtClean="0">
                <a:latin typeface="Arial" pitchFamily="34" charset="0"/>
                <a:cs typeface="Arial" pitchFamily="34" charset="0"/>
              </a:rPr>
            </a:br>
            <a:r>
              <a:rPr lang="ru-RU" sz="2200" dirty="0" smtClean="0">
                <a:latin typeface="Arial" pitchFamily="34" charset="0"/>
                <a:cs typeface="Arial" pitchFamily="34" charset="0"/>
              </a:rPr>
              <a:t>старший (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+ 1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)-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й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разряд увеличивается на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 animBg="1"/>
      <p:bldP spid="289" grpId="0" animBg="1"/>
      <p:bldP spid="2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Группа 157"/>
          <p:cNvGrpSpPr/>
          <p:nvPr/>
        </p:nvGrpSpPr>
        <p:grpSpPr>
          <a:xfrm>
            <a:off x="2357422" y="3714752"/>
            <a:ext cx="4786346" cy="2714644"/>
            <a:chOff x="2357422" y="3714752"/>
            <a:chExt cx="4786346" cy="2714644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2357422" y="3714752"/>
              <a:ext cx="4786346" cy="2714644"/>
            </a:xfrm>
            <a:prstGeom prst="rect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i="1" dirty="0"/>
            </a:p>
          </p:txBody>
        </p:sp>
        <p:sp>
          <p:nvSpPr>
            <p:cNvPr id="406" name="Прямоугольник 405"/>
            <p:cNvSpPr/>
            <p:nvPr/>
          </p:nvSpPr>
          <p:spPr>
            <a:xfrm>
              <a:off x="4068236" y="3857628"/>
              <a:ext cx="357190" cy="50006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  <a:alpha val="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ru-RU" i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07" name="Группа 406"/>
            <p:cNvGrpSpPr/>
            <p:nvPr/>
          </p:nvGrpSpPr>
          <p:grpSpPr>
            <a:xfrm>
              <a:off x="4555509" y="3857628"/>
              <a:ext cx="396000" cy="2357454"/>
              <a:chOff x="3857620" y="4071942"/>
              <a:chExt cx="428628" cy="2786058"/>
            </a:xfrm>
          </p:grpSpPr>
          <p:sp>
            <p:nvSpPr>
              <p:cNvPr id="408" name="Прямоугольник 407"/>
              <p:cNvSpPr/>
              <p:nvPr/>
            </p:nvSpPr>
            <p:spPr>
              <a:xfrm flipH="1">
                <a:off x="3857620" y="4071942"/>
                <a:ext cx="404878" cy="2643206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20000"/>
                      <a:lumOff val="8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09" name="Прямоугольник 408"/>
              <p:cNvSpPr/>
              <p:nvPr/>
            </p:nvSpPr>
            <p:spPr>
              <a:xfrm flipV="1">
                <a:off x="3857620" y="5000636"/>
                <a:ext cx="428628" cy="185736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10" name="Группа 409"/>
            <p:cNvGrpSpPr/>
            <p:nvPr/>
          </p:nvGrpSpPr>
          <p:grpSpPr>
            <a:xfrm>
              <a:off x="2689081" y="5222618"/>
              <a:ext cx="2016000" cy="970299"/>
              <a:chOff x="2000232" y="5694113"/>
              <a:chExt cx="2016000" cy="970299"/>
            </a:xfrm>
          </p:grpSpPr>
          <p:grpSp>
            <p:nvGrpSpPr>
              <p:cNvPr id="411" name="Группа 278"/>
              <p:cNvGrpSpPr/>
              <p:nvPr/>
            </p:nvGrpSpPr>
            <p:grpSpPr>
              <a:xfrm>
                <a:off x="2000232" y="5694103"/>
                <a:ext cx="2016000" cy="970297"/>
                <a:chOff x="2000232" y="5598791"/>
                <a:chExt cx="2016000" cy="1060872"/>
              </a:xfrm>
              <a:solidFill>
                <a:srgbClr val="92D050"/>
              </a:solidFill>
            </p:grpSpPr>
            <p:sp>
              <p:nvSpPr>
                <p:cNvPr id="414" name="Полилиния 413"/>
                <p:cNvSpPr/>
                <p:nvPr/>
              </p:nvSpPr>
              <p:spPr>
                <a:xfrm>
                  <a:off x="3543297" y="5598791"/>
                  <a:ext cx="466725" cy="257175"/>
                </a:xfrm>
                <a:custGeom>
                  <a:avLst/>
                  <a:gdLst>
                    <a:gd name="connsiteX0" fmla="*/ 0 w 466725"/>
                    <a:gd name="connsiteY0" fmla="*/ 180975 h 257175"/>
                    <a:gd name="connsiteX1" fmla="*/ 466725 w 466725"/>
                    <a:gd name="connsiteY1" fmla="*/ 0 h 257175"/>
                    <a:gd name="connsiteX2" fmla="*/ 247650 w 466725"/>
                    <a:gd name="connsiteY2" fmla="*/ 257175 h 257175"/>
                    <a:gd name="connsiteX3" fmla="*/ 0 w 466725"/>
                    <a:gd name="connsiteY3" fmla="*/ 180975 h 25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6725" h="257175">
                      <a:moveTo>
                        <a:pt x="0" y="180975"/>
                      </a:moveTo>
                      <a:lnTo>
                        <a:pt x="466725" y="0"/>
                      </a:lnTo>
                      <a:lnTo>
                        <a:pt x="247650" y="257175"/>
                      </a:lnTo>
                      <a:lnTo>
                        <a:pt x="0" y="1809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15" name="Прямоугольник 414"/>
                <p:cNvSpPr/>
                <p:nvPr/>
              </p:nvSpPr>
              <p:spPr>
                <a:xfrm>
                  <a:off x="2000232" y="5715012"/>
                  <a:ext cx="2016000" cy="944651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412" name="Прямоугольник 411"/>
              <p:cNvSpPr/>
              <p:nvPr/>
            </p:nvSpPr>
            <p:spPr>
              <a:xfrm>
                <a:off x="2081195" y="6176958"/>
                <a:ext cx="1857388" cy="396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36000" tIns="0" rIns="36000" bIns="0" rtlCol="0" anchor="t" anchorCtr="0"/>
              <a:lstStyle/>
              <a:p>
                <a:pPr algn="ctr"/>
                <a:r>
                  <a:rPr lang="ru-RU" sz="2200" i="1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ru-RU" sz="2200" i="1" baseline="-250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= </a:t>
                </a:r>
                <a:r>
                  <a:rPr lang="ru-RU" sz="2200" i="1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ru-RU" sz="2200" i="1" baseline="-250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+ </a:t>
                </a:r>
                <a:r>
                  <a:rPr lang="ru-RU" sz="2200" i="1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ru-RU" sz="2200" i="1" baseline="-250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200" i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ru-RU" sz="2200" i="1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3" name="Прямоугольник 412"/>
              <p:cNvSpPr/>
              <p:nvPr/>
            </p:nvSpPr>
            <p:spPr>
              <a:xfrm>
                <a:off x="2081195" y="5743591"/>
                <a:ext cx="1857388" cy="4286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200" i="1" dirty="0" err="1" smtClean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ru-RU" sz="2200" i="1" baseline="-25000" dirty="0" err="1" smtClean="0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latin typeface="Arial" pitchFamily="34" charset="0"/>
                    <a:cs typeface="Arial" pitchFamily="34" charset="0"/>
                  </a:rPr>
                  <a:t> + </a:t>
                </a:r>
                <a:r>
                  <a:rPr lang="ru-RU" sz="2200" i="1" dirty="0" err="1" smtClean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ru-RU" sz="2200" i="1" baseline="-25000" dirty="0" err="1" smtClean="0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000" i="1" dirty="0" smtClean="0"/>
                  <a:t>≥</a:t>
                </a:r>
                <a:r>
                  <a:rPr lang="ru-RU" sz="2200" i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200" i="1" dirty="0" err="1" smtClean="0">
                    <a:latin typeface="Arial" pitchFamily="34" charset="0"/>
                    <a:cs typeface="Arial" pitchFamily="34" charset="0"/>
                  </a:rPr>
                  <a:t>q</a:t>
                </a:r>
                <a:endParaRPr 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16" name="Группа 415"/>
            <p:cNvGrpSpPr/>
            <p:nvPr/>
          </p:nvGrpSpPr>
          <p:grpSpPr>
            <a:xfrm>
              <a:off x="4842010" y="5222618"/>
              <a:ext cx="2016005" cy="970305"/>
              <a:chOff x="4143367" y="5694113"/>
              <a:chExt cx="2016005" cy="970305"/>
            </a:xfrm>
          </p:grpSpPr>
          <p:grpSp>
            <p:nvGrpSpPr>
              <p:cNvPr id="417" name="Группа 279"/>
              <p:cNvGrpSpPr/>
              <p:nvPr/>
            </p:nvGrpSpPr>
            <p:grpSpPr>
              <a:xfrm>
                <a:off x="4143367" y="5694108"/>
                <a:ext cx="2016005" cy="970304"/>
                <a:chOff x="4214805" y="5598791"/>
                <a:chExt cx="2016005" cy="1060879"/>
              </a:xfrm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20" name="Полилиния 419"/>
                <p:cNvSpPr/>
                <p:nvPr/>
              </p:nvSpPr>
              <p:spPr>
                <a:xfrm flipH="1">
                  <a:off x="4214805" y="5598791"/>
                  <a:ext cx="466725" cy="257175"/>
                </a:xfrm>
                <a:custGeom>
                  <a:avLst/>
                  <a:gdLst>
                    <a:gd name="connsiteX0" fmla="*/ 0 w 466725"/>
                    <a:gd name="connsiteY0" fmla="*/ 180975 h 257175"/>
                    <a:gd name="connsiteX1" fmla="*/ 466725 w 466725"/>
                    <a:gd name="connsiteY1" fmla="*/ 0 h 257175"/>
                    <a:gd name="connsiteX2" fmla="*/ 247650 w 466725"/>
                    <a:gd name="connsiteY2" fmla="*/ 257175 h 257175"/>
                    <a:gd name="connsiteX3" fmla="*/ 0 w 466725"/>
                    <a:gd name="connsiteY3" fmla="*/ 180975 h 25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6725" h="257175">
                      <a:moveTo>
                        <a:pt x="0" y="180975"/>
                      </a:moveTo>
                      <a:lnTo>
                        <a:pt x="466725" y="0"/>
                      </a:lnTo>
                      <a:lnTo>
                        <a:pt x="247650" y="257175"/>
                      </a:lnTo>
                      <a:lnTo>
                        <a:pt x="0" y="1809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1" name="Прямоугольник 420"/>
                <p:cNvSpPr/>
                <p:nvPr/>
              </p:nvSpPr>
              <p:spPr>
                <a:xfrm>
                  <a:off x="4214810" y="5715018"/>
                  <a:ext cx="2016000" cy="944652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418" name="Прямоугольник 417"/>
              <p:cNvSpPr/>
              <p:nvPr/>
            </p:nvSpPr>
            <p:spPr>
              <a:xfrm>
                <a:off x="4224335" y="6176982"/>
                <a:ext cx="1857388" cy="396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bIns="0" rtlCol="0" anchor="t" anchorCtr="0"/>
              <a:lstStyle/>
              <a:p>
                <a:pPr algn="ctr"/>
                <a:r>
                  <a:rPr lang="ru-RU" sz="2200" i="1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ru-RU" sz="2200" i="1" baseline="-250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= </a:t>
                </a:r>
                <a:r>
                  <a:rPr lang="ru-RU" sz="2200" i="1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ru-RU" sz="2200" i="1" baseline="-250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+ </a:t>
                </a:r>
                <a:r>
                  <a:rPr lang="ru-RU" sz="2200" i="1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ru-RU" sz="2200" i="1" baseline="-250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19" name="Прямоугольник 418"/>
              <p:cNvSpPr/>
              <p:nvPr/>
            </p:nvSpPr>
            <p:spPr>
              <a:xfrm>
                <a:off x="4224335" y="5743615"/>
                <a:ext cx="1857388" cy="4286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200" i="1" dirty="0" err="1" smtClean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ru-RU" sz="2200" i="1" baseline="-25000" dirty="0" err="1" smtClean="0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latin typeface="Arial" pitchFamily="34" charset="0"/>
                    <a:cs typeface="Arial" pitchFamily="34" charset="0"/>
                  </a:rPr>
                  <a:t> + </a:t>
                </a:r>
                <a:r>
                  <a:rPr lang="ru-RU" sz="2200" i="1" dirty="0" err="1" smtClean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ru-RU" sz="2200" i="1" baseline="-25000" dirty="0" err="1" smtClean="0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latin typeface="Arial" pitchFamily="34" charset="0"/>
                    <a:cs typeface="Arial" pitchFamily="34" charset="0"/>
                  </a:rPr>
                  <a:t> &lt; </a:t>
                </a:r>
                <a:r>
                  <a:rPr lang="ru-RU" sz="2200" i="1" dirty="0" err="1" smtClean="0">
                    <a:latin typeface="Arial" pitchFamily="34" charset="0"/>
                    <a:cs typeface="Arial" pitchFamily="34" charset="0"/>
                  </a:rPr>
                  <a:t>q</a:t>
                </a:r>
                <a:endParaRPr 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22" name="Группа 421"/>
            <p:cNvGrpSpPr/>
            <p:nvPr/>
          </p:nvGrpSpPr>
          <p:grpSpPr>
            <a:xfrm>
              <a:off x="3141553" y="4000504"/>
              <a:ext cx="3017141" cy="1234994"/>
              <a:chOff x="3564354" y="2714620"/>
              <a:chExt cx="3017141" cy="1234994"/>
            </a:xfrm>
          </p:grpSpPr>
          <p:grpSp>
            <p:nvGrpSpPr>
              <p:cNvPr id="423" name="Группа 191"/>
              <p:cNvGrpSpPr/>
              <p:nvPr/>
            </p:nvGrpSpPr>
            <p:grpSpPr>
              <a:xfrm>
                <a:off x="3761122" y="2714620"/>
                <a:ext cx="2807000" cy="407386"/>
                <a:chOff x="1774231" y="5143512"/>
                <a:chExt cx="2807000" cy="407386"/>
              </a:xfrm>
            </p:grpSpPr>
            <p:sp>
              <p:nvSpPr>
                <p:cNvPr id="446" name="TextBox 445"/>
                <p:cNvSpPr txBox="1"/>
                <p:nvPr/>
              </p:nvSpPr>
              <p:spPr>
                <a:xfrm>
                  <a:off x="4365231" y="5366232"/>
                  <a:ext cx="216000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1200" i="1" dirty="0" smtClean="0">
                      <a:solidFill>
                        <a:srgbClr val="0070C0"/>
                      </a:solidFill>
                      <a:latin typeface="Arial" pitchFamily="34" charset="0"/>
                      <a:cs typeface="Arial" pitchFamily="34" charset="0"/>
                    </a:rPr>
                    <a:t>q</a:t>
                  </a:r>
                  <a:endParaRPr lang="ru-RU" sz="1200" i="1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447" name="Группа 172"/>
                <p:cNvGrpSpPr/>
                <p:nvPr/>
              </p:nvGrpSpPr>
              <p:grpSpPr>
                <a:xfrm>
                  <a:off x="1774231" y="5143512"/>
                  <a:ext cx="2668788" cy="338554"/>
                  <a:chOff x="5072066" y="5000636"/>
                  <a:chExt cx="2668788" cy="338554"/>
                </a:xfrm>
              </p:grpSpPr>
              <p:sp>
                <p:nvSpPr>
                  <p:cNvPr id="448" name="TextBox 447"/>
                  <p:cNvSpPr txBox="1"/>
                  <p:nvPr/>
                </p:nvSpPr>
                <p:spPr>
                  <a:xfrm>
                    <a:off x="507206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n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49" name="TextBox 448"/>
                  <p:cNvSpPr txBox="1"/>
                  <p:nvPr/>
                </p:nvSpPr>
                <p:spPr>
                  <a:xfrm>
                    <a:off x="542877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…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50" name="TextBox 449"/>
                  <p:cNvSpPr txBox="1"/>
                  <p:nvPr/>
                </p:nvSpPr>
                <p:spPr>
                  <a:xfrm>
                    <a:off x="5857884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i+1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51" name="TextBox 450"/>
                  <p:cNvSpPr txBox="1"/>
                  <p:nvPr/>
                </p:nvSpPr>
                <p:spPr>
                  <a:xfrm>
                    <a:off x="6240134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err="1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r>
                      <a:rPr lang="en-US" sz="2200" i="1" baseline="-25000" dirty="0" err="1" smtClean="0">
                        <a:latin typeface="Arial" pitchFamily="34" charset="0"/>
                        <a:cs typeface="Arial" pitchFamily="34" charset="0"/>
                      </a:rPr>
                      <a:t>i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52" name="TextBox 451"/>
                  <p:cNvSpPr txBox="1"/>
                  <p:nvPr/>
                </p:nvSpPr>
                <p:spPr>
                  <a:xfrm>
                    <a:off x="6643702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…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53" name="TextBox 452"/>
                  <p:cNvSpPr txBox="1"/>
                  <p:nvPr/>
                </p:nvSpPr>
                <p:spPr>
                  <a:xfrm>
                    <a:off x="694868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r>
                      <a:rPr lang="ru-RU" sz="2200" i="1" baseline="-25000" dirty="0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54" name="TextBox 453"/>
                  <p:cNvSpPr txBox="1"/>
                  <p:nvPr/>
                </p:nvSpPr>
                <p:spPr>
                  <a:xfrm>
                    <a:off x="730587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sp>
            <p:nvSpPr>
              <p:cNvPr id="424" name="TextBox 423"/>
              <p:cNvSpPr txBox="1"/>
              <p:nvPr/>
            </p:nvSpPr>
            <p:spPr>
              <a:xfrm>
                <a:off x="3564354" y="2876132"/>
                <a:ext cx="2160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200" i="1" dirty="0" smtClean="0">
                    <a:latin typeface="Arial" pitchFamily="34" charset="0"/>
                    <a:cs typeface="Arial" pitchFamily="34" charset="0"/>
                  </a:rPr>
                  <a:t>+</a:t>
                </a:r>
                <a:endParaRPr lang="ru-RU" sz="2200" i="1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25" name="Группа 192"/>
              <p:cNvGrpSpPr/>
              <p:nvPr/>
            </p:nvGrpSpPr>
            <p:grpSpPr>
              <a:xfrm>
                <a:off x="3761122" y="3071810"/>
                <a:ext cx="2808686" cy="377738"/>
                <a:chOff x="1774231" y="5500702"/>
                <a:chExt cx="2808686" cy="377738"/>
              </a:xfrm>
            </p:grpSpPr>
            <p:grpSp>
              <p:nvGrpSpPr>
                <p:cNvPr id="437" name="Группа 179"/>
                <p:cNvGrpSpPr/>
                <p:nvPr/>
              </p:nvGrpSpPr>
              <p:grpSpPr>
                <a:xfrm>
                  <a:off x="1774231" y="5500702"/>
                  <a:ext cx="2668788" cy="338554"/>
                  <a:chOff x="5072066" y="5000636"/>
                  <a:chExt cx="2668788" cy="338554"/>
                </a:xfrm>
              </p:grpSpPr>
              <p:sp>
                <p:nvSpPr>
                  <p:cNvPr id="439" name="TextBox 438"/>
                  <p:cNvSpPr txBox="1"/>
                  <p:nvPr/>
                </p:nvSpPr>
                <p:spPr>
                  <a:xfrm>
                    <a:off x="507206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err="1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r>
                      <a:rPr lang="en-US" sz="2200" i="1" baseline="-25000" dirty="0" err="1" smtClean="0">
                        <a:latin typeface="Arial" pitchFamily="34" charset="0"/>
                        <a:cs typeface="Arial" pitchFamily="34" charset="0"/>
                      </a:rPr>
                      <a:t>n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40" name="TextBox 439"/>
                  <p:cNvSpPr txBox="1"/>
                  <p:nvPr/>
                </p:nvSpPr>
                <p:spPr>
                  <a:xfrm>
                    <a:off x="542877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…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41" name="TextBox 440"/>
                  <p:cNvSpPr txBox="1"/>
                  <p:nvPr/>
                </p:nvSpPr>
                <p:spPr>
                  <a:xfrm>
                    <a:off x="5857884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i+1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42" name="TextBox 441"/>
                  <p:cNvSpPr txBox="1"/>
                  <p:nvPr/>
                </p:nvSpPr>
                <p:spPr>
                  <a:xfrm>
                    <a:off x="6240134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i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43" name="TextBox 442"/>
                  <p:cNvSpPr txBox="1"/>
                  <p:nvPr/>
                </p:nvSpPr>
                <p:spPr>
                  <a:xfrm>
                    <a:off x="6643702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…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44" name="TextBox 443"/>
                  <p:cNvSpPr txBox="1"/>
                  <p:nvPr/>
                </p:nvSpPr>
                <p:spPr>
                  <a:xfrm>
                    <a:off x="694868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r>
                      <a:rPr lang="ru-RU" sz="2200" i="1" baseline="-25000" dirty="0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45" name="TextBox 444"/>
                  <p:cNvSpPr txBox="1"/>
                  <p:nvPr/>
                </p:nvSpPr>
                <p:spPr>
                  <a:xfrm>
                    <a:off x="730587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438" name="TextBox 437"/>
                <p:cNvSpPr txBox="1"/>
                <p:nvPr/>
              </p:nvSpPr>
              <p:spPr>
                <a:xfrm>
                  <a:off x="4366917" y="5693774"/>
                  <a:ext cx="216000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1200" i="1" dirty="0" smtClean="0">
                      <a:solidFill>
                        <a:srgbClr val="0070C0"/>
                      </a:solidFill>
                      <a:latin typeface="Arial" pitchFamily="34" charset="0"/>
                      <a:cs typeface="Arial" pitchFamily="34" charset="0"/>
                    </a:rPr>
                    <a:t>q</a:t>
                  </a:r>
                  <a:endParaRPr lang="ru-RU" sz="1200" i="1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26" name="Группа 193"/>
              <p:cNvGrpSpPr/>
              <p:nvPr/>
            </p:nvGrpSpPr>
            <p:grpSpPr>
              <a:xfrm>
                <a:off x="3772809" y="3571876"/>
                <a:ext cx="2808686" cy="377738"/>
                <a:chOff x="1774231" y="5500702"/>
                <a:chExt cx="2808686" cy="377738"/>
              </a:xfrm>
            </p:grpSpPr>
            <p:grpSp>
              <p:nvGrpSpPr>
                <p:cNvPr id="428" name="Группа 194"/>
                <p:cNvGrpSpPr/>
                <p:nvPr/>
              </p:nvGrpSpPr>
              <p:grpSpPr>
                <a:xfrm>
                  <a:off x="1774231" y="5500702"/>
                  <a:ext cx="2668788" cy="338554"/>
                  <a:chOff x="5072066" y="5000636"/>
                  <a:chExt cx="2668788" cy="338554"/>
                </a:xfrm>
              </p:grpSpPr>
              <p:sp>
                <p:nvSpPr>
                  <p:cNvPr id="430" name="TextBox 429"/>
                  <p:cNvSpPr txBox="1"/>
                  <p:nvPr/>
                </p:nvSpPr>
                <p:spPr>
                  <a:xfrm>
                    <a:off x="507206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err="1" smtClean="0">
                        <a:latin typeface="Arial" pitchFamily="34" charset="0"/>
                        <a:cs typeface="Arial" pitchFamily="34" charset="0"/>
                      </a:rPr>
                      <a:t>s</a:t>
                    </a:r>
                    <a:r>
                      <a:rPr lang="en-US" sz="2200" i="1" baseline="-25000" dirty="0" err="1" smtClean="0">
                        <a:latin typeface="Arial" pitchFamily="34" charset="0"/>
                        <a:cs typeface="Arial" pitchFamily="34" charset="0"/>
                      </a:rPr>
                      <a:t>n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31" name="TextBox 430"/>
                  <p:cNvSpPr txBox="1"/>
                  <p:nvPr/>
                </p:nvSpPr>
                <p:spPr>
                  <a:xfrm>
                    <a:off x="542877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…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32" name="TextBox 431"/>
                  <p:cNvSpPr txBox="1"/>
                  <p:nvPr/>
                </p:nvSpPr>
                <p:spPr>
                  <a:xfrm>
                    <a:off x="5857884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s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i+1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33" name="TextBox 432"/>
                  <p:cNvSpPr txBox="1"/>
                  <p:nvPr/>
                </p:nvSpPr>
                <p:spPr>
                  <a:xfrm>
                    <a:off x="6240322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err="1" smtClean="0">
                        <a:latin typeface="Arial" pitchFamily="34" charset="0"/>
                        <a:cs typeface="Arial" pitchFamily="34" charset="0"/>
                      </a:rPr>
                      <a:t>s</a:t>
                    </a:r>
                    <a:r>
                      <a:rPr lang="en-US" sz="2200" i="1" baseline="-25000" dirty="0" err="1" smtClean="0">
                        <a:latin typeface="Arial" pitchFamily="34" charset="0"/>
                        <a:cs typeface="Arial" pitchFamily="34" charset="0"/>
                      </a:rPr>
                      <a:t>i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34" name="TextBox 433"/>
                  <p:cNvSpPr txBox="1"/>
                  <p:nvPr/>
                </p:nvSpPr>
                <p:spPr>
                  <a:xfrm>
                    <a:off x="6643702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…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35" name="TextBox 434"/>
                  <p:cNvSpPr txBox="1"/>
                  <p:nvPr/>
                </p:nvSpPr>
                <p:spPr>
                  <a:xfrm>
                    <a:off x="694868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s</a:t>
                    </a:r>
                    <a:r>
                      <a:rPr lang="ru-RU" sz="2200" i="1" baseline="-25000" dirty="0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36" name="TextBox 435"/>
                  <p:cNvSpPr txBox="1"/>
                  <p:nvPr/>
                </p:nvSpPr>
                <p:spPr>
                  <a:xfrm>
                    <a:off x="730587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s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429" name="TextBox 428"/>
                <p:cNvSpPr txBox="1"/>
                <p:nvPr/>
              </p:nvSpPr>
              <p:spPr>
                <a:xfrm>
                  <a:off x="4366917" y="5693774"/>
                  <a:ext cx="216000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1200" i="1" dirty="0" smtClean="0">
                      <a:solidFill>
                        <a:srgbClr val="0070C0"/>
                      </a:solidFill>
                      <a:latin typeface="Arial" pitchFamily="34" charset="0"/>
                      <a:cs typeface="Arial" pitchFamily="34" charset="0"/>
                    </a:rPr>
                    <a:t>q</a:t>
                  </a:r>
                  <a:endParaRPr lang="ru-RU" sz="1200" i="1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427" name="Прямая соединительная линия 426"/>
              <p:cNvCxnSpPr/>
              <p:nvPr/>
            </p:nvCxnSpPr>
            <p:spPr>
              <a:xfrm rot="10800000" flipH="1">
                <a:off x="3566040" y="3546537"/>
                <a:ext cx="28800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1" name="Прямоугольная выноска 460"/>
          <p:cNvSpPr/>
          <p:nvPr/>
        </p:nvSpPr>
        <p:spPr>
          <a:xfrm>
            <a:off x="2786050" y="3006890"/>
            <a:ext cx="4716000" cy="792000"/>
          </a:xfrm>
          <a:prstGeom prst="wedgeRectCallout">
            <a:avLst>
              <a:gd name="adj1" fmla="val -60984"/>
              <a:gd name="adj2" fmla="val -28494"/>
            </a:avLst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lnSpc>
                <a:spcPct val="80000"/>
              </a:lnSpc>
            </a:pP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 + 2 = 3 ≥ 3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записываем 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 – 3 = 0 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под 2-м разрядом,</a:t>
            </a:r>
            <a:b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а 3-й разряд увеличиваем на 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2" name="Прямоугольная выноска 461"/>
          <p:cNvSpPr/>
          <p:nvPr/>
        </p:nvSpPr>
        <p:spPr>
          <a:xfrm>
            <a:off x="2786050" y="3006890"/>
            <a:ext cx="4716000" cy="792000"/>
          </a:xfrm>
          <a:prstGeom prst="wedgeRectCallout">
            <a:avLst>
              <a:gd name="adj1" fmla="val -67738"/>
              <a:gd name="adj2" fmla="val -27637"/>
            </a:avLst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lnSpc>
                <a:spcPct val="80000"/>
              </a:lnSpc>
            </a:pP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 + 1 + 2 = 4 ≥ 3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записываем  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 – 3 = 1 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под 3-м разрядом,</a:t>
            </a:r>
            <a:b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а 4-й разряд увеличиваем на 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3" name="Прямоугольная выноска 462"/>
          <p:cNvSpPr/>
          <p:nvPr/>
        </p:nvSpPr>
        <p:spPr>
          <a:xfrm>
            <a:off x="2786050" y="3006890"/>
            <a:ext cx="4716000" cy="792000"/>
          </a:xfrm>
          <a:prstGeom prst="wedgeRectCallout">
            <a:avLst>
              <a:gd name="adj1" fmla="val -72105"/>
              <a:gd name="adj2" fmla="val -28048"/>
            </a:avLst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lnSpc>
                <a:spcPct val="80000"/>
              </a:lnSpc>
            </a:pP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 + 1 = 2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3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записываем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под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-м разрядом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0" name="Прямоугольная выноска 459"/>
          <p:cNvSpPr/>
          <p:nvPr/>
        </p:nvSpPr>
        <p:spPr>
          <a:xfrm>
            <a:off x="2786050" y="3006890"/>
            <a:ext cx="4716000" cy="792000"/>
          </a:xfrm>
          <a:prstGeom prst="wedgeRectCallout">
            <a:avLst>
              <a:gd name="adj1" fmla="val -56323"/>
              <a:gd name="adj2" fmla="val -29004"/>
            </a:avLst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lnSpc>
                <a:spcPct val="80000"/>
              </a:lnSpc>
            </a:pP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 + 2 = 3 ≥ 3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записываем 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3 - 3 = 0 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под 1-м разрядом,</a:t>
            </a:r>
            <a:b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а 2-й разряд увеличиваем на 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4137022" y="2885651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351336" y="2885651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4565650" y="2885651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4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4779964" y="2885651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7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4994278" y="2885651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5208592" y="2885651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4141686" y="1928802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4356000" y="1928802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4570314" y="1928802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4784628" y="1928802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4998942" y="1928802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3" name="Группа 252"/>
          <p:cNvGrpSpPr/>
          <p:nvPr/>
        </p:nvGrpSpPr>
        <p:grpSpPr>
          <a:xfrm>
            <a:off x="3903454" y="2081194"/>
            <a:ext cx="1668678" cy="770581"/>
            <a:chOff x="761868" y="4857757"/>
            <a:chExt cx="1668678" cy="770581"/>
          </a:xfrm>
        </p:grpSpPr>
        <p:grpSp>
          <p:nvGrpSpPr>
            <p:cNvPr id="254" name="Группа 146"/>
            <p:cNvGrpSpPr/>
            <p:nvPr/>
          </p:nvGrpSpPr>
          <p:grpSpPr>
            <a:xfrm>
              <a:off x="761868" y="4857757"/>
              <a:ext cx="1584000" cy="770581"/>
              <a:chOff x="552218" y="4929195"/>
              <a:chExt cx="1584000" cy="770581"/>
            </a:xfrm>
          </p:grpSpPr>
          <p:grpSp>
            <p:nvGrpSpPr>
              <p:cNvPr id="257" name="Группа 149"/>
              <p:cNvGrpSpPr/>
              <p:nvPr/>
            </p:nvGrpSpPr>
            <p:grpSpPr>
              <a:xfrm>
                <a:off x="785786" y="4929195"/>
                <a:ext cx="1287570" cy="338558"/>
                <a:chOff x="785786" y="4857760"/>
                <a:chExt cx="1287570" cy="429103"/>
              </a:xfrm>
            </p:grpSpPr>
            <p:sp>
              <p:nvSpPr>
                <p:cNvPr id="267" name="TextBox 266"/>
                <p:cNvSpPr txBox="1"/>
                <p:nvPr/>
              </p:nvSpPr>
              <p:spPr>
                <a:xfrm>
                  <a:off x="785786" y="4857760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8" name="TextBox 267"/>
                <p:cNvSpPr txBox="1"/>
                <p:nvPr/>
              </p:nvSpPr>
              <p:spPr>
                <a:xfrm>
                  <a:off x="1000100" y="4857765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2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9" name="TextBox 268"/>
                <p:cNvSpPr txBox="1"/>
                <p:nvPr/>
              </p:nvSpPr>
              <p:spPr>
                <a:xfrm>
                  <a:off x="1214414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3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0" name="TextBox 269"/>
                <p:cNvSpPr txBox="1"/>
                <p:nvPr/>
              </p:nvSpPr>
              <p:spPr>
                <a:xfrm>
                  <a:off x="1428728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4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1643042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5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72" name="TextBox 271"/>
                <p:cNvSpPr txBox="1"/>
                <p:nvPr/>
              </p:nvSpPr>
              <p:spPr>
                <a:xfrm>
                  <a:off x="1857356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6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58" name="Группа 150"/>
              <p:cNvGrpSpPr/>
              <p:nvPr/>
            </p:nvGrpSpPr>
            <p:grpSpPr>
              <a:xfrm>
                <a:off x="785786" y="5286383"/>
                <a:ext cx="1287570" cy="338561"/>
                <a:chOff x="785786" y="4948296"/>
                <a:chExt cx="1287570" cy="429106"/>
              </a:xfrm>
            </p:grpSpPr>
            <p:sp>
              <p:nvSpPr>
                <p:cNvPr id="261" name="TextBox 260"/>
                <p:cNvSpPr txBox="1"/>
                <p:nvPr/>
              </p:nvSpPr>
              <p:spPr>
                <a:xfrm>
                  <a:off x="785786" y="4948305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2" name="TextBox 261"/>
                <p:cNvSpPr txBox="1"/>
                <p:nvPr/>
              </p:nvSpPr>
              <p:spPr>
                <a:xfrm>
                  <a:off x="1000100" y="4948301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3" name="TextBox 262"/>
                <p:cNvSpPr txBox="1"/>
                <p:nvPr/>
              </p:nvSpPr>
              <p:spPr>
                <a:xfrm>
                  <a:off x="1214414" y="4948301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4" name="TextBox 263"/>
                <p:cNvSpPr txBox="1"/>
                <p:nvPr/>
              </p:nvSpPr>
              <p:spPr>
                <a:xfrm>
                  <a:off x="1428728" y="4948301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2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5" name="TextBox 264"/>
                <p:cNvSpPr txBox="1"/>
                <p:nvPr/>
              </p:nvSpPr>
              <p:spPr>
                <a:xfrm>
                  <a:off x="1643042" y="4948299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3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66" name="TextBox 265"/>
                <p:cNvSpPr txBox="1"/>
                <p:nvPr/>
              </p:nvSpPr>
              <p:spPr>
                <a:xfrm>
                  <a:off x="1857356" y="4948296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4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59" name="TextBox 258"/>
              <p:cNvSpPr txBox="1"/>
              <p:nvPr/>
            </p:nvSpPr>
            <p:spPr>
              <a:xfrm>
                <a:off x="569786" y="5090710"/>
                <a:ext cx="2160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+</a:t>
                </a:r>
                <a:endParaRPr 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60" name="Прямая соединительная линия 259"/>
              <p:cNvCxnSpPr/>
              <p:nvPr/>
            </p:nvCxnSpPr>
            <p:spPr>
              <a:xfrm rot="10800000" flipH="1">
                <a:off x="552218" y="5698188"/>
                <a:ext cx="15840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5" name="TextBox 254"/>
            <p:cNvSpPr txBox="1"/>
            <p:nvPr/>
          </p:nvSpPr>
          <p:spPr>
            <a:xfrm>
              <a:off x="2214546" y="5000636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ru-RU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2214546" y="5403546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ru-RU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3" name="TextBox 272"/>
          <p:cNvSpPr txBox="1"/>
          <p:nvPr/>
        </p:nvSpPr>
        <p:spPr>
          <a:xfrm>
            <a:off x="5356132" y="3025131"/>
            <a:ext cx="21600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8</a:t>
            </a:r>
            <a:endParaRPr lang="ru-RU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4" name="Содержимое 40"/>
          <p:cNvSpPr txBox="1">
            <a:spLocks/>
          </p:cNvSpPr>
          <p:nvPr/>
        </p:nvSpPr>
        <p:spPr>
          <a:xfrm>
            <a:off x="3441692" y="2047859"/>
            <a:ext cx="928693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kumimoji="0" lang="en-US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</a:t>
            </a:r>
            <a:r>
              <a: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ru-RU" altLang="ru-RU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7102249" y="2885651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D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7316563" y="2885651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E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7530877" y="2885651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C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7745191" y="2885651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A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7959505" y="2885651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F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6892599" y="1928802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7106913" y="1928802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7321227" y="1928802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7535541" y="1928802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4" name="Группа 283"/>
          <p:cNvGrpSpPr/>
          <p:nvPr/>
        </p:nvGrpSpPr>
        <p:grpSpPr>
          <a:xfrm>
            <a:off x="6786578" y="2081194"/>
            <a:ext cx="1571636" cy="770581"/>
            <a:chOff x="894079" y="4857757"/>
            <a:chExt cx="1571636" cy="770581"/>
          </a:xfrm>
        </p:grpSpPr>
        <p:grpSp>
          <p:nvGrpSpPr>
            <p:cNvPr id="285" name="Группа 214"/>
            <p:cNvGrpSpPr/>
            <p:nvPr/>
          </p:nvGrpSpPr>
          <p:grpSpPr>
            <a:xfrm>
              <a:off x="894079" y="4857757"/>
              <a:ext cx="1451789" cy="770581"/>
              <a:chOff x="684429" y="4929195"/>
              <a:chExt cx="1451789" cy="770581"/>
            </a:xfrm>
          </p:grpSpPr>
          <p:grpSp>
            <p:nvGrpSpPr>
              <p:cNvPr id="288" name="Группа 217"/>
              <p:cNvGrpSpPr/>
              <p:nvPr/>
            </p:nvGrpSpPr>
            <p:grpSpPr>
              <a:xfrm>
                <a:off x="785786" y="4929195"/>
                <a:ext cx="1287570" cy="338558"/>
                <a:chOff x="785786" y="4857760"/>
                <a:chExt cx="1287570" cy="429103"/>
              </a:xfrm>
            </p:grpSpPr>
            <p:sp>
              <p:nvSpPr>
                <p:cNvPr id="298" name="TextBox 297"/>
                <p:cNvSpPr txBox="1"/>
                <p:nvPr/>
              </p:nvSpPr>
              <p:spPr>
                <a:xfrm>
                  <a:off x="785786" y="4857760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9" name="TextBox 298"/>
                <p:cNvSpPr txBox="1"/>
                <p:nvPr/>
              </p:nvSpPr>
              <p:spPr>
                <a:xfrm>
                  <a:off x="1000100" y="4857765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D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0" name="TextBox 299"/>
                <p:cNvSpPr txBox="1"/>
                <p:nvPr/>
              </p:nvSpPr>
              <p:spPr>
                <a:xfrm>
                  <a:off x="1214414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2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1" name="TextBox 300"/>
                <p:cNvSpPr txBox="1"/>
                <p:nvPr/>
              </p:nvSpPr>
              <p:spPr>
                <a:xfrm>
                  <a:off x="1428728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2" name="TextBox 301"/>
                <p:cNvSpPr txBox="1"/>
                <p:nvPr/>
              </p:nvSpPr>
              <p:spPr>
                <a:xfrm>
                  <a:off x="1643042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B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03" name="TextBox 302"/>
                <p:cNvSpPr txBox="1"/>
                <p:nvPr/>
              </p:nvSpPr>
              <p:spPr>
                <a:xfrm>
                  <a:off x="1857356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89" name="Группа 218"/>
              <p:cNvGrpSpPr/>
              <p:nvPr/>
            </p:nvGrpSpPr>
            <p:grpSpPr>
              <a:xfrm>
                <a:off x="785786" y="5286378"/>
                <a:ext cx="1287570" cy="338563"/>
                <a:chOff x="785786" y="4948296"/>
                <a:chExt cx="1287570" cy="429109"/>
              </a:xfrm>
            </p:grpSpPr>
            <p:sp>
              <p:nvSpPr>
                <p:cNvPr id="292" name="TextBox 291"/>
                <p:cNvSpPr txBox="1"/>
                <p:nvPr/>
              </p:nvSpPr>
              <p:spPr>
                <a:xfrm>
                  <a:off x="785786" y="4948304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3" name="TextBox 292"/>
                <p:cNvSpPr txBox="1"/>
                <p:nvPr/>
              </p:nvSpPr>
              <p:spPr>
                <a:xfrm>
                  <a:off x="1000100" y="4948307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4" name="TextBox 293"/>
                <p:cNvSpPr txBox="1"/>
                <p:nvPr/>
              </p:nvSpPr>
              <p:spPr>
                <a:xfrm>
                  <a:off x="1214414" y="4948301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C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5" name="TextBox 294"/>
                <p:cNvSpPr txBox="1"/>
                <p:nvPr/>
              </p:nvSpPr>
              <p:spPr>
                <a:xfrm>
                  <a:off x="1428728" y="4948301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A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6" name="TextBox 295"/>
                <p:cNvSpPr txBox="1"/>
                <p:nvPr/>
              </p:nvSpPr>
              <p:spPr>
                <a:xfrm>
                  <a:off x="1643042" y="4948299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F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7" name="TextBox 296"/>
                <p:cNvSpPr txBox="1"/>
                <p:nvPr/>
              </p:nvSpPr>
              <p:spPr>
                <a:xfrm>
                  <a:off x="1857356" y="4948296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E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90" name="TextBox 289"/>
              <p:cNvSpPr txBox="1"/>
              <p:nvPr/>
            </p:nvSpPr>
            <p:spPr>
              <a:xfrm>
                <a:off x="684429" y="5090710"/>
                <a:ext cx="2160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+</a:t>
                </a:r>
                <a:endParaRPr 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91" name="Прямая соединительная линия 290"/>
              <p:cNvCxnSpPr/>
              <p:nvPr/>
            </p:nvCxnSpPr>
            <p:spPr>
              <a:xfrm rot="10800000" flipH="1">
                <a:off x="696218" y="5698188"/>
                <a:ext cx="14400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6" name="TextBox 285"/>
            <p:cNvSpPr txBox="1"/>
            <p:nvPr/>
          </p:nvSpPr>
          <p:spPr>
            <a:xfrm>
              <a:off x="2249715" y="5000636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16</a:t>
              </a:r>
              <a:endParaRPr lang="ru-RU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249715" y="5403546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16</a:t>
              </a:r>
              <a:endParaRPr lang="ru-RU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04" name="TextBox 303"/>
          <p:cNvSpPr txBox="1"/>
          <p:nvPr/>
        </p:nvSpPr>
        <p:spPr>
          <a:xfrm>
            <a:off x="8130491" y="3025131"/>
            <a:ext cx="21600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16</a:t>
            </a:r>
            <a:endParaRPr lang="ru-RU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5" name="Содержимое 40"/>
          <p:cNvSpPr txBox="1">
            <a:spLocks/>
          </p:cNvSpPr>
          <p:nvPr/>
        </p:nvSpPr>
        <p:spPr>
          <a:xfrm>
            <a:off x="6264043" y="2047859"/>
            <a:ext cx="928693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kumimoji="0" lang="en-US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</a:t>
            </a:r>
            <a:r>
              <a: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ru-RU" altLang="ru-RU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244950" cy="1082660"/>
          </a:xfrm>
        </p:spPr>
        <p:txBody>
          <a:bodyPr/>
          <a:lstStyle/>
          <a:p>
            <a:r>
              <a:rPr lang="ru-RU" dirty="0" smtClean="0"/>
              <a:t>Сложение чисел в системе </a:t>
            </a:r>
            <a:br>
              <a:rPr lang="ru-RU" dirty="0" smtClean="0"/>
            </a:br>
            <a:r>
              <a:rPr lang="ru-RU" dirty="0" smtClean="0"/>
              <a:t>счисления с основанием </a:t>
            </a:r>
            <a:r>
              <a:rPr lang="en-US" i="1" dirty="0" smtClean="0"/>
              <a:t>q</a:t>
            </a:r>
            <a:endParaRPr lang="ru-RU" i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2570050" y="3025131"/>
            <a:ext cx="21600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ru-RU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5" name="Содержимое 40"/>
          <p:cNvSpPr txBox="1">
            <a:spLocks/>
          </p:cNvSpPr>
          <p:nvPr/>
        </p:nvSpPr>
        <p:spPr>
          <a:xfrm>
            <a:off x="655610" y="2047859"/>
            <a:ext cx="928693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а</a:t>
            </a:r>
            <a:r>
              <a:rPr kumimoji="0" lang="en-US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</a:t>
            </a:r>
            <a:r>
              <a: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ru-RU" altLang="ru-RU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58" name="Овал 457">
            <a:hlinkClick r:id="rId2" action="ppaction://hlinksldjump"/>
          </p:cNvPr>
          <p:cNvSpPr/>
          <p:nvPr/>
        </p:nvSpPr>
        <p:spPr>
          <a:xfrm>
            <a:off x="8143900" y="5750983"/>
            <a:ext cx="714380" cy="71438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solidFill>
                  <a:sysClr val="windowText" lastClr="000000"/>
                </a:solidFill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solidFill>
                <a:sysClr val="windowText" lastClr="00000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459" name="TextBox 458"/>
          <p:cNvSpPr txBox="1"/>
          <p:nvPr/>
        </p:nvSpPr>
        <p:spPr>
          <a:xfrm rot="16200000">
            <a:off x="7919896" y="5004365"/>
            <a:ext cx="11623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Реши сам</a:t>
            </a:r>
            <a:endParaRPr lang="ru-RU" dirty="0"/>
          </a:p>
        </p:txBody>
      </p:sp>
      <p:sp>
        <p:nvSpPr>
          <p:cNvPr id="163" name="Содержимое 40"/>
          <p:cNvSpPr txBox="1">
            <a:spLocks/>
          </p:cNvSpPr>
          <p:nvPr/>
        </p:nvSpPr>
        <p:spPr>
          <a:xfrm>
            <a:off x="642911" y="1571612"/>
            <a:ext cx="928693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№ 1. </a:t>
            </a:r>
            <a:endParaRPr kumimoji="0" lang="ru-RU" altLang="ru-RU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1350940" y="2885651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565254" y="2885651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779568" y="2885651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993882" y="2885651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2208196" y="2885651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422510" y="2885651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355604" y="1928802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569918" y="1928802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784232" y="1928802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998546" y="1928802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212860" y="1928802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83" name="Группа 182"/>
          <p:cNvGrpSpPr/>
          <p:nvPr/>
        </p:nvGrpSpPr>
        <p:grpSpPr>
          <a:xfrm>
            <a:off x="1117372" y="2081194"/>
            <a:ext cx="1668678" cy="770581"/>
            <a:chOff x="761868" y="4857757"/>
            <a:chExt cx="1668678" cy="770581"/>
          </a:xfrm>
        </p:grpSpPr>
        <p:grpSp>
          <p:nvGrpSpPr>
            <p:cNvPr id="184" name="Группа 78"/>
            <p:cNvGrpSpPr/>
            <p:nvPr/>
          </p:nvGrpSpPr>
          <p:grpSpPr>
            <a:xfrm>
              <a:off x="761868" y="4857757"/>
              <a:ext cx="1584000" cy="770581"/>
              <a:chOff x="552218" y="4929195"/>
              <a:chExt cx="1584000" cy="770581"/>
            </a:xfrm>
          </p:grpSpPr>
          <p:grpSp>
            <p:nvGrpSpPr>
              <p:cNvPr id="187" name="Группа 81"/>
              <p:cNvGrpSpPr/>
              <p:nvPr/>
            </p:nvGrpSpPr>
            <p:grpSpPr>
              <a:xfrm>
                <a:off x="785786" y="4929195"/>
                <a:ext cx="1287570" cy="338558"/>
                <a:chOff x="785786" y="4857760"/>
                <a:chExt cx="1287570" cy="429103"/>
              </a:xfrm>
            </p:grpSpPr>
            <p:sp>
              <p:nvSpPr>
                <p:cNvPr id="201" name="TextBox 200"/>
                <p:cNvSpPr txBox="1"/>
                <p:nvPr/>
              </p:nvSpPr>
              <p:spPr>
                <a:xfrm>
                  <a:off x="785786" y="4857760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1000100" y="4857765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2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1214414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>
                  <a:off x="1428728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8" name="TextBox 217"/>
                <p:cNvSpPr txBox="1"/>
                <p:nvPr/>
              </p:nvSpPr>
              <p:spPr>
                <a:xfrm>
                  <a:off x="1643042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0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21" name="TextBox 220"/>
                <p:cNvSpPr txBox="1"/>
                <p:nvPr/>
              </p:nvSpPr>
              <p:spPr>
                <a:xfrm>
                  <a:off x="1857356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88" name="Группа 82"/>
              <p:cNvGrpSpPr/>
              <p:nvPr/>
            </p:nvGrpSpPr>
            <p:grpSpPr>
              <a:xfrm>
                <a:off x="785786" y="5286384"/>
                <a:ext cx="1287570" cy="338561"/>
                <a:chOff x="785786" y="4948296"/>
                <a:chExt cx="1287570" cy="429106"/>
              </a:xfrm>
            </p:grpSpPr>
            <p:sp>
              <p:nvSpPr>
                <p:cNvPr id="191" name="TextBox 190"/>
                <p:cNvSpPr txBox="1"/>
                <p:nvPr/>
              </p:nvSpPr>
              <p:spPr>
                <a:xfrm>
                  <a:off x="785786" y="4948305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000100" y="4948301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214414" y="4948301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8" name="TextBox 197"/>
                <p:cNvSpPr txBox="1"/>
                <p:nvPr/>
              </p:nvSpPr>
              <p:spPr>
                <a:xfrm>
                  <a:off x="1428728" y="4948301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2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1643042" y="4948299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2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1857356" y="4948296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2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89" name="TextBox 188"/>
              <p:cNvSpPr txBox="1"/>
              <p:nvPr/>
            </p:nvSpPr>
            <p:spPr>
              <a:xfrm>
                <a:off x="569786" y="5090710"/>
                <a:ext cx="2160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200" dirty="0" smtClean="0">
                    <a:latin typeface="Arial" pitchFamily="34" charset="0"/>
                    <a:cs typeface="Arial" pitchFamily="34" charset="0"/>
                  </a:rPr>
                  <a:t>+</a:t>
                </a:r>
                <a:endParaRPr 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90" name="Прямая соединительная линия 189"/>
              <p:cNvCxnSpPr/>
              <p:nvPr/>
            </p:nvCxnSpPr>
            <p:spPr>
              <a:xfrm rot="10800000" flipH="1">
                <a:off x="552218" y="5698188"/>
                <a:ext cx="15840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2214546" y="5000636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ru-RU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2214546" y="5403546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ru-RU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" grpId="0" animBg="1"/>
      <p:bldP spid="461" grpId="1" animBg="1"/>
      <p:bldP spid="462" grpId="0" animBg="1"/>
      <p:bldP spid="462" grpId="1" animBg="1"/>
      <p:bldP spid="463" grpId="0" animBg="1"/>
      <p:bldP spid="463" grpId="1" animBg="1"/>
      <p:bldP spid="460" grpId="0" animBg="1"/>
      <p:bldP spid="460" grpId="1" animBg="1"/>
      <p:bldP spid="226" grpId="0"/>
      <p:bldP spid="241" grpId="0"/>
      <p:bldP spid="242" grpId="0"/>
      <p:bldP spid="245" grpId="0"/>
      <p:bldP spid="246" grpId="0"/>
      <p:bldP spid="247" grpId="0"/>
      <p:bldP spid="250" grpId="0"/>
      <p:bldP spid="251" grpId="0"/>
      <p:bldP spid="252" grpId="0"/>
      <p:bldP spid="273" grpId="0"/>
      <p:bldP spid="274" grpId="0"/>
      <p:bldP spid="275" grpId="0"/>
      <p:bldP spid="276" grpId="0"/>
      <p:bldP spid="277" grpId="0"/>
      <p:bldP spid="278" grpId="0"/>
      <p:bldP spid="279" grpId="0"/>
      <p:bldP spid="282" grpId="0"/>
      <p:bldP spid="283" grpId="0"/>
      <p:bldP spid="304" grpId="0"/>
      <p:bldP spid="305" grpId="0"/>
      <p:bldP spid="222" grpId="0"/>
      <p:bldP spid="458" grpId="0" animBg="1"/>
      <p:bldP spid="459" grpId="0"/>
      <p:bldP spid="164" grpId="0"/>
      <p:bldP spid="167" grpId="0"/>
      <p:bldP spid="168" grpId="0"/>
      <p:bldP spid="174" grpId="0"/>
      <p:bldP spid="175" grpId="0"/>
      <p:bldP spid="176" grpId="0"/>
      <p:bldP spid="179" grpId="0"/>
      <p:bldP spid="181" grpId="0"/>
      <p:bldP spid="1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Решите самостоятельно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95694" y="5929330"/>
            <a:ext cx="2448272" cy="504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/>
              <a:t>ОТВЕТ</a:t>
            </a:r>
            <a:endParaRPr lang="ru-RU" sz="2000" b="1" dirty="0"/>
          </a:p>
        </p:txBody>
      </p:sp>
      <p:grpSp>
        <p:nvGrpSpPr>
          <p:cNvPr id="154" name="Группа 153"/>
          <p:cNvGrpSpPr/>
          <p:nvPr/>
        </p:nvGrpSpPr>
        <p:grpSpPr>
          <a:xfrm>
            <a:off x="3441692" y="2047859"/>
            <a:ext cx="2130440" cy="803916"/>
            <a:chOff x="3441692" y="2047859"/>
            <a:chExt cx="2130440" cy="803916"/>
          </a:xfrm>
        </p:grpSpPr>
        <p:grpSp>
          <p:nvGrpSpPr>
            <p:cNvPr id="68" name="Группа 67"/>
            <p:cNvGrpSpPr/>
            <p:nvPr/>
          </p:nvGrpSpPr>
          <p:grpSpPr>
            <a:xfrm>
              <a:off x="3903454" y="2081194"/>
              <a:ext cx="1668678" cy="770581"/>
              <a:chOff x="761868" y="4857757"/>
              <a:chExt cx="1668678" cy="770581"/>
            </a:xfrm>
          </p:grpSpPr>
          <p:grpSp>
            <p:nvGrpSpPr>
              <p:cNvPr id="69" name="Группа 146"/>
              <p:cNvGrpSpPr/>
              <p:nvPr/>
            </p:nvGrpSpPr>
            <p:grpSpPr>
              <a:xfrm>
                <a:off x="761868" y="4857757"/>
                <a:ext cx="1584000" cy="770581"/>
                <a:chOff x="552218" y="4929195"/>
                <a:chExt cx="1584000" cy="770581"/>
              </a:xfrm>
            </p:grpSpPr>
            <p:grpSp>
              <p:nvGrpSpPr>
                <p:cNvPr id="72" name="Группа 149"/>
                <p:cNvGrpSpPr/>
                <p:nvPr/>
              </p:nvGrpSpPr>
              <p:grpSpPr>
                <a:xfrm>
                  <a:off x="785786" y="4929195"/>
                  <a:ext cx="1287570" cy="338558"/>
                  <a:chOff x="785786" y="4857760"/>
                  <a:chExt cx="1287570" cy="429103"/>
                </a:xfrm>
              </p:grpSpPr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785786" y="4857760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5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1000100" y="4857765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5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1214414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5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1428728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5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1643042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5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857356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5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73" name="Группа 150"/>
                <p:cNvGrpSpPr/>
                <p:nvPr/>
              </p:nvGrpSpPr>
              <p:grpSpPr>
                <a:xfrm>
                  <a:off x="785786" y="5286382"/>
                  <a:ext cx="1287570" cy="339926"/>
                  <a:chOff x="785786" y="4948296"/>
                  <a:chExt cx="1287570" cy="430836"/>
                </a:xfrm>
              </p:grpSpPr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785786" y="4948305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 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1000100" y="4948301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 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1214414" y="4948301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2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1428728" y="4948301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3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1643042" y="4948299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4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1857356" y="4948296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5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59" name="TextBox 158"/>
                  <p:cNvSpPr txBox="1"/>
                  <p:nvPr/>
                </p:nvSpPr>
                <p:spPr>
                  <a:xfrm>
                    <a:off x="1006450" y="4950035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74" name="TextBox 73"/>
                <p:cNvSpPr txBox="1"/>
                <p:nvPr/>
              </p:nvSpPr>
              <p:spPr>
                <a:xfrm>
                  <a:off x="569786" y="5090710"/>
                  <a:ext cx="216000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+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75" name="Прямая соединительная линия 74"/>
                <p:cNvCxnSpPr/>
                <p:nvPr/>
              </p:nvCxnSpPr>
              <p:spPr>
                <a:xfrm rot="10800000" flipH="1">
                  <a:off x="552218" y="5698188"/>
                  <a:ext cx="1584000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TextBox 69"/>
              <p:cNvSpPr txBox="1"/>
              <p:nvPr/>
            </p:nvSpPr>
            <p:spPr>
              <a:xfrm>
                <a:off x="2214546" y="5000636"/>
                <a:ext cx="21600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8</a:t>
                </a:r>
                <a:endParaRPr lang="ru-RU" sz="1200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214546" y="5403546"/>
                <a:ext cx="21600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8</a:t>
                </a:r>
                <a:endParaRPr lang="ru-RU" sz="1200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9" name="Содержимое 40"/>
            <p:cNvSpPr txBox="1">
              <a:spLocks/>
            </p:cNvSpPr>
            <p:nvPr/>
          </p:nvSpPr>
          <p:spPr>
            <a:xfrm>
              <a:off x="3441692" y="2047859"/>
              <a:ext cx="928693" cy="3571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altLang="ru-RU" sz="2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kumimoji="0" lang="en-US" altLang="ru-RU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)</a:t>
              </a:r>
              <a:r>
                <a:rPr kumimoji="0" lang="ru-RU" altLang="ru-RU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</a:t>
              </a:r>
              <a:endPara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55" name="Группа 154"/>
          <p:cNvGrpSpPr/>
          <p:nvPr/>
        </p:nvGrpSpPr>
        <p:grpSpPr>
          <a:xfrm>
            <a:off x="6264043" y="2047859"/>
            <a:ext cx="2094171" cy="803916"/>
            <a:chOff x="6264043" y="2047859"/>
            <a:chExt cx="2094171" cy="803916"/>
          </a:xfrm>
        </p:grpSpPr>
        <p:grpSp>
          <p:nvGrpSpPr>
            <p:cNvPr id="99" name="Группа 98"/>
            <p:cNvGrpSpPr/>
            <p:nvPr/>
          </p:nvGrpSpPr>
          <p:grpSpPr>
            <a:xfrm>
              <a:off x="6786578" y="2081194"/>
              <a:ext cx="1571636" cy="770581"/>
              <a:chOff x="894079" y="4857757"/>
              <a:chExt cx="1571636" cy="770581"/>
            </a:xfrm>
          </p:grpSpPr>
          <p:grpSp>
            <p:nvGrpSpPr>
              <p:cNvPr id="100" name="Группа 214"/>
              <p:cNvGrpSpPr/>
              <p:nvPr/>
            </p:nvGrpSpPr>
            <p:grpSpPr>
              <a:xfrm>
                <a:off x="894079" y="4857757"/>
                <a:ext cx="1451789" cy="770581"/>
                <a:chOff x="684429" y="4929195"/>
                <a:chExt cx="1451789" cy="770581"/>
              </a:xfrm>
            </p:grpSpPr>
            <p:grpSp>
              <p:nvGrpSpPr>
                <p:cNvPr id="103" name="Группа 217"/>
                <p:cNvGrpSpPr/>
                <p:nvPr/>
              </p:nvGrpSpPr>
              <p:grpSpPr>
                <a:xfrm>
                  <a:off x="785786" y="4929195"/>
                  <a:ext cx="1287570" cy="338558"/>
                  <a:chOff x="785786" y="4857760"/>
                  <a:chExt cx="1287570" cy="429103"/>
                </a:xfrm>
              </p:grpSpPr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785786" y="4857760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 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1000100" y="4857765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3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1214414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8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1428728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C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1643042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1857356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6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04" name="Группа 218"/>
                <p:cNvGrpSpPr/>
                <p:nvPr/>
              </p:nvGrpSpPr>
              <p:grpSpPr>
                <a:xfrm>
                  <a:off x="785786" y="5286376"/>
                  <a:ext cx="1287570" cy="338563"/>
                  <a:chOff x="785786" y="4948296"/>
                  <a:chExt cx="1287570" cy="429109"/>
                </a:xfrm>
              </p:grpSpPr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785786" y="4948304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 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000100" y="4948307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 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1214414" y="4948301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1428728" y="4948301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2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1643042" y="4948299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1857356" y="4948296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05" name="TextBox 104"/>
                <p:cNvSpPr txBox="1"/>
                <p:nvPr/>
              </p:nvSpPr>
              <p:spPr>
                <a:xfrm>
                  <a:off x="684429" y="5090710"/>
                  <a:ext cx="216000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+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6" name="Прямая соединительная линия 105"/>
                <p:cNvCxnSpPr/>
                <p:nvPr/>
              </p:nvCxnSpPr>
              <p:spPr>
                <a:xfrm rot="10800000" flipH="1">
                  <a:off x="696218" y="5698188"/>
                  <a:ext cx="1440000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TextBox 100"/>
              <p:cNvSpPr txBox="1"/>
              <p:nvPr/>
            </p:nvSpPr>
            <p:spPr>
              <a:xfrm>
                <a:off x="2249715" y="5000636"/>
                <a:ext cx="21600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16</a:t>
                </a:r>
                <a:endParaRPr lang="ru-RU" sz="1200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249715" y="5403546"/>
                <a:ext cx="21600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2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16</a:t>
                </a:r>
                <a:endParaRPr lang="ru-RU" sz="1200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0" name="Содержимое 40"/>
            <p:cNvSpPr txBox="1">
              <a:spLocks/>
            </p:cNvSpPr>
            <p:nvPr/>
          </p:nvSpPr>
          <p:spPr>
            <a:xfrm>
              <a:off x="6264043" y="2047859"/>
              <a:ext cx="928693" cy="3571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altLang="ru-RU" sz="2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c</a:t>
              </a:r>
              <a:r>
                <a:rPr kumimoji="0" lang="en-US" altLang="ru-RU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)</a:t>
              </a:r>
              <a:r>
                <a:rPr kumimoji="0" lang="ru-RU" altLang="ru-RU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</a:t>
              </a:r>
              <a:endPara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21" name="Содержимое 40"/>
          <p:cNvSpPr txBox="1">
            <a:spLocks/>
          </p:cNvSpPr>
          <p:nvPr/>
        </p:nvSpPr>
        <p:spPr>
          <a:xfrm>
            <a:off x="642911" y="1571612"/>
            <a:ext cx="928693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№ </a:t>
            </a:r>
            <a:r>
              <a:rPr kumimoji="0" lang="en-US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 </a:t>
            </a:r>
            <a:endParaRPr kumimoji="0" lang="ru-RU" altLang="ru-RU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56" name="Группа 155"/>
          <p:cNvGrpSpPr/>
          <p:nvPr/>
        </p:nvGrpSpPr>
        <p:grpSpPr>
          <a:xfrm>
            <a:off x="1350940" y="2885651"/>
            <a:ext cx="6995551" cy="338554"/>
            <a:chOff x="1350940" y="2885651"/>
            <a:chExt cx="6995551" cy="338554"/>
          </a:xfrm>
        </p:grpSpPr>
        <p:sp>
          <p:nvSpPr>
            <p:cNvPr id="55" name="TextBox 54"/>
            <p:cNvSpPr txBox="1"/>
            <p:nvPr/>
          </p:nvSpPr>
          <p:spPr>
            <a:xfrm>
              <a:off x="2570050" y="3025131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ru-RU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137022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351336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65650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779964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94278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208592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356132" y="3025131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ru-RU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102249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316563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530877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E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745191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C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959505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130491" y="3025131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16</a:t>
              </a:r>
              <a:endParaRPr lang="ru-RU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1350940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565254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779568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993882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2208196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422510" y="2885651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sz="22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3" name="Группа 152"/>
          <p:cNvGrpSpPr/>
          <p:nvPr/>
        </p:nvGrpSpPr>
        <p:grpSpPr>
          <a:xfrm>
            <a:off x="655610" y="2047859"/>
            <a:ext cx="2130440" cy="803916"/>
            <a:chOff x="655610" y="2047859"/>
            <a:chExt cx="2130440" cy="803916"/>
          </a:xfrm>
        </p:grpSpPr>
        <p:sp>
          <p:nvSpPr>
            <p:cNvPr id="56" name="Содержимое 40"/>
            <p:cNvSpPr txBox="1">
              <a:spLocks/>
            </p:cNvSpPr>
            <p:nvPr/>
          </p:nvSpPr>
          <p:spPr>
            <a:xfrm>
              <a:off x="655610" y="2047859"/>
              <a:ext cx="928693" cy="35719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ru-RU" altLang="ru-RU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а</a:t>
              </a:r>
              <a:r>
                <a:rPr kumimoji="0" lang="en-US" altLang="ru-RU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)</a:t>
              </a:r>
              <a:r>
                <a:rPr kumimoji="0" lang="ru-RU" altLang="ru-RU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 </a:t>
              </a:r>
              <a:endParaRPr kumimoji="0" lang="ru-RU" alt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133" name="Группа 132"/>
            <p:cNvGrpSpPr/>
            <p:nvPr/>
          </p:nvGrpSpPr>
          <p:grpSpPr>
            <a:xfrm>
              <a:off x="1117372" y="2081194"/>
              <a:ext cx="1668678" cy="770581"/>
              <a:chOff x="761868" y="4857757"/>
              <a:chExt cx="1668678" cy="770581"/>
            </a:xfrm>
          </p:grpSpPr>
          <p:grpSp>
            <p:nvGrpSpPr>
              <p:cNvPr id="134" name="Группа 78"/>
              <p:cNvGrpSpPr/>
              <p:nvPr/>
            </p:nvGrpSpPr>
            <p:grpSpPr>
              <a:xfrm>
                <a:off x="761868" y="4857757"/>
                <a:ext cx="1584000" cy="770581"/>
                <a:chOff x="552218" y="4929195"/>
                <a:chExt cx="1584000" cy="770581"/>
              </a:xfrm>
            </p:grpSpPr>
            <p:grpSp>
              <p:nvGrpSpPr>
                <p:cNvPr id="137" name="Группа 81"/>
                <p:cNvGrpSpPr/>
                <p:nvPr/>
              </p:nvGrpSpPr>
              <p:grpSpPr>
                <a:xfrm>
                  <a:off x="785786" y="4929195"/>
                  <a:ext cx="1287570" cy="338558"/>
                  <a:chOff x="785786" y="4857760"/>
                  <a:chExt cx="1287570" cy="429103"/>
                </a:xfrm>
              </p:grpSpPr>
              <p:sp>
                <p:nvSpPr>
                  <p:cNvPr id="147" name="TextBox 146"/>
                  <p:cNvSpPr txBox="1"/>
                  <p:nvPr/>
                </p:nvSpPr>
                <p:spPr>
                  <a:xfrm>
                    <a:off x="785786" y="4857760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1000100" y="4857765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1214414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2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50" name="TextBox 149"/>
                  <p:cNvSpPr txBox="1"/>
                  <p:nvPr/>
                </p:nvSpPr>
                <p:spPr>
                  <a:xfrm>
                    <a:off x="1428728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2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51" name="TextBox 150"/>
                  <p:cNvSpPr txBox="1"/>
                  <p:nvPr/>
                </p:nvSpPr>
                <p:spPr>
                  <a:xfrm>
                    <a:off x="1643042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2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1857356" y="4857764"/>
                    <a:ext cx="216000" cy="4290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138" name="Группа 82"/>
                <p:cNvGrpSpPr/>
                <p:nvPr/>
              </p:nvGrpSpPr>
              <p:grpSpPr>
                <a:xfrm>
                  <a:off x="785786" y="5286382"/>
                  <a:ext cx="1287570" cy="338561"/>
                  <a:chOff x="785786" y="4948296"/>
                  <a:chExt cx="1287570" cy="429106"/>
                </a:xfrm>
              </p:grpSpPr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785786" y="4948305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 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1000100" y="4948301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 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43" name="TextBox 142"/>
                  <p:cNvSpPr txBox="1"/>
                  <p:nvPr/>
                </p:nvSpPr>
                <p:spPr>
                  <a:xfrm>
                    <a:off x="1214414" y="4948301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 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1428728" y="4948301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2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1643042" y="4948299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2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1857356" y="4948296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57" name="TextBox 156"/>
                  <p:cNvSpPr txBox="1"/>
                  <p:nvPr/>
                </p:nvSpPr>
                <p:spPr>
                  <a:xfrm>
                    <a:off x="1220764" y="4948301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158" name="TextBox 157"/>
                  <p:cNvSpPr txBox="1"/>
                  <p:nvPr/>
                </p:nvSpPr>
                <p:spPr>
                  <a:xfrm>
                    <a:off x="1006450" y="4948301"/>
                    <a:ext cx="216000" cy="42909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dirty="0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lang="ru-RU" sz="22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39" name="TextBox 138"/>
                <p:cNvSpPr txBox="1"/>
                <p:nvPr/>
              </p:nvSpPr>
              <p:spPr>
                <a:xfrm>
                  <a:off x="569786" y="5090710"/>
                  <a:ext cx="216000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+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40" name="Прямая соединительная линия 139"/>
                <p:cNvCxnSpPr/>
                <p:nvPr/>
              </p:nvCxnSpPr>
              <p:spPr>
                <a:xfrm rot="10800000" flipH="1">
                  <a:off x="552218" y="5698188"/>
                  <a:ext cx="1584000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TextBox 134"/>
              <p:cNvSpPr txBox="1"/>
              <p:nvPr/>
            </p:nvSpPr>
            <p:spPr>
              <a:xfrm>
                <a:off x="2214546" y="5000636"/>
                <a:ext cx="21600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ru-RU" sz="12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ru-RU" sz="1200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2214546" y="5403546"/>
                <a:ext cx="21600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ru-RU" sz="12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ru-RU" sz="1200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211" name="Группа 210"/>
          <p:cNvGrpSpPr/>
          <p:nvPr/>
        </p:nvGrpSpPr>
        <p:grpSpPr>
          <a:xfrm>
            <a:off x="857224" y="3714752"/>
            <a:ext cx="4786346" cy="2714644"/>
            <a:chOff x="2357422" y="3714752"/>
            <a:chExt cx="4786346" cy="2714644"/>
          </a:xfrm>
        </p:grpSpPr>
        <p:sp>
          <p:nvSpPr>
            <p:cNvPr id="212" name="Прямоугольник 211"/>
            <p:cNvSpPr/>
            <p:nvPr/>
          </p:nvSpPr>
          <p:spPr>
            <a:xfrm>
              <a:off x="2357422" y="3714752"/>
              <a:ext cx="4786346" cy="2714644"/>
            </a:xfrm>
            <a:prstGeom prst="rect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i="1" dirty="0"/>
            </a:p>
          </p:txBody>
        </p:sp>
        <p:sp>
          <p:nvSpPr>
            <p:cNvPr id="213" name="Прямоугольник 212"/>
            <p:cNvSpPr/>
            <p:nvPr/>
          </p:nvSpPr>
          <p:spPr>
            <a:xfrm>
              <a:off x="4068236" y="3857628"/>
              <a:ext cx="357190" cy="50006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  <a:alpha val="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ru-RU" i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14" name="Группа 406"/>
            <p:cNvGrpSpPr/>
            <p:nvPr/>
          </p:nvGrpSpPr>
          <p:grpSpPr>
            <a:xfrm>
              <a:off x="4555509" y="3857628"/>
              <a:ext cx="396000" cy="2357454"/>
              <a:chOff x="3857620" y="4071942"/>
              <a:chExt cx="428628" cy="2786058"/>
            </a:xfrm>
          </p:grpSpPr>
          <p:sp>
            <p:nvSpPr>
              <p:cNvPr id="260" name="Прямоугольник 259"/>
              <p:cNvSpPr/>
              <p:nvPr/>
            </p:nvSpPr>
            <p:spPr>
              <a:xfrm flipH="1">
                <a:off x="3857620" y="4071942"/>
                <a:ext cx="404878" cy="2643206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20000"/>
                      <a:lumOff val="8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1" name="Прямоугольник 260"/>
              <p:cNvSpPr/>
              <p:nvPr/>
            </p:nvSpPr>
            <p:spPr>
              <a:xfrm flipV="1">
                <a:off x="3857620" y="5000636"/>
                <a:ext cx="428628" cy="185736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5" name="Группа 409"/>
            <p:cNvGrpSpPr/>
            <p:nvPr/>
          </p:nvGrpSpPr>
          <p:grpSpPr>
            <a:xfrm>
              <a:off x="2689081" y="5222608"/>
              <a:ext cx="2016000" cy="970297"/>
              <a:chOff x="2000232" y="5694103"/>
              <a:chExt cx="2016000" cy="970297"/>
            </a:xfrm>
          </p:grpSpPr>
          <p:grpSp>
            <p:nvGrpSpPr>
              <p:cNvPr id="255" name="Группа 278"/>
              <p:cNvGrpSpPr/>
              <p:nvPr/>
            </p:nvGrpSpPr>
            <p:grpSpPr>
              <a:xfrm>
                <a:off x="2000232" y="5694103"/>
                <a:ext cx="2016000" cy="970297"/>
                <a:chOff x="2000232" y="5598791"/>
                <a:chExt cx="2016000" cy="1060872"/>
              </a:xfrm>
              <a:solidFill>
                <a:srgbClr val="92D050"/>
              </a:solidFill>
            </p:grpSpPr>
            <p:sp>
              <p:nvSpPr>
                <p:cNvPr id="258" name="Полилиния 257"/>
                <p:cNvSpPr/>
                <p:nvPr/>
              </p:nvSpPr>
              <p:spPr>
                <a:xfrm>
                  <a:off x="3543297" y="5598791"/>
                  <a:ext cx="466725" cy="257175"/>
                </a:xfrm>
                <a:custGeom>
                  <a:avLst/>
                  <a:gdLst>
                    <a:gd name="connsiteX0" fmla="*/ 0 w 466725"/>
                    <a:gd name="connsiteY0" fmla="*/ 180975 h 257175"/>
                    <a:gd name="connsiteX1" fmla="*/ 466725 w 466725"/>
                    <a:gd name="connsiteY1" fmla="*/ 0 h 257175"/>
                    <a:gd name="connsiteX2" fmla="*/ 247650 w 466725"/>
                    <a:gd name="connsiteY2" fmla="*/ 257175 h 257175"/>
                    <a:gd name="connsiteX3" fmla="*/ 0 w 466725"/>
                    <a:gd name="connsiteY3" fmla="*/ 180975 h 25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6725" h="257175">
                      <a:moveTo>
                        <a:pt x="0" y="180975"/>
                      </a:moveTo>
                      <a:lnTo>
                        <a:pt x="466725" y="0"/>
                      </a:lnTo>
                      <a:lnTo>
                        <a:pt x="247650" y="257175"/>
                      </a:lnTo>
                      <a:lnTo>
                        <a:pt x="0" y="1809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9" name="Прямоугольник 258"/>
                <p:cNvSpPr/>
                <p:nvPr/>
              </p:nvSpPr>
              <p:spPr>
                <a:xfrm>
                  <a:off x="2000232" y="5715012"/>
                  <a:ext cx="2016000" cy="944651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256" name="Прямоугольник 255"/>
              <p:cNvSpPr/>
              <p:nvPr/>
            </p:nvSpPr>
            <p:spPr>
              <a:xfrm>
                <a:off x="2081195" y="6176958"/>
                <a:ext cx="1857388" cy="396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36000" tIns="0" rIns="36000" bIns="0" rtlCol="0" anchor="t" anchorCtr="0"/>
              <a:lstStyle/>
              <a:p>
                <a:pPr algn="ctr"/>
                <a:r>
                  <a:rPr lang="ru-RU" sz="2200" i="1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ru-RU" sz="2200" i="1" baseline="-250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= </a:t>
                </a:r>
                <a:r>
                  <a:rPr lang="ru-RU" sz="2200" i="1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ru-RU" sz="2200" i="1" baseline="-250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+ </a:t>
                </a:r>
                <a:r>
                  <a:rPr lang="ru-RU" sz="2200" i="1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ru-RU" sz="2200" i="1" baseline="-250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200" i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- </a:t>
                </a:r>
                <a:r>
                  <a:rPr lang="ru-RU" sz="2200" i="1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7" name="Прямоугольник 256"/>
              <p:cNvSpPr/>
              <p:nvPr/>
            </p:nvSpPr>
            <p:spPr>
              <a:xfrm>
                <a:off x="2081195" y="5743591"/>
                <a:ext cx="1857388" cy="4286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200" i="1" dirty="0" err="1" smtClean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ru-RU" sz="2200" i="1" baseline="-25000" dirty="0" err="1" smtClean="0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latin typeface="Arial" pitchFamily="34" charset="0"/>
                    <a:cs typeface="Arial" pitchFamily="34" charset="0"/>
                  </a:rPr>
                  <a:t> + </a:t>
                </a:r>
                <a:r>
                  <a:rPr lang="ru-RU" sz="2200" i="1" dirty="0" err="1" smtClean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ru-RU" sz="2200" i="1" baseline="-25000" dirty="0" err="1" smtClean="0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000" i="1" dirty="0" smtClean="0"/>
                  <a:t>≥</a:t>
                </a:r>
                <a:r>
                  <a:rPr lang="ru-RU" sz="2200" i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200" i="1" dirty="0" err="1" smtClean="0">
                    <a:latin typeface="Arial" pitchFamily="34" charset="0"/>
                    <a:cs typeface="Arial" pitchFamily="34" charset="0"/>
                  </a:rPr>
                  <a:t>q</a:t>
                </a:r>
                <a:endParaRPr 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6" name="Группа 415"/>
            <p:cNvGrpSpPr/>
            <p:nvPr/>
          </p:nvGrpSpPr>
          <p:grpSpPr>
            <a:xfrm>
              <a:off x="4842010" y="5222613"/>
              <a:ext cx="2016005" cy="970304"/>
              <a:chOff x="4143367" y="5694108"/>
              <a:chExt cx="2016005" cy="970304"/>
            </a:xfrm>
          </p:grpSpPr>
          <p:grpSp>
            <p:nvGrpSpPr>
              <p:cNvPr id="250" name="Группа 279"/>
              <p:cNvGrpSpPr/>
              <p:nvPr/>
            </p:nvGrpSpPr>
            <p:grpSpPr>
              <a:xfrm>
                <a:off x="4143367" y="5694108"/>
                <a:ext cx="2016005" cy="970304"/>
                <a:chOff x="4214805" y="5598791"/>
                <a:chExt cx="2016005" cy="1060879"/>
              </a:xfrm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53" name="Полилиния 252"/>
                <p:cNvSpPr/>
                <p:nvPr/>
              </p:nvSpPr>
              <p:spPr>
                <a:xfrm flipH="1">
                  <a:off x="4214805" y="5598791"/>
                  <a:ext cx="466725" cy="257175"/>
                </a:xfrm>
                <a:custGeom>
                  <a:avLst/>
                  <a:gdLst>
                    <a:gd name="connsiteX0" fmla="*/ 0 w 466725"/>
                    <a:gd name="connsiteY0" fmla="*/ 180975 h 257175"/>
                    <a:gd name="connsiteX1" fmla="*/ 466725 w 466725"/>
                    <a:gd name="connsiteY1" fmla="*/ 0 h 257175"/>
                    <a:gd name="connsiteX2" fmla="*/ 247650 w 466725"/>
                    <a:gd name="connsiteY2" fmla="*/ 257175 h 257175"/>
                    <a:gd name="connsiteX3" fmla="*/ 0 w 466725"/>
                    <a:gd name="connsiteY3" fmla="*/ 180975 h 25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6725" h="257175">
                      <a:moveTo>
                        <a:pt x="0" y="180975"/>
                      </a:moveTo>
                      <a:lnTo>
                        <a:pt x="466725" y="0"/>
                      </a:lnTo>
                      <a:lnTo>
                        <a:pt x="247650" y="257175"/>
                      </a:lnTo>
                      <a:lnTo>
                        <a:pt x="0" y="1809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254" name="Прямоугольник 253"/>
                <p:cNvSpPr/>
                <p:nvPr/>
              </p:nvSpPr>
              <p:spPr>
                <a:xfrm>
                  <a:off x="4214810" y="5715018"/>
                  <a:ext cx="2016000" cy="944652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251" name="Прямоугольник 250"/>
              <p:cNvSpPr/>
              <p:nvPr/>
            </p:nvSpPr>
            <p:spPr>
              <a:xfrm>
                <a:off x="4224335" y="6176982"/>
                <a:ext cx="1857388" cy="396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bIns="0" rtlCol="0" anchor="t" anchorCtr="0"/>
              <a:lstStyle/>
              <a:p>
                <a:pPr algn="ctr"/>
                <a:r>
                  <a:rPr lang="ru-RU" sz="2200" i="1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</a:t>
                </a:r>
                <a:r>
                  <a:rPr lang="ru-RU" sz="2200" i="1" baseline="-250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= </a:t>
                </a:r>
                <a:r>
                  <a:rPr lang="ru-RU" sz="2200" i="1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ru-RU" sz="2200" i="1" baseline="-250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 + </a:t>
                </a:r>
                <a:r>
                  <a:rPr lang="ru-RU" sz="2200" i="1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ru-RU" sz="2200" i="1" baseline="-25000" dirty="0" err="1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2" name="Прямоугольник 251"/>
              <p:cNvSpPr/>
              <p:nvPr/>
            </p:nvSpPr>
            <p:spPr>
              <a:xfrm>
                <a:off x="4224335" y="5743615"/>
                <a:ext cx="1857388" cy="4286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200" i="1" dirty="0" err="1" smtClean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ru-RU" sz="2200" i="1" baseline="-25000" dirty="0" err="1" smtClean="0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latin typeface="Arial" pitchFamily="34" charset="0"/>
                    <a:cs typeface="Arial" pitchFamily="34" charset="0"/>
                  </a:rPr>
                  <a:t> + </a:t>
                </a:r>
                <a:r>
                  <a:rPr lang="ru-RU" sz="2200" i="1" dirty="0" err="1" smtClean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ru-RU" sz="2200" i="1" baseline="-25000" dirty="0" err="1" smtClean="0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latin typeface="Arial" pitchFamily="34" charset="0"/>
                    <a:cs typeface="Arial" pitchFamily="34" charset="0"/>
                  </a:rPr>
                  <a:t> &lt; </a:t>
                </a:r>
                <a:r>
                  <a:rPr lang="ru-RU" sz="2200" i="1" dirty="0" err="1" smtClean="0">
                    <a:latin typeface="Arial" pitchFamily="34" charset="0"/>
                    <a:cs typeface="Arial" pitchFamily="34" charset="0"/>
                  </a:rPr>
                  <a:t>q</a:t>
                </a:r>
                <a:endParaRPr 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17" name="Группа 421"/>
            <p:cNvGrpSpPr/>
            <p:nvPr/>
          </p:nvGrpSpPr>
          <p:grpSpPr>
            <a:xfrm>
              <a:off x="3141553" y="4000504"/>
              <a:ext cx="3017141" cy="1234994"/>
              <a:chOff x="3564354" y="2714620"/>
              <a:chExt cx="3017141" cy="1234994"/>
            </a:xfrm>
          </p:grpSpPr>
          <p:grpSp>
            <p:nvGrpSpPr>
              <p:cNvPr id="218" name="Группа 191"/>
              <p:cNvGrpSpPr/>
              <p:nvPr/>
            </p:nvGrpSpPr>
            <p:grpSpPr>
              <a:xfrm>
                <a:off x="3761122" y="2714620"/>
                <a:ext cx="2807000" cy="407386"/>
                <a:chOff x="1774231" y="5143512"/>
                <a:chExt cx="2807000" cy="407386"/>
              </a:xfrm>
            </p:grpSpPr>
            <p:sp>
              <p:nvSpPr>
                <p:cNvPr id="241" name="TextBox 240"/>
                <p:cNvSpPr txBox="1"/>
                <p:nvPr/>
              </p:nvSpPr>
              <p:spPr>
                <a:xfrm>
                  <a:off x="4365231" y="5366232"/>
                  <a:ext cx="216000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1200" i="1" dirty="0" smtClean="0">
                      <a:solidFill>
                        <a:srgbClr val="0070C0"/>
                      </a:solidFill>
                      <a:latin typeface="Arial" pitchFamily="34" charset="0"/>
                      <a:cs typeface="Arial" pitchFamily="34" charset="0"/>
                    </a:rPr>
                    <a:t>q</a:t>
                  </a:r>
                  <a:endParaRPr lang="ru-RU" sz="1200" i="1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242" name="Группа 172"/>
                <p:cNvGrpSpPr/>
                <p:nvPr/>
              </p:nvGrpSpPr>
              <p:grpSpPr>
                <a:xfrm>
                  <a:off x="1774231" y="5143512"/>
                  <a:ext cx="2668788" cy="338554"/>
                  <a:chOff x="5072066" y="5000636"/>
                  <a:chExt cx="2668788" cy="338554"/>
                </a:xfrm>
              </p:grpSpPr>
              <p:sp>
                <p:nvSpPr>
                  <p:cNvPr id="243" name="TextBox 242"/>
                  <p:cNvSpPr txBox="1"/>
                  <p:nvPr/>
                </p:nvSpPr>
                <p:spPr>
                  <a:xfrm>
                    <a:off x="507206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n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44" name="TextBox 243"/>
                  <p:cNvSpPr txBox="1"/>
                  <p:nvPr/>
                </p:nvSpPr>
                <p:spPr>
                  <a:xfrm>
                    <a:off x="542877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…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45" name="TextBox 244"/>
                  <p:cNvSpPr txBox="1"/>
                  <p:nvPr/>
                </p:nvSpPr>
                <p:spPr>
                  <a:xfrm>
                    <a:off x="5857884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i+1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46" name="TextBox 245"/>
                  <p:cNvSpPr txBox="1"/>
                  <p:nvPr/>
                </p:nvSpPr>
                <p:spPr>
                  <a:xfrm>
                    <a:off x="6240134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err="1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r>
                      <a:rPr lang="en-US" sz="2200" i="1" baseline="-25000" dirty="0" err="1" smtClean="0">
                        <a:latin typeface="Arial" pitchFamily="34" charset="0"/>
                        <a:cs typeface="Arial" pitchFamily="34" charset="0"/>
                      </a:rPr>
                      <a:t>i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47" name="TextBox 246"/>
                  <p:cNvSpPr txBox="1"/>
                  <p:nvPr/>
                </p:nvSpPr>
                <p:spPr>
                  <a:xfrm>
                    <a:off x="6643702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…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48" name="TextBox 247"/>
                  <p:cNvSpPr txBox="1"/>
                  <p:nvPr/>
                </p:nvSpPr>
                <p:spPr>
                  <a:xfrm>
                    <a:off x="694868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r>
                      <a:rPr lang="ru-RU" sz="2200" i="1" baseline="-25000" dirty="0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49" name="TextBox 248"/>
                  <p:cNvSpPr txBox="1"/>
                  <p:nvPr/>
                </p:nvSpPr>
                <p:spPr>
                  <a:xfrm>
                    <a:off x="730587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sp>
            <p:nvSpPr>
              <p:cNvPr id="219" name="TextBox 218"/>
              <p:cNvSpPr txBox="1"/>
              <p:nvPr/>
            </p:nvSpPr>
            <p:spPr>
              <a:xfrm>
                <a:off x="3564354" y="2876132"/>
                <a:ext cx="2160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2200" i="1" dirty="0" smtClean="0">
                    <a:latin typeface="Arial" pitchFamily="34" charset="0"/>
                    <a:cs typeface="Arial" pitchFamily="34" charset="0"/>
                  </a:rPr>
                  <a:t>+</a:t>
                </a:r>
                <a:endParaRPr lang="ru-RU" sz="2200" i="1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220" name="Группа 192"/>
              <p:cNvGrpSpPr/>
              <p:nvPr/>
            </p:nvGrpSpPr>
            <p:grpSpPr>
              <a:xfrm>
                <a:off x="3761122" y="3071810"/>
                <a:ext cx="2808686" cy="377738"/>
                <a:chOff x="1774231" y="5500702"/>
                <a:chExt cx="2808686" cy="377738"/>
              </a:xfrm>
            </p:grpSpPr>
            <p:grpSp>
              <p:nvGrpSpPr>
                <p:cNvPr id="232" name="Группа 179"/>
                <p:cNvGrpSpPr/>
                <p:nvPr/>
              </p:nvGrpSpPr>
              <p:grpSpPr>
                <a:xfrm>
                  <a:off x="1774231" y="5500702"/>
                  <a:ext cx="2668788" cy="338554"/>
                  <a:chOff x="5072066" y="5000636"/>
                  <a:chExt cx="2668788" cy="338554"/>
                </a:xfrm>
              </p:grpSpPr>
              <p:sp>
                <p:nvSpPr>
                  <p:cNvPr id="234" name="TextBox 233"/>
                  <p:cNvSpPr txBox="1"/>
                  <p:nvPr/>
                </p:nvSpPr>
                <p:spPr>
                  <a:xfrm>
                    <a:off x="507206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err="1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r>
                      <a:rPr lang="en-US" sz="2200" i="1" baseline="-25000" dirty="0" err="1" smtClean="0">
                        <a:latin typeface="Arial" pitchFamily="34" charset="0"/>
                        <a:cs typeface="Arial" pitchFamily="34" charset="0"/>
                      </a:rPr>
                      <a:t>n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35" name="TextBox 234"/>
                  <p:cNvSpPr txBox="1"/>
                  <p:nvPr/>
                </p:nvSpPr>
                <p:spPr>
                  <a:xfrm>
                    <a:off x="542877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…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36" name="TextBox 235"/>
                  <p:cNvSpPr txBox="1"/>
                  <p:nvPr/>
                </p:nvSpPr>
                <p:spPr>
                  <a:xfrm>
                    <a:off x="5857884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i+1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37" name="TextBox 236"/>
                  <p:cNvSpPr txBox="1"/>
                  <p:nvPr/>
                </p:nvSpPr>
                <p:spPr>
                  <a:xfrm>
                    <a:off x="6240134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i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43702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…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39" name="TextBox 238"/>
                  <p:cNvSpPr txBox="1"/>
                  <p:nvPr/>
                </p:nvSpPr>
                <p:spPr>
                  <a:xfrm>
                    <a:off x="694868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r>
                      <a:rPr lang="ru-RU" sz="2200" i="1" baseline="-25000" dirty="0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730587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233" name="TextBox 232"/>
                <p:cNvSpPr txBox="1"/>
                <p:nvPr/>
              </p:nvSpPr>
              <p:spPr>
                <a:xfrm>
                  <a:off x="4366917" y="5693774"/>
                  <a:ext cx="216000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1200" i="1" dirty="0" smtClean="0">
                      <a:solidFill>
                        <a:srgbClr val="0070C0"/>
                      </a:solidFill>
                      <a:latin typeface="Arial" pitchFamily="34" charset="0"/>
                      <a:cs typeface="Arial" pitchFamily="34" charset="0"/>
                    </a:rPr>
                    <a:t>q</a:t>
                  </a:r>
                  <a:endParaRPr lang="ru-RU" sz="1200" i="1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21" name="Группа 193"/>
              <p:cNvGrpSpPr/>
              <p:nvPr/>
            </p:nvGrpSpPr>
            <p:grpSpPr>
              <a:xfrm>
                <a:off x="3772809" y="3571876"/>
                <a:ext cx="2808686" cy="377738"/>
                <a:chOff x="1774231" y="5500702"/>
                <a:chExt cx="2808686" cy="377738"/>
              </a:xfrm>
            </p:grpSpPr>
            <p:grpSp>
              <p:nvGrpSpPr>
                <p:cNvPr id="223" name="Группа 194"/>
                <p:cNvGrpSpPr/>
                <p:nvPr/>
              </p:nvGrpSpPr>
              <p:grpSpPr>
                <a:xfrm>
                  <a:off x="1774231" y="5500702"/>
                  <a:ext cx="2668788" cy="338554"/>
                  <a:chOff x="5072066" y="5000636"/>
                  <a:chExt cx="2668788" cy="338554"/>
                </a:xfrm>
              </p:grpSpPr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507206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err="1" smtClean="0">
                        <a:latin typeface="Arial" pitchFamily="34" charset="0"/>
                        <a:cs typeface="Arial" pitchFamily="34" charset="0"/>
                      </a:rPr>
                      <a:t>s</a:t>
                    </a:r>
                    <a:r>
                      <a:rPr lang="en-US" sz="2200" i="1" baseline="-25000" dirty="0" err="1" smtClean="0">
                        <a:latin typeface="Arial" pitchFamily="34" charset="0"/>
                        <a:cs typeface="Arial" pitchFamily="34" charset="0"/>
                      </a:rPr>
                      <a:t>n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26" name="TextBox 225"/>
                  <p:cNvSpPr txBox="1"/>
                  <p:nvPr/>
                </p:nvSpPr>
                <p:spPr>
                  <a:xfrm>
                    <a:off x="542877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…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27" name="TextBox 226"/>
                  <p:cNvSpPr txBox="1"/>
                  <p:nvPr/>
                </p:nvSpPr>
                <p:spPr>
                  <a:xfrm>
                    <a:off x="5857884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s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i+1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6240322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err="1" smtClean="0">
                        <a:latin typeface="Arial" pitchFamily="34" charset="0"/>
                        <a:cs typeface="Arial" pitchFamily="34" charset="0"/>
                      </a:rPr>
                      <a:t>s</a:t>
                    </a:r>
                    <a:r>
                      <a:rPr lang="en-US" sz="2200" i="1" baseline="-25000" dirty="0" err="1" smtClean="0">
                        <a:latin typeface="Arial" pitchFamily="34" charset="0"/>
                        <a:cs typeface="Arial" pitchFamily="34" charset="0"/>
                      </a:rPr>
                      <a:t>i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6643702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…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694868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s</a:t>
                    </a:r>
                    <a:r>
                      <a:rPr lang="ru-RU" sz="2200" i="1" baseline="-25000" dirty="0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730587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s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224" name="TextBox 223"/>
                <p:cNvSpPr txBox="1"/>
                <p:nvPr/>
              </p:nvSpPr>
              <p:spPr>
                <a:xfrm>
                  <a:off x="4366917" y="5693774"/>
                  <a:ext cx="216000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1200" i="1" dirty="0" smtClean="0">
                      <a:solidFill>
                        <a:srgbClr val="0070C0"/>
                      </a:solidFill>
                      <a:latin typeface="Arial" pitchFamily="34" charset="0"/>
                      <a:cs typeface="Arial" pitchFamily="34" charset="0"/>
                    </a:rPr>
                    <a:t>q</a:t>
                  </a:r>
                  <a:endParaRPr lang="ru-RU" sz="1200" i="1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222" name="Прямая соединительная линия 221"/>
              <p:cNvCxnSpPr/>
              <p:nvPr/>
            </p:nvCxnSpPr>
            <p:spPr>
              <a:xfrm rot="10800000" flipH="1">
                <a:off x="3566040" y="3546537"/>
                <a:ext cx="28800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Прямоугольник 282"/>
          <p:cNvSpPr/>
          <p:nvPr/>
        </p:nvSpPr>
        <p:spPr>
          <a:xfrm>
            <a:off x="4308081" y="2551196"/>
            <a:ext cx="357190" cy="500066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alpha val="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●</a:t>
            </a:r>
            <a:endParaRPr lang="ru-RU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69" cy="1714512"/>
          </a:xfrm>
        </p:spPr>
        <p:txBody>
          <a:bodyPr/>
          <a:lstStyle/>
          <a:p>
            <a:endParaRPr lang="en-US" dirty="0" smtClean="0"/>
          </a:p>
          <a:p>
            <a:r>
              <a:rPr lang="ru-RU" dirty="0" smtClean="0"/>
              <a:t>Чтобы в системе счисления с основанием </a:t>
            </a:r>
            <a:r>
              <a:rPr lang="ru-RU" i="1" dirty="0" err="1" smtClean="0"/>
              <a:t>q</a:t>
            </a:r>
            <a:r>
              <a:rPr lang="ru-RU" i="1" dirty="0" smtClean="0"/>
              <a:t> </a:t>
            </a:r>
            <a:r>
              <a:rPr lang="ru-RU" dirty="0" smtClean="0"/>
              <a:t>получить разность </a:t>
            </a:r>
            <a:r>
              <a:rPr lang="ru-RU" i="1" dirty="0" smtClean="0"/>
              <a:t>R</a:t>
            </a:r>
            <a:r>
              <a:rPr lang="ru-RU" dirty="0" smtClean="0"/>
              <a:t> двух чисел </a:t>
            </a:r>
            <a:r>
              <a:rPr lang="ru-RU" i="1" dirty="0" smtClean="0"/>
              <a:t>A</a:t>
            </a:r>
            <a:r>
              <a:rPr lang="ru-RU" dirty="0" smtClean="0"/>
              <a:t> и </a:t>
            </a:r>
            <a:r>
              <a:rPr lang="ru-RU" i="1" dirty="0" smtClean="0"/>
              <a:t>B</a:t>
            </a:r>
            <a:r>
              <a:rPr lang="ru-RU" dirty="0" smtClean="0"/>
              <a:t>, надо вычислить разности образующих их цифр по разрядам </a:t>
            </a:r>
            <a:r>
              <a:rPr lang="ru-RU" i="1" dirty="0" err="1" smtClean="0"/>
              <a:t>i</a:t>
            </a:r>
            <a:r>
              <a:rPr lang="ru-RU" dirty="0" smtClean="0"/>
              <a:t> справа налево:</a:t>
            </a:r>
          </a:p>
        </p:txBody>
      </p:sp>
      <p:grpSp>
        <p:nvGrpSpPr>
          <p:cNvPr id="4" name="Группа 284"/>
          <p:cNvGrpSpPr/>
          <p:nvPr/>
        </p:nvGrpSpPr>
        <p:grpSpPr>
          <a:xfrm>
            <a:off x="4795354" y="2551196"/>
            <a:ext cx="396000" cy="2357454"/>
            <a:chOff x="3857620" y="4071942"/>
            <a:chExt cx="428628" cy="2786058"/>
          </a:xfrm>
        </p:grpSpPr>
        <p:sp>
          <p:nvSpPr>
            <p:cNvPr id="263" name="Прямоугольник 262"/>
            <p:cNvSpPr/>
            <p:nvPr/>
          </p:nvSpPr>
          <p:spPr>
            <a:xfrm flipH="1">
              <a:off x="3857620" y="4071942"/>
              <a:ext cx="404878" cy="2643206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4" name="Прямоугольник 283"/>
            <p:cNvSpPr/>
            <p:nvPr/>
          </p:nvSpPr>
          <p:spPr>
            <a:xfrm flipV="1">
              <a:off x="3857620" y="5000636"/>
              <a:ext cx="428628" cy="185736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Вычитание чисел в системе счисления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с основанием </a:t>
            </a:r>
            <a:r>
              <a:rPr lang="en-US" i="1" dirty="0" smtClean="0"/>
              <a:t>q</a:t>
            </a:r>
            <a:endParaRPr lang="ru-RU" i="1" dirty="0"/>
          </a:p>
        </p:txBody>
      </p:sp>
      <p:grpSp>
        <p:nvGrpSpPr>
          <p:cNvPr id="5" name="Группа 287"/>
          <p:cNvGrpSpPr/>
          <p:nvPr/>
        </p:nvGrpSpPr>
        <p:grpSpPr>
          <a:xfrm>
            <a:off x="1571604" y="2694072"/>
            <a:ext cx="746542" cy="1214446"/>
            <a:chOff x="1643042" y="2714620"/>
            <a:chExt cx="746542" cy="1214446"/>
          </a:xfrm>
        </p:grpSpPr>
        <p:sp>
          <p:nvSpPr>
            <p:cNvPr id="214" name="TextBox 213"/>
            <p:cNvSpPr txBox="1"/>
            <p:nvPr/>
          </p:nvSpPr>
          <p:spPr>
            <a:xfrm>
              <a:off x="2160211" y="2916792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q</a:t>
              </a:r>
              <a:endParaRPr lang="ru-RU" sz="1200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853705" y="2714620"/>
              <a:ext cx="434978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i="1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ru-RU" sz="2200" i="1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1643042" y="2876132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sz="2200" i="1" dirty="0" smtClean="0">
                  <a:latin typeface="Arial" pitchFamily="34" charset="0"/>
                  <a:cs typeface="Arial" pitchFamily="34" charset="0"/>
                </a:rPr>
                <a:t>–</a:t>
              </a:r>
              <a:endParaRPr lang="ru-RU" sz="2200" i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42" name="Прямая соединительная линия 241"/>
            <p:cNvCxnSpPr/>
            <p:nvPr/>
          </p:nvCxnSpPr>
          <p:spPr>
            <a:xfrm rot="10800000" flipH="1">
              <a:off x="1714202" y="3546537"/>
              <a:ext cx="5760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/>
            <p:cNvSpPr txBox="1"/>
            <p:nvPr/>
          </p:nvSpPr>
          <p:spPr>
            <a:xfrm>
              <a:off x="1853705" y="3071810"/>
              <a:ext cx="434978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i="1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ru-RU" sz="2200" i="1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2161897" y="3244334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q</a:t>
              </a:r>
              <a:endParaRPr lang="ru-RU" sz="1200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865392" y="3571876"/>
              <a:ext cx="434978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2200" i="1" dirty="0" smtClean="0">
                  <a:latin typeface="Arial" pitchFamily="34" charset="0"/>
                  <a:cs typeface="Arial" pitchFamily="34" charset="0"/>
                </a:rPr>
                <a:t>R</a:t>
              </a:r>
              <a:endParaRPr lang="ru-RU" sz="2200" i="1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2173584" y="3744400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i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q</a:t>
              </a:r>
              <a:endParaRPr lang="ru-RU" sz="1200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" name="Группа 285"/>
          <p:cNvGrpSpPr/>
          <p:nvPr/>
        </p:nvGrpSpPr>
        <p:grpSpPr>
          <a:xfrm>
            <a:off x="2928926" y="3916186"/>
            <a:ext cx="2016000" cy="970299"/>
            <a:chOff x="2000232" y="5694113"/>
            <a:chExt cx="2016000" cy="970299"/>
          </a:xfrm>
        </p:grpSpPr>
        <p:grpSp>
          <p:nvGrpSpPr>
            <p:cNvPr id="7" name="Группа 278"/>
            <p:cNvGrpSpPr/>
            <p:nvPr/>
          </p:nvGrpSpPr>
          <p:grpSpPr>
            <a:xfrm>
              <a:off x="2000232" y="5694113"/>
              <a:ext cx="2016000" cy="970299"/>
              <a:chOff x="2000232" y="5598791"/>
              <a:chExt cx="2016000" cy="1060872"/>
            </a:xfrm>
            <a:solidFill>
              <a:srgbClr val="92D050"/>
            </a:solidFill>
          </p:grpSpPr>
          <p:sp>
            <p:nvSpPr>
              <p:cNvPr id="277" name="Полилиния 276"/>
              <p:cNvSpPr/>
              <p:nvPr/>
            </p:nvSpPr>
            <p:spPr>
              <a:xfrm>
                <a:off x="3543297" y="5598791"/>
                <a:ext cx="466725" cy="257175"/>
              </a:xfrm>
              <a:custGeom>
                <a:avLst/>
                <a:gdLst>
                  <a:gd name="connsiteX0" fmla="*/ 0 w 466725"/>
                  <a:gd name="connsiteY0" fmla="*/ 180975 h 257175"/>
                  <a:gd name="connsiteX1" fmla="*/ 466725 w 466725"/>
                  <a:gd name="connsiteY1" fmla="*/ 0 h 257175"/>
                  <a:gd name="connsiteX2" fmla="*/ 247650 w 466725"/>
                  <a:gd name="connsiteY2" fmla="*/ 257175 h 257175"/>
                  <a:gd name="connsiteX3" fmla="*/ 0 w 466725"/>
                  <a:gd name="connsiteY3" fmla="*/ 180975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725" h="257175">
                    <a:moveTo>
                      <a:pt x="0" y="180975"/>
                    </a:moveTo>
                    <a:lnTo>
                      <a:pt x="466725" y="0"/>
                    </a:lnTo>
                    <a:lnTo>
                      <a:pt x="247650" y="257175"/>
                    </a:lnTo>
                    <a:lnTo>
                      <a:pt x="0" y="180975"/>
                    </a:lnTo>
                    <a:close/>
                  </a:path>
                </a:pathLst>
              </a:cu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9" name="Прямоугольник 268"/>
              <p:cNvSpPr/>
              <p:nvPr/>
            </p:nvSpPr>
            <p:spPr>
              <a:xfrm>
                <a:off x="2000232" y="5715012"/>
                <a:ext cx="2016000" cy="944651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72" name="Прямоугольник 271"/>
            <p:cNvSpPr/>
            <p:nvPr/>
          </p:nvSpPr>
          <p:spPr>
            <a:xfrm>
              <a:off x="2081195" y="6176958"/>
              <a:ext cx="1857388" cy="396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36000" tIns="0" rIns="36000" bIns="0" rtlCol="0" anchor="t" anchorCtr="0"/>
            <a:lstStyle/>
            <a:p>
              <a:pPr algn="ctr"/>
              <a:r>
                <a:rPr lang="en-US" sz="2200" i="1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ru-RU" sz="2200" i="1" baseline="-25000" dirty="0" err="1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ru-RU" sz="2200" i="1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= </a:t>
              </a:r>
              <a:r>
                <a:rPr lang="ru-RU" sz="2200" i="1" dirty="0" err="1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q</a:t>
              </a:r>
              <a:r>
                <a:rPr lang="en-US" sz="2200" i="1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+ </a:t>
              </a:r>
              <a:r>
                <a:rPr lang="ru-RU" sz="2200" i="1" dirty="0" err="1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ru-RU" sz="2200" i="1" baseline="-25000" dirty="0" err="1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ru-RU" sz="2200" i="1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–</a:t>
              </a:r>
              <a:r>
                <a:rPr lang="en-US" sz="2200" i="1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200" i="1" dirty="0" err="1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ru-RU" sz="2200" i="1" baseline="-25000" dirty="0" err="1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ru-RU" sz="2200" i="1" baseline="-25000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ru-RU" sz="22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3" name="Прямоугольник 272"/>
            <p:cNvSpPr/>
            <p:nvPr/>
          </p:nvSpPr>
          <p:spPr>
            <a:xfrm>
              <a:off x="2081195" y="5743591"/>
              <a:ext cx="1857388" cy="428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i="1" dirty="0" err="1" smtClean="0">
                  <a:latin typeface="Arial" pitchFamily="34" charset="0"/>
                  <a:cs typeface="Arial" pitchFamily="34" charset="0"/>
                </a:rPr>
                <a:t>a</a:t>
              </a:r>
              <a:r>
                <a:rPr lang="ru-RU" sz="2200" i="1" baseline="-25000" dirty="0" err="1" smtClean="0">
                  <a:latin typeface="Arial" pitchFamily="34" charset="0"/>
                  <a:cs typeface="Arial" pitchFamily="34" charset="0"/>
                </a:rPr>
                <a:t>i</a:t>
              </a:r>
              <a:r>
                <a:rPr lang="ru-RU" sz="2200" i="1" dirty="0" smtClean="0">
                  <a:latin typeface="Arial" pitchFamily="34" charset="0"/>
                  <a:cs typeface="Arial" pitchFamily="34" charset="0"/>
                </a:rPr>
                <a:t> &lt; </a:t>
              </a:r>
              <a:r>
                <a:rPr lang="ru-RU" sz="2200" i="1" dirty="0" err="1" smtClean="0">
                  <a:latin typeface="Arial" pitchFamily="34" charset="0"/>
                  <a:cs typeface="Arial" pitchFamily="34" charset="0"/>
                </a:rPr>
                <a:t>b</a:t>
              </a:r>
              <a:r>
                <a:rPr lang="ru-RU" sz="2200" i="1" baseline="-25000" dirty="0" err="1" smtClean="0">
                  <a:latin typeface="Arial" pitchFamily="34" charset="0"/>
                  <a:cs typeface="Arial" pitchFamily="34" charset="0"/>
                </a:rPr>
                <a:t>i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8" name="Группа 286"/>
          <p:cNvGrpSpPr/>
          <p:nvPr/>
        </p:nvGrpSpPr>
        <p:grpSpPr>
          <a:xfrm>
            <a:off x="5081855" y="3916186"/>
            <a:ext cx="2016005" cy="970305"/>
            <a:chOff x="4143367" y="5694113"/>
            <a:chExt cx="2016005" cy="970305"/>
          </a:xfrm>
        </p:grpSpPr>
        <p:grpSp>
          <p:nvGrpSpPr>
            <p:cNvPr id="9" name="Группа 279"/>
            <p:cNvGrpSpPr/>
            <p:nvPr/>
          </p:nvGrpSpPr>
          <p:grpSpPr>
            <a:xfrm>
              <a:off x="4143367" y="5694113"/>
              <a:ext cx="2016005" cy="970305"/>
              <a:chOff x="4214805" y="5598791"/>
              <a:chExt cx="2016005" cy="1060879"/>
            </a:xfrm>
            <a:solidFill>
              <a:srgbClr val="0070C0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78" name="Полилиния 277"/>
              <p:cNvSpPr/>
              <p:nvPr/>
            </p:nvSpPr>
            <p:spPr>
              <a:xfrm flipH="1">
                <a:off x="4214805" y="5598791"/>
                <a:ext cx="466725" cy="257175"/>
              </a:xfrm>
              <a:custGeom>
                <a:avLst/>
                <a:gdLst>
                  <a:gd name="connsiteX0" fmla="*/ 0 w 466725"/>
                  <a:gd name="connsiteY0" fmla="*/ 180975 h 257175"/>
                  <a:gd name="connsiteX1" fmla="*/ 466725 w 466725"/>
                  <a:gd name="connsiteY1" fmla="*/ 0 h 257175"/>
                  <a:gd name="connsiteX2" fmla="*/ 247650 w 466725"/>
                  <a:gd name="connsiteY2" fmla="*/ 257175 h 257175"/>
                  <a:gd name="connsiteX3" fmla="*/ 0 w 466725"/>
                  <a:gd name="connsiteY3" fmla="*/ 180975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6725" h="257175">
                    <a:moveTo>
                      <a:pt x="0" y="180975"/>
                    </a:moveTo>
                    <a:lnTo>
                      <a:pt x="466725" y="0"/>
                    </a:lnTo>
                    <a:lnTo>
                      <a:pt x="247650" y="257175"/>
                    </a:lnTo>
                    <a:lnTo>
                      <a:pt x="0" y="1809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1" name="Прямоугольник 270"/>
              <p:cNvSpPr/>
              <p:nvPr/>
            </p:nvSpPr>
            <p:spPr>
              <a:xfrm>
                <a:off x="4214810" y="5715018"/>
                <a:ext cx="2016000" cy="944652"/>
              </a:xfrm>
              <a:prstGeom prst="rect">
                <a:avLst/>
              </a:prstGeom>
              <a:grp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81" name="Прямоугольник 280"/>
            <p:cNvSpPr/>
            <p:nvPr/>
          </p:nvSpPr>
          <p:spPr>
            <a:xfrm>
              <a:off x="4224335" y="6176982"/>
              <a:ext cx="1857388" cy="396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tIns="0" bIns="0" rtlCol="0" anchor="t" anchorCtr="0"/>
            <a:lstStyle/>
            <a:p>
              <a:pPr algn="ctr"/>
              <a:r>
                <a:rPr lang="en-US" sz="2200" i="1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ru-RU" sz="2200" i="1" baseline="-25000" dirty="0" err="1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ru-RU" sz="2200" i="1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= </a:t>
              </a:r>
              <a:r>
                <a:rPr lang="ru-RU" sz="2200" i="1" dirty="0" err="1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a</a:t>
              </a:r>
              <a:r>
                <a:rPr lang="ru-RU" sz="2200" i="1" baseline="-25000" dirty="0" err="1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ru-RU" sz="2200" i="1" dirty="0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 – </a:t>
              </a:r>
              <a:r>
                <a:rPr lang="ru-RU" sz="2200" i="1" dirty="0" err="1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b</a:t>
              </a:r>
              <a:r>
                <a:rPr lang="ru-RU" sz="2200" i="1" baseline="-25000" dirty="0" err="1" smtClean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rPr>
                <a:t>i</a:t>
              </a:r>
              <a:endParaRPr lang="ru-RU" sz="220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2" name="Прямоугольник 281"/>
            <p:cNvSpPr/>
            <p:nvPr/>
          </p:nvSpPr>
          <p:spPr>
            <a:xfrm>
              <a:off x="4224335" y="5743615"/>
              <a:ext cx="1857388" cy="428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i="1" dirty="0" err="1" smtClean="0">
                  <a:latin typeface="Arial" pitchFamily="34" charset="0"/>
                  <a:cs typeface="Arial" pitchFamily="34" charset="0"/>
                </a:rPr>
                <a:t>a</a:t>
              </a:r>
              <a:r>
                <a:rPr lang="ru-RU" sz="2200" i="1" baseline="-25000" dirty="0" err="1" smtClean="0">
                  <a:latin typeface="Arial" pitchFamily="34" charset="0"/>
                  <a:cs typeface="Arial" pitchFamily="34" charset="0"/>
                </a:rPr>
                <a:t>i</a:t>
              </a:r>
              <a:r>
                <a:rPr lang="ru-RU" sz="2200" i="1" dirty="0" smtClean="0">
                  <a:latin typeface="Arial" pitchFamily="34" charset="0"/>
                  <a:cs typeface="Arial" pitchFamily="34" charset="0"/>
                </a:rPr>
                <a:t>  </a:t>
              </a:r>
              <a:r>
                <a:rPr lang="ru-RU" sz="2400" i="1" dirty="0" smtClean="0"/>
                <a:t>≥</a:t>
              </a:r>
              <a:r>
                <a:rPr lang="ru-RU" sz="2200" i="1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ru-RU" sz="2200" i="1" dirty="0" err="1" smtClean="0">
                  <a:latin typeface="Arial" pitchFamily="34" charset="0"/>
                  <a:cs typeface="Arial" pitchFamily="34" charset="0"/>
                </a:rPr>
                <a:t>b</a:t>
              </a:r>
              <a:r>
                <a:rPr lang="ru-RU" sz="2200" i="1" baseline="-25000" dirty="0" err="1" smtClean="0">
                  <a:latin typeface="Arial" pitchFamily="34" charset="0"/>
                  <a:cs typeface="Arial" pitchFamily="34" charset="0"/>
                </a:rPr>
                <a:t>i</a:t>
              </a:r>
              <a:r>
                <a:rPr lang="ru-RU" sz="2200" i="1" dirty="0" smtClean="0">
                  <a:latin typeface="Arial" pitchFamily="34" charset="0"/>
                  <a:cs typeface="Arial" pitchFamily="34" charset="0"/>
                </a:rPr>
                <a:t> 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Группа 291"/>
          <p:cNvGrpSpPr/>
          <p:nvPr/>
        </p:nvGrpSpPr>
        <p:grpSpPr>
          <a:xfrm>
            <a:off x="3381398" y="2694072"/>
            <a:ext cx="3017141" cy="1234994"/>
            <a:chOff x="3564354" y="2714620"/>
            <a:chExt cx="3017141" cy="1234994"/>
          </a:xfrm>
        </p:grpSpPr>
        <p:grpSp>
          <p:nvGrpSpPr>
            <p:cNvPr id="11" name="Группа 191"/>
            <p:cNvGrpSpPr/>
            <p:nvPr/>
          </p:nvGrpSpPr>
          <p:grpSpPr>
            <a:xfrm>
              <a:off x="3761122" y="2714620"/>
              <a:ext cx="2807000" cy="407386"/>
              <a:chOff x="1774231" y="5143512"/>
              <a:chExt cx="2807000" cy="407386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4365231" y="5366232"/>
                <a:ext cx="21600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200" i="1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endParaRPr lang="ru-RU" sz="1200" i="1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2" name="Группа 172"/>
              <p:cNvGrpSpPr/>
              <p:nvPr/>
            </p:nvGrpSpPr>
            <p:grpSpPr>
              <a:xfrm>
                <a:off x="1774231" y="5143512"/>
                <a:ext cx="2668788" cy="338554"/>
                <a:chOff x="5072066" y="5000636"/>
                <a:chExt cx="2668788" cy="338554"/>
              </a:xfrm>
            </p:grpSpPr>
            <p:sp>
              <p:nvSpPr>
                <p:cNvPr id="175" name="TextBox 174"/>
                <p:cNvSpPr txBox="1"/>
                <p:nvPr/>
              </p:nvSpPr>
              <p:spPr>
                <a:xfrm>
                  <a:off x="5072066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a</a:t>
                  </a:r>
                  <a:r>
                    <a:rPr lang="en-US" sz="2200" i="1" baseline="-25000" dirty="0" smtClean="0">
                      <a:latin typeface="Arial" pitchFamily="34" charset="0"/>
                      <a:cs typeface="Arial" pitchFamily="34" charset="0"/>
                    </a:rPr>
                    <a:t>n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5428776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…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5857884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a</a:t>
                  </a:r>
                  <a:r>
                    <a:rPr lang="en-US" sz="2200" i="1" baseline="-25000" dirty="0" smtClean="0">
                      <a:latin typeface="Arial" pitchFamily="34" charset="0"/>
                      <a:cs typeface="Arial" pitchFamily="34" charset="0"/>
                    </a:rPr>
                    <a:t>i+1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6240134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err="1" smtClean="0">
                      <a:latin typeface="Arial" pitchFamily="34" charset="0"/>
                      <a:cs typeface="Arial" pitchFamily="34" charset="0"/>
                    </a:rPr>
                    <a:t>a</a:t>
                  </a:r>
                  <a:r>
                    <a:rPr lang="en-US" sz="2200" i="1" baseline="-25000" dirty="0" err="1" smtClean="0">
                      <a:latin typeface="Arial" pitchFamily="34" charset="0"/>
                      <a:cs typeface="Arial" pitchFamily="34" charset="0"/>
                    </a:rPr>
                    <a:t>i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79" name="TextBox 178"/>
                <p:cNvSpPr txBox="1"/>
                <p:nvPr/>
              </p:nvSpPr>
              <p:spPr>
                <a:xfrm>
                  <a:off x="6643702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…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6948686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a</a:t>
                  </a:r>
                  <a:r>
                    <a:rPr lang="ru-RU" sz="2200" i="1" baseline="-250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4" name="TextBox 293"/>
                <p:cNvSpPr txBox="1"/>
                <p:nvPr/>
              </p:nvSpPr>
              <p:spPr>
                <a:xfrm>
                  <a:off x="7305876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a</a:t>
                  </a:r>
                  <a:r>
                    <a:rPr lang="en-US" sz="2200" i="1" baseline="-25000" dirty="0" smtClean="0">
                      <a:latin typeface="Arial" pitchFamily="34" charset="0"/>
                      <a:cs typeface="Arial" pitchFamily="34" charset="0"/>
                    </a:rPr>
                    <a:t>0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sp>
          <p:nvSpPr>
            <p:cNvPr id="187" name="TextBox 186"/>
            <p:cNvSpPr txBox="1"/>
            <p:nvPr/>
          </p:nvSpPr>
          <p:spPr>
            <a:xfrm>
              <a:off x="3564354" y="2876132"/>
              <a:ext cx="216000" cy="33855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sz="2200" i="1" dirty="0" smtClean="0">
                  <a:latin typeface="Arial" pitchFamily="34" charset="0"/>
                  <a:cs typeface="Arial" pitchFamily="34" charset="0"/>
                </a:rPr>
                <a:t>–</a:t>
              </a:r>
              <a:endParaRPr lang="ru-RU" sz="2200" i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" name="Группа 192"/>
            <p:cNvGrpSpPr/>
            <p:nvPr/>
          </p:nvGrpSpPr>
          <p:grpSpPr>
            <a:xfrm>
              <a:off x="3761122" y="3071810"/>
              <a:ext cx="2808686" cy="377738"/>
              <a:chOff x="1774231" y="5500702"/>
              <a:chExt cx="2808686" cy="377738"/>
            </a:xfrm>
          </p:grpSpPr>
          <p:grpSp>
            <p:nvGrpSpPr>
              <p:cNvPr id="14" name="Группа 179"/>
              <p:cNvGrpSpPr/>
              <p:nvPr/>
            </p:nvGrpSpPr>
            <p:grpSpPr>
              <a:xfrm>
                <a:off x="1774231" y="5500702"/>
                <a:ext cx="2668788" cy="338554"/>
                <a:chOff x="5072066" y="5000636"/>
                <a:chExt cx="2668788" cy="338554"/>
              </a:xfrm>
            </p:grpSpPr>
            <p:sp>
              <p:nvSpPr>
                <p:cNvPr id="182" name="TextBox 181"/>
                <p:cNvSpPr txBox="1"/>
                <p:nvPr/>
              </p:nvSpPr>
              <p:spPr>
                <a:xfrm>
                  <a:off x="5072066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err="1" smtClean="0">
                      <a:latin typeface="Arial" pitchFamily="34" charset="0"/>
                      <a:cs typeface="Arial" pitchFamily="34" charset="0"/>
                    </a:rPr>
                    <a:t>b</a:t>
                  </a:r>
                  <a:r>
                    <a:rPr lang="en-US" sz="2200" i="1" baseline="-25000" dirty="0" err="1" smtClean="0">
                      <a:latin typeface="Arial" pitchFamily="34" charset="0"/>
                      <a:cs typeface="Arial" pitchFamily="34" charset="0"/>
                    </a:rPr>
                    <a:t>n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3" name="TextBox 182"/>
                <p:cNvSpPr txBox="1"/>
                <p:nvPr/>
              </p:nvSpPr>
              <p:spPr>
                <a:xfrm>
                  <a:off x="5428776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…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5857884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b</a:t>
                  </a:r>
                  <a:r>
                    <a:rPr lang="en-US" sz="2200" i="1" baseline="-25000" dirty="0" smtClean="0">
                      <a:latin typeface="Arial" pitchFamily="34" charset="0"/>
                      <a:cs typeface="Arial" pitchFamily="34" charset="0"/>
                    </a:rPr>
                    <a:t>i+1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6240134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b</a:t>
                  </a:r>
                  <a:r>
                    <a:rPr lang="en-US" sz="2200" i="1" baseline="-25000" dirty="0" smtClean="0">
                      <a:latin typeface="Arial" pitchFamily="34" charset="0"/>
                      <a:cs typeface="Arial" pitchFamily="34" charset="0"/>
                    </a:rPr>
                    <a:t>i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86" name="TextBox 185"/>
                <p:cNvSpPr txBox="1"/>
                <p:nvPr/>
              </p:nvSpPr>
              <p:spPr>
                <a:xfrm>
                  <a:off x="6643702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…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0" name="TextBox 189"/>
                <p:cNvSpPr txBox="1"/>
                <p:nvPr/>
              </p:nvSpPr>
              <p:spPr>
                <a:xfrm>
                  <a:off x="6948686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b</a:t>
                  </a:r>
                  <a:r>
                    <a:rPr lang="ru-RU" sz="2200" i="1" baseline="-250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5" name="TextBox 294"/>
                <p:cNvSpPr txBox="1"/>
                <p:nvPr/>
              </p:nvSpPr>
              <p:spPr>
                <a:xfrm>
                  <a:off x="7305876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b</a:t>
                  </a:r>
                  <a:r>
                    <a:rPr lang="en-US" sz="2200" i="1" baseline="-25000" dirty="0" smtClean="0">
                      <a:latin typeface="Arial" pitchFamily="34" charset="0"/>
                      <a:cs typeface="Arial" pitchFamily="34" charset="0"/>
                    </a:rPr>
                    <a:t>0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91" name="TextBox 190"/>
              <p:cNvSpPr txBox="1"/>
              <p:nvPr/>
            </p:nvSpPr>
            <p:spPr>
              <a:xfrm>
                <a:off x="4366917" y="5693774"/>
                <a:ext cx="21600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200" i="1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endParaRPr lang="ru-RU" sz="1200" i="1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5" name="Группа 193"/>
            <p:cNvGrpSpPr/>
            <p:nvPr/>
          </p:nvGrpSpPr>
          <p:grpSpPr>
            <a:xfrm>
              <a:off x="3772809" y="3571876"/>
              <a:ext cx="2808686" cy="377738"/>
              <a:chOff x="1774231" y="5500702"/>
              <a:chExt cx="2808686" cy="377738"/>
            </a:xfrm>
          </p:grpSpPr>
          <p:grpSp>
            <p:nvGrpSpPr>
              <p:cNvPr id="16" name="Группа 194"/>
              <p:cNvGrpSpPr/>
              <p:nvPr/>
            </p:nvGrpSpPr>
            <p:grpSpPr>
              <a:xfrm>
                <a:off x="1774231" y="5500702"/>
                <a:ext cx="2668788" cy="338554"/>
                <a:chOff x="5072066" y="5000636"/>
                <a:chExt cx="2668788" cy="338554"/>
              </a:xfrm>
            </p:grpSpPr>
            <p:sp>
              <p:nvSpPr>
                <p:cNvPr id="198" name="TextBox 197"/>
                <p:cNvSpPr txBox="1"/>
                <p:nvPr/>
              </p:nvSpPr>
              <p:spPr>
                <a:xfrm>
                  <a:off x="5072066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err="1" smtClean="0">
                      <a:latin typeface="Arial" pitchFamily="34" charset="0"/>
                      <a:cs typeface="Arial" pitchFamily="34" charset="0"/>
                    </a:rPr>
                    <a:t>r</a:t>
                  </a:r>
                  <a:r>
                    <a:rPr lang="en-US" sz="2200" i="1" baseline="-25000" dirty="0" err="1" smtClean="0">
                      <a:latin typeface="Arial" pitchFamily="34" charset="0"/>
                      <a:cs typeface="Arial" pitchFamily="34" charset="0"/>
                    </a:rPr>
                    <a:t>n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9" name="TextBox 198"/>
                <p:cNvSpPr txBox="1"/>
                <p:nvPr/>
              </p:nvSpPr>
              <p:spPr>
                <a:xfrm>
                  <a:off x="5428776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…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0" name="TextBox 199"/>
                <p:cNvSpPr txBox="1"/>
                <p:nvPr/>
              </p:nvSpPr>
              <p:spPr>
                <a:xfrm>
                  <a:off x="5857884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r</a:t>
                  </a:r>
                  <a:r>
                    <a:rPr lang="en-US" sz="2200" i="1" baseline="-25000" dirty="0" smtClean="0">
                      <a:latin typeface="Arial" pitchFamily="34" charset="0"/>
                      <a:cs typeface="Arial" pitchFamily="34" charset="0"/>
                    </a:rPr>
                    <a:t>i+1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6240322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err="1" smtClean="0">
                      <a:latin typeface="Arial" pitchFamily="34" charset="0"/>
                      <a:cs typeface="Arial" pitchFamily="34" charset="0"/>
                    </a:rPr>
                    <a:t>r</a:t>
                  </a:r>
                  <a:r>
                    <a:rPr lang="en-US" sz="2200" i="1" baseline="-25000" dirty="0" err="1" smtClean="0">
                      <a:latin typeface="Arial" pitchFamily="34" charset="0"/>
                      <a:cs typeface="Arial" pitchFamily="34" charset="0"/>
                    </a:rPr>
                    <a:t>i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6643702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…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>
                  <a:off x="6948686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r</a:t>
                  </a:r>
                  <a:r>
                    <a:rPr lang="ru-RU" sz="2200" i="1" baseline="-250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96" name="TextBox 295"/>
                <p:cNvSpPr txBox="1"/>
                <p:nvPr/>
              </p:nvSpPr>
              <p:spPr>
                <a:xfrm>
                  <a:off x="7305876" y="5000636"/>
                  <a:ext cx="434978" cy="3385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i="1" dirty="0" smtClean="0">
                      <a:latin typeface="Arial" pitchFamily="34" charset="0"/>
                      <a:cs typeface="Arial" pitchFamily="34" charset="0"/>
                    </a:rPr>
                    <a:t>r</a:t>
                  </a:r>
                  <a:r>
                    <a:rPr lang="en-US" sz="2200" i="1" baseline="-25000" dirty="0" smtClean="0">
                      <a:latin typeface="Arial" pitchFamily="34" charset="0"/>
                      <a:cs typeface="Arial" pitchFamily="34" charset="0"/>
                    </a:rPr>
                    <a:t>0</a:t>
                  </a:r>
                  <a:endParaRPr lang="ru-RU" sz="2200" i="1" baseline="-250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96" name="TextBox 195"/>
              <p:cNvSpPr txBox="1"/>
              <p:nvPr/>
            </p:nvSpPr>
            <p:spPr>
              <a:xfrm>
                <a:off x="4366917" y="5693774"/>
                <a:ext cx="216000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sz="1200" i="1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endParaRPr lang="ru-RU" sz="1200" i="1" dirty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188" name="Прямая соединительная линия 187"/>
            <p:cNvCxnSpPr/>
            <p:nvPr/>
          </p:nvCxnSpPr>
          <p:spPr>
            <a:xfrm rot="10800000" flipH="1">
              <a:off x="3566040" y="3546537"/>
              <a:ext cx="288000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9" name="Содержимое 2"/>
          <p:cNvSpPr txBox="1">
            <a:spLocks/>
          </p:cNvSpPr>
          <p:nvPr/>
        </p:nvSpPr>
        <p:spPr>
          <a:xfrm>
            <a:off x="642910" y="4980088"/>
            <a:ext cx="8215369" cy="79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/>
          <a:p>
            <a:pPr marL="266700" indent="-266700">
              <a:buFont typeface="Arial" pitchFamily="34" charset="0"/>
              <a:buChar char="•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если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ru-RU" sz="22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≥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b</a:t>
            </a:r>
            <a:r>
              <a:rPr lang="ru-RU" sz="22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то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ru-RU" sz="22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ru-RU" sz="22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b</a:t>
            </a:r>
            <a:r>
              <a:rPr lang="ru-RU" sz="22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 smtClean="0">
                <a:latin typeface="Arial" pitchFamily="34" charset="0"/>
                <a:cs typeface="Arial" pitchFamily="34" charset="0"/>
              </a:rPr>
            </a:br>
            <a:r>
              <a:rPr lang="ru-RU" sz="2200" dirty="0" smtClean="0">
                <a:latin typeface="Arial" pitchFamily="34" charset="0"/>
                <a:cs typeface="Arial" pitchFamily="34" charset="0"/>
              </a:rPr>
              <a:t>старший (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+ 1)-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й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разряд не изменяется</a:t>
            </a:r>
          </a:p>
        </p:txBody>
      </p:sp>
      <p:sp>
        <p:nvSpPr>
          <p:cNvPr id="290" name="Содержимое 2"/>
          <p:cNvSpPr txBox="1">
            <a:spLocks/>
          </p:cNvSpPr>
          <p:nvPr/>
        </p:nvSpPr>
        <p:spPr>
          <a:xfrm>
            <a:off x="642910" y="5831162"/>
            <a:ext cx="8215369" cy="792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Autofit/>
          </a:bodyPr>
          <a:lstStyle/>
          <a:p>
            <a:pPr marL="266700" indent="-266700">
              <a:buFont typeface="Arial" pitchFamily="34" charset="0"/>
              <a:buChar char="•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если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&lt;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b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i="1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то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ru-RU" sz="22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q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+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ru-RU" sz="22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–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b</a:t>
            </a:r>
            <a:r>
              <a:rPr lang="ru-RU" sz="2200" i="1" baseline="-25000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i="1" baseline="-25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</a:t>
            </a:r>
            <a:endParaRPr lang="en-US" sz="2200" dirty="0" smtClean="0">
              <a:latin typeface="Arial" pitchFamily="34" charset="0"/>
              <a:cs typeface="Arial" pitchFamily="34" charset="0"/>
            </a:endParaRPr>
          </a:p>
          <a:p>
            <a:pPr marL="266700" indent="7938">
              <a:spcBef>
                <a:spcPts val="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старший (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+ 1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)-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й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разряд уменьшается на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 animBg="1"/>
      <p:bldP spid="289" grpId="0" animBg="1"/>
      <p:bldP spid="2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Группа 155"/>
          <p:cNvGrpSpPr/>
          <p:nvPr/>
        </p:nvGrpSpPr>
        <p:grpSpPr>
          <a:xfrm>
            <a:off x="2357422" y="3714752"/>
            <a:ext cx="4786346" cy="2714644"/>
            <a:chOff x="2357422" y="3714752"/>
            <a:chExt cx="4786346" cy="2714644"/>
          </a:xfrm>
        </p:grpSpPr>
        <p:sp>
          <p:nvSpPr>
            <p:cNvPr id="66" name="Прямоугольник 65"/>
            <p:cNvSpPr/>
            <p:nvPr/>
          </p:nvSpPr>
          <p:spPr>
            <a:xfrm>
              <a:off x="2357422" y="3714752"/>
              <a:ext cx="4786346" cy="2714644"/>
            </a:xfrm>
            <a:prstGeom prst="rect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2" name="Прямоугольник 391"/>
            <p:cNvSpPr/>
            <p:nvPr/>
          </p:nvSpPr>
          <p:spPr>
            <a:xfrm>
              <a:off x="4063623" y="3857628"/>
              <a:ext cx="357190" cy="500066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  <a:alpha val="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●</a:t>
              </a:r>
              <a:endParaRPr lang="ru-RU" dirty="0">
                <a:solidFill>
                  <a:srgbClr val="C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93" name="Группа 284"/>
            <p:cNvGrpSpPr/>
            <p:nvPr/>
          </p:nvGrpSpPr>
          <p:grpSpPr>
            <a:xfrm>
              <a:off x="4550896" y="3857628"/>
              <a:ext cx="396000" cy="2357454"/>
              <a:chOff x="3857620" y="4071942"/>
              <a:chExt cx="428628" cy="2786058"/>
            </a:xfrm>
          </p:grpSpPr>
          <p:sp>
            <p:nvSpPr>
              <p:cNvPr id="482" name="Прямоугольник 481"/>
              <p:cNvSpPr/>
              <p:nvPr/>
            </p:nvSpPr>
            <p:spPr>
              <a:xfrm flipH="1">
                <a:off x="3857620" y="4071942"/>
                <a:ext cx="404878" cy="2643206"/>
              </a:xfrm>
              <a:prstGeom prst="rect">
                <a:avLst/>
              </a:prstGeom>
              <a:gradFill flip="none" rotWithShape="1">
                <a:gsLst>
                  <a:gs pos="0">
                    <a:schemeClr val="tx2">
                      <a:lumMod val="20000"/>
                      <a:lumOff val="80000"/>
                    </a:schemeClr>
                  </a:gs>
                  <a:gs pos="100000">
                    <a:schemeClr val="accent3">
                      <a:lumMod val="40000"/>
                      <a:lumOff val="60000"/>
                    </a:schemeClr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3" name="Прямоугольник 482"/>
              <p:cNvSpPr/>
              <p:nvPr/>
            </p:nvSpPr>
            <p:spPr>
              <a:xfrm flipV="1">
                <a:off x="3857620" y="5000636"/>
                <a:ext cx="428628" cy="185736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94" name="Группа 285"/>
            <p:cNvGrpSpPr/>
            <p:nvPr/>
          </p:nvGrpSpPr>
          <p:grpSpPr>
            <a:xfrm>
              <a:off x="2684468" y="5222608"/>
              <a:ext cx="2016000" cy="970297"/>
              <a:chOff x="2000232" y="5694103"/>
              <a:chExt cx="2016000" cy="970297"/>
            </a:xfrm>
          </p:grpSpPr>
          <p:grpSp>
            <p:nvGrpSpPr>
              <p:cNvPr id="477" name="Группа 278"/>
              <p:cNvGrpSpPr/>
              <p:nvPr/>
            </p:nvGrpSpPr>
            <p:grpSpPr>
              <a:xfrm>
                <a:off x="2000232" y="5694103"/>
                <a:ext cx="2016000" cy="970297"/>
                <a:chOff x="2000232" y="5598791"/>
                <a:chExt cx="2016000" cy="1060872"/>
              </a:xfrm>
              <a:solidFill>
                <a:srgbClr val="92D050"/>
              </a:solidFill>
            </p:grpSpPr>
            <p:sp>
              <p:nvSpPr>
                <p:cNvPr id="480" name="Полилиния 479"/>
                <p:cNvSpPr/>
                <p:nvPr/>
              </p:nvSpPr>
              <p:spPr>
                <a:xfrm>
                  <a:off x="3543297" y="5598791"/>
                  <a:ext cx="466725" cy="257175"/>
                </a:xfrm>
                <a:custGeom>
                  <a:avLst/>
                  <a:gdLst>
                    <a:gd name="connsiteX0" fmla="*/ 0 w 466725"/>
                    <a:gd name="connsiteY0" fmla="*/ 180975 h 257175"/>
                    <a:gd name="connsiteX1" fmla="*/ 466725 w 466725"/>
                    <a:gd name="connsiteY1" fmla="*/ 0 h 257175"/>
                    <a:gd name="connsiteX2" fmla="*/ 247650 w 466725"/>
                    <a:gd name="connsiteY2" fmla="*/ 257175 h 257175"/>
                    <a:gd name="connsiteX3" fmla="*/ 0 w 466725"/>
                    <a:gd name="connsiteY3" fmla="*/ 180975 h 25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6725" h="257175">
                      <a:moveTo>
                        <a:pt x="0" y="180975"/>
                      </a:moveTo>
                      <a:lnTo>
                        <a:pt x="466725" y="0"/>
                      </a:lnTo>
                      <a:lnTo>
                        <a:pt x="247650" y="257175"/>
                      </a:lnTo>
                      <a:lnTo>
                        <a:pt x="0" y="1809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81" name="Прямоугольник 480"/>
                <p:cNvSpPr/>
                <p:nvPr/>
              </p:nvSpPr>
              <p:spPr>
                <a:xfrm>
                  <a:off x="2000232" y="5715012"/>
                  <a:ext cx="2016000" cy="944651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478" name="Прямоугольник 477"/>
              <p:cNvSpPr/>
              <p:nvPr/>
            </p:nvSpPr>
            <p:spPr>
              <a:xfrm>
                <a:off x="2081195" y="6176958"/>
                <a:ext cx="1857388" cy="39600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36000" tIns="0" rIns="36000" bIns="0" rtlCol="0" anchor="t" anchorCtr="0"/>
              <a:lstStyle/>
              <a:p>
                <a:pPr algn="ctr"/>
                <a:r>
                  <a:rPr lang="en-US" sz="2200" i="1" dirty="0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r</a:t>
                </a:r>
                <a:r>
                  <a:rPr lang="ru-RU" sz="2200" i="1" baseline="-25000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 = </a:t>
                </a:r>
                <a:r>
                  <a:rPr lang="ru-RU" sz="2200" i="1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q</a:t>
                </a:r>
                <a:r>
                  <a:rPr lang="en-US" sz="2200" i="1" dirty="0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 + </a:t>
                </a:r>
                <a:r>
                  <a:rPr lang="ru-RU" sz="2200" i="1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ru-RU" sz="2200" i="1" baseline="-25000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 –</a:t>
                </a:r>
                <a:r>
                  <a:rPr lang="en-US" sz="2200" i="1" dirty="0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200" i="1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ru-RU" sz="2200" i="1" baseline="-25000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baseline="-25000" dirty="0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endParaRPr lang="ru-RU" sz="22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9" name="Прямоугольник 478"/>
              <p:cNvSpPr/>
              <p:nvPr/>
            </p:nvSpPr>
            <p:spPr>
              <a:xfrm>
                <a:off x="2081195" y="5743591"/>
                <a:ext cx="1857388" cy="4286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200" i="1" dirty="0" err="1" smtClean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ru-RU" sz="2200" i="1" baseline="-25000" dirty="0" err="1" smtClean="0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latin typeface="Arial" pitchFamily="34" charset="0"/>
                    <a:cs typeface="Arial" pitchFamily="34" charset="0"/>
                  </a:rPr>
                  <a:t> &lt; </a:t>
                </a:r>
                <a:r>
                  <a:rPr lang="ru-RU" sz="2200" i="1" dirty="0" err="1" smtClean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ru-RU" sz="2200" i="1" baseline="-25000" dirty="0" err="1" smtClean="0">
                    <a:latin typeface="Arial" pitchFamily="34" charset="0"/>
                    <a:cs typeface="Arial" pitchFamily="34" charset="0"/>
                  </a:rPr>
                  <a:t>i</a:t>
                </a:r>
                <a:endParaRPr 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95" name="Группа 286"/>
            <p:cNvGrpSpPr/>
            <p:nvPr/>
          </p:nvGrpSpPr>
          <p:grpSpPr>
            <a:xfrm>
              <a:off x="4837397" y="5222613"/>
              <a:ext cx="2016005" cy="970304"/>
              <a:chOff x="4143367" y="5694108"/>
              <a:chExt cx="2016005" cy="970304"/>
            </a:xfrm>
          </p:grpSpPr>
          <p:grpSp>
            <p:nvGrpSpPr>
              <p:cNvPr id="472" name="Группа 279"/>
              <p:cNvGrpSpPr/>
              <p:nvPr/>
            </p:nvGrpSpPr>
            <p:grpSpPr>
              <a:xfrm>
                <a:off x="4143367" y="5694108"/>
                <a:ext cx="2016005" cy="970304"/>
                <a:chOff x="4214805" y="5598791"/>
                <a:chExt cx="2016005" cy="1060879"/>
              </a:xfrm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75" name="Полилиния 474"/>
                <p:cNvSpPr/>
                <p:nvPr/>
              </p:nvSpPr>
              <p:spPr>
                <a:xfrm flipH="1">
                  <a:off x="4214805" y="5598791"/>
                  <a:ext cx="466725" cy="257175"/>
                </a:xfrm>
                <a:custGeom>
                  <a:avLst/>
                  <a:gdLst>
                    <a:gd name="connsiteX0" fmla="*/ 0 w 466725"/>
                    <a:gd name="connsiteY0" fmla="*/ 180975 h 257175"/>
                    <a:gd name="connsiteX1" fmla="*/ 466725 w 466725"/>
                    <a:gd name="connsiteY1" fmla="*/ 0 h 257175"/>
                    <a:gd name="connsiteX2" fmla="*/ 247650 w 466725"/>
                    <a:gd name="connsiteY2" fmla="*/ 257175 h 257175"/>
                    <a:gd name="connsiteX3" fmla="*/ 0 w 466725"/>
                    <a:gd name="connsiteY3" fmla="*/ 180975 h 25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6725" h="257175">
                      <a:moveTo>
                        <a:pt x="0" y="180975"/>
                      </a:moveTo>
                      <a:lnTo>
                        <a:pt x="466725" y="0"/>
                      </a:lnTo>
                      <a:lnTo>
                        <a:pt x="247650" y="257175"/>
                      </a:lnTo>
                      <a:lnTo>
                        <a:pt x="0" y="18097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76" name="Прямоугольник 475"/>
                <p:cNvSpPr/>
                <p:nvPr/>
              </p:nvSpPr>
              <p:spPr>
                <a:xfrm>
                  <a:off x="4214810" y="5715018"/>
                  <a:ext cx="2016000" cy="944652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473" name="Прямоугольник 472"/>
              <p:cNvSpPr/>
              <p:nvPr/>
            </p:nvSpPr>
            <p:spPr>
              <a:xfrm>
                <a:off x="4224335" y="6176982"/>
                <a:ext cx="1857388" cy="396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tIns="0" bIns="0" rtlCol="0" anchor="t" anchorCtr="0"/>
              <a:lstStyle/>
              <a:p>
                <a:pPr algn="ctr"/>
                <a:r>
                  <a:rPr lang="en-US" sz="2200" i="1" dirty="0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r</a:t>
                </a:r>
                <a:r>
                  <a:rPr lang="ru-RU" sz="2200" i="1" baseline="-25000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 = </a:t>
                </a:r>
                <a:r>
                  <a:rPr lang="ru-RU" sz="2200" i="1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ru-RU" sz="2200" i="1" baseline="-25000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 – </a:t>
                </a:r>
                <a:r>
                  <a:rPr lang="ru-RU" sz="2200" i="1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ru-RU" sz="2200" i="1" baseline="-25000" dirty="0" err="1" smtClean="0">
                    <a:solidFill>
                      <a:sysClr val="windowText" lastClr="000000"/>
                    </a:solidFill>
                    <a:latin typeface="Arial" pitchFamily="34" charset="0"/>
                    <a:cs typeface="Arial" pitchFamily="34" charset="0"/>
                  </a:rPr>
                  <a:t>i</a:t>
                </a:r>
                <a:endParaRPr lang="ru-RU" sz="2200" dirty="0">
                  <a:solidFill>
                    <a:sysClr val="windowText" lastClr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4" name="Прямоугольник 473"/>
              <p:cNvSpPr/>
              <p:nvPr/>
            </p:nvSpPr>
            <p:spPr>
              <a:xfrm>
                <a:off x="4224335" y="5743615"/>
                <a:ext cx="1857388" cy="42862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200" i="1" dirty="0" err="1" smtClean="0">
                    <a:latin typeface="Arial" pitchFamily="34" charset="0"/>
                    <a:cs typeface="Arial" pitchFamily="34" charset="0"/>
                  </a:rPr>
                  <a:t>a</a:t>
                </a:r>
                <a:r>
                  <a:rPr lang="ru-RU" sz="2200" i="1" baseline="-25000" dirty="0" err="1" smtClean="0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latin typeface="Arial" pitchFamily="34" charset="0"/>
                    <a:cs typeface="Arial" pitchFamily="34" charset="0"/>
                  </a:rPr>
                  <a:t>  </a:t>
                </a:r>
                <a:r>
                  <a:rPr lang="ru-RU" sz="2400" i="1" dirty="0" smtClean="0"/>
                  <a:t>≥</a:t>
                </a:r>
                <a:r>
                  <a:rPr lang="ru-RU" sz="2200" i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ru-RU" sz="2200" i="1" dirty="0" err="1" smtClean="0">
                    <a:latin typeface="Arial" pitchFamily="34" charset="0"/>
                    <a:cs typeface="Arial" pitchFamily="34" charset="0"/>
                  </a:rPr>
                  <a:t>b</a:t>
                </a:r>
                <a:r>
                  <a:rPr lang="ru-RU" sz="2200" i="1" baseline="-25000" dirty="0" err="1" smtClean="0">
                    <a:latin typeface="Arial" pitchFamily="34" charset="0"/>
                    <a:cs typeface="Arial" pitchFamily="34" charset="0"/>
                  </a:rPr>
                  <a:t>i</a:t>
                </a:r>
                <a:r>
                  <a:rPr lang="ru-RU" sz="2200" i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96" name="Группа 291"/>
            <p:cNvGrpSpPr/>
            <p:nvPr/>
          </p:nvGrpSpPr>
          <p:grpSpPr>
            <a:xfrm>
              <a:off x="3136940" y="4000504"/>
              <a:ext cx="3017141" cy="1234994"/>
              <a:chOff x="3564354" y="2714620"/>
              <a:chExt cx="3017141" cy="1234994"/>
            </a:xfrm>
          </p:grpSpPr>
          <p:grpSp>
            <p:nvGrpSpPr>
              <p:cNvPr id="397" name="Группа 191"/>
              <p:cNvGrpSpPr/>
              <p:nvPr/>
            </p:nvGrpSpPr>
            <p:grpSpPr>
              <a:xfrm>
                <a:off x="3761122" y="2714620"/>
                <a:ext cx="2807000" cy="407386"/>
                <a:chOff x="1774231" y="5143512"/>
                <a:chExt cx="2807000" cy="407386"/>
              </a:xfrm>
            </p:grpSpPr>
            <p:sp>
              <p:nvSpPr>
                <p:cNvPr id="457" name="TextBox 456"/>
                <p:cNvSpPr txBox="1"/>
                <p:nvPr/>
              </p:nvSpPr>
              <p:spPr>
                <a:xfrm>
                  <a:off x="4365231" y="5366232"/>
                  <a:ext cx="216000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1200" i="1" dirty="0" smtClean="0">
                      <a:solidFill>
                        <a:srgbClr val="0070C0"/>
                      </a:solidFill>
                      <a:latin typeface="Arial" pitchFamily="34" charset="0"/>
                      <a:cs typeface="Arial" pitchFamily="34" charset="0"/>
                    </a:rPr>
                    <a:t>q</a:t>
                  </a:r>
                  <a:endParaRPr lang="ru-RU" sz="1200" i="1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464" name="Группа 172"/>
                <p:cNvGrpSpPr/>
                <p:nvPr/>
              </p:nvGrpSpPr>
              <p:grpSpPr>
                <a:xfrm>
                  <a:off x="1774231" y="5143512"/>
                  <a:ext cx="2668788" cy="338554"/>
                  <a:chOff x="5072066" y="5000636"/>
                  <a:chExt cx="2668788" cy="338554"/>
                </a:xfrm>
              </p:grpSpPr>
              <p:sp>
                <p:nvSpPr>
                  <p:cNvPr id="465" name="TextBox 464"/>
                  <p:cNvSpPr txBox="1"/>
                  <p:nvPr/>
                </p:nvSpPr>
                <p:spPr>
                  <a:xfrm>
                    <a:off x="507206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n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66" name="TextBox 465"/>
                  <p:cNvSpPr txBox="1"/>
                  <p:nvPr/>
                </p:nvSpPr>
                <p:spPr>
                  <a:xfrm>
                    <a:off x="542877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…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67" name="TextBox 466"/>
                  <p:cNvSpPr txBox="1"/>
                  <p:nvPr/>
                </p:nvSpPr>
                <p:spPr>
                  <a:xfrm>
                    <a:off x="5857884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i+1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68" name="TextBox 467"/>
                  <p:cNvSpPr txBox="1"/>
                  <p:nvPr/>
                </p:nvSpPr>
                <p:spPr>
                  <a:xfrm>
                    <a:off x="6240134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err="1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r>
                      <a:rPr lang="en-US" sz="2200" i="1" baseline="-25000" dirty="0" err="1" smtClean="0">
                        <a:latin typeface="Arial" pitchFamily="34" charset="0"/>
                        <a:cs typeface="Arial" pitchFamily="34" charset="0"/>
                      </a:rPr>
                      <a:t>i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69" name="TextBox 468"/>
                  <p:cNvSpPr txBox="1"/>
                  <p:nvPr/>
                </p:nvSpPr>
                <p:spPr>
                  <a:xfrm>
                    <a:off x="6643702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…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70" name="TextBox 469"/>
                  <p:cNvSpPr txBox="1"/>
                  <p:nvPr/>
                </p:nvSpPr>
                <p:spPr>
                  <a:xfrm>
                    <a:off x="694868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r>
                      <a:rPr lang="ru-RU" sz="2200" i="1" baseline="-25000" dirty="0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71" name="TextBox 470"/>
                  <p:cNvSpPr txBox="1"/>
                  <p:nvPr/>
                </p:nvSpPr>
                <p:spPr>
                  <a:xfrm>
                    <a:off x="730587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a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</p:grpSp>
          <p:sp>
            <p:nvSpPr>
              <p:cNvPr id="398" name="TextBox 397"/>
              <p:cNvSpPr txBox="1"/>
              <p:nvPr/>
            </p:nvSpPr>
            <p:spPr>
              <a:xfrm>
                <a:off x="3564354" y="2876132"/>
                <a:ext cx="2160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ru-RU" sz="2200" i="1" dirty="0" smtClean="0">
                    <a:latin typeface="Arial" pitchFamily="34" charset="0"/>
                    <a:cs typeface="Arial" pitchFamily="34" charset="0"/>
                  </a:rPr>
                  <a:t>–</a:t>
                </a:r>
                <a:endParaRPr lang="ru-RU" sz="2200" i="1" dirty="0"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399" name="Группа 192"/>
              <p:cNvGrpSpPr/>
              <p:nvPr/>
            </p:nvGrpSpPr>
            <p:grpSpPr>
              <a:xfrm>
                <a:off x="3761122" y="3071810"/>
                <a:ext cx="2808686" cy="377738"/>
                <a:chOff x="1774231" y="5500702"/>
                <a:chExt cx="2808686" cy="377738"/>
              </a:xfrm>
            </p:grpSpPr>
            <p:grpSp>
              <p:nvGrpSpPr>
                <p:cNvPr id="422" name="Группа 179"/>
                <p:cNvGrpSpPr/>
                <p:nvPr/>
              </p:nvGrpSpPr>
              <p:grpSpPr>
                <a:xfrm>
                  <a:off x="1774231" y="5500702"/>
                  <a:ext cx="2668788" cy="338554"/>
                  <a:chOff x="5072066" y="5000636"/>
                  <a:chExt cx="2668788" cy="338554"/>
                </a:xfrm>
              </p:grpSpPr>
              <p:sp>
                <p:nvSpPr>
                  <p:cNvPr id="425" name="TextBox 424"/>
                  <p:cNvSpPr txBox="1"/>
                  <p:nvPr/>
                </p:nvSpPr>
                <p:spPr>
                  <a:xfrm>
                    <a:off x="507206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err="1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r>
                      <a:rPr lang="en-US" sz="2200" i="1" baseline="-25000" dirty="0" err="1" smtClean="0">
                        <a:latin typeface="Arial" pitchFamily="34" charset="0"/>
                        <a:cs typeface="Arial" pitchFamily="34" charset="0"/>
                      </a:rPr>
                      <a:t>n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26" name="TextBox 425"/>
                  <p:cNvSpPr txBox="1"/>
                  <p:nvPr/>
                </p:nvSpPr>
                <p:spPr>
                  <a:xfrm>
                    <a:off x="542877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…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28" name="TextBox 427"/>
                  <p:cNvSpPr txBox="1"/>
                  <p:nvPr/>
                </p:nvSpPr>
                <p:spPr>
                  <a:xfrm>
                    <a:off x="5857884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i+1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37" name="TextBox 436"/>
                  <p:cNvSpPr txBox="1"/>
                  <p:nvPr/>
                </p:nvSpPr>
                <p:spPr>
                  <a:xfrm>
                    <a:off x="6240134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i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47" name="TextBox 446"/>
                  <p:cNvSpPr txBox="1"/>
                  <p:nvPr/>
                </p:nvSpPr>
                <p:spPr>
                  <a:xfrm>
                    <a:off x="6643702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…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55" name="TextBox 454"/>
                  <p:cNvSpPr txBox="1"/>
                  <p:nvPr/>
                </p:nvSpPr>
                <p:spPr>
                  <a:xfrm>
                    <a:off x="694868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r>
                      <a:rPr lang="ru-RU" sz="2200" i="1" baseline="-25000" dirty="0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56" name="TextBox 455"/>
                  <p:cNvSpPr txBox="1"/>
                  <p:nvPr/>
                </p:nvSpPr>
                <p:spPr>
                  <a:xfrm>
                    <a:off x="730587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b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423" name="TextBox 422"/>
                <p:cNvSpPr txBox="1"/>
                <p:nvPr/>
              </p:nvSpPr>
              <p:spPr>
                <a:xfrm>
                  <a:off x="4366917" y="5693774"/>
                  <a:ext cx="216000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1200" i="1" dirty="0" smtClean="0">
                      <a:solidFill>
                        <a:srgbClr val="0070C0"/>
                      </a:solidFill>
                      <a:latin typeface="Arial" pitchFamily="34" charset="0"/>
                      <a:cs typeface="Arial" pitchFamily="34" charset="0"/>
                    </a:rPr>
                    <a:t>q</a:t>
                  </a:r>
                  <a:endParaRPr lang="ru-RU" sz="1200" i="1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00" name="Группа 193"/>
              <p:cNvGrpSpPr/>
              <p:nvPr/>
            </p:nvGrpSpPr>
            <p:grpSpPr>
              <a:xfrm>
                <a:off x="3772809" y="3571876"/>
                <a:ext cx="2808686" cy="377738"/>
                <a:chOff x="1774231" y="5500702"/>
                <a:chExt cx="2808686" cy="377738"/>
              </a:xfrm>
            </p:grpSpPr>
            <p:grpSp>
              <p:nvGrpSpPr>
                <p:cNvPr id="402" name="Группа 194"/>
                <p:cNvGrpSpPr/>
                <p:nvPr/>
              </p:nvGrpSpPr>
              <p:grpSpPr>
                <a:xfrm>
                  <a:off x="1774231" y="5500702"/>
                  <a:ext cx="2668788" cy="338554"/>
                  <a:chOff x="5072066" y="5000636"/>
                  <a:chExt cx="2668788" cy="338554"/>
                </a:xfrm>
              </p:grpSpPr>
              <p:sp>
                <p:nvSpPr>
                  <p:cNvPr id="404" name="TextBox 403"/>
                  <p:cNvSpPr txBox="1"/>
                  <p:nvPr/>
                </p:nvSpPr>
                <p:spPr>
                  <a:xfrm>
                    <a:off x="507206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err="1" smtClean="0">
                        <a:latin typeface="Arial" pitchFamily="34" charset="0"/>
                        <a:cs typeface="Arial" pitchFamily="34" charset="0"/>
                      </a:rPr>
                      <a:t>r</a:t>
                    </a:r>
                    <a:r>
                      <a:rPr lang="en-US" sz="2200" i="1" baseline="-25000" dirty="0" err="1" smtClean="0">
                        <a:latin typeface="Arial" pitchFamily="34" charset="0"/>
                        <a:cs typeface="Arial" pitchFamily="34" charset="0"/>
                      </a:rPr>
                      <a:t>n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05" name="TextBox 404"/>
                  <p:cNvSpPr txBox="1"/>
                  <p:nvPr/>
                </p:nvSpPr>
                <p:spPr>
                  <a:xfrm>
                    <a:off x="542877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…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07" name="TextBox 406"/>
                  <p:cNvSpPr txBox="1"/>
                  <p:nvPr/>
                </p:nvSpPr>
                <p:spPr>
                  <a:xfrm>
                    <a:off x="5857884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r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i+1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0" name="TextBox 409"/>
                  <p:cNvSpPr txBox="1"/>
                  <p:nvPr/>
                </p:nvSpPr>
                <p:spPr>
                  <a:xfrm>
                    <a:off x="6240322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err="1" smtClean="0">
                        <a:latin typeface="Arial" pitchFamily="34" charset="0"/>
                        <a:cs typeface="Arial" pitchFamily="34" charset="0"/>
                      </a:rPr>
                      <a:t>r</a:t>
                    </a:r>
                    <a:r>
                      <a:rPr lang="en-US" sz="2200" i="1" baseline="-25000" dirty="0" err="1" smtClean="0">
                        <a:latin typeface="Arial" pitchFamily="34" charset="0"/>
                        <a:cs typeface="Arial" pitchFamily="34" charset="0"/>
                      </a:rPr>
                      <a:t>i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1" name="TextBox 410"/>
                  <p:cNvSpPr txBox="1"/>
                  <p:nvPr/>
                </p:nvSpPr>
                <p:spPr>
                  <a:xfrm>
                    <a:off x="6643702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…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6" name="TextBox 415"/>
                  <p:cNvSpPr txBox="1"/>
                  <p:nvPr/>
                </p:nvSpPr>
                <p:spPr>
                  <a:xfrm>
                    <a:off x="694868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r</a:t>
                    </a:r>
                    <a:r>
                      <a:rPr lang="ru-RU" sz="2200" i="1" baseline="-25000" dirty="0" smtClean="0">
                        <a:latin typeface="Arial" pitchFamily="34" charset="0"/>
                        <a:cs typeface="Arial" pitchFamily="34" charset="0"/>
                      </a:rPr>
                      <a:t>1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  <p:sp>
                <p:nvSpPr>
                  <p:cNvPr id="417" name="TextBox 416"/>
                  <p:cNvSpPr txBox="1"/>
                  <p:nvPr/>
                </p:nvSpPr>
                <p:spPr>
                  <a:xfrm>
                    <a:off x="7305876" y="5000636"/>
                    <a:ext cx="434978" cy="33855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en-US" sz="2200" i="1" dirty="0" smtClean="0">
                        <a:latin typeface="Arial" pitchFamily="34" charset="0"/>
                        <a:cs typeface="Arial" pitchFamily="34" charset="0"/>
                      </a:rPr>
                      <a:t>r</a:t>
                    </a:r>
                    <a:r>
                      <a:rPr lang="en-US" sz="2200" i="1" baseline="-25000" dirty="0" smtClean="0">
                        <a:latin typeface="Arial" pitchFamily="34" charset="0"/>
                        <a:cs typeface="Arial" pitchFamily="34" charset="0"/>
                      </a:rPr>
                      <a:t>0</a:t>
                    </a:r>
                    <a:endParaRPr lang="ru-RU" sz="2200" i="1" baseline="-25000" dirty="0"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403" name="TextBox 402"/>
                <p:cNvSpPr txBox="1"/>
                <p:nvPr/>
              </p:nvSpPr>
              <p:spPr>
                <a:xfrm>
                  <a:off x="4366917" y="5693774"/>
                  <a:ext cx="216000" cy="18466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1200" i="1" dirty="0" smtClean="0">
                      <a:solidFill>
                        <a:srgbClr val="0070C0"/>
                      </a:solidFill>
                      <a:latin typeface="Arial" pitchFamily="34" charset="0"/>
                      <a:cs typeface="Arial" pitchFamily="34" charset="0"/>
                    </a:rPr>
                    <a:t>q</a:t>
                  </a:r>
                  <a:endParaRPr lang="ru-RU" sz="1200" i="1" dirty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cxnSp>
            <p:nvCxnSpPr>
              <p:cNvPr id="401" name="Прямая соединительная линия 400"/>
              <p:cNvCxnSpPr/>
              <p:nvPr/>
            </p:nvCxnSpPr>
            <p:spPr>
              <a:xfrm rot="10800000" flipH="1">
                <a:off x="3566040" y="3546537"/>
                <a:ext cx="28800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3" name="Прямоугольная выноска 462"/>
          <p:cNvSpPr/>
          <p:nvPr/>
        </p:nvSpPr>
        <p:spPr>
          <a:xfrm>
            <a:off x="2937026" y="3042768"/>
            <a:ext cx="4788000" cy="792000"/>
          </a:xfrm>
          <a:prstGeom prst="wedgeRectCallout">
            <a:avLst>
              <a:gd name="adj1" fmla="val -74309"/>
              <a:gd name="adj2" fmla="val -30533"/>
            </a:avLst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lnSpc>
                <a:spcPct val="80000"/>
              </a:lnSpc>
            </a:pP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 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записываем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под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-м разрядом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2" name="Прямоугольная выноска 461"/>
          <p:cNvSpPr/>
          <p:nvPr/>
        </p:nvSpPr>
        <p:spPr>
          <a:xfrm>
            <a:off x="2937026" y="3042768"/>
            <a:ext cx="4788000" cy="792000"/>
          </a:xfrm>
          <a:prstGeom prst="wedgeRectCallout">
            <a:avLst>
              <a:gd name="adj1" fmla="val -69073"/>
              <a:gd name="adj2" fmla="val -27066"/>
            </a:avLst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lnSpc>
                <a:spcPct val="80000"/>
              </a:lnSpc>
            </a:pP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 2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записываем 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 + 0 - 2 = 1 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под 3-м разрядом,</a:t>
            </a:r>
            <a:b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делая заем в 4-м разряде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1" name="Прямоугольная выноска 460"/>
          <p:cNvSpPr/>
          <p:nvPr/>
        </p:nvSpPr>
        <p:spPr>
          <a:xfrm>
            <a:off x="2928926" y="3042768"/>
            <a:ext cx="4788000" cy="792000"/>
          </a:xfrm>
          <a:prstGeom prst="wedgeRectCallout">
            <a:avLst>
              <a:gd name="adj1" fmla="val -63638"/>
              <a:gd name="adj2" fmla="val -25386"/>
            </a:avLst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lnSpc>
                <a:spcPct val="80000"/>
              </a:lnSpc>
            </a:pP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 &lt; 1</a:t>
            </a:r>
            <a:b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записываем 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+ 0 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под 2-м разрядом,</a:t>
            </a:r>
            <a:b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делая заем в 3-м разряде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0" name="Прямоугольная выноска 459"/>
          <p:cNvSpPr/>
          <p:nvPr/>
        </p:nvSpPr>
        <p:spPr>
          <a:xfrm>
            <a:off x="2930082" y="3042768"/>
            <a:ext cx="4788000" cy="792000"/>
          </a:xfrm>
          <a:prstGeom prst="wedgeRectCallout">
            <a:avLst>
              <a:gd name="adj1" fmla="val -59058"/>
              <a:gd name="adj2" fmla="val -25264"/>
            </a:avLst>
          </a:prstGeom>
          <a:solidFill>
            <a:schemeClr val="accent1">
              <a:lumMod val="40000"/>
              <a:lumOff val="60000"/>
            </a:schemeClr>
          </a:solidFill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lnSpc>
                <a:spcPct val="80000"/>
              </a:lnSpc>
            </a:pP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 ≥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записываем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под 1-м разрядом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7" name="Прямоугольная выноска 486"/>
          <p:cNvSpPr/>
          <p:nvPr/>
        </p:nvSpPr>
        <p:spPr>
          <a:xfrm>
            <a:off x="2928926" y="3042768"/>
            <a:ext cx="4788000" cy="792000"/>
          </a:xfrm>
          <a:prstGeom prst="wedgeRectCallout">
            <a:avLst>
              <a:gd name="adj1" fmla="val -77678"/>
              <a:gd name="adj2" fmla="val -30670"/>
            </a:avLst>
          </a:prstGeom>
          <a:solidFill>
            <a:schemeClr val="accent3">
              <a:lumMod val="40000"/>
              <a:lumOff val="60000"/>
            </a:schemeClr>
          </a:solidFill>
          <a:ln w="127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>
              <a:lnSpc>
                <a:spcPct val="80000"/>
              </a:lnSpc>
            </a:pP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 1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записываем 3 + 0 -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под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-м разрядом,</a:t>
            </a:r>
            <a:b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делая заем в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ru-RU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-м разряде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6" name="Группа 213"/>
          <p:cNvGrpSpPr/>
          <p:nvPr/>
        </p:nvGrpSpPr>
        <p:grpSpPr>
          <a:xfrm>
            <a:off x="6795524" y="2081715"/>
            <a:ext cx="1571636" cy="770581"/>
            <a:chOff x="894079" y="4857757"/>
            <a:chExt cx="1571636" cy="770581"/>
          </a:xfrm>
        </p:grpSpPr>
        <p:grpSp>
          <p:nvGrpSpPr>
            <p:cNvPr id="317" name="Группа 214"/>
            <p:cNvGrpSpPr/>
            <p:nvPr/>
          </p:nvGrpSpPr>
          <p:grpSpPr>
            <a:xfrm>
              <a:off x="894079" y="4857757"/>
              <a:ext cx="1451789" cy="770581"/>
              <a:chOff x="684429" y="4929195"/>
              <a:chExt cx="1451789" cy="770581"/>
            </a:xfrm>
          </p:grpSpPr>
          <p:grpSp>
            <p:nvGrpSpPr>
              <p:cNvPr id="320" name="Группа 217"/>
              <p:cNvGrpSpPr/>
              <p:nvPr/>
            </p:nvGrpSpPr>
            <p:grpSpPr>
              <a:xfrm>
                <a:off x="785786" y="4929195"/>
                <a:ext cx="1287570" cy="338558"/>
                <a:chOff x="785786" y="4857760"/>
                <a:chExt cx="1287570" cy="429103"/>
              </a:xfrm>
            </p:grpSpPr>
            <p:sp>
              <p:nvSpPr>
                <p:cNvPr id="330" name="TextBox 329"/>
                <p:cNvSpPr txBox="1"/>
                <p:nvPr/>
              </p:nvSpPr>
              <p:spPr>
                <a:xfrm>
                  <a:off x="785786" y="4857760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1" name="TextBox 330"/>
                <p:cNvSpPr txBox="1"/>
                <p:nvPr/>
              </p:nvSpPr>
              <p:spPr>
                <a:xfrm>
                  <a:off x="1000100" y="4857765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D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2" name="TextBox 331"/>
                <p:cNvSpPr txBox="1"/>
                <p:nvPr/>
              </p:nvSpPr>
              <p:spPr>
                <a:xfrm>
                  <a:off x="1214414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E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3" name="TextBox 332"/>
                <p:cNvSpPr txBox="1"/>
                <p:nvPr/>
              </p:nvSpPr>
              <p:spPr>
                <a:xfrm>
                  <a:off x="1428728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C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4" name="TextBox 333"/>
                <p:cNvSpPr txBox="1"/>
                <p:nvPr/>
              </p:nvSpPr>
              <p:spPr>
                <a:xfrm>
                  <a:off x="1643042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A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35" name="TextBox 334"/>
                <p:cNvSpPr txBox="1"/>
                <p:nvPr/>
              </p:nvSpPr>
              <p:spPr>
                <a:xfrm>
                  <a:off x="1857356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F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21" name="Группа 218"/>
              <p:cNvGrpSpPr/>
              <p:nvPr/>
            </p:nvGrpSpPr>
            <p:grpSpPr>
              <a:xfrm>
                <a:off x="785786" y="5286378"/>
                <a:ext cx="1287570" cy="338563"/>
                <a:chOff x="785786" y="4948296"/>
                <a:chExt cx="1287570" cy="429109"/>
              </a:xfrm>
            </p:grpSpPr>
            <p:sp>
              <p:nvSpPr>
                <p:cNvPr id="324" name="TextBox 323"/>
                <p:cNvSpPr txBox="1"/>
                <p:nvPr/>
              </p:nvSpPr>
              <p:spPr>
                <a:xfrm>
                  <a:off x="785786" y="4948304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25" name="TextBox 324"/>
                <p:cNvSpPr txBox="1"/>
                <p:nvPr/>
              </p:nvSpPr>
              <p:spPr>
                <a:xfrm>
                  <a:off x="1000100" y="4948307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26" name="TextBox 325"/>
                <p:cNvSpPr txBox="1"/>
                <p:nvPr/>
              </p:nvSpPr>
              <p:spPr>
                <a:xfrm>
                  <a:off x="1214414" y="4948301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C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27" name="TextBox 326"/>
                <p:cNvSpPr txBox="1"/>
                <p:nvPr/>
              </p:nvSpPr>
              <p:spPr>
                <a:xfrm>
                  <a:off x="1428728" y="4948301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A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28" name="TextBox 327"/>
                <p:cNvSpPr txBox="1"/>
                <p:nvPr/>
              </p:nvSpPr>
              <p:spPr>
                <a:xfrm>
                  <a:off x="1643042" y="4948299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F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329" name="TextBox 328"/>
                <p:cNvSpPr txBox="1"/>
                <p:nvPr/>
              </p:nvSpPr>
              <p:spPr>
                <a:xfrm>
                  <a:off x="1857356" y="4948296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E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322" name="TextBox 321"/>
              <p:cNvSpPr txBox="1"/>
              <p:nvPr/>
            </p:nvSpPr>
            <p:spPr>
              <a:xfrm>
                <a:off x="684429" y="5090710"/>
                <a:ext cx="2160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ru-RU" sz="2400" dirty="0" smtClean="0"/>
                  <a:t>–</a:t>
                </a:r>
                <a:endParaRPr 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323" name="Прямая соединительная линия 322"/>
              <p:cNvCxnSpPr/>
              <p:nvPr/>
            </p:nvCxnSpPr>
            <p:spPr>
              <a:xfrm rot="10800000" flipH="1">
                <a:off x="696218" y="5698188"/>
                <a:ext cx="14400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8" name="TextBox 317"/>
            <p:cNvSpPr txBox="1"/>
            <p:nvPr/>
          </p:nvSpPr>
          <p:spPr>
            <a:xfrm>
              <a:off x="2249715" y="5000636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16</a:t>
              </a:r>
              <a:endParaRPr lang="ru-RU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2249715" y="5403546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16</a:t>
              </a:r>
              <a:endParaRPr lang="ru-RU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244950" cy="1082660"/>
          </a:xfrm>
        </p:spPr>
        <p:txBody>
          <a:bodyPr/>
          <a:lstStyle/>
          <a:p>
            <a:r>
              <a:rPr lang="ru-RU" dirty="0" smtClean="0"/>
              <a:t>Вычитание чисел в системе </a:t>
            </a:r>
            <a:br>
              <a:rPr lang="ru-RU" dirty="0" smtClean="0"/>
            </a:br>
            <a:r>
              <a:rPr lang="ru-RU" dirty="0" smtClean="0"/>
              <a:t>счисления с основанием </a:t>
            </a:r>
            <a:r>
              <a:rPr lang="en-US" i="1" dirty="0" smtClean="0"/>
              <a:t>q</a:t>
            </a:r>
            <a:endParaRPr lang="ru-RU" i="1" dirty="0"/>
          </a:p>
        </p:txBody>
      </p:sp>
      <p:sp>
        <p:nvSpPr>
          <p:cNvPr id="458" name="Овал 457">
            <a:hlinkClick r:id="rId2" action="ppaction://hlinksldjump"/>
          </p:cNvPr>
          <p:cNvSpPr/>
          <p:nvPr/>
        </p:nvSpPr>
        <p:spPr>
          <a:xfrm>
            <a:off x="8143900" y="5750983"/>
            <a:ext cx="714380" cy="71438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solidFill>
                  <a:sysClr val="windowText" lastClr="000000"/>
                </a:solidFill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solidFill>
                <a:sysClr val="windowText" lastClr="000000"/>
              </a:solidFill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459" name="TextBox 458"/>
          <p:cNvSpPr txBox="1"/>
          <p:nvPr/>
        </p:nvSpPr>
        <p:spPr>
          <a:xfrm rot="16200000">
            <a:off x="7919896" y="5004365"/>
            <a:ext cx="1162388" cy="319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dirty="0" smtClean="0"/>
              <a:t>Реши сам</a:t>
            </a:r>
            <a:endParaRPr lang="ru-RU" dirty="0"/>
          </a:p>
        </p:txBody>
      </p:sp>
      <p:sp>
        <p:nvSpPr>
          <p:cNvPr id="159" name="TextBox 158"/>
          <p:cNvSpPr txBox="1"/>
          <p:nvPr/>
        </p:nvSpPr>
        <p:spPr>
          <a:xfrm>
            <a:off x="1565254" y="2886172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779568" y="2886172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993882" y="2886172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208196" y="2886172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2422510" y="2886172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355604" y="1929323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569918" y="1929323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784232" y="1929323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●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998546" y="1929323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●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2" name="Группа 77"/>
          <p:cNvGrpSpPr/>
          <p:nvPr/>
        </p:nvGrpSpPr>
        <p:grpSpPr>
          <a:xfrm>
            <a:off x="1117372" y="2081715"/>
            <a:ext cx="1668678" cy="770581"/>
            <a:chOff x="761868" y="4857757"/>
            <a:chExt cx="1668678" cy="770581"/>
          </a:xfrm>
        </p:grpSpPr>
        <p:grpSp>
          <p:nvGrpSpPr>
            <p:cNvPr id="173" name="Группа 78"/>
            <p:cNvGrpSpPr/>
            <p:nvPr/>
          </p:nvGrpSpPr>
          <p:grpSpPr>
            <a:xfrm>
              <a:off x="761868" y="4857757"/>
              <a:ext cx="1584000" cy="770581"/>
              <a:chOff x="552218" y="4929195"/>
              <a:chExt cx="1584000" cy="770581"/>
            </a:xfrm>
          </p:grpSpPr>
          <p:grpSp>
            <p:nvGrpSpPr>
              <p:cNvPr id="184" name="Группа 81"/>
              <p:cNvGrpSpPr/>
              <p:nvPr/>
            </p:nvGrpSpPr>
            <p:grpSpPr>
              <a:xfrm>
                <a:off x="785786" y="4929195"/>
                <a:ext cx="1287570" cy="338558"/>
                <a:chOff x="785786" y="4857760"/>
                <a:chExt cx="1287570" cy="429103"/>
              </a:xfrm>
            </p:grpSpPr>
            <p:sp>
              <p:nvSpPr>
                <p:cNvPr id="206" name="TextBox 205"/>
                <p:cNvSpPr txBox="1"/>
                <p:nvPr/>
              </p:nvSpPr>
              <p:spPr>
                <a:xfrm>
                  <a:off x="785786" y="4857760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" name="TextBox 206"/>
                <p:cNvSpPr txBox="1"/>
                <p:nvPr/>
              </p:nvSpPr>
              <p:spPr>
                <a:xfrm>
                  <a:off x="1000100" y="4857765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0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9" name="TextBox 208"/>
                <p:cNvSpPr txBox="1"/>
                <p:nvPr/>
              </p:nvSpPr>
              <p:spPr>
                <a:xfrm>
                  <a:off x="1214414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0" name="TextBox 209"/>
                <p:cNvSpPr txBox="1"/>
                <p:nvPr/>
              </p:nvSpPr>
              <p:spPr>
                <a:xfrm>
                  <a:off x="1428728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1" name="TextBox 210"/>
                <p:cNvSpPr txBox="1"/>
                <p:nvPr/>
              </p:nvSpPr>
              <p:spPr>
                <a:xfrm>
                  <a:off x="1643042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0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1857356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87" name="Группа 82"/>
              <p:cNvGrpSpPr/>
              <p:nvPr/>
            </p:nvGrpSpPr>
            <p:grpSpPr>
              <a:xfrm>
                <a:off x="785786" y="5286386"/>
                <a:ext cx="1287570" cy="338561"/>
                <a:chOff x="785786" y="4948296"/>
                <a:chExt cx="1287570" cy="429106"/>
              </a:xfrm>
            </p:grpSpPr>
            <p:sp>
              <p:nvSpPr>
                <p:cNvPr id="193" name="TextBox 192"/>
                <p:cNvSpPr txBox="1"/>
                <p:nvPr/>
              </p:nvSpPr>
              <p:spPr>
                <a:xfrm>
                  <a:off x="785786" y="4948305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 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00100" y="4948300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95" name="TextBox 194"/>
                <p:cNvSpPr txBox="1"/>
                <p:nvPr/>
              </p:nvSpPr>
              <p:spPr>
                <a:xfrm>
                  <a:off x="1214414" y="4948300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0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1428728" y="4948301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2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4" name="TextBox 203"/>
                <p:cNvSpPr txBox="1"/>
                <p:nvPr/>
              </p:nvSpPr>
              <p:spPr>
                <a:xfrm>
                  <a:off x="1643042" y="4948300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" name="TextBox 204"/>
                <p:cNvSpPr txBox="1"/>
                <p:nvPr/>
              </p:nvSpPr>
              <p:spPr>
                <a:xfrm>
                  <a:off x="1857356" y="4948296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0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88" name="TextBox 187"/>
              <p:cNvSpPr txBox="1"/>
              <p:nvPr/>
            </p:nvSpPr>
            <p:spPr>
              <a:xfrm>
                <a:off x="569786" y="5090710"/>
                <a:ext cx="2160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ru-RU" sz="2400" dirty="0" smtClean="0"/>
                  <a:t>–</a:t>
                </a:r>
                <a:endParaRPr 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92" name="Прямая соединительная линия 191"/>
              <p:cNvCxnSpPr/>
              <p:nvPr/>
            </p:nvCxnSpPr>
            <p:spPr>
              <a:xfrm rot="10800000" flipH="1">
                <a:off x="552218" y="5698188"/>
                <a:ext cx="15840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TextBox 179"/>
            <p:cNvSpPr txBox="1"/>
            <p:nvPr/>
          </p:nvSpPr>
          <p:spPr>
            <a:xfrm>
              <a:off x="2214546" y="5000636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ru-RU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2214546" y="5403546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ru-RU" sz="1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ru-RU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3" name="TextBox 212"/>
          <p:cNvSpPr txBox="1"/>
          <p:nvPr/>
        </p:nvSpPr>
        <p:spPr>
          <a:xfrm>
            <a:off x="2570050" y="3025652"/>
            <a:ext cx="21600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ru-RU" sz="1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ru-RU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" name="Содержимое 40"/>
          <p:cNvSpPr txBox="1">
            <a:spLocks/>
          </p:cNvSpPr>
          <p:nvPr/>
        </p:nvSpPr>
        <p:spPr>
          <a:xfrm>
            <a:off x="655610" y="2048380"/>
            <a:ext cx="928693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altLang="ru-RU" sz="2200" b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а</a:t>
            </a:r>
            <a:r>
              <a:rPr kumimoji="0" lang="en-US" altLang="ru-RU" sz="2200" b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</a:t>
            </a:r>
            <a:r>
              <a:rPr kumimoji="0" lang="ru-RU" altLang="ru-RU" sz="2200" b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ru-RU" altLang="ru-RU" sz="22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4352438" y="2886172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7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4566752" y="2886172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781066" y="2886172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7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4995380" y="2886172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0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209694" y="2886172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7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4142788" y="1929323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4357102" y="1929323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8" name="TextBox 227"/>
          <p:cNvSpPr txBox="1"/>
          <p:nvPr/>
        </p:nvSpPr>
        <p:spPr>
          <a:xfrm>
            <a:off x="4571416" y="1929323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5000044" y="1929323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●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0" name="Группа 145"/>
          <p:cNvGrpSpPr/>
          <p:nvPr/>
        </p:nvGrpSpPr>
        <p:grpSpPr>
          <a:xfrm>
            <a:off x="3904556" y="2081715"/>
            <a:ext cx="1668678" cy="770581"/>
            <a:chOff x="761868" y="4857757"/>
            <a:chExt cx="1668678" cy="770581"/>
          </a:xfrm>
        </p:grpSpPr>
        <p:grpSp>
          <p:nvGrpSpPr>
            <p:cNvPr id="231" name="Группа 146"/>
            <p:cNvGrpSpPr/>
            <p:nvPr/>
          </p:nvGrpSpPr>
          <p:grpSpPr>
            <a:xfrm>
              <a:off x="761868" y="4857757"/>
              <a:ext cx="1584000" cy="770581"/>
              <a:chOff x="552218" y="4929195"/>
              <a:chExt cx="1584000" cy="770581"/>
            </a:xfrm>
          </p:grpSpPr>
          <p:grpSp>
            <p:nvGrpSpPr>
              <p:cNvPr id="234" name="Группа 149"/>
              <p:cNvGrpSpPr/>
              <p:nvPr/>
            </p:nvGrpSpPr>
            <p:grpSpPr>
              <a:xfrm>
                <a:off x="785786" y="4929195"/>
                <a:ext cx="1287570" cy="338558"/>
                <a:chOff x="785786" y="4857760"/>
                <a:chExt cx="1287570" cy="429103"/>
              </a:xfrm>
            </p:grpSpPr>
            <p:sp>
              <p:nvSpPr>
                <p:cNvPr id="254" name="TextBox 253"/>
                <p:cNvSpPr txBox="1"/>
                <p:nvPr/>
              </p:nvSpPr>
              <p:spPr>
                <a:xfrm>
                  <a:off x="785786" y="4857760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6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7" name="TextBox 256"/>
                <p:cNvSpPr txBox="1"/>
                <p:nvPr/>
              </p:nvSpPr>
              <p:spPr>
                <a:xfrm>
                  <a:off x="1000100" y="4857765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5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8" name="TextBox 257"/>
                <p:cNvSpPr txBox="1"/>
                <p:nvPr/>
              </p:nvSpPr>
              <p:spPr>
                <a:xfrm>
                  <a:off x="1214414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4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4" name="TextBox 283"/>
                <p:cNvSpPr txBox="1"/>
                <p:nvPr/>
              </p:nvSpPr>
              <p:spPr>
                <a:xfrm>
                  <a:off x="1428728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3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5" name="TextBox 284"/>
                <p:cNvSpPr txBox="1"/>
                <p:nvPr/>
              </p:nvSpPr>
              <p:spPr>
                <a:xfrm>
                  <a:off x="1643042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2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88" name="TextBox 287"/>
                <p:cNvSpPr txBox="1"/>
                <p:nvPr/>
              </p:nvSpPr>
              <p:spPr>
                <a:xfrm>
                  <a:off x="1857356" y="4857764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235" name="Группа 150"/>
              <p:cNvGrpSpPr/>
              <p:nvPr/>
            </p:nvGrpSpPr>
            <p:grpSpPr>
              <a:xfrm>
                <a:off x="785786" y="5286379"/>
                <a:ext cx="1287570" cy="338563"/>
                <a:chOff x="785786" y="4948296"/>
                <a:chExt cx="1287570" cy="429109"/>
              </a:xfrm>
            </p:grpSpPr>
            <p:sp>
              <p:nvSpPr>
                <p:cNvPr id="238" name="TextBox 237"/>
                <p:cNvSpPr txBox="1"/>
                <p:nvPr/>
              </p:nvSpPr>
              <p:spPr>
                <a:xfrm>
                  <a:off x="785786" y="4948304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5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39" name="TextBox 238"/>
                <p:cNvSpPr txBox="1"/>
                <p:nvPr/>
              </p:nvSpPr>
              <p:spPr>
                <a:xfrm>
                  <a:off x="1000100" y="4948307"/>
                  <a:ext cx="216000" cy="4290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6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0" name="TextBox 239"/>
                <p:cNvSpPr txBox="1"/>
                <p:nvPr/>
              </p:nvSpPr>
              <p:spPr>
                <a:xfrm>
                  <a:off x="1214414" y="4948301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3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3" name="TextBox 242"/>
                <p:cNvSpPr txBox="1"/>
                <p:nvPr/>
              </p:nvSpPr>
              <p:spPr>
                <a:xfrm>
                  <a:off x="1428728" y="4948301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4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44" name="TextBox 243"/>
                <p:cNvSpPr txBox="1"/>
                <p:nvPr/>
              </p:nvSpPr>
              <p:spPr>
                <a:xfrm>
                  <a:off x="1643042" y="4948299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1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53" name="TextBox 252"/>
                <p:cNvSpPr txBox="1"/>
                <p:nvPr/>
              </p:nvSpPr>
              <p:spPr>
                <a:xfrm>
                  <a:off x="1857356" y="4948296"/>
                  <a:ext cx="216000" cy="4290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sz="2200" dirty="0" smtClean="0">
                      <a:latin typeface="Arial" pitchFamily="34" charset="0"/>
                      <a:cs typeface="Arial" pitchFamily="34" charset="0"/>
                    </a:rPr>
                    <a:t>2</a:t>
                  </a:r>
                  <a:endParaRPr lang="ru-RU" sz="2200" dirty="0"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236" name="TextBox 235"/>
              <p:cNvSpPr txBox="1"/>
              <p:nvPr/>
            </p:nvSpPr>
            <p:spPr>
              <a:xfrm>
                <a:off x="569786" y="5090710"/>
                <a:ext cx="21600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ru-RU" sz="2400" dirty="0" smtClean="0"/>
                  <a:t>–</a:t>
                </a:r>
                <a:endParaRPr lang="ru-RU" sz="22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237" name="Прямая соединительная линия 236"/>
              <p:cNvCxnSpPr/>
              <p:nvPr/>
            </p:nvCxnSpPr>
            <p:spPr>
              <a:xfrm rot="10800000" flipH="1">
                <a:off x="552218" y="5698188"/>
                <a:ext cx="15840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2" name="TextBox 231"/>
            <p:cNvSpPr txBox="1"/>
            <p:nvPr/>
          </p:nvSpPr>
          <p:spPr>
            <a:xfrm>
              <a:off x="2214546" y="5000636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ru-RU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2214546" y="5403546"/>
              <a:ext cx="2160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ru-RU" sz="1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9" name="TextBox 288"/>
          <p:cNvSpPr txBox="1"/>
          <p:nvPr/>
        </p:nvSpPr>
        <p:spPr>
          <a:xfrm>
            <a:off x="5357234" y="3025652"/>
            <a:ext cx="21600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8</a:t>
            </a:r>
            <a:endParaRPr lang="ru-RU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6" name="Содержимое 40"/>
          <p:cNvSpPr txBox="1">
            <a:spLocks/>
          </p:cNvSpPr>
          <p:nvPr/>
        </p:nvSpPr>
        <p:spPr>
          <a:xfrm>
            <a:off x="3442794" y="2048380"/>
            <a:ext cx="928693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kumimoji="0" lang="en-US" altLang="ru-RU" sz="2200" b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</a:t>
            </a:r>
            <a:r>
              <a:rPr kumimoji="0" lang="ru-RU" altLang="ru-RU" sz="2200" b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ru-RU" altLang="ru-RU" sz="22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07" name="TextBox 306"/>
          <p:cNvSpPr txBox="1"/>
          <p:nvPr/>
        </p:nvSpPr>
        <p:spPr>
          <a:xfrm>
            <a:off x="7111195" y="2886172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D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8" name="TextBox 307"/>
          <p:cNvSpPr txBox="1"/>
          <p:nvPr/>
        </p:nvSpPr>
        <p:spPr>
          <a:xfrm>
            <a:off x="7325509" y="2886172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2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9" name="TextBox 308"/>
          <p:cNvSpPr txBox="1"/>
          <p:nvPr/>
        </p:nvSpPr>
        <p:spPr>
          <a:xfrm>
            <a:off x="7539823" y="2886172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7754137" y="2886172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B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7968451" y="2886172"/>
            <a:ext cx="216000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2200" dirty="0" smtClean="0"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7545310" y="1929323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●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6" name="TextBox 335"/>
          <p:cNvSpPr txBox="1"/>
          <p:nvPr/>
        </p:nvSpPr>
        <p:spPr>
          <a:xfrm>
            <a:off x="8139437" y="3025652"/>
            <a:ext cx="21600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16</a:t>
            </a:r>
            <a:endParaRPr lang="ru-RU" sz="1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7" name="Содержимое 40"/>
          <p:cNvSpPr txBox="1">
            <a:spLocks/>
          </p:cNvSpPr>
          <p:nvPr/>
        </p:nvSpPr>
        <p:spPr>
          <a:xfrm>
            <a:off x="6272989" y="2048380"/>
            <a:ext cx="928693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kumimoji="0" lang="en-US" altLang="ru-RU" sz="2200" b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)</a:t>
            </a:r>
            <a:r>
              <a:rPr kumimoji="0" lang="ru-RU" altLang="ru-RU" sz="2200" b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endParaRPr kumimoji="0" lang="ru-RU" altLang="ru-RU" sz="22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1361957" y="1928802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●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4573102" y="1929323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●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4144474" y="1929323"/>
            <a:ext cx="216000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12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●</a:t>
            </a:r>
            <a:endParaRPr lang="ru-RU" sz="12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3" name="Содержимое 40"/>
          <p:cNvSpPr txBox="1">
            <a:spLocks/>
          </p:cNvSpPr>
          <p:nvPr/>
        </p:nvSpPr>
        <p:spPr>
          <a:xfrm>
            <a:off x="642911" y="1571612"/>
            <a:ext cx="928693" cy="357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altLang="ru-RU" sz="2200" b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№ </a:t>
            </a:r>
            <a:r>
              <a:rPr kumimoji="0" lang="en-US" altLang="ru-RU" sz="2200" b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r>
              <a:rPr kumimoji="0" lang="ru-RU" altLang="ru-RU" sz="2200" b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 </a:t>
            </a:r>
            <a:endParaRPr kumimoji="0" lang="ru-RU" altLang="ru-RU" sz="2200" b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22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" grpId="0" animBg="1"/>
      <p:bldP spid="463" grpId="1" animBg="1"/>
      <p:bldP spid="462" grpId="0" animBg="1"/>
      <p:bldP spid="462" grpId="1" animBg="1"/>
      <p:bldP spid="461" grpId="0" animBg="1"/>
      <p:bldP spid="461" grpId="1" animBg="1"/>
      <p:bldP spid="460" grpId="0" animBg="1"/>
      <p:bldP spid="460" grpId="1" animBg="1"/>
      <p:bldP spid="487" grpId="0" animBg="1"/>
      <p:bldP spid="487" grpId="1" animBg="1"/>
      <p:bldP spid="458" grpId="0" animBg="1"/>
      <p:bldP spid="459" grpId="0"/>
      <p:bldP spid="159" grpId="0"/>
      <p:bldP spid="160" grpId="0"/>
      <p:bldP spid="161" grpId="0"/>
      <p:bldP spid="162" grpId="0"/>
      <p:bldP spid="165" grpId="0"/>
      <p:bldP spid="170" grpId="0"/>
      <p:bldP spid="171" grpId="0"/>
      <p:bldP spid="213" grpId="0"/>
      <p:bldP spid="216" grpId="0"/>
      <p:bldP spid="217" grpId="0"/>
      <p:bldP spid="219" grpId="0"/>
      <p:bldP spid="220" grpId="0"/>
      <p:bldP spid="223" grpId="0"/>
      <p:bldP spid="229" grpId="0"/>
      <p:bldP spid="289" grpId="0"/>
      <p:bldP spid="306" grpId="0"/>
      <p:bldP spid="307" grpId="0"/>
      <p:bldP spid="308" grpId="0"/>
      <p:bldP spid="309" grpId="0"/>
      <p:bldP spid="310" grpId="0"/>
      <p:bldP spid="311" grpId="0"/>
      <p:bldP spid="314" grpId="0"/>
      <p:bldP spid="336" grpId="0"/>
      <p:bldP spid="337" grpId="0"/>
      <p:bldP spid="338" grpId="0"/>
      <p:bldP spid="339" grpId="0"/>
      <p:bldP spid="34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4713</TotalTime>
  <Words>3139</Words>
  <Application>Microsoft Office PowerPoint</Application>
  <PresentationFormat>Экран (4:3)</PresentationFormat>
  <Paragraphs>1831</Paragraphs>
  <Slides>27</Slides>
  <Notes>5</Notes>
  <HiddenSlides>3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9" baseType="lpstr">
      <vt:lpstr>Тема Office</vt:lpstr>
      <vt:lpstr>Формула</vt:lpstr>
      <vt:lpstr>АРИФМЕТИЧЕСКИЕ ОПЕРАЦИИ  В ПОЗИЦИОННЫХ СИСТЕМАХ СЧИСЛЕНИЯ</vt:lpstr>
      <vt:lpstr>Ключевые слова</vt:lpstr>
      <vt:lpstr>Таблицы сложения в двоичной, троичной и восьмеричной  системах счисления</vt:lpstr>
      <vt:lpstr>Таблица сложения в шестнадцатеричной  системе счисления</vt:lpstr>
      <vt:lpstr>Сложение чисел в системе счисления  с основанием q</vt:lpstr>
      <vt:lpstr>Сложение чисел в системе  счисления с основанием q</vt:lpstr>
      <vt:lpstr>Решите самостоятельно</vt:lpstr>
      <vt:lpstr>Вычитание чисел в системе счисления  с основанием q</vt:lpstr>
      <vt:lpstr>Вычитание чисел в системе  счисления с основанием q</vt:lpstr>
      <vt:lpstr>Решите самостоятельно</vt:lpstr>
      <vt:lpstr>Таблицы умножения в двоичной, троичной и восьмеричной  системах счисления</vt:lpstr>
      <vt:lpstr>Таблица умножения в шестнадцатеричной  системе счисления</vt:lpstr>
      <vt:lpstr>Умножение многозначного числа на однозначное в системе счисления q</vt:lpstr>
      <vt:lpstr>Умножение чисел в системе  счисления с основанием q</vt:lpstr>
      <vt:lpstr>Решите самостоятельно</vt:lpstr>
      <vt:lpstr>Деление чисел в системе счисления  с основанием q</vt:lpstr>
      <vt:lpstr>Деление чисел в системе  счисления с основанием q</vt:lpstr>
      <vt:lpstr>Двоичная арифметика</vt:lpstr>
      <vt:lpstr>Вопросы и задания</vt:lpstr>
      <vt:lpstr>Вопросы и задания</vt:lpstr>
      <vt:lpstr>Вопросы и задания</vt:lpstr>
      <vt:lpstr>Самое главное</vt:lpstr>
      <vt:lpstr>Самое главное</vt:lpstr>
      <vt:lpstr>Вопросы и задания</vt:lpstr>
      <vt:lpstr>Вопросы и задания</vt:lpstr>
      <vt:lpstr>Вопросы и задания</vt:lpstr>
      <vt:lpstr>Вопросы и задания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Елена</dc:creator>
  <cp:lastModifiedBy>kuklintnec@outlook.com</cp:lastModifiedBy>
  <cp:revision>568</cp:revision>
  <dcterms:modified xsi:type="dcterms:W3CDTF">2017-08-13T05:02:31Z</dcterms:modified>
</cp:coreProperties>
</file>