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5" r:id="rId4"/>
    <p:sldId id="285" r:id="rId5"/>
    <p:sldId id="288" r:id="rId6"/>
    <p:sldId id="290" r:id="rId7"/>
    <p:sldId id="297" r:id="rId8"/>
    <p:sldId id="292" r:id="rId9"/>
    <p:sldId id="294" r:id="rId10"/>
    <p:sldId id="295" r:id="rId11"/>
    <p:sldId id="259" r:id="rId12"/>
    <p:sldId id="283" r:id="rId13"/>
    <p:sldId id="282" r:id="rId14"/>
    <p:sldId id="298" r:id="rId15"/>
    <p:sldId id="30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26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307"/>
    <a:srgbClr val="EE3F08"/>
    <a:srgbClr val="F94545"/>
    <a:srgbClr val="B05408"/>
    <a:srgbClr val="F7DB8D"/>
    <a:srgbClr val="EEB412"/>
    <a:srgbClr val="FFFFFF"/>
    <a:srgbClr val="000000"/>
    <a:srgbClr val="FFFFCC"/>
    <a:srgbClr val="FFF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84340" autoAdjust="0"/>
  </p:normalViewPr>
  <p:slideViewPr>
    <p:cSldViewPr>
      <p:cViewPr varScale="1">
        <p:scale>
          <a:sx n="87" d="100"/>
          <a:sy n="87" d="100"/>
        </p:scale>
        <p:origin x="-612" y="-78"/>
      </p:cViewPr>
      <p:guideLst>
        <p:guide orient="horz" pos="4065"/>
        <p:guide orient="horz" pos="663"/>
        <p:guide pos="5602"/>
        <p:guide pos="476"/>
        <p:guide pos="385"/>
        <p:guide/>
        <p:guide pos="5556"/>
        <p:guide pos="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684"/>
    </p:cViewPr>
  </p:sorterViewPr>
  <p:notesViewPr>
    <p:cSldViewPr>
      <p:cViewPr varScale="1">
        <p:scale>
          <a:sx n="83" d="100"/>
          <a:sy n="83" d="100"/>
        </p:scale>
        <p:origin x="-16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91728-1E6F-4D38-A709-202A381AACD1}" type="datetimeFigureOut">
              <a:rPr lang="ru-RU" smtClean="0"/>
              <a:pPr/>
              <a:t>07.02.2017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11E7-4FA8-414C-A763-02B4941B0B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1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07.02.2017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По щелчку мыши</a:t>
            </a:r>
            <a:r>
              <a:rPr lang="ru-RU" baseline="0" dirty="0" smtClean="0"/>
              <a:t> </a:t>
            </a:r>
            <a:r>
              <a:rPr lang="ru-RU" dirty="0" smtClean="0"/>
              <a:t>появляются характеристики звука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График и лупа – интерактивный элемент – переход на скрытый слайд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Задача с пошаговым решением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7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Задача с пошаговым решением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2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Задача с пошаговым решением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47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Задача с пошаговым решением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6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rIns="0"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 rIns="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3"/>
          <a:srcRect l="2674" r="1625"/>
          <a:stretch>
            <a:fillRect/>
          </a:stretch>
        </p:blipFill>
        <p:spPr bwMode="auto">
          <a:xfrm>
            <a:off x="0" y="2285992"/>
            <a:ext cx="2068776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2" r:id="rId10"/>
    <p:sldLayoutId id="2147483661" r:id="rId11"/>
    <p:sldLayoutId id="2147483660" r:id="rId12"/>
    <p:sldLayoutId id="214748365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slide" Target="slide7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857233"/>
            <a:ext cx="6858048" cy="3214709"/>
          </a:xfrm>
        </p:spPr>
        <p:txBody>
          <a:bodyPr>
            <a:normAutofit/>
          </a:bodyPr>
          <a:lstStyle/>
          <a:p>
            <a:pPr>
              <a:tabLst>
                <a:tab pos="534988" algn="l"/>
              </a:tabLst>
            </a:pPr>
            <a:r>
              <a:rPr lang="ru-RU" dirty="0" smtClean="0"/>
              <a:t>КОДИРОВАНИЕ ЗВУКОВОЙ ИНФОРМАЦИИ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ПРЕДСТАВЛЕНИЕ ИНФОРМАЦИИ В КОМПЬЮТЕРЕ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2643174" y="1071546"/>
            <a:ext cx="6215106" cy="26432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defRPr/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Задание 1.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В Новый год Петя Иванов записал бой курантов. П</a:t>
            </a:r>
            <a:r>
              <a:rPr lang="ru-RU" sz="2400" dirty="0" smtClean="0"/>
              <a:t>ерезвон длился </a:t>
            </a:r>
            <a:r>
              <a:rPr lang="ru-RU" sz="2400" i="1" dirty="0" smtClean="0"/>
              <a:t>20</a:t>
            </a:r>
            <a:r>
              <a:rPr lang="ru-RU" sz="2400" dirty="0" smtClean="0"/>
              <a:t> </a:t>
            </a:r>
            <a:r>
              <a:rPr lang="ru-RU" sz="2400" i="1" dirty="0" smtClean="0"/>
              <a:t>секунд</a:t>
            </a:r>
            <a:r>
              <a:rPr lang="ru-RU" sz="2400" dirty="0" smtClean="0"/>
              <a:t>, а бой курантов – еще </a:t>
            </a:r>
            <a:r>
              <a:rPr lang="ru-RU" sz="2400" i="1" dirty="0" smtClean="0"/>
              <a:t>40 секунд</a:t>
            </a:r>
            <a:r>
              <a:rPr lang="ru-RU" sz="2400" dirty="0" smtClean="0"/>
              <a:t>. 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Определите объём полученного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моноаудио-файла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(в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килобайтах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), записанного с глубиной кодирования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8 бит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 частотой дискретизации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8 кГц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3929066"/>
            <a:ext cx="2831224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Дано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40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8 бит = 1 байт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err="1" smtClean="0"/>
              <a:t>ν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 8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кГц = 8000 Гц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Группа 10"/>
          <p:cNvGrpSpPr/>
          <p:nvPr/>
        </p:nvGrpSpPr>
        <p:grpSpPr>
          <a:xfrm>
            <a:off x="852263" y="4000504"/>
            <a:ext cx="2719605" cy="2143140"/>
            <a:chOff x="611186" y="4925414"/>
            <a:chExt cx="3962200" cy="1512000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611186" y="6065887"/>
              <a:ext cx="3828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4573386" y="4925414"/>
              <a:ext cx="0" cy="151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21484" y="5641319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 - ?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Формула"/>
          <p:cNvSpPr txBox="1"/>
          <p:nvPr/>
        </p:nvSpPr>
        <p:spPr>
          <a:xfrm>
            <a:off x="3714744" y="4355434"/>
            <a:ext cx="2398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Формула"/>
          <p:cNvSpPr txBox="1"/>
          <p:nvPr/>
        </p:nvSpPr>
        <p:spPr>
          <a:xfrm>
            <a:off x="3714744" y="5641319"/>
            <a:ext cx="3145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Ответ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 468,75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Кбайта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Формула"/>
          <p:cNvSpPr txBox="1"/>
          <p:nvPr/>
        </p:nvSpPr>
        <p:spPr>
          <a:xfrm>
            <a:off x="4214810" y="4143380"/>
            <a:ext cx="1569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60·1·8000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Группа 30"/>
          <p:cNvGrpSpPr/>
          <p:nvPr/>
        </p:nvGrpSpPr>
        <p:grpSpPr>
          <a:xfrm>
            <a:off x="4214810" y="4552956"/>
            <a:ext cx="1569453" cy="449939"/>
            <a:chOff x="4786315" y="4767271"/>
            <a:chExt cx="1928826" cy="449939"/>
          </a:xfrm>
        </p:grpSpPr>
        <p:sp>
          <p:nvSpPr>
            <p:cNvPr id="25" name="Формула"/>
            <p:cNvSpPr txBox="1"/>
            <p:nvPr/>
          </p:nvSpPr>
          <p:spPr>
            <a:xfrm>
              <a:off x="4786315" y="4786323"/>
              <a:ext cx="1928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1024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Прямая соединительная линия 28"/>
            <p:cNvCxnSpPr/>
            <p:nvPr/>
          </p:nvCxnSpPr>
          <p:spPr>
            <a:xfrm>
              <a:off x="4857752" y="4767271"/>
              <a:ext cx="185738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Формула"/>
          <p:cNvSpPr txBox="1"/>
          <p:nvPr/>
        </p:nvSpPr>
        <p:spPr>
          <a:xfrm>
            <a:off x="5784263" y="4357694"/>
            <a:ext cx="2398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Кб = 468,75 Кб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 descr="C:\Documents and Settings\Администратор.HOME-FDD52612A3\Рабочий стол\Ирина_Раб стол\10-16\01.jpg"/>
          <p:cNvPicPr>
            <a:picLocks noChangeAspect="1" noChangeArrowheads="1"/>
          </p:cNvPicPr>
          <p:nvPr/>
        </p:nvPicPr>
        <p:blipFill>
          <a:blip r:embed="rId3" cstate="print"/>
          <a:srcRect l="5203"/>
          <a:stretch>
            <a:fillRect/>
          </a:stretch>
        </p:blipFill>
        <p:spPr bwMode="auto">
          <a:xfrm>
            <a:off x="785786" y="1142984"/>
            <a:ext cx="1785951" cy="2428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1" grpId="0"/>
      <p:bldP spid="22" grpId="0"/>
      <p:bldP spid="24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indent="268288"/>
            <a:r>
              <a:rPr lang="ru-RU" b="1" dirty="0" smtClean="0"/>
              <a:t>Звук</a:t>
            </a:r>
            <a:r>
              <a:rPr lang="ru-RU" dirty="0" smtClean="0"/>
              <a:t> – это распространяющиеся в воздухе, воде или другой среде волны с непрерывно меняющейся амплитудой и частотой.</a:t>
            </a:r>
          </a:p>
          <a:p>
            <a:pPr indent="268288"/>
            <a:r>
              <a:rPr lang="ru-RU" dirty="0" smtClean="0"/>
              <a:t>Чтобы компьютер мог обрабатывать звук, непрерывный звуковой сигнал должен быть преобразован в цифровую дискретную форму. Для этого его подвергают временной дискретизации и квантованию: параметры звукового сигнала измеряются не непрерывно, а через определенные промежутки времени (временная </a:t>
            </a:r>
            <a:r>
              <a:rPr lang="ru-RU" b="1" dirty="0" smtClean="0"/>
              <a:t>дискретизация</a:t>
            </a:r>
            <a:r>
              <a:rPr lang="ru-RU" dirty="0" smtClean="0"/>
              <a:t>); результаты измерений записываются в цифровом виде с ограниченной точностью (</a:t>
            </a:r>
            <a:r>
              <a:rPr lang="ru-RU" b="1" dirty="0" smtClean="0"/>
              <a:t>квантование</a:t>
            </a:r>
            <a:r>
              <a:rPr lang="ru-RU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indent="268288"/>
            <a:r>
              <a:rPr lang="ru-RU" dirty="0" smtClean="0"/>
              <a:t>Таким образом, при оцифровке звука искажение сохраняемого сигнала происходит дважды: во-первых, при дискретизации теряется информация об истинном изменении звука между измерениями, а во-вторых, при квантовании сохраняются не точные, а близкие к ним дискретные значения.</a:t>
            </a:r>
          </a:p>
          <a:p>
            <a:pPr indent="268288"/>
            <a:r>
              <a:rPr lang="ru-RU" b="1" dirty="0" smtClean="0"/>
              <a:t>Объём оцифрованного звукового фрагмента в битах</a:t>
            </a:r>
            <a:r>
              <a:rPr lang="ru-RU" dirty="0" smtClean="0"/>
              <a:t> находится как произведение частоты дискретизации в Гц, глубины кодирования звука в битах, длительности звучания записи в секундах и количества каналов.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642910" y="1071546"/>
            <a:ext cx="8215370" cy="26432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Задание 2.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Производится четырёхканальная (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квадро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звуко-запись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 частотой дискретизации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32 кГц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32-битным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разрешением. Запись длится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2 минуты 8 секунд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её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резуль-таты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заносятся в файл, сжатие данных не производится. Определите приблизительно размер полученного файла (в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мегабайтах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 В качестве ответа укажите ближайшее к размеру файла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целое число, кратное 10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786" y="3929066"/>
            <a:ext cx="279595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Дано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ru-RU" sz="2200" dirty="0" err="1" smtClean="0"/>
              <a:t>ν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spc="-8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sz="2200" spc="-8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spc="-80" dirty="0" smtClean="0">
                <a:latin typeface="Arial" pitchFamily="34" charset="0"/>
                <a:cs typeface="Arial" pitchFamily="34" charset="0"/>
              </a:rPr>
              <a:t>кГц = 32000 Гц</a:t>
            </a:r>
            <a:br>
              <a:rPr lang="ru-RU" sz="2200" spc="-8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32 бит 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t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мин 8 с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128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k = 4 (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квадро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Группа 10"/>
          <p:cNvGrpSpPr/>
          <p:nvPr/>
        </p:nvGrpSpPr>
        <p:grpSpPr>
          <a:xfrm>
            <a:off x="852263" y="4000504"/>
            <a:ext cx="2719605" cy="2143140"/>
            <a:chOff x="611186" y="4925414"/>
            <a:chExt cx="3962200" cy="1512000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611186" y="6185414"/>
              <a:ext cx="3828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4573386" y="4925414"/>
              <a:ext cx="0" cy="151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2632" y="5784195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 - ?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Формула"/>
          <p:cNvSpPr txBox="1"/>
          <p:nvPr/>
        </p:nvSpPr>
        <p:spPr>
          <a:xfrm>
            <a:off x="3571868" y="4212558"/>
            <a:ext cx="2398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Формула"/>
          <p:cNvSpPr txBox="1"/>
          <p:nvPr/>
        </p:nvSpPr>
        <p:spPr>
          <a:xfrm>
            <a:off x="3571868" y="5786454"/>
            <a:ext cx="3145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Ответ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 60 Мбайт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Формула"/>
          <p:cNvSpPr txBox="1"/>
          <p:nvPr/>
        </p:nvSpPr>
        <p:spPr>
          <a:xfrm>
            <a:off x="4071934" y="4000504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4·32000·32·128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Группа 30"/>
          <p:cNvGrpSpPr/>
          <p:nvPr/>
        </p:nvGrpSpPr>
        <p:grpSpPr>
          <a:xfrm>
            <a:off x="4071934" y="4410081"/>
            <a:ext cx="2357454" cy="519118"/>
            <a:chOff x="4786315" y="4767271"/>
            <a:chExt cx="1928826" cy="788493"/>
          </a:xfrm>
        </p:grpSpPr>
        <p:sp>
          <p:nvSpPr>
            <p:cNvPr id="36" name="Формула"/>
            <p:cNvSpPr txBox="1"/>
            <p:nvPr/>
          </p:nvSpPr>
          <p:spPr>
            <a:xfrm>
              <a:off x="4786315" y="4786323"/>
              <a:ext cx="19288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1024·1024·8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Прямая соединительная линия 36"/>
            <p:cNvCxnSpPr/>
            <p:nvPr/>
          </p:nvCxnSpPr>
          <p:spPr>
            <a:xfrm>
              <a:off x="4857752" y="4767271"/>
              <a:ext cx="17496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Формула"/>
          <p:cNvSpPr txBox="1"/>
          <p:nvPr/>
        </p:nvSpPr>
        <p:spPr>
          <a:xfrm>
            <a:off x="6357950" y="4214818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Мб =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Формула"/>
          <p:cNvSpPr txBox="1"/>
          <p:nvPr/>
        </p:nvSpPr>
        <p:spPr>
          <a:xfrm>
            <a:off x="3571869" y="5069814"/>
            <a:ext cx="428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Формула"/>
          <p:cNvSpPr txBox="1"/>
          <p:nvPr/>
        </p:nvSpPr>
        <p:spPr>
          <a:xfrm>
            <a:off x="3857621" y="4857760"/>
            <a:ext cx="2500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·125·2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Группа 30"/>
          <p:cNvGrpSpPr/>
          <p:nvPr/>
        </p:nvGrpSpPr>
        <p:grpSpPr>
          <a:xfrm>
            <a:off x="3857620" y="5267337"/>
            <a:ext cx="2275375" cy="443430"/>
            <a:chOff x="4786315" y="4767271"/>
            <a:chExt cx="2047838" cy="673530"/>
          </a:xfrm>
        </p:grpSpPr>
        <p:sp>
          <p:nvSpPr>
            <p:cNvPr id="42" name="Формула"/>
            <p:cNvSpPr txBox="1"/>
            <p:nvPr/>
          </p:nvSpPr>
          <p:spPr>
            <a:xfrm>
              <a:off x="4786315" y="4786323"/>
              <a:ext cx="1928826" cy="654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baseline="30000" dirty="0" smtClean="0">
                  <a:latin typeface="Arial" pitchFamily="34" charset="0"/>
                  <a:cs typeface="Arial" pitchFamily="34" charset="0"/>
                </a:rPr>
                <a:t>23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Прямая соединительная линия 42"/>
            <p:cNvCxnSpPr/>
            <p:nvPr/>
          </p:nvCxnSpPr>
          <p:spPr>
            <a:xfrm>
              <a:off x="4857753" y="4767271"/>
              <a:ext cx="1976400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Формула"/>
          <p:cNvSpPr txBox="1"/>
          <p:nvPr/>
        </p:nvSpPr>
        <p:spPr>
          <a:xfrm>
            <a:off x="6786578" y="5072074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62,5 Мб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Формула"/>
          <p:cNvSpPr txBox="1"/>
          <p:nvPr/>
        </p:nvSpPr>
        <p:spPr>
          <a:xfrm>
            <a:off x="6072198" y="5072074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Мб =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Формула"/>
          <p:cNvSpPr txBox="1"/>
          <p:nvPr/>
        </p:nvSpPr>
        <p:spPr>
          <a:xfrm>
            <a:off x="7858148" y="5072074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≈ 60 Мб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4" grpId="0"/>
      <p:bldP spid="45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5076056" y="4069684"/>
            <a:ext cx="1224136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300192" y="4756310"/>
            <a:ext cx="72008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76056" y="4731435"/>
            <a:ext cx="496076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642910" y="1071546"/>
            <a:ext cx="8215370" cy="26432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Задание 3.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Музыкальный фрагмент был записан в формате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моно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оцифрован и сохранён в виде файла без сжатия данных. Размер полученного файла –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24 </a:t>
            </a:r>
            <a:r>
              <a:rPr lang="ru-RU" sz="2000" i="1" dirty="0" err="1" smtClean="0">
                <a:latin typeface="Arial" pitchFamily="34" charset="0"/>
                <a:cs typeface="Arial" pitchFamily="34" charset="0"/>
              </a:rPr>
              <a:t>Мбайта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Затем тот же музыкальный фрагмент был записан повторно в формате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стерео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(двухканальная запись) и оцифрован с разрешением в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раза выше и частотой дискретизации в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1,5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раза меньше, чем в первый раз. Сжатие данных не производилось. Укажите в мегабайтах размер файла, полученного при повторной записи.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348" y="3643314"/>
            <a:ext cx="2214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Дано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24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б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 1 (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моно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стерео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4·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/ 1,5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Группа 10"/>
          <p:cNvGrpSpPr/>
          <p:nvPr/>
        </p:nvGrpSpPr>
        <p:grpSpPr>
          <a:xfrm>
            <a:off x="780825" y="3714763"/>
            <a:ext cx="1909849" cy="2628000"/>
            <a:chOff x="611186" y="4925410"/>
            <a:chExt cx="2474093" cy="1504040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>
              <a:off x="611186" y="6204261"/>
              <a:ext cx="23601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3085279" y="4925410"/>
              <a:ext cx="0" cy="1504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14348" y="6022449"/>
            <a:ext cx="776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- ?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Формула"/>
          <p:cNvSpPr txBox="1"/>
          <p:nvPr/>
        </p:nvSpPr>
        <p:spPr>
          <a:xfrm>
            <a:off x="2643174" y="4069684"/>
            <a:ext cx="585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err="1" smtClean="0">
                <a:latin typeface="Arial" pitchFamily="34" charset="0"/>
                <a:cs typeface="Arial" pitchFamily="34" charset="0"/>
              </a:rPr>
              <a:t>зв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err="1" smtClean="0">
                <a:latin typeface="Arial" pitchFamily="34" charset="0"/>
                <a:cs typeface="Arial" pitchFamily="34" charset="0"/>
              </a:rPr>
              <a:t>зв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Формула"/>
          <p:cNvSpPr txBox="1"/>
          <p:nvPr/>
        </p:nvSpPr>
        <p:spPr>
          <a:xfrm>
            <a:off x="2643174" y="4731435"/>
            <a:ext cx="5857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err="1" smtClean="0">
                <a:latin typeface="Arial" pitchFamily="34" charset="0"/>
                <a:cs typeface="Arial" pitchFamily="34" charset="0"/>
              </a:rPr>
              <a:t>зв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err="1" smtClean="0">
                <a:latin typeface="Arial" pitchFamily="34" charset="0"/>
                <a:cs typeface="Arial" pitchFamily="34" charset="0"/>
              </a:rPr>
              <a:t>зв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2 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/1,5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Формула"/>
          <p:cNvSpPr txBox="1"/>
          <p:nvPr/>
        </p:nvSpPr>
        <p:spPr>
          <a:xfrm>
            <a:off x="2643174" y="5374377"/>
            <a:ext cx="521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24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/ 1,5 = 128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(Мбайт)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Формула"/>
          <p:cNvSpPr txBox="1"/>
          <p:nvPr/>
        </p:nvSpPr>
        <p:spPr>
          <a:xfrm>
            <a:off x="2643174" y="5950441"/>
            <a:ext cx="521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Ответ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 128 Мбайт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Формула"/>
          <p:cNvSpPr txBox="1"/>
          <p:nvPr/>
        </p:nvSpPr>
        <p:spPr>
          <a:xfrm>
            <a:off x="5747878" y="4719064"/>
            <a:ext cx="32504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>
                <a:latin typeface="Arial" pitchFamily="34" charset="0"/>
                <a:cs typeface="Arial" pitchFamily="34" charset="0"/>
              </a:rPr>
              <a:t>= 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/1,5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  <p:bldP spid="2" grpId="0" animBg="1"/>
      <p:bldP spid="2" grpId="1" animBg="1"/>
      <p:bldP spid="24" grpId="0"/>
      <p:bldP spid="30" grpId="0"/>
      <p:bldP spid="35" grpId="0"/>
      <p:bldP spid="41" grpId="0"/>
      <p:bldP spid="47" grpId="0"/>
      <p:bldP spid="49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6877046" y="5067059"/>
            <a:ext cx="28800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31854" y="5051730"/>
            <a:ext cx="324000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644008" y="5026855"/>
            <a:ext cx="432048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642910" y="1071546"/>
            <a:ext cx="8215370" cy="29289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Задание 4.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Музыкальный фрагмент был оцифрован и записан в виде файла без сжатия данных. Полученный файл был передан в город А по каналу связи за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секунды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Затем тот же музыкальный фрагмент был оцифрован повторно с разрешением в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2 раза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выше и частотой дискретизации в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раза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выше, чем в первый раз. Сжатие данных не производилось. Полученный файл был передан в город Б. Пропускная способность канала связи с городом Б в </a:t>
            </a:r>
            <a:r>
              <a:rPr lang="ru-RU" sz="2000" i="1" dirty="0" smtClean="0">
                <a:latin typeface="Arial" pitchFamily="34" charset="0"/>
                <a:cs typeface="Arial" pitchFamily="34" charset="0"/>
              </a:rPr>
              <a:t>4 раза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выше, чем канала связи с городом А. Сколько секунд длилась передача файла в город Б?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786" y="3929066"/>
            <a:ext cx="2214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Дано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64 с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2·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3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baseline="-250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4·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br>
              <a:rPr lang="ru-RU" sz="2200" baseline="-25000" dirty="0" smtClean="0">
                <a:latin typeface="Arial" pitchFamily="34" charset="0"/>
                <a:cs typeface="Arial" pitchFamily="34" charset="0"/>
              </a:rPr>
            </a:b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Группа 10"/>
          <p:cNvGrpSpPr/>
          <p:nvPr/>
        </p:nvGrpSpPr>
        <p:grpSpPr>
          <a:xfrm>
            <a:off x="852263" y="4000506"/>
            <a:ext cx="1719473" cy="2376000"/>
            <a:chOff x="611186" y="4925410"/>
            <a:chExt cx="2505105" cy="1676283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611186" y="6235814"/>
              <a:ext cx="23601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3116291" y="4925410"/>
              <a:ext cx="0" cy="16762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85786" y="5869921"/>
            <a:ext cx="776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- ?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Формула"/>
          <p:cNvSpPr txBox="1"/>
          <p:nvPr/>
        </p:nvSpPr>
        <p:spPr>
          <a:xfrm>
            <a:off x="2643174" y="4071942"/>
            <a:ext cx="3000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err="1" smtClean="0">
                <a:latin typeface="Arial" pitchFamily="34" charset="0"/>
                <a:cs typeface="Arial" pitchFamily="34" charset="0"/>
              </a:rPr>
              <a:t>зв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Формула"/>
          <p:cNvSpPr txBox="1"/>
          <p:nvPr/>
        </p:nvSpPr>
        <p:spPr>
          <a:xfrm>
            <a:off x="2643174" y="4572008"/>
            <a:ext cx="621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err="1" smtClean="0">
                <a:latin typeface="Arial" pitchFamily="34" charset="0"/>
                <a:cs typeface="Arial" pitchFamily="34" charset="0"/>
              </a:rPr>
              <a:t>зв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err="1" smtClean="0">
                <a:latin typeface="Arial" pitchFamily="34" charset="0"/>
                <a:cs typeface="Arial" pitchFamily="34" charset="0"/>
              </a:rPr>
              <a:t>зв</a:t>
            </a:r>
            <a:r>
              <a:rPr lang="ru-RU" sz="2200" baseline="-2500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2 ·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dirty="0" smtClean="0"/>
              <a:t>ν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Формула"/>
          <p:cNvSpPr txBox="1"/>
          <p:nvPr/>
        </p:nvSpPr>
        <p:spPr>
          <a:xfrm>
            <a:off x="2643174" y="5072074"/>
            <a:ext cx="521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/ (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4 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=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6/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Формула"/>
          <p:cNvSpPr txBox="1"/>
          <p:nvPr/>
        </p:nvSpPr>
        <p:spPr>
          <a:xfrm>
            <a:off x="2643174" y="5572140"/>
            <a:ext cx="521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6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/ 4 ·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64 =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96 (с)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Формула"/>
          <p:cNvSpPr txBox="1"/>
          <p:nvPr/>
        </p:nvSpPr>
        <p:spPr>
          <a:xfrm>
            <a:off x="2643174" y="6072206"/>
            <a:ext cx="521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Ответ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 96 секунд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9" grpId="0"/>
      <p:bldP spid="31" grpId="0"/>
      <p:bldP spid="24" grpId="1"/>
      <p:bldP spid="25" grpId="1"/>
      <p:bldP spid="29" grpId="1"/>
      <p:bldP spid="30" grpId="1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http://www.pngall.com/wp-content/uploads/2016/05/Fireworks-PNG-Clipart.png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http://7428.net/2013/07/city-landmarks-silhouette.html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ru-RU" sz="1000" dirty="0" smtClean="0"/>
              <a:t>http://h1.hqtexture.com/71/7055/1393022983-content-3.jpg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ru-RU" sz="1000" dirty="0" smtClean="0"/>
              <a:t>http://cliparting.com/wp-content/uploads/2016/07/Free-rain-clipart-public-domain-rain-clip-art-images-and-graphics.jpeg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https://www.weblancer.net/download/1063079.jpg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 http://img1.liveinternet.ru/images/attach/b/4/103/621/103621195_large_9.png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 http://cbs1sao.ru/f/3/didzhey_1600x1200.jpg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http://www.easyfreeclipart.com/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http://wallpapera.ru/images/trueimg/originals/32/2155F9B1DA81-32.jpg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https://img06.rl0.ru/50eb8b9c2f2c7303c2db650a97bb7e7b/c1378x1398/d-a.d-cd.net/6db6c1u-960.jpg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http://img-fotki.yandex.ru/get/4405/svetlera.7a/0_51c5e_1d578c50_XL.jpg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http://hqlture.com/wp-content/uploads/2014/04/ours.jpg</a:t>
            </a:r>
            <a:endParaRPr lang="ru-RU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ru-RU" dirty="0" smtClean="0"/>
              <a:t>звук</a:t>
            </a:r>
          </a:p>
          <a:p>
            <a:pPr marL="271463" indent="-271463"/>
            <a:r>
              <a:rPr lang="ru-RU" dirty="0" smtClean="0"/>
              <a:t>звукозапись</a:t>
            </a:r>
          </a:p>
          <a:p>
            <a:pPr marL="271463" indent="-271463"/>
            <a:r>
              <a:rPr lang="ru-RU" dirty="0" smtClean="0"/>
              <a:t>частота дискретизация</a:t>
            </a:r>
          </a:p>
          <a:p>
            <a:pPr marL="271463" indent="-271463" algn="l"/>
            <a:r>
              <a:rPr lang="ru-RU" dirty="0" smtClean="0"/>
              <a:t>глубина кодирования звука (разрешение)</a:t>
            </a:r>
          </a:p>
          <a:p>
            <a:pPr marL="271463" indent="-271463"/>
            <a:r>
              <a:rPr lang="ru-RU" dirty="0" smtClean="0"/>
              <a:t>звуковая информация</a:t>
            </a:r>
          </a:p>
          <a:p>
            <a:pPr marL="271463" indent="-271463"/>
            <a:r>
              <a:rPr lang="ru-RU" dirty="0" smtClean="0"/>
              <a:t>кодирование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cuments and Settings\Администратор.HOME-FDD52612A3\Рабочий стол\Ирина_Раб стол\10-16\2155F9B1DA81-3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8072494" cy="3786214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714348" y="2571744"/>
            <a:ext cx="8072494" cy="3857652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3" descr="C:\Documents and Settings\Администратор.HOME-FDD52612A3\Рабочий стол\Ирина_Раб стол\10-16\1610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571876"/>
            <a:ext cx="6858048" cy="2184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Звук и его характеристики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1428728" y="1071546"/>
            <a:ext cx="7358113" cy="12144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Звук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это распространяющиеся в воздухе, воде или другой среде волны с непрерывно меняющейся амплитудой и частотой. 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78629" y="128586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5" name="Группа 7"/>
          <p:cNvGrpSpPr/>
          <p:nvPr/>
        </p:nvGrpSpPr>
        <p:grpSpPr>
          <a:xfrm>
            <a:off x="714348" y="1071546"/>
            <a:ext cx="8072494" cy="1214446"/>
            <a:chOff x="428596" y="5072074"/>
            <a:chExt cx="5929354" cy="1785950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28596" y="684484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Группа 14"/>
          <p:cNvGrpSpPr/>
          <p:nvPr/>
        </p:nvGrpSpPr>
        <p:grpSpPr>
          <a:xfrm>
            <a:off x="1357290" y="2749497"/>
            <a:ext cx="7143800" cy="3564000"/>
            <a:chOff x="1643042" y="2190135"/>
            <a:chExt cx="7143800" cy="3564000"/>
          </a:xfrm>
        </p:grpSpPr>
        <p:cxnSp>
          <p:nvCxnSpPr>
            <p:cNvPr id="23" name="Прямая со стрелкой 22"/>
            <p:cNvCxnSpPr/>
            <p:nvPr/>
          </p:nvCxnSpPr>
          <p:spPr>
            <a:xfrm rot="16200000" flipV="1">
              <a:off x="-136576" y="3969753"/>
              <a:ext cx="3564000" cy="47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1643042" y="4150124"/>
              <a:ext cx="7143800" cy="121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85786" y="2786058"/>
            <a:ext cx="6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A(t)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00166" y="597648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Низкий звук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7950" y="598862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Высокий звук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C:\Documents and Settings\Администратор.HOME-FDD52612A3\Рабочий стол\Ирина_Раб стол\10-16\1610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5162" y="2831237"/>
            <a:ext cx="417665" cy="526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Documents and Settings\Администратор.HOME-FDD52612A3\Рабочий стол\Ирина_Раб стол\10-16\1610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9272" y="2786058"/>
            <a:ext cx="630741" cy="5560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Прямая соединительная линия 21"/>
          <p:cNvCxnSpPr/>
          <p:nvPr/>
        </p:nvCxnSpPr>
        <p:spPr>
          <a:xfrm rot="10800000" flipH="1">
            <a:off x="5807707" y="3571877"/>
            <a:ext cx="720000" cy="1588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 flipH="1">
            <a:off x="5239015" y="4138090"/>
            <a:ext cx="1152000" cy="1588"/>
          </a:xfrm>
          <a:prstGeom prst="line">
            <a:avLst/>
          </a:prstGeom>
          <a:noFill/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904093" y="3528562"/>
            <a:ext cx="18628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АМПЛИТУДА</a:t>
            </a:r>
            <a:endParaRPr lang="ru-RU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rot="16200000" flipH="1">
            <a:off x="3212760" y="4315451"/>
            <a:ext cx="756000" cy="158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10800000" flipH="1">
            <a:off x="3562910" y="3927477"/>
            <a:ext cx="576000" cy="1588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251398" y="3464653"/>
            <a:ext cx="13129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ПЕРИОД</a:t>
            </a:r>
            <a:endParaRPr lang="ru-RU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rot="16200000" flipH="1">
            <a:off x="3739312" y="4315451"/>
            <a:ext cx="756000" cy="158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/>
          <p:cNvGrpSpPr/>
          <p:nvPr/>
        </p:nvGrpSpPr>
        <p:grpSpPr>
          <a:xfrm>
            <a:off x="2342707" y="2662232"/>
            <a:ext cx="2913198" cy="707886"/>
            <a:chOff x="3500430" y="5662628"/>
            <a:chExt cx="2913198" cy="707886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100641" y="5662628"/>
              <a:ext cx="131298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20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 algn="ctr"/>
              <a:r>
                <a:rPr lang="ru-RU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ПЕРИОД</a:t>
              </a:r>
              <a:endParaRPr lang="ru-RU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Группа 43"/>
            <p:cNvGrpSpPr/>
            <p:nvPr/>
          </p:nvGrpSpPr>
          <p:grpSpPr>
            <a:xfrm>
              <a:off x="3500430" y="5772167"/>
              <a:ext cx="2833708" cy="461665"/>
              <a:chOff x="3500430" y="5772167"/>
              <a:chExt cx="2833708" cy="461665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3500430" y="5772167"/>
                <a:ext cx="1785950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ru-RU" sz="2000" b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rPr>
                  <a:t>ЧАСТОТА</a:t>
                </a:r>
                <a:r>
                  <a:rPr lang="ru-RU" sz="2400" b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 =</a:t>
                </a:r>
                <a:endParaRPr lang="ru-RU" sz="2400" b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  <p:cxnSp>
            <p:nvCxnSpPr>
              <p:cNvPr id="43" name="Прямая соединительная линия 42"/>
              <p:cNvCxnSpPr/>
              <p:nvPr/>
            </p:nvCxnSpPr>
            <p:spPr>
              <a:xfrm rot="10800000" flipH="1">
                <a:off x="5146138" y="6019818"/>
                <a:ext cx="1188000" cy="2232"/>
              </a:xfrm>
              <a:prstGeom prst="line">
                <a:avLst/>
              </a:prstGeom>
              <a:ln w="28575">
                <a:solidFill>
                  <a:srgbClr val="FFF3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rot="10800000" flipH="1">
                <a:off x="5146138" y="6003149"/>
                <a:ext cx="1188000" cy="22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8215338" y="435162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t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C:\Documents and Settings\Администратор.HOME-FDD52612A3\Рабочий стол\Ирина_Раб стол\10-16\0_51c5e_1d578c50_XL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15272" y="5572140"/>
            <a:ext cx="750763" cy="500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Picture 3" descr="C:\Documents and Settings\Администратор.HOME-FDD52612A3\Рабочий стол\Ирина_Раб стол\10-16\our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42" y="5286388"/>
            <a:ext cx="1143008" cy="77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160"/>
          <p:cNvSpPr/>
          <p:nvPr/>
        </p:nvSpPr>
        <p:spPr>
          <a:xfrm>
            <a:off x="554010" y="1071546"/>
            <a:ext cx="8316000" cy="528641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rgbClr val="FFFFCC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Громкость звука </a:t>
            </a:r>
            <a:endParaRPr lang="ru-RU" dirty="0"/>
          </a:p>
        </p:txBody>
      </p:sp>
      <p:grpSp>
        <p:nvGrpSpPr>
          <p:cNvPr id="114" name="Группа 113"/>
          <p:cNvGrpSpPr/>
          <p:nvPr/>
        </p:nvGrpSpPr>
        <p:grpSpPr>
          <a:xfrm>
            <a:off x="596872" y="3087050"/>
            <a:ext cx="8143932" cy="1270644"/>
            <a:chOff x="571472" y="3158488"/>
            <a:chExt cx="8143932" cy="1270644"/>
          </a:xfrm>
        </p:grpSpPr>
        <p:sp>
          <p:nvSpPr>
            <p:cNvPr id="20" name="Стрелка вправо 19"/>
            <p:cNvSpPr/>
            <p:nvPr/>
          </p:nvSpPr>
          <p:spPr>
            <a:xfrm>
              <a:off x="699108" y="3158488"/>
              <a:ext cx="8016296" cy="1270644"/>
            </a:xfrm>
            <a:prstGeom prst="rightArrow">
              <a:avLst>
                <a:gd name="adj1" fmla="val 74519"/>
                <a:gd name="adj2" fmla="val 44979"/>
              </a:avLst>
            </a:prstGeom>
            <a:gradFill>
              <a:gsLst>
                <a:gs pos="0">
                  <a:srgbClr val="C00000"/>
                </a:gs>
                <a:gs pos="25000">
                  <a:schemeClr val="accent6">
                    <a:lumMod val="75000"/>
                  </a:schemeClr>
                </a:gs>
                <a:gs pos="50000">
                  <a:srgbClr val="EEB412"/>
                </a:gs>
                <a:gs pos="75000">
                  <a:srgbClr val="01A78F"/>
                </a:gs>
                <a:gs pos="100000">
                  <a:srgbClr val="3D5D19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" name="Группа 132"/>
            <p:cNvGrpSpPr/>
            <p:nvPr/>
          </p:nvGrpSpPr>
          <p:grpSpPr>
            <a:xfrm>
              <a:off x="571472" y="3320724"/>
              <a:ext cx="7850511" cy="930965"/>
              <a:chOff x="1142976" y="3680857"/>
              <a:chExt cx="7507142" cy="930965"/>
            </a:xfrm>
          </p:grpSpPr>
          <p:cxnSp>
            <p:nvCxnSpPr>
              <p:cNvPr id="68" name="Прямая соединительная линия 67"/>
              <p:cNvCxnSpPr/>
              <p:nvPr/>
            </p:nvCxnSpPr>
            <p:spPr>
              <a:xfrm rot="10800000" flipH="1">
                <a:off x="1382419" y="4143380"/>
                <a:ext cx="6799020" cy="1588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Группа 102"/>
              <p:cNvGrpSpPr/>
              <p:nvPr/>
            </p:nvGrpSpPr>
            <p:grpSpPr>
              <a:xfrm>
                <a:off x="1142976" y="3680857"/>
                <a:ext cx="7507142" cy="930965"/>
                <a:chOff x="857224" y="3680857"/>
                <a:chExt cx="7507142" cy="930965"/>
              </a:xfrm>
            </p:grpSpPr>
            <p:sp>
              <p:nvSpPr>
                <p:cNvPr id="4" name="Прямоугольник 3"/>
                <p:cNvSpPr/>
                <p:nvPr/>
              </p:nvSpPr>
              <p:spPr>
                <a:xfrm>
                  <a:off x="1343005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10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" name="Прямоугольник 4"/>
                <p:cNvSpPr/>
                <p:nvPr/>
              </p:nvSpPr>
              <p:spPr>
                <a:xfrm>
                  <a:off x="1828784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20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" name="Прямоугольник 5"/>
                <p:cNvSpPr/>
                <p:nvPr/>
              </p:nvSpPr>
              <p:spPr>
                <a:xfrm>
                  <a:off x="2314563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30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" name="Прямоугольник 6"/>
                <p:cNvSpPr/>
                <p:nvPr/>
              </p:nvSpPr>
              <p:spPr>
                <a:xfrm>
                  <a:off x="2800342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40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3286121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50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" name="Прямоугольник 8"/>
                <p:cNvSpPr/>
                <p:nvPr/>
              </p:nvSpPr>
              <p:spPr>
                <a:xfrm>
                  <a:off x="3771900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60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Прямоугольник 9"/>
                <p:cNvSpPr/>
                <p:nvPr/>
              </p:nvSpPr>
              <p:spPr>
                <a:xfrm>
                  <a:off x="4257679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70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Прямоугольник 10"/>
                <p:cNvSpPr/>
                <p:nvPr/>
              </p:nvSpPr>
              <p:spPr>
                <a:xfrm>
                  <a:off x="4743458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80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5229237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90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5715016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100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Прямоугольник 13"/>
                <p:cNvSpPr/>
                <p:nvPr/>
              </p:nvSpPr>
              <p:spPr>
                <a:xfrm>
                  <a:off x="6200795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110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Прямоугольник 14"/>
                <p:cNvSpPr/>
                <p:nvPr/>
              </p:nvSpPr>
              <p:spPr>
                <a:xfrm>
                  <a:off x="6686574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120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7172353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130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7658132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140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83" name="Прямая соединительная линия 82"/>
                <p:cNvCxnSpPr/>
                <p:nvPr/>
              </p:nvCxnSpPr>
              <p:spPr>
                <a:xfrm rot="16200000" flipH="1">
                  <a:off x="1512934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/>
                <p:cNvCxnSpPr/>
                <p:nvPr/>
              </p:nvCxnSpPr>
              <p:spPr>
                <a:xfrm rot="16200000" flipH="1">
                  <a:off x="1998713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Прямая соединительная линия 88"/>
                <p:cNvCxnSpPr/>
                <p:nvPr/>
              </p:nvCxnSpPr>
              <p:spPr>
                <a:xfrm rot="16200000" flipH="1">
                  <a:off x="7828061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Прямая соединительная линия 91"/>
                <p:cNvCxnSpPr/>
                <p:nvPr/>
              </p:nvCxnSpPr>
              <p:spPr>
                <a:xfrm rot="16200000" flipH="1">
                  <a:off x="2484492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Прямая соединительная линия 92"/>
                <p:cNvCxnSpPr/>
                <p:nvPr/>
              </p:nvCxnSpPr>
              <p:spPr>
                <a:xfrm rot="16200000" flipH="1">
                  <a:off x="2970271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Прямая соединительная линия 93"/>
                <p:cNvCxnSpPr/>
                <p:nvPr/>
              </p:nvCxnSpPr>
              <p:spPr>
                <a:xfrm rot="16200000" flipH="1">
                  <a:off x="3456050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единительная линия 94"/>
                <p:cNvCxnSpPr/>
                <p:nvPr/>
              </p:nvCxnSpPr>
              <p:spPr>
                <a:xfrm rot="16200000" flipH="1">
                  <a:off x="3941829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единительная линия 95"/>
                <p:cNvCxnSpPr/>
                <p:nvPr/>
              </p:nvCxnSpPr>
              <p:spPr>
                <a:xfrm rot="16200000" flipH="1">
                  <a:off x="4427608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единительная линия 96"/>
                <p:cNvCxnSpPr/>
                <p:nvPr/>
              </p:nvCxnSpPr>
              <p:spPr>
                <a:xfrm rot="16200000" flipH="1">
                  <a:off x="4913387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единительная линия 97"/>
                <p:cNvCxnSpPr/>
                <p:nvPr/>
              </p:nvCxnSpPr>
              <p:spPr>
                <a:xfrm rot="16200000" flipH="1">
                  <a:off x="5399166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единительная линия 98"/>
                <p:cNvCxnSpPr/>
                <p:nvPr/>
              </p:nvCxnSpPr>
              <p:spPr>
                <a:xfrm rot="16200000" flipH="1">
                  <a:off x="5884945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 rot="16200000" flipH="1">
                  <a:off x="6370724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Прямая соединительная линия 100"/>
                <p:cNvCxnSpPr/>
                <p:nvPr/>
              </p:nvCxnSpPr>
              <p:spPr>
                <a:xfrm rot="16200000" flipH="1">
                  <a:off x="6856503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Прямая соединительная линия 101"/>
                <p:cNvCxnSpPr/>
                <p:nvPr/>
              </p:nvCxnSpPr>
              <p:spPr>
                <a:xfrm rot="16200000" flipH="1">
                  <a:off x="7342282" y="4215380"/>
                  <a:ext cx="144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Прямоугольник 103"/>
                <p:cNvSpPr/>
                <p:nvPr/>
              </p:nvSpPr>
              <p:spPr>
                <a:xfrm>
                  <a:off x="857224" y="4292142"/>
                  <a:ext cx="48576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Прямая соединительная линия 104"/>
                <p:cNvCxnSpPr/>
                <p:nvPr/>
              </p:nvCxnSpPr>
              <p:spPr>
                <a:xfrm rot="16200000" flipH="1">
                  <a:off x="955153" y="4143380"/>
                  <a:ext cx="288000" cy="1588"/>
                </a:xfrm>
                <a:prstGeom prst="line">
                  <a:avLst/>
                </a:prstGeom>
                <a:ln w="1905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Прямоугольник 133"/>
                <p:cNvSpPr/>
                <p:nvPr/>
              </p:nvSpPr>
              <p:spPr>
                <a:xfrm rot="18737482">
                  <a:off x="7963874" y="4221202"/>
                  <a:ext cx="507986" cy="2732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дБ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 rot="2805641">
                  <a:off x="7973746" y="3798223"/>
                  <a:ext cx="507986" cy="2732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ru-RU" sz="1600" dirty="0" smtClean="0">
                      <a:latin typeface="Arial" pitchFamily="34" charset="0"/>
                      <a:cs typeface="Arial" pitchFamily="34" charset="0"/>
                    </a:rPr>
                    <a:t>мкПа</a:t>
                  </a:r>
                  <a:endParaRPr lang="ru-RU" sz="16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06" name="Прямоугольник 105"/>
              <p:cNvSpPr/>
              <p:nvPr/>
            </p:nvSpPr>
            <p:spPr>
              <a:xfrm>
                <a:off x="2545099" y="3714752"/>
                <a:ext cx="972000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36000" bIns="0" rtlCol="0" anchor="ctr"/>
              <a:lstStyle/>
              <a:p>
                <a:pPr algn="ctr"/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1 000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3513322" y="3714752"/>
                <a:ext cx="972000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36000" bIns="0" rtlCol="0" anchor="ctr"/>
              <a:lstStyle/>
              <a:p>
                <a:pPr algn="ctr"/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10 000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Прямоугольник 107"/>
              <p:cNvSpPr/>
              <p:nvPr/>
            </p:nvSpPr>
            <p:spPr>
              <a:xfrm>
                <a:off x="4481545" y="3714752"/>
                <a:ext cx="972000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36000" bIns="0" rtlCol="0" anchor="ctr"/>
              <a:lstStyle/>
              <a:p>
                <a:pPr algn="ctr"/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100 000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5449768" y="3714752"/>
                <a:ext cx="972000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36000" bIns="0" rtlCol="0" anchor="ctr"/>
              <a:lstStyle/>
              <a:p>
                <a:pPr algn="ctr"/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1 000 000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6417991" y="3714752"/>
                <a:ext cx="972000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36000" bIns="0" rtlCol="0" anchor="ctr"/>
              <a:lstStyle/>
              <a:p>
                <a:pPr algn="ctr"/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10 000 000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7266198" y="3714752"/>
                <a:ext cx="1186314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36000" bIns="0" rtlCol="0" anchor="ctr"/>
              <a:lstStyle/>
              <a:p>
                <a:pPr algn="ctr"/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100 000 000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2" name="Прямоугольник 111"/>
              <p:cNvSpPr/>
              <p:nvPr/>
            </p:nvSpPr>
            <p:spPr>
              <a:xfrm>
                <a:off x="1737850" y="3714752"/>
                <a:ext cx="686248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36000" bIns="0" rtlCol="0" anchor="ctr"/>
              <a:lstStyle/>
              <a:p>
                <a:pPr algn="ctr"/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100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24" name="Прямая соединительная линия 123"/>
              <p:cNvCxnSpPr/>
              <p:nvPr/>
            </p:nvCxnSpPr>
            <p:spPr>
              <a:xfrm rot="5400000">
                <a:off x="2000464" y="4070586"/>
                <a:ext cx="144000" cy="1588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>
              <a:xfrm rot="5400000">
                <a:off x="6821204" y="4070586"/>
                <a:ext cx="144000" cy="1588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/>
              <p:cNvCxnSpPr/>
              <p:nvPr/>
            </p:nvCxnSpPr>
            <p:spPr>
              <a:xfrm rot="5400000">
                <a:off x="2964612" y="4070586"/>
                <a:ext cx="144000" cy="1588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26"/>
              <p:cNvCxnSpPr/>
              <p:nvPr/>
            </p:nvCxnSpPr>
            <p:spPr>
              <a:xfrm rot="5400000">
                <a:off x="7785354" y="4070586"/>
                <a:ext cx="144000" cy="1588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единительная линия 128"/>
              <p:cNvCxnSpPr/>
              <p:nvPr/>
            </p:nvCxnSpPr>
            <p:spPr>
              <a:xfrm rot="5400000">
                <a:off x="5857056" y="4070586"/>
                <a:ext cx="144000" cy="1588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единительная линия 129"/>
              <p:cNvCxnSpPr/>
              <p:nvPr/>
            </p:nvCxnSpPr>
            <p:spPr>
              <a:xfrm rot="5400000">
                <a:off x="3928760" y="4070586"/>
                <a:ext cx="144000" cy="1588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/>
              <p:cNvCxnSpPr/>
              <p:nvPr/>
            </p:nvCxnSpPr>
            <p:spPr>
              <a:xfrm rot="5400000">
                <a:off x="4892908" y="4070586"/>
                <a:ext cx="144000" cy="1588"/>
              </a:xfrm>
              <a:prstGeom prst="line">
                <a:avLst/>
              </a:prstGeom>
              <a:ln w="190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Прямоугольник 131"/>
              <p:cNvSpPr/>
              <p:nvPr/>
            </p:nvSpPr>
            <p:spPr>
              <a:xfrm>
                <a:off x="1237274" y="3714752"/>
                <a:ext cx="333820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36000" bIns="0" rtlCol="0" anchor="ctr"/>
              <a:lstStyle/>
              <a:p>
                <a:pPr algn="ctr"/>
                <a:r>
                  <a:rPr lang="ru-RU" sz="1200" dirty="0" smtClean="0">
                    <a:latin typeface="Arial" pitchFamily="34" charset="0"/>
                    <a:cs typeface="Arial" pitchFamily="34" charset="0"/>
                  </a:rPr>
                  <a:t>20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3" name="Группа 102"/>
          <p:cNvGrpSpPr/>
          <p:nvPr/>
        </p:nvGrpSpPr>
        <p:grpSpPr>
          <a:xfrm>
            <a:off x="6740540" y="1357298"/>
            <a:ext cx="1928826" cy="1785950"/>
            <a:chOff x="6715140" y="1428736"/>
            <a:chExt cx="1928826" cy="1785950"/>
          </a:xfrm>
        </p:grpSpPr>
        <p:sp>
          <p:nvSpPr>
            <p:cNvPr id="172" name="Равнобедренный треугольник 171"/>
            <p:cNvSpPr/>
            <p:nvPr/>
          </p:nvSpPr>
          <p:spPr>
            <a:xfrm flipV="1">
              <a:off x="7000892" y="3000372"/>
              <a:ext cx="357190" cy="214314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100000">
                  <a:schemeClr val="accent6"/>
                </a:gs>
              </a:gsLst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6715140" y="1428736"/>
              <a:ext cx="1928826" cy="16430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" tIns="72000" rIns="36000" bIns="36000" rtlCol="0" anchor="t" anchorCtr="0"/>
            <a:lstStyle/>
            <a:p>
              <a:r>
                <a:rPr lang="ru-RU" sz="1400" dirty="0" smtClean="0"/>
                <a:t>ФЕЙЕРВЕРК</a:t>
              </a:r>
              <a:endParaRPr lang="ru-RU" sz="1400" dirty="0"/>
            </a:p>
          </p:txBody>
        </p:sp>
        <p:pic>
          <p:nvPicPr>
            <p:cNvPr id="3133" name="Picture 61" descr="C:\Documents and Settings\Администратор.HOME-FDD52612A3\Рабочий стол\Ирина_Раб стол\10-16\Fireworks-PNG-Clipar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16" y="1643050"/>
              <a:ext cx="1684097" cy="928694"/>
            </a:xfrm>
            <a:prstGeom prst="rect">
              <a:avLst/>
            </a:prstGeom>
            <a:noFill/>
          </p:spPr>
        </p:pic>
        <p:pic>
          <p:nvPicPr>
            <p:cNvPr id="176" name="Picture 3" descr="C:\Documents and Settings\Администратор.HOME-FDD52612A3\Рабочий стол\Ирина_Раб стол\10-16\Копия City-Landmarks-Silhouette.png"/>
            <p:cNvPicPr>
              <a:picLocks noChangeAspect="1" noChangeArrowheads="1"/>
            </p:cNvPicPr>
            <p:nvPr/>
          </p:nvPicPr>
          <p:blipFill>
            <a:blip r:embed="rId3"/>
            <a:srcRect r="721"/>
            <a:stretch>
              <a:fillRect/>
            </a:stretch>
          </p:blipFill>
          <p:spPr bwMode="auto">
            <a:xfrm>
              <a:off x="6720653" y="2071678"/>
              <a:ext cx="1923313" cy="990006"/>
            </a:xfrm>
            <a:prstGeom prst="rect">
              <a:avLst/>
            </a:prstGeom>
            <a:noFill/>
          </p:spPr>
        </p:pic>
      </p:grpSp>
      <p:grpSp>
        <p:nvGrpSpPr>
          <p:cNvPr id="91" name="Группа 90"/>
          <p:cNvGrpSpPr/>
          <p:nvPr/>
        </p:nvGrpSpPr>
        <p:grpSpPr>
          <a:xfrm>
            <a:off x="4740276" y="4286256"/>
            <a:ext cx="1928826" cy="1785950"/>
            <a:chOff x="4714876" y="4357694"/>
            <a:chExt cx="1928826" cy="1785950"/>
          </a:xfrm>
        </p:grpSpPr>
        <p:sp>
          <p:nvSpPr>
            <p:cNvPr id="168" name="Равнобедренный треугольник 167"/>
            <p:cNvSpPr/>
            <p:nvPr/>
          </p:nvSpPr>
          <p:spPr>
            <a:xfrm>
              <a:off x="6215074" y="4357694"/>
              <a:ext cx="357190" cy="214314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100000">
                  <a:srgbClr val="F7DB8D"/>
                </a:gs>
              </a:gsLst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Прямоугольник 163"/>
            <p:cNvSpPr/>
            <p:nvPr/>
          </p:nvSpPr>
          <p:spPr>
            <a:xfrm>
              <a:off x="4714876" y="4500570"/>
              <a:ext cx="1928826" cy="16430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7DB8D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" tIns="72000" rIns="36000" bIns="36000" rtlCol="0" anchor="t" anchorCtr="0"/>
            <a:lstStyle/>
            <a:p>
              <a:r>
                <a:rPr lang="ru-RU" sz="1400" dirty="0" smtClean="0"/>
                <a:t>ДИСКОТЕКА</a:t>
              </a:r>
              <a:endParaRPr lang="ru-RU" sz="1400" dirty="0"/>
            </a:p>
          </p:txBody>
        </p:sp>
        <p:pic>
          <p:nvPicPr>
            <p:cNvPr id="179" name="Picture 4" descr="C:\Documents and Settings\Администратор.HOME-FDD52612A3\Рабочий стол\Ирина_Раб стол\10-16\didzhey_1600x1200.png"/>
            <p:cNvPicPr>
              <a:picLocks noChangeAspect="1" noChangeArrowheads="1"/>
            </p:cNvPicPr>
            <p:nvPr/>
          </p:nvPicPr>
          <p:blipFill>
            <a:blip r:embed="rId4" cstate="print"/>
            <a:srcRect r="8126" b="186"/>
            <a:stretch>
              <a:fillRect/>
            </a:stretch>
          </p:blipFill>
          <p:spPr bwMode="auto">
            <a:xfrm>
              <a:off x="4714876" y="4572008"/>
              <a:ext cx="1928826" cy="15716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Группа 87"/>
          <p:cNvGrpSpPr/>
          <p:nvPr/>
        </p:nvGrpSpPr>
        <p:grpSpPr>
          <a:xfrm>
            <a:off x="2740012" y="4286256"/>
            <a:ext cx="1928826" cy="1785950"/>
            <a:chOff x="2714612" y="4357694"/>
            <a:chExt cx="1928826" cy="1785950"/>
          </a:xfrm>
        </p:grpSpPr>
        <p:sp>
          <p:nvSpPr>
            <p:cNvPr id="167" name="Равнобедренный треугольник 166"/>
            <p:cNvSpPr/>
            <p:nvPr/>
          </p:nvSpPr>
          <p:spPr>
            <a:xfrm>
              <a:off x="3668706" y="4357694"/>
              <a:ext cx="357190" cy="214314"/>
            </a:xfrm>
            <a:prstGeom prst="triangle">
              <a:avLst/>
            </a:prstGeom>
            <a:solidFill>
              <a:srgbClr val="ECF8B2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Прямоугольник 162"/>
            <p:cNvSpPr/>
            <p:nvPr/>
          </p:nvSpPr>
          <p:spPr>
            <a:xfrm>
              <a:off x="2714612" y="4500570"/>
              <a:ext cx="1928826" cy="16430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CF8B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" tIns="72000" rIns="36000" bIns="36000" rtlCol="0" anchor="t" anchorCtr="0"/>
            <a:lstStyle/>
            <a:p>
              <a:r>
                <a:rPr lang="ru-RU" sz="1400" dirty="0" smtClean="0"/>
                <a:t>ОФИС</a:t>
              </a:r>
              <a:endParaRPr lang="ru-RU" sz="1400" dirty="0"/>
            </a:p>
          </p:txBody>
        </p:sp>
        <p:pic>
          <p:nvPicPr>
            <p:cNvPr id="3138" name="Picture 66" descr="C:\Documents and Settings\Администратор.HOME-FDD52612A3\Рабочий стол\Ирина_Раб стол\10-16\103621195_large_9.png"/>
            <p:cNvPicPr>
              <a:picLocks noChangeAspect="1" noChangeArrowheads="1"/>
            </p:cNvPicPr>
            <p:nvPr/>
          </p:nvPicPr>
          <p:blipFill>
            <a:blip r:embed="rId5"/>
            <a:srcRect r="16492" b="6234"/>
            <a:stretch>
              <a:fillRect/>
            </a:stretch>
          </p:blipFill>
          <p:spPr bwMode="auto">
            <a:xfrm>
              <a:off x="2714612" y="4808303"/>
              <a:ext cx="1928826" cy="133534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3" name="Группа 112"/>
          <p:cNvGrpSpPr/>
          <p:nvPr/>
        </p:nvGrpSpPr>
        <p:grpSpPr>
          <a:xfrm>
            <a:off x="6740540" y="4286256"/>
            <a:ext cx="1928826" cy="1981214"/>
            <a:chOff x="6715140" y="4357694"/>
            <a:chExt cx="1928826" cy="1981214"/>
          </a:xfrm>
        </p:grpSpPr>
        <p:sp>
          <p:nvSpPr>
            <p:cNvPr id="171" name="Равнобедренный треугольник 170"/>
            <p:cNvSpPr/>
            <p:nvPr/>
          </p:nvSpPr>
          <p:spPr>
            <a:xfrm>
              <a:off x="7786710" y="4357694"/>
              <a:ext cx="357190" cy="214314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100000">
                  <a:schemeClr val="accent6"/>
                </a:gs>
              </a:gsLst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Прямоугольник 164"/>
            <p:cNvSpPr/>
            <p:nvPr/>
          </p:nvSpPr>
          <p:spPr>
            <a:xfrm>
              <a:off x="6715140" y="4500570"/>
              <a:ext cx="1928826" cy="16430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" tIns="72000" rIns="36000" bIns="36000" rtlCol="0" anchor="t" anchorCtr="0"/>
            <a:lstStyle/>
            <a:p>
              <a:r>
                <a:rPr lang="ru-RU" sz="1400" dirty="0" smtClean="0"/>
                <a:t>САМОЛЕТ НА ВЗЛЁТЕ</a:t>
              </a:r>
              <a:endParaRPr lang="ru-RU" sz="1400" dirty="0"/>
            </a:p>
          </p:txBody>
        </p:sp>
        <p:pic>
          <p:nvPicPr>
            <p:cNvPr id="3145" name="Picture 73" descr="C:\Documents and Settings\Администратор.HOME-FDD52612A3\Рабочий стол\Ирина_Раб стол\10-16\racing-tire-clipart-race-track-road-images-158006.png"/>
            <p:cNvPicPr>
              <a:picLocks noChangeAspect="1" noChangeArrowheads="1"/>
            </p:cNvPicPr>
            <p:nvPr/>
          </p:nvPicPr>
          <p:blipFill>
            <a:blip r:embed="rId6" cstate="print"/>
            <a:srcRect t="55563" r="3571"/>
            <a:stretch>
              <a:fillRect/>
            </a:stretch>
          </p:blipFill>
          <p:spPr bwMode="auto">
            <a:xfrm flipH="1">
              <a:off x="6715140" y="5695966"/>
              <a:ext cx="1928826" cy="642942"/>
            </a:xfrm>
            <a:prstGeom prst="rect">
              <a:avLst/>
            </a:prstGeom>
            <a:noFill/>
          </p:spPr>
        </p:pic>
        <p:pic>
          <p:nvPicPr>
            <p:cNvPr id="3136" name="Picture 64" descr="C:\Documents and Settings\Администратор.HOME-FDD52612A3\Рабочий стол\Ирина_Раб стол\10-16\Копия 1063079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345132">
              <a:off x="6723248" y="4742869"/>
              <a:ext cx="1847855" cy="1071570"/>
            </a:xfrm>
            <a:prstGeom prst="rect">
              <a:avLst/>
            </a:prstGeom>
            <a:noFill/>
          </p:spPr>
        </p:pic>
      </p:grpSp>
      <p:grpSp>
        <p:nvGrpSpPr>
          <p:cNvPr id="90" name="Группа 89"/>
          <p:cNvGrpSpPr/>
          <p:nvPr/>
        </p:nvGrpSpPr>
        <p:grpSpPr>
          <a:xfrm>
            <a:off x="4740276" y="1357298"/>
            <a:ext cx="1928826" cy="1785950"/>
            <a:chOff x="4714876" y="1428736"/>
            <a:chExt cx="1928826" cy="1785950"/>
          </a:xfrm>
        </p:grpSpPr>
        <p:sp>
          <p:nvSpPr>
            <p:cNvPr id="173" name="Равнобедренный треугольник 172"/>
            <p:cNvSpPr/>
            <p:nvPr/>
          </p:nvSpPr>
          <p:spPr>
            <a:xfrm flipV="1">
              <a:off x="4714876" y="3000372"/>
              <a:ext cx="357190" cy="214314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100000">
                  <a:srgbClr val="F7DB8D"/>
                </a:gs>
              </a:gsLst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4714876" y="1428736"/>
              <a:ext cx="1928826" cy="16430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7DB8D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" tIns="72000" rIns="36000" bIns="36000" rtlCol="0" anchor="t" anchorCtr="0"/>
            <a:lstStyle/>
            <a:p>
              <a:r>
                <a:rPr lang="ru-RU" sz="1400" dirty="0" smtClean="0"/>
                <a:t>ГОРОДСКАЯ УЛИЦА</a:t>
              </a:r>
              <a:endParaRPr lang="ru-RU" sz="1400" dirty="0"/>
            </a:p>
          </p:txBody>
        </p:sp>
        <p:pic>
          <p:nvPicPr>
            <p:cNvPr id="3148" name="Picture 76" descr="C:\Documents and Settings\Администратор.HOME-FDD52612A3\Рабочий стол\Ирина_Раб стол\10-16\6872.png"/>
            <p:cNvPicPr>
              <a:picLocks noChangeAspect="1" noChangeArrowheads="1"/>
            </p:cNvPicPr>
            <p:nvPr/>
          </p:nvPicPr>
          <p:blipFill>
            <a:blip r:embed="rId8" cstate="print"/>
            <a:srcRect l="6773" r="3448" b="2422"/>
            <a:stretch>
              <a:fillRect/>
            </a:stretch>
          </p:blipFill>
          <p:spPr bwMode="auto">
            <a:xfrm>
              <a:off x="4740276" y="1647812"/>
              <a:ext cx="1827708" cy="1404000"/>
            </a:xfrm>
            <a:prstGeom prst="rect">
              <a:avLst/>
            </a:prstGeom>
            <a:noFill/>
          </p:spPr>
        </p:pic>
      </p:grpSp>
      <p:grpSp>
        <p:nvGrpSpPr>
          <p:cNvPr id="85" name="Группа 84"/>
          <p:cNvGrpSpPr/>
          <p:nvPr/>
        </p:nvGrpSpPr>
        <p:grpSpPr>
          <a:xfrm>
            <a:off x="739748" y="1357298"/>
            <a:ext cx="1928826" cy="1785950"/>
            <a:chOff x="714348" y="1428736"/>
            <a:chExt cx="1928826" cy="1785950"/>
          </a:xfrm>
        </p:grpSpPr>
        <p:sp>
          <p:nvSpPr>
            <p:cNvPr id="169" name="Равнобедренный треугольник 168"/>
            <p:cNvSpPr/>
            <p:nvPr/>
          </p:nvSpPr>
          <p:spPr>
            <a:xfrm flipV="1">
              <a:off x="2277358" y="3000372"/>
              <a:ext cx="357190" cy="214314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100000">
                  <a:srgbClr val="92D050"/>
                </a:gs>
              </a:gsLst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Прямоугольник 156"/>
            <p:cNvSpPr/>
            <p:nvPr/>
          </p:nvSpPr>
          <p:spPr>
            <a:xfrm>
              <a:off x="714348" y="1428736"/>
              <a:ext cx="1928826" cy="16430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" tIns="72000" rIns="36000" bIns="36000" rtlCol="0" anchor="t" anchorCtr="0"/>
            <a:lstStyle/>
            <a:p>
              <a:r>
                <a:rPr lang="ru-RU" sz="1400" dirty="0" smtClean="0"/>
                <a:t>СЕЛЬСКАЯ МЕСТНОСТЬ</a:t>
              </a:r>
              <a:endParaRPr lang="ru-RU" sz="1400" dirty="0"/>
            </a:p>
          </p:txBody>
        </p:sp>
        <p:pic>
          <p:nvPicPr>
            <p:cNvPr id="3149" name="Picture 77" descr="C:\Documents and Settings\Администратор.HOME-FDD52612A3\Рабочий стол\Ирина_Раб стол\10-16\327989_html_m53347857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29085" y="1737426"/>
              <a:ext cx="1860265" cy="126294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4" name="Группа 83"/>
          <p:cNvGrpSpPr/>
          <p:nvPr/>
        </p:nvGrpSpPr>
        <p:grpSpPr>
          <a:xfrm>
            <a:off x="739747" y="4286256"/>
            <a:ext cx="1928827" cy="1785950"/>
            <a:chOff x="714347" y="4357694"/>
            <a:chExt cx="1928827" cy="1785950"/>
          </a:xfrm>
        </p:grpSpPr>
        <p:sp>
          <p:nvSpPr>
            <p:cNvPr id="166" name="Равнобедренный треугольник 165"/>
            <p:cNvSpPr/>
            <p:nvPr/>
          </p:nvSpPr>
          <p:spPr>
            <a:xfrm>
              <a:off x="1428728" y="4357694"/>
              <a:ext cx="357190" cy="214314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100000">
                  <a:srgbClr val="92D050"/>
                </a:gs>
              </a:gsLst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Прямоугольник 161"/>
            <p:cNvSpPr/>
            <p:nvPr/>
          </p:nvSpPr>
          <p:spPr>
            <a:xfrm>
              <a:off x="714348" y="4500570"/>
              <a:ext cx="1928826" cy="16430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" tIns="72000" rIns="36000" bIns="36000" rtlCol="0" anchor="t" anchorCtr="0"/>
            <a:lstStyle/>
            <a:p>
              <a:r>
                <a:rPr lang="ru-RU" sz="1400" dirty="0" smtClean="0"/>
                <a:t>ШЕЛЕСТ ЛИСТВЫ</a:t>
              </a:r>
              <a:endParaRPr lang="ru-RU" sz="1400" dirty="0"/>
            </a:p>
          </p:txBody>
        </p:sp>
        <p:pic>
          <p:nvPicPr>
            <p:cNvPr id="3151" name="Picture 79" descr="C:\Documents and Settings\Администратор.HOME-FDD52612A3\Рабочий стол\Ирина_Раб стол\10-16\1393022983-content-3.png"/>
            <p:cNvPicPr>
              <a:picLocks noChangeAspect="1" noChangeArrowheads="1"/>
            </p:cNvPicPr>
            <p:nvPr/>
          </p:nvPicPr>
          <p:blipFill>
            <a:blip r:embed="rId10" cstate="print"/>
            <a:srcRect r="526"/>
            <a:stretch>
              <a:fillRect/>
            </a:stretch>
          </p:blipFill>
          <p:spPr bwMode="auto">
            <a:xfrm>
              <a:off x="714347" y="4786322"/>
              <a:ext cx="1928827" cy="13573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7" name="Группа 86"/>
          <p:cNvGrpSpPr/>
          <p:nvPr/>
        </p:nvGrpSpPr>
        <p:grpSpPr>
          <a:xfrm>
            <a:off x="2740012" y="1357298"/>
            <a:ext cx="1928826" cy="1785950"/>
            <a:chOff x="2714612" y="1428736"/>
            <a:chExt cx="1928826" cy="1785950"/>
          </a:xfrm>
        </p:grpSpPr>
        <p:sp>
          <p:nvSpPr>
            <p:cNvPr id="170" name="Равнобедренный треугольник 169"/>
            <p:cNvSpPr/>
            <p:nvPr/>
          </p:nvSpPr>
          <p:spPr>
            <a:xfrm flipV="1">
              <a:off x="2714612" y="3000372"/>
              <a:ext cx="357190" cy="214314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100000">
                  <a:srgbClr val="92D050"/>
                </a:gs>
              </a:gsLst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Прямоугольник 157"/>
            <p:cNvSpPr/>
            <p:nvPr/>
          </p:nvSpPr>
          <p:spPr>
            <a:xfrm>
              <a:off x="2714612" y="1428736"/>
              <a:ext cx="1928826" cy="164307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2000" tIns="72000" rIns="36000" bIns="36000" rtlCol="0" anchor="t" anchorCtr="0"/>
            <a:lstStyle/>
            <a:p>
              <a:r>
                <a:rPr lang="ru-RU" sz="1400" dirty="0" smtClean="0"/>
                <a:t>ДОЖДЬ</a:t>
              </a:r>
              <a:endParaRPr lang="ru-RU" sz="1400" dirty="0"/>
            </a:p>
          </p:txBody>
        </p:sp>
        <p:pic>
          <p:nvPicPr>
            <p:cNvPr id="1028" name="Picture 4" descr="C:\Documents and Settings\Администратор.HOME-FDD52612A3\Рабочий стол\Ирина_Раб стол\10-16\Free-rain-clipart-public-domain-rain-clip-art-images-and-graphics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786050" y="1714488"/>
              <a:ext cx="1785950" cy="119673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14348" y="2281933"/>
            <a:ext cx="4036247" cy="421484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74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АНАЛОГОВАЯ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50595" y="2281933"/>
            <a:ext cx="4036247" cy="42148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73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pPr algn="r"/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ЦИФРОВАЯ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звукозаписи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1500166" y="1142984"/>
            <a:ext cx="7358113" cy="7858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Звукозапись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– это процесс сохранения информации о параметрах звуковых волн.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78629" y="1214422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5" name="Группа 7"/>
          <p:cNvGrpSpPr/>
          <p:nvPr/>
        </p:nvGrpSpPr>
        <p:grpSpPr>
          <a:xfrm>
            <a:off x="714348" y="1071546"/>
            <a:ext cx="8072494" cy="1000132"/>
            <a:chOff x="428596" y="5072074"/>
            <a:chExt cx="5929354" cy="1785950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28596" y="684484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C:\Documents and Settings\Администратор.HOME-FDD52612A3\Рабочий стол\Ирина_Раб стол\10-16\compact_disc_PNG8736.png"/>
          <p:cNvPicPr>
            <a:picLocks noChangeAspect="1" noChangeArrowheads="1"/>
          </p:cNvPicPr>
          <p:nvPr/>
        </p:nvPicPr>
        <p:blipFill>
          <a:blip r:embed="rId2" cstate="print"/>
          <a:srcRect l="49542"/>
          <a:stretch>
            <a:fillRect/>
          </a:stretch>
        </p:blipFill>
        <p:spPr bwMode="auto">
          <a:xfrm>
            <a:off x="4767265" y="3539754"/>
            <a:ext cx="836264" cy="1699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 descr="C:\Documents and Settings\Администратор.HOME-FDD52612A3\Рабочий стол\Ирина_Раб стол\10-16\Копия plastinka+639180702.png"/>
          <p:cNvPicPr>
            <a:picLocks noChangeAspect="1" noChangeArrowheads="1"/>
          </p:cNvPicPr>
          <p:nvPr/>
        </p:nvPicPr>
        <p:blipFill>
          <a:blip r:embed="rId3"/>
          <a:srcRect r="50742"/>
          <a:stretch>
            <a:fillRect/>
          </a:stretch>
        </p:blipFill>
        <p:spPr bwMode="auto">
          <a:xfrm>
            <a:off x="2668573" y="2246304"/>
            <a:ext cx="2070073" cy="42480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14348" y="2786058"/>
            <a:ext cx="2286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 носителе размещается непрерывный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«слепок»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звуковой волны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На грампластинке пропечатывается непрерывная канавка, изгибы которой повторяют амплитуду и частоту звука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4454" y="2786058"/>
            <a:ext cx="3643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Непрерывный звуковой сигнал преобразовывается в цифровую дискретную форму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(в последовательность электрических импульсов – двоичных нулей и единиц)</a:t>
            </a: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Звуковая дорожка аудио компакт-диска содержит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участки с различной отражающей способностью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Оцифровка звука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1" y="1071546"/>
            <a:ext cx="8072493" cy="1214446"/>
          </a:xfrm>
        </p:spPr>
        <p:txBody>
          <a:bodyPr/>
          <a:lstStyle/>
          <a:p>
            <a:r>
              <a:rPr lang="ru-RU" dirty="0" smtClean="0"/>
              <a:t>Чтобы компьютер мог обрабатывать звук, непрерывный звуковой сигнал должен быть преобразован в цифровую дискретную форму.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7899" y="2214554"/>
            <a:ext cx="8001056" cy="5000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r>
              <a:rPr lang="ru-RU" sz="2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Временна́я</a:t>
            </a:r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дискретизация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7027" y="2714620"/>
            <a:ext cx="8002800" cy="18573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2700000" bIns="72000" rtlCol="0" anchor="t" anchorCtr="0"/>
          <a:lstStyle/>
          <a:p>
            <a:pPr algn="just"/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аналоговый звуковой сигнал </a:t>
            </a:r>
            <a:r>
              <a:rPr lang="ru-RU" sz="22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разби-вается</a:t>
            </a: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на отдельные маленькие </a:t>
            </a:r>
            <a:r>
              <a:rPr lang="ru-RU" sz="22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временны́е</a:t>
            </a: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участки и для каждого участка устанавливается определенная величина интенсивности звука</a:t>
            </a:r>
          </a:p>
        </p:txBody>
      </p:sp>
      <p:pic>
        <p:nvPicPr>
          <p:cNvPr id="5122" name="Picture 2" descr="C:\Documents and Settings\Администратор.HOME-FDD52612A3\Рабочий стол\Ирина_Раб стол\10-16\9429411724698613_c69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714884"/>
            <a:ext cx="1785950" cy="178595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700539" y="4929198"/>
            <a:ext cx="6030163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Квантование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00620" y="5429264"/>
            <a:ext cx="6030000" cy="92869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t" anchorCtr="0"/>
          <a:lstStyle/>
          <a:p>
            <a:pPr algn="just"/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результаты измерений записываются в </a:t>
            </a:r>
            <a:r>
              <a:rPr lang="ru-RU" sz="22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циф-ровом</a:t>
            </a: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виде с ограниченной точностью</a:t>
            </a:r>
          </a:p>
        </p:txBody>
      </p:sp>
      <p:sp>
        <p:nvSpPr>
          <p:cNvPr id="10" name="Стрелка вниз 9"/>
          <p:cNvSpPr/>
          <p:nvPr/>
        </p:nvSpPr>
        <p:spPr>
          <a:xfrm>
            <a:off x="5286380" y="4630746"/>
            <a:ext cx="714380" cy="249239"/>
          </a:xfrm>
          <a:prstGeom prst="downArrow">
            <a:avLst>
              <a:gd name="adj1" fmla="val 62929"/>
              <a:gd name="adj2" fmla="val 50000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62686" y="2743195"/>
            <a:ext cx="2500330" cy="17145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lt1">
                  <a:shade val="100000"/>
                  <a:satMod val="115000"/>
                  <a:alpha val="68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C:\Documents and Settings\Администратор.HOME-FDD52612A3\Рабочий стол\Ирина_Раб стол\10-16\164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5856" y="2901960"/>
            <a:ext cx="2425722" cy="15557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Прямоугольник 11">
            <a:hlinkClick r:id="rId5" action="ppaction://hlinksldjump"/>
          </p:cNvPr>
          <p:cNvSpPr/>
          <p:nvPr/>
        </p:nvSpPr>
        <p:spPr>
          <a:xfrm>
            <a:off x="6162686" y="2814633"/>
            <a:ext cx="2500330" cy="171451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C:\Documents and Settings\Администратор.HOME-FDD52612A3\Рабочий стол\Ирина_Раб стол\10-1 Картинки\кнопка2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90280" y="2801914"/>
            <a:ext cx="828675" cy="822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Оцифровка звука</a:t>
            </a:r>
            <a:endParaRPr lang="ru-RU" dirty="0"/>
          </a:p>
        </p:txBody>
      </p:sp>
      <p:pic>
        <p:nvPicPr>
          <p:cNvPr id="3074" name="Picture 2" descr="C:\Documents and Settings\Администратор.HOME-FDD52612A3\Рабочий стол\Ирина_Раб стол\10-16\16504.png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485506"/>
            <a:ext cx="6304548" cy="3459064"/>
          </a:xfrm>
          <a:prstGeom prst="rect">
            <a:avLst/>
          </a:prstGeom>
          <a:noFill/>
        </p:spPr>
      </p:pic>
      <p:pic>
        <p:nvPicPr>
          <p:cNvPr id="3075" name="Picture 3 Голубые" descr="C:\Documents and Settings\Администратор.HOME-FDD52612A3\Рабочий стол\Ирина_Раб стол\10-16\165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4002" y="2485506"/>
            <a:ext cx="6296878" cy="3459064"/>
          </a:xfrm>
          <a:prstGeom prst="rect">
            <a:avLst/>
          </a:prstGeom>
          <a:noFill/>
        </p:spPr>
      </p:pic>
      <p:pic>
        <p:nvPicPr>
          <p:cNvPr id="3076" name="Picture 4 Кривая оси" descr="C:\Documents and Settings\Администратор.HOME-FDD52612A3\Рабочий стол\Ирина_Раб стол\10-16\165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0150" y="1558401"/>
            <a:ext cx="6906626" cy="4536665"/>
          </a:xfrm>
          <a:prstGeom prst="rect">
            <a:avLst/>
          </a:prstGeom>
          <a:noFill/>
        </p:spPr>
      </p:pic>
      <p:pic>
        <p:nvPicPr>
          <p:cNvPr id="3077" name="Picture 5 Дискретизация" descr="C:\Documents and Settings\Администратор.HOME-FDD52612A3\Рабочий стол\Ирина_Раб стол\10-16\165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66" y="1948572"/>
            <a:ext cx="6304548" cy="4003618"/>
          </a:xfrm>
          <a:prstGeom prst="rect">
            <a:avLst/>
          </a:prstGeom>
          <a:noFill/>
        </p:spPr>
      </p:pic>
      <p:pic>
        <p:nvPicPr>
          <p:cNvPr id="3078" name="Picture 6 Квантование" descr="C:\Documents and Settings\Администратор.HOME-FDD52612A3\Рабочий стол\Ирина_Раб стол\10-16\165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3087" y="1944042"/>
            <a:ext cx="6264000" cy="3421930"/>
          </a:xfrm>
          <a:prstGeom prst="rect">
            <a:avLst/>
          </a:prstGeom>
          <a:noFill/>
        </p:spPr>
      </p:pic>
      <p:pic>
        <p:nvPicPr>
          <p:cNvPr id="3079" name="Picture 7" descr="C:\Documents and Settings\Администратор.HOME-FDD52612A3\Рабочий стол\Ирина_Раб стол\10-16\1650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1571612"/>
            <a:ext cx="703293" cy="421973"/>
          </a:xfrm>
          <a:prstGeom prst="rect">
            <a:avLst/>
          </a:prstGeom>
          <a:noFill/>
        </p:spPr>
      </p:pic>
      <p:pic>
        <p:nvPicPr>
          <p:cNvPr id="3080" name="Picture 8" descr="C:\Documents and Settings\Администратор.HOME-FDD52612A3\Рабочий стол\Ирина_Раб стол\10-16\1650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72462" y="6114321"/>
            <a:ext cx="118155" cy="315075"/>
          </a:xfrm>
          <a:prstGeom prst="rect">
            <a:avLst/>
          </a:prstGeom>
          <a:noFill/>
        </p:spPr>
      </p:pic>
      <p:sp>
        <p:nvSpPr>
          <p:cNvPr id="34" name="Прямоугольник 33"/>
          <p:cNvSpPr/>
          <p:nvPr/>
        </p:nvSpPr>
        <p:spPr>
          <a:xfrm>
            <a:off x="3267066" y="2174939"/>
            <a:ext cx="3527310" cy="857256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6" name="Группа 55"/>
          <p:cNvGrpSpPr/>
          <p:nvPr/>
        </p:nvGrpSpPr>
        <p:grpSpPr>
          <a:xfrm>
            <a:off x="1695045" y="1434834"/>
            <a:ext cx="2734080" cy="922596"/>
            <a:chOff x="1685520" y="1434834"/>
            <a:chExt cx="2734080" cy="922596"/>
          </a:xfrm>
        </p:grpSpPr>
        <p:cxnSp>
          <p:nvCxnSpPr>
            <p:cNvPr id="39" name="Прямая соединительная линия 38"/>
            <p:cNvCxnSpPr/>
            <p:nvPr/>
          </p:nvCxnSpPr>
          <p:spPr>
            <a:xfrm rot="16200000" flipH="1">
              <a:off x="2362811" y="2081763"/>
              <a:ext cx="549818" cy="151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0800000" flipH="1">
              <a:off x="2634735" y="1861254"/>
              <a:ext cx="584182" cy="1516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rot="16200000" flipH="1">
              <a:off x="2931978" y="2081763"/>
              <a:ext cx="549818" cy="151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685520" y="1434834"/>
              <a:ext cx="273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C00000"/>
                  </a:solidFill>
                </a:rPr>
                <a:t>ШАГ ДИСКРЕТИЗАЦИИ</a:t>
              </a:r>
              <a:endParaRPr lang="ru-RU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3338504" y="2497369"/>
            <a:ext cx="3804918" cy="276999"/>
            <a:chOff x="3338504" y="2497369"/>
            <a:chExt cx="3804918" cy="276999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 rot="10800000" flipH="1">
              <a:off x="6423422" y="2752937"/>
              <a:ext cx="720000" cy="15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rot="5400000" flipH="1">
              <a:off x="6360745" y="2631512"/>
              <a:ext cx="240545" cy="15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10800000" flipH="1">
              <a:off x="6423422" y="2511997"/>
              <a:ext cx="720000" cy="15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38504" y="2497369"/>
              <a:ext cx="302989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dirty="0" smtClean="0">
                  <a:solidFill>
                    <a:srgbClr val="C00000"/>
                  </a:solidFill>
                </a:rPr>
                <a:t>ПОГРЕШНОСТЬ КВАНТОВАНИЯ</a:t>
              </a:r>
              <a:endParaRPr lang="ru-RU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3338504" y="2786058"/>
            <a:ext cx="3857652" cy="280506"/>
            <a:chOff x="3338504" y="2786058"/>
            <a:chExt cx="3857652" cy="280506"/>
          </a:xfrm>
        </p:grpSpPr>
        <p:sp>
          <p:nvSpPr>
            <p:cNvPr id="45" name="TextBox 44"/>
            <p:cNvSpPr txBox="1"/>
            <p:nvPr/>
          </p:nvSpPr>
          <p:spPr>
            <a:xfrm>
              <a:off x="3338504" y="2789565"/>
              <a:ext cx="35348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dirty="0" smtClean="0">
                  <a:solidFill>
                    <a:srgbClr val="000000"/>
                  </a:solidFill>
                </a:rPr>
                <a:t>ИЗМЕРЕННОЕ ЗНАЧЕНИЕ СИГНАЛА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V="1">
              <a:off x="6767528" y="2786058"/>
              <a:ext cx="428628" cy="14287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/>
          <p:cNvGrpSpPr/>
          <p:nvPr/>
        </p:nvGrpSpPr>
        <p:grpSpPr>
          <a:xfrm>
            <a:off x="3338504" y="2205173"/>
            <a:ext cx="3893367" cy="316564"/>
            <a:chOff x="3338504" y="2205173"/>
            <a:chExt cx="3893367" cy="316564"/>
          </a:xfrm>
        </p:grpSpPr>
        <p:sp>
          <p:nvSpPr>
            <p:cNvPr id="43" name="TextBox 42"/>
            <p:cNvSpPr txBox="1"/>
            <p:nvPr/>
          </p:nvSpPr>
          <p:spPr>
            <a:xfrm>
              <a:off x="3338504" y="2205173"/>
              <a:ext cx="35348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dirty="0" smtClean="0">
                  <a:solidFill>
                    <a:srgbClr val="C00000"/>
                  </a:solidFill>
                </a:rPr>
                <a:t>ОКРУГЛЕННОЕ ЗНАЧЕНИЕ СИГНАЛА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cxnSp>
          <p:nvCxnSpPr>
            <p:cNvPr id="47" name="Прямая со стрелкой 46"/>
            <p:cNvCxnSpPr/>
            <p:nvPr/>
          </p:nvCxnSpPr>
          <p:spPr>
            <a:xfrm>
              <a:off x="6803243" y="2378859"/>
              <a:ext cx="428628" cy="142878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7379599" y="3268547"/>
            <a:ext cx="930990" cy="2523060"/>
            <a:chOff x="7186062" y="2681282"/>
            <a:chExt cx="930990" cy="2523060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7186062" y="3632724"/>
              <a:ext cx="549818" cy="151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rot="16200000" flipH="1">
              <a:off x="7389389" y="3921830"/>
              <a:ext cx="584182" cy="1516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7186062" y="4201891"/>
              <a:ext cx="549818" cy="151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16200000">
              <a:off x="6670856" y="3758146"/>
              <a:ext cx="2523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rgbClr val="C00000"/>
                  </a:solidFill>
                </a:rPr>
                <a:t>ШАГ КВАНТОВАНИЯ</a:t>
              </a:r>
              <a:endParaRPr lang="ru-RU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оцифровки звука</a:t>
            </a:r>
            <a:endParaRPr lang="ru-RU" dirty="0"/>
          </a:p>
        </p:txBody>
      </p:sp>
      <p:sp>
        <p:nvSpPr>
          <p:cNvPr id="17" name="Подзаголовок 5"/>
          <p:cNvSpPr txBox="1">
            <a:spLocks/>
          </p:cNvSpPr>
          <p:nvPr/>
        </p:nvSpPr>
        <p:spPr>
          <a:xfrm>
            <a:off x="1428728" y="1909138"/>
            <a:ext cx="7358113" cy="8572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Частота дискретизации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– количество измерений громкости за одну секунду.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78629" y="1980576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19" name="Группа 7"/>
          <p:cNvGrpSpPr/>
          <p:nvPr/>
        </p:nvGrpSpPr>
        <p:grpSpPr>
          <a:xfrm>
            <a:off x="714348" y="1857364"/>
            <a:ext cx="8072494" cy="928694"/>
            <a:chOff x="428596" y="5072074"/>
            <a:chExt cx="5929354" cy="1785950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V="1">
              <a:off x="428596" y="684484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Подзаголовок 5"/>
          <p:cNvSpPr txBox="1">
            <a:spLocks/>
          </p:cNvSpPr>
          <p:nvPr/>
        </p:nvSpPr>
        <p:spPr>
          <a:xfrm>
            <a:off x="1431342" y="4214818"/>
            <a:ext cx="7358113" cy="1500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Глубина кодирования звука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разрешение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– это количество информации, которое необходимо для кодирования дискретных уровней громкости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цифро-вого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звука.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81243" y="4429132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24" name="Группа 7"/>
          <p:cNvGrpSpPr/>
          <p:nvPr/>
        </p:nvGrpSpPr>
        <p:grpSpPr>
          <a:xfrm>
            <a:off x="716962" y="4214818"/>
            <a:ext cx="8072494" cy="1500198"/>
            <a:chOff x="428596" y="5072074"/>
            <a:chExt cx="5929354" cy="1785950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428596" y="684484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Содержимое 2"/>
          <p:cNvSpPr txBox="1">
            <a:spLocks/>
          </p:cNvSpPr>
          <p:nvPr/>
        </p:nvSpPr>
        <p:spPr>
          <a:xfrm>
            <a:off x="714349" y="1071546"/>
            <a:ext cx="8072493" cy="857256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Качество звукозаписи зависит от частоты дискретизации и от глубины кодирования звука.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Содержимое 2"/>
          <p:cNvSpPr txBox="1">
            <a:spLocks/>
          </p:cNvSpPr>
          <p:nvPr/>
        </p:nvSpPr>
        <p:spPr>
          <a:xfrm>
            <a:off x="714348" y="2786058"/>
            <a:ext cx="8072493" cy="1285884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Частота дискретизации измеряется в герцах (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Гц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 и килогерцах (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кГц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). 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i="1" dirty="0" smtClean="0">
                <a:latin typeface="Arial" pitchFamily="34" charset="0"/>
                <a:cs typeface="Arial" pitchFamily="34" charset="0"/>
              </a:rPr>
              <a:t>1 кГц = 1000 Гц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 Частота дискретизации, равная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100 Гц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означает, что за одну секунду проводилось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100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измерений громкости звука.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algn="just">
              <a:spcBef>
                <a:spcPct val="20000"/>
              </a:spcBef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Будем обозначать частоту греческой буквой </a:t>
            </a:r>
            <a:r>
              <a:rPr lang="ru-RU" sz="2000" i="1" dirty="0" err="1" smtClean="0"/>
              <a:t>ν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kumimoji="0" lang="ru-RU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ню</a:t>
            </a: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).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Содержимое 2"/>
          <p:cNvSpPr txBox="1">
            <a:spLocks/>
          </p:cNvSpPr>
          <p:nvPr/>
        </p:nvSpPr>
        <p:spPr>
          <a:xfrm>
            <a:off x="714348" y="5715016"/>
            <a:ext cx="8072493" cy="1071570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Если под запись одного результата измерения громкости в памяти компьютера отведено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бит, то можно закодировать ровно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i="1" baseline="30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разных результатов измерений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2" grpId="0"/>
      <p:bldP spid="23" grpId="0" animBg="1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параметров оцифровки звука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42938" y="1071562"/>
          <a:ext cx="8215312" cy="55497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85988"/>
                <a:gridCol w="2214578"/>
                <a:gridCol w="2357454"/>
                <a:gridCol w="1357292"/>
              </a:tblGrid>
              <a:tr h="122654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Название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Глубина кодирования, бит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Частота дискретизации, кГц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Число </a:t>
                      </a:r>
                      <a:b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каналов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988145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Телефонная связь</a:t>
                      </a: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b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моно</a:t>
                      </a: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2003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Аудио</a:t>
                      </a: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CD</a:t>
                      </a:r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44,1</a:t>
                      </a:r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b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(стерео)</a:t>
                      </a:r>
                    </a:p>
                    <a:p>
                      <a:pPr algn="ctr"/>
                      <a:endParaRPr lang="ru-RU" sz="2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Администратор.HOME-FDD52612A3\Рабочий стол\Ирина_Раб стол\10-16\compact_disc_PNG8736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1538" y="5000636"/>
            <a:ext cx="1393827" cy="14287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 descr="C:\Documents and Settings\Администратор.HOME-FDD52612A3\Рабочий стол\Ирина_Раб стол\10-16\164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3214686"/>
            <a:ext cx="1641464" cy="9848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261957" y="3568487"/>
            <a:ext cx="45963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НИЗКОЕ КАЧЕСТВО</a:t>
            </a:r>
            <a:endParaRPr lang="ru-RU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90675" y="5783065"/>
            <a:ext cx="5051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ВЫСОКОЕ КАЧЕСТВО</a:t>
            </a:r>
            <a:endParaRPr lang="ru-RU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6768</TotalTime>
  <Words>1060</Words>
  <Application>Microsoft Office PowerPoint</Application>
  <PresentationFormat>Экран (4:3)</PresentationFormat>
  <Paragraphs>198</Paragraphs>
  <Slides>16</Slides>
  <Notes>7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КОДИРОВАНИЕ ЗВУКОВОЙ ИНФОРМАЦИИ</vt:lpstr>
      <vt:lpstr>Ключевые слова</vt:lpstr>
      <vt:lpstr>Звук и его характеристики</vt:lpstr>
      <vt:lpstr>Громкость звука </vt:lpstr>
      <vt:lpstr>Понятие звукозаписи</vt:lpstr>
      <vt:lpstr>Оцифровка звука</vt:lpstr>
      <vt:lpstr>Оцифровка звука</vt:lpstr>
      <vt:lpstr>Параметры оцифровки звука</vt:lpstr>
      <vt:lpstr>Примеры параметров оцифровки звука</vt:lpstr>
      <vt:lpstr>Вопросы и задания</vt:lpstr>
      <vt:lpstr>Самое главное</vt:lpstr>
      <vt:lpstr>Самое главное</vt:lpstr>
      <vt:lpstr>Вопросы и задания</vt:lpstr>
      <vt:lpstr>Вопросы и задания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Информ-1</cp:lastModifiedBy>
  <cp:revision>807</cp:revision>
  <dcterms:modified xsi:type="dcterms:W3CDTF">2017-02-07T05:54:36Z</dcterms:modified>
</cp:coreProperties>
</file>