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15" r:id="rId4"/>
    <p:sldId id="316" r:id="rId5"/>
    <p:sldId id="335" r:id="rId6"/>
    <p:sldId id="318" r:id="rId7"/>
    <p:sldId id="341" r:id="rId8"/>
    <p:sldId id="321" r:id="rId9"/>
    <p:sldId id="342" r:id="rId10"/>
    <p:sldId id="343" r:id="rId11"/>
    <p:sldId id="319" r:id="rId12"/>
    <p:sldId id="323" r:id="rId13"/>
    <p:sldId id="325" r:id="rId14"/>
    <p:sldId id="326" r:id="rId15"/>
    <p:sldId id="330" r:id="rId16"/>
    <p:sldId id="331" r:id="rId17"/>
    <p:sldId id="332" r:id="rId18"/>
    <p:sldId id="345" r:id="rId19"/>
    <p:sldId id="259" r:id="rId20"/>
    <p:sldId id="314" r:id="rId21"/>
    <p:sldId id="317" r:id="rId22"/>
    <p:sldId id="310" r:id="rId23"/>
    <p:sldId id="333" r:id="rId24"/>
    <p:sldId id="338" r:id="rId25"/>
    <p:sldId id="34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26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6" autoAdjust="0"/>
    <p:restoredTop sz="89076" autoAdjust="0"/>
  </p:normalViewPr>
  <p:slideViewPr>
    <p:cSldViewPr>
      <p:cViewPr varScale="1">
        <p:scale>
          <a:sx n="96" d="100"/>
          <a:sy n="96" d="100"/>
        </p:scale>
        <p:origin x="-90" y="-180"/>
      </p:cViewPr>
      <p:guideLst>
        <p:guide orient="horz" pos="4065"/>
        <p:guide orient="horz" pos="663"/>
        <p:guide pos="5602"/>
        <p:guide pos="476"/>
        <p:guide pos="385"/>
        <p:guide/>
        <p:guide pos="5556"/>
        <p:guide pos="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91728-1E6F-4D38-A709-202A381AACD1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11E7-4FA8-414C-A763-02B4941B0B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1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Комментарии</a:t>
            </a:r>
          </a:p>
          <a:p>
            <a:r>
              <a:rPr lang="ru-RU" dirty="0" smtClean="0"/>
              <a:t>Кнопка «?» переводит на скрытый слайд с дополнительными заданиями</a:t>
            </a:r>
            <a:r>
              <a:rPr lang="ru-RU" baseline="0" dirty="0" smtClean="0"/>
              <a:t> на закрепление навыков перевода.</a:t>
            </a:r>
          </a:p>
          <a:p>
            <a:r>
              <a:rPr lang="ru-RU" baseline="0" dirty="0" smtClean="0"/>
              <a:t>Переход осуществляется на усмотрение учителя.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1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Комментарии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Количество и номера решаемых примеров на усмотрение учителя.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Задачи могут решаться самостоятельно или при фронтальной работе. Также можно организовать работу по вариантам.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удобства есть кнопка «Ответы», по которой выводятся ответы на все примеры сразу (без решения)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2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Комментарии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Количество и номера решаемых примеров на усмотрение учителя.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Задачи могут решаться самостоятельно или при фронтальной работе. Также можно организовать работу по вариантам.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удобства есть кнопка «Ответы», по которой выводятся ответы на все примеры сразу (без решения)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2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Комментарии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Количество и номера решаемых примеров на усмотрение учителя.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Задачи могут решаться самостоятельно или при фронтальной работе. Также можно организовать работу по вариантам.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удобства есть кнопка «Ответы», по которой выводятся ответы на все примеры сразу (без решения)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2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Комментарии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Количество и номера решаемых примеров на усмотрение учителя.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Задачи могут решаться самостоятельно или при фронтальной работе. Также можно организовать работу по вариантам.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удобства есть кнопка «Ответы», по которой выводятся ответы на все примеры сразу (без решения)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2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endParaRPr lang="ru-RU" dirty="0" smtClean="0"/>
          </a:p>
          <a:p>
            <a:r>
              <a:rPr lang="ru-RU" dirty="0" smtClean="0"/>
              <a:t>Лупа – переход на скрытые слайды – второй способ перевода чисел (без участия 10-ной системы</a:t>
            </a:r>
            <a:r>
              <a:rPr lang="ru-RU" baseline="0" dirty="0" smtClean="0"/>
              <a:t> счисления</a:t>
            </a:r>
            <a:r>
              <a:rPr lang="ru-RU" dirty="0" smtClean="0"/>
              <a:t>). Данный способ может быть достаточно трудоемким, поэтому целесообразность</a:t>
            </a:r>
            <a:r>
              <a:rPr lang="ru-RU" baseline="0" dirty="0" smtClean="0"/>
              <a:t> </a:t>
            </a:r>
            <a:r>
              <a:rPr lang="ru-RU" dirty="0" smtClean="0"/>
              <a:t>его разбора учитель определяет сам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45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rIns="0"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 rIns="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3"/>
          <a:srcRect l="2674" r="1625"/>
          <a:stretch>
            <a:fillRect/>
          </a:stretch>
        </p:blipFill>
        <p:spPr bwMode="auto">
          <a:xfrm>
            <a:off x="0" y="2285992"/>
            <a:ext cx="2068776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2" r:id="rId10"/>
    <p:sldLayoutId id="2147483661" r:id="rId11"/>
    <p:sldLayoutId id="2147483660" r:id="rId12"/>
    <p:sldLayoutId id="214748365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857233"/>
            <a:ext cx="6858048" cy="3214709"/>
          </a:xfrm>
        </p:spPr>
        <p:txBody>
          <a:bodyPr>
            <a:normAutofit/>
          </a:bodyPr>
          <a:lstStyle/>
          <a:p>
            <a:pPr>
              <a:tabLst>
                <a:tab pos="534988" algn="l"/>
              </a:tabLst>
            </a:pPr>
            <a:r>
              <a:rPr lang="ru-RU" dirty="0" smtClean="0"/>
              <a:t>ПЕРЕВОД ЧИСЕЛ ИЗ ОДНОЙ ПОЗИЦИОННОЙ СИСТЕМЫ В ДРУГУЮ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ПРЕДСТАВЛЕНИЕ ИНФОРМАЦИИ В КОМПЬЮТЕРЕ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5694" y="602128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55610" y="1071546"/>
            <a:ext cx="8131232" cy="1143008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ru-RU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10.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Переведите смешанные десятичные числа в систему счисления с указанным основанием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 точностью до трех знаков после запятой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>
              <a:spcBef>
                <a:spcPct val="20000"/>
              </a:spcBef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32715" y="3241453"/>
            <a:ext cx="3308336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а)	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98,75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  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б)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100,375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в)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121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121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540975" y="3241453"/>
            <a:ext cx="2620986" cy="1902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1100010,11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144,300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≈ 7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9,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EF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75548" y="3241453"/>
            <a:ext cx="280830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г)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43,125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д)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16,7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е)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750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750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654901" y="3249711"/>
            <a:ext cx="2122438" cy="1902059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0">
            <a:spAutoFit/>
          </a:bodyPr>
          <a:lstStyle/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101011,001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≈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20,6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17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2EE,C00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14348" y="2241320"/>
            <a:ext cx="8001056" cy="9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При переводе смешанных чисел из десятичной системы счисления в любую другую отдельно (по разным правилам) переводится целая и дробная части.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ru-RU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225536"/>
          </a:xfrm>
        </p:spPr>
        <p:txBody>
          <a:bodyPr/>
          <a:lstStyle/>
          <a:p>
            <a:r>
              <a:rPr lang="ru-RU" dirty="0" smtClean="0"/>
              <a:t>Перевод чисел из системы счисления с основанием </a:t>
            </a:r>
            <a:r>
              <a:rPr lang="ru-RU" i="1" dirty="0" err="1" smtClean="0"/>
              <a:t>р</a:t>
            </a:r>
            <a:r>
              <a:rPr lang="ru-RU" dirty="0" smtClean="0"/>
              <a:t> в систему счисления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928802"/>
            <a:ext cx="8215369" cy="2571768"/>
          </a:xfrm>
        </p:spPr>
        <p:txBody>
          <a:bodyPr/>
          <a:lstStyle/>
          <a:p>
            <a:r>
              <a:rPr lang="ru-RU" dirty="0" smtClean="0"/>
              <a:t>При необходимости перевод целого числа </a:t>
            </a:r>
            <a:r>
              <a:rPr lang="ru-RU" i="1" dirty="0" smtClean="0"/>
              <a:t>А</a:t>
            </a:r>
            <a:r>
              <a:rPr lang="ru-RU" dirty="0" smtClean="0"/>
              <a:t> из системы счисления с основанием </a:t>
            </a:r>
            <a:r>
              <a:rPr lang="ru-RU" i="1" dirty="0" smtClean="0"/>
              <a:t>p </a:t>
            </a:r>
            <a:r>
              <a:rPr lang="ru-RU" dirty="0" smtClean="0"/>
              <a:t>в систему счисления с основанием </a:t>
            </a:r>
            <a:r>
              <a:rPr lang="ru-RU" i="1" dirty="0" smtClean="0"/>
              <a:t>q</a:t>
            </a:r>
            <a:r>
              <a:rPr lang="ru-RU" dirty="0" smtClean="0"/>
              <a:t> можно свести к хорошо знакомым действиям с десятичной системе счисления: перевести исходное число в десятичную систему счисления, после чего полученное десятичное число представить в требуемой системе счисления.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29058" y="4365104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10</a:t>
            </a:r>
            <a:endParaRPr lang="ru-RU" sz="3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5865302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p</a:t>
            </a:r>
            <a:endParaRPr lang="ru-RU" sz="3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2132" y="5865302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q</a:t>
            </a:r>
            <a:endParaRPr lang="ru-RU" sz="3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 rot="5400000">
            <a:off x="3364190" y="4586053"/>
            <a:ext cx="915423" cy="164307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  <a:endCxn id="7" idx="0"/>
          </p:cNvCxnSpPr>
          <p:nvPr/>
        </p:nvCxnSpPr>
        <p:spPr>
          <a:xfrm rot="16200000" flipH="1">
            <a:off x="5007264" y="4586053"/>
            <a:ext cx="915423" cy="1643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5852" y="493660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Развёрнутая запись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(по степеням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7818" y="5075107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Деление на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q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400" y="1344027"/>
            <a:ext cx="842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3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с основанием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q</a:t>
            </a:r>
            <a:endParaRPr lang="ru-RU" sz="3200" b="1" i="1" dirty="0" smtClean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9" name="Picture 2" descr="C:\Documents and Settings\Администратор.HOME-FDD52612A3\Рабочий стол\Ирина_Раб стол\10-1 Картинки\кнопка2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9605" y="5892823"/>
            <a:ext cx="828675" cy="822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2158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296974"/>
          </a:xfrm>
        </p:spPr>
        <p:txBody>
          <a:bodyPr anchor="t" anchorCtr="0"/>
          <a:lstStyle/>
          <a:p>
            <a:pPr lvl="0"/>
            <a:r>
              <a:rPr lang="ru-RU" dirty="0" smtClean="0"/>
              <a:t>Перевод целых</a:t>
            </a:r>
            <a:r>
              <a:rPr lang="en-US" dirty="0" smtClean="0"/>
              <a:t> </a:t>
            </a:r>
            <a:r>
              <a:rPr lang="ru-RU" dirty="0" smtClean="0"/>
              <a:t>чисел из системы </a:t>
            </a:r>
            <a:br>
              <a:rPr lang="ru-RU" dirty="0" smtClean="0"/>
            </a:br>
            <a:r>
              <a:rPr lang="ru-RU" dirty="0" smtClean="0"/>
              <a:t>счисления с основанием </a:t>
            </a:r>
            <a:r>
              <a:rPr lang="ru-RU" i="1" dirty="0" err="1" smtClean="0"/>
              <a:t>р</a:t>
            </a:r>
            <a:r>
              <a:rPr lang="ru-RU" dirty="0" smtClean="0"/>
              <a:t> в систему 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42910" y="274638"/>
            <a:ext cx="8244950" cy="1225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00" y="1300485"/>
            <a:ext cx="842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3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счисления с основанием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q</a:t>
            </a:r>
            <a:endParaRPr lang="ru-RU" sz="3200" b="1" i="1" dirty="0" smtClean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1928802"/>
            <a:ext cx="8143932" cy="2143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63538" lvl="0" indent="-363538" algn="just">
              <a:spcBef>
                <a:spcPct val="20000"/>
              </a:spcBef>
              <a:buFont typeface="+mj-lt"/>
              <a:buAutoNum type="arabicPeriod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63538" lvl="0" indent="-363538" algn="just">
              <a:spcBef>
                <a:spcPct val="20000"/>
              </a:spcBef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Все действия производятся в исходной системе счисления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63538" lvl="0" indent="-363538" algn="just">
              <a:spcBef>
                <a:spcPct val="20000"/>
              </a:spcBef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Делим число и полученные неполные частные на основание другой системы счисления до тех пор, пока неполное частное не станет равным нулю. Полученную в ходе деления последовательность остатков записываем в обратном порядке.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7211978" y="1715620"/>
            <a:ext cx="1435216" cy="641810"/>
            <a:chOff x="7211978" y="1644182"/>
            <a:chExt cx="1435216" cy="64181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215206" y="1714488"/>
              <a:ext cx="1428760" cy="57150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7211978" y="1644182"/>
              <a:ext cx="1435216" cy="615553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p&gt;q</a:t>
              </a:r>
              <a:endParaRPr lang="ru-RU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34" name="Содержимое 40"/>
          <p:cNvSpPr txBox="1">
            <a:spLocks/>
          </p:cNvSpPr>
          <p:nvPr/>
        </p:nvSpPr>
        <p:spPr>
          <a:xfrm>
            <a:off x="571472" y="4168780"/>
            <a:ext cx="2857520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Пример.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13</a:t>
            </a:r>
            <a:r>
              <a:rPr kumimoji="0" lang="en-US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Х</a:t>
            </a:r>
            <a:r>
              <a:rPr kumimoji="0" lang="en-US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488" y="4126607"/>
            <a:ext cx="172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22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Содержимое 40"/>
          <p:cNvSpPr txBox="1">
            <a:spLocks/>
          </p:cNvSpPr>
          <p:nvPr/>
        </p:nvSpPr>
        <p:spPr>
          <a:xfrm>
            <a:off x="571472" y="4597409"/>
            <a:ext cx="8215370" cy="403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altLang="ru-RU" sz="2000" dirty="0" smtClean="0">
                <a:latin typeface="Arial" pitchFamily="34" charset="0"/>
                <a:cs typeface="Arial" pitchFamily="34" charset="0"/>
              </a:rPr>
              <a:t>Все действия производим в  5-ной системе счисления.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Группа 40"/>
          <p:cNvGrpSpPr>
            <a:grpSpLocks/>
          </p:cNvGrpSpPr>
          <p:nvPr/>
        </p:nvGrpSpPr>
        <p:grpSpPr bwMode="auto">
          <a:xfrm>
            <a:off x="1000100" y="4929222"/>
            <a:ext cx="1388005" cy="1176892"/>
            <a:chOff x="1177300" y="3882045"/>
            <a:chExt cx="1388800" cy="1175829"/>
          </a:xfrm>
        </p:grpSpPr>
        <p:sp>
          <p:nvSpPr>
            <p:cNvPr id="42" name="TextBox 10"/>
            <p:cNvSpPr txBox="1">
              <a:spLocks noChangeArrowheads="1"/>
            </p:cNvSpPr>
            <p:nvPr/>
          </p:nvSpPr>
          <p:spPr bwMode="auto">
            <a:xfrm>
              <a:off x="1774012" y="3882045"/>
              <a:ext cx="792088" cy="430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ru-RU" sz="22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3" name="Группа 11"/>
            <p:cNvGrpSpPr>
              <a:grpSpLocks/>
            </p:cNvGrpSpPr>
            <p:nvPr/>
          </p:nvGrpSpPr>
          <p:grpSpPr bwMode="auto">
            <a:xfrm>
              <a:off x="1177300" y="3885473"/>
              <a:ext cx="1054922" cy="1172401"/>
              <a:chOff x="1177300" y="3885473"/>
              <a:chExt cx="1054922" cy="1172401"/>
            </a:xfrm>
          </p:grpSpPr>
          <p:sp>
            <p:nvSpPr>
              <p:cNvPr id="44" name="TextBox 1"/>
              <p:cNvSpPr txBox="1">
                <a:spLocks noChangeArrowheads="1"/>
              </p:cNvSpPr>
              <p:nvPr/>
            </p:nvSpPr>
            <p:spPr bwMode="auto">
              <a:xfrm>
                <a:off x="1187624" y="3885473"/>
                <a:ext cx="596712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>
                    <a:latin typeface="Arial" pitchFamily="34" charset="0"/>
                    <a:cs typeface="Arial" pitchFamily="34" charset="0"/>
                  </a:rPr>
                  <a:t>13 </a:t>
                </a:r>
              </a:p>
            </p:txBody>
          </p:sp>
          <p:sp>
            <p:nvSpPr>
              <p:cNvPr id="45" name="Полилиния 44"/>
              <p:cNvSpPr/>
              <p:nvPr/>
            </p:nvSpPr>
            <p:spPr>
              <a:xfrm>
                <a:off x="1763954" y="3983545"/>
                <a:ext cx="468268" cy="287740"/>
              </a:xfrm>
              <a:custGeom>
                <a:avLst/>
                <a:gdLst>
                  <a:gd name="connsiteX0" fmla="*/ 0 w 628650"/>
                  <a:gd name="connsiteY0" fmla="*/ 0 h 434340"/>
                  <a:gd name="connsiteX1" fmla="*/ 0 w 628650"/>
                  <a:gd name="connsiteY1" fmla="*/ 422910 h 434340"/>
                  <a:gd name="connsiteX2" fmla="*/ 628650 w 628650"/>
                  <a:gd name="connsiteY2" fmla="*/ 422910 h 434340"/>
                  <a:gd name="connsiteX3" fmla="*/ 617220 w 628650"/>
                  <a:gd name="connsiteY3" fmla="*/ 434340 h 43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434340">
                    <a:moveTo>
                      <a:pt x="0" y="0"/>
                    </a:moveTo>
                    <a:lnTo>
                      <a:pt x="0" y="422910"/>
                    </a:lnTo>
                    <a:lnTo>
                      <a:pt x="628650" y="422910"/>
                    </a:lnTo>
                    <a:lnTo>
                      <a:pt x="617220" y="4343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sz="2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Box 12"/>
              <p:cNvSpPr txBox="1">
                <a:spLocks noChangeArrowheads="1"/>
              </p:cNvSpPr>
              <p:nvPr/>
            </p:nvSpPr>
            <p:spPr bwMode="auto">
              <a:xfrm>
                <a:off x="1177300" y="4230655"/>
                <a:ext cx="596712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altLang="ru-RU" sz="2200" dirty="0" smtClean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7" name="Прямая соединительная линия 46"/>
              <p:cNvCxnSpPr/>
              <p:nvPr/>
            </p:nvCxnSpPr>
            <p:spPr>
              <a:xfrm>
                <a:off x="1262013" y="4627496"/>
                <a:ext cx="3602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18"/>
              <p:cNvSpPr txBox="1">
                <a:spLocks noChangeArrowheads="1"/>
              </p:cNvSpPr>
              <p:nvPr/>
            </p:nvSpPr>
            <p:spPr bwMode="auto">
              <a:xfrm>
                <a:off x="1351072" y="4627376"/>
                <a:ext cx="457728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ru-RU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Box 19"/>
              <p:cNvSpPr txBox="1">
                <a:spLocks noChangeArrowheads="1"/>
              </p:cNvSpPr>
              <p:nvPr/>
            </p:nvSpPr>
            <p:spPr bwMode="auto">
              <a:xfrm>
                <a:off x="1761498" y="4238755"/>
                <a:ext cx="297554" cy="768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ru-RU" sz="22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0" name="Группа 49"/>
          <p:cNvGrpSpPr>
            <a:grpSpLocks/>
          </p:cNvGrpSpPr>
          <p:nvPr/>
        </p:nvGrpSpPr>
        <p:grpSpPr bwMode="auto">
          <a:xfrm>
            <a:off x="1576879" y="5273699"/>
            <a:ext cx="1285896" cy="1175929"/>
            <a:chOff x="2553555" y="4397891"/>
            <a:chExt cx="1285191" cy="1176439"/>
          </a:xfrm>
        </p:grpSpPr>
        <p:sp>
          <p:nvSpPr>
            <p:cNvPr id="51" name="TextBox 24"/>
            <p:cNvSpPr txBox="1">
              <a:spLocks noChangeArrowheads="1"/>
            </p:cNvSpPr>
            <p:nvPr/>
          </p:nvSpPr>
          <p:spPr bwMode="auto">
            <a:xfrm>
              <a:off x="3046658" y="4397891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ru-RU" sz="22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Полилиния 51"/>
            <p:cNvSpPr/>
            <p:nvPr/>
          </p:nvSpPr>
          <p:spPr>
            <a:xfrm>
              <a:off x="3035905" y="4512236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26"/>
            <p:cNvSpPr txBox="1">
              <a:spLocks noChangeArrowheads="1"/>
            </p:cNvSpPr>
            <p:nvPr/>
          </p:nvSpPr>
          <p:spPr bwMode="auto">
            <a:xfrm>
              <a:off x="2568820" y="4755642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27"/>
            <p:cNvSpPr txBox="1">
              <a:spLocks noChangeArrowheads="1"/>
            </p:cNvSpPr>
            <p:nvPr/>
          </p:nvSpPr>
          <p:spPr bwMode="auto">
            <a:xfrm>
              <a:off x="3036334" y="4754513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ru-RU" sz="2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Прямая соединительная линия 54"/>
            <p:cNvCxnSpPr/>
            <p:nvPr/>
          </p:nvCxnSpPr>
          <p:spPr>
            <a:xfrm>
              <a:off x="2553555" y="5151867"/>
              <a:ext cx="3598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29"/>
            <p:cNvSpPr txBox="1">
              <a:spLocks noChangeArrowheads="1"/>
            </p:cNvSpPr>
            <p:nvPr/>
          </p:nvSpPr>
          <p:spPr bwMode="auto">
            <a:xfrm>
              <a:off x="2555125" y="5143256"/>
              <a:ext cx="576100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4" name="Прямая со стрелкой 63"/>
          <p:cNvCxnSpPr/>
          <p:nvPr/>
        </p:nvCxnSpPr>
        <p:spPr>
          <a:xfrm rot="10800000">
            <a:off x="1068867" y="6045084"/>
            <a:ext cx="617561" cy="4557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56286" y="5000636"/>
            <a:ext cx="278608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Проверка:</a:t>
            </a:r>
          </a:p>
          <a:p>
            <a:pPr>
              <a:spcAft>
                <a:spcPts val="1200"/>
              </a:spcAft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13</a:t>
            </a:r>
            <a:r>
              <a:rPr lang="ru-RU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  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 1 · 5 + 3 = 8</a:t>
            </a:r>
            <a:r>
              <a:rPr lang="ru-RU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sz="2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en-US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 2 · 3 + 2 = 8</a:t>
            </a:r>
            <a:r>
              <a:rPr lang="ru-RU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sz="2200" baseline="-25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0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296974"/>
          </a:xfrm>
        </p:spPr>
        <p:txBody>
          <a:bodyPr anchor="t" anchorCtr="0"/>
          <a:lstStyle/>
          <a:p>
            <a:pPr lvl="0"/>
            <a:r>
              <a:rPr lang="ru-RU" dirty="0" smtClean="0"/>
              <a:t>Перевод чисел из системы </a:t>
            </a:r>
            <a:br>
              <a:rPr lang="ru-RU" dirty="0" smtClean="0"/>
            </a:br>
            <a:r>
              <a:rPr lang="ru-RU" dirty="0" smtClean="0"/>
              <a:t>счисления с основанием </a:t>
            </a:r>
            <a:r>
              <a:rPr lang="ru-RU" i="1" dirty="0" err="1" smtClean="0"/>
              <a:t>р</a:t>
            </a:r>
            <a:r>
              <a:rPr lang="ru-RU" dirty="0" smtClean="0"/>
              <a:t> в систему 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42910" y="274638"/>
            <a:ext cx="8244950" cy="1225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00" y="1300485"/>
            <a:ext cx="842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3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счисления с основанием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q</a:t>
            </a:r>
            <a:endParaRPr lang="ru-RU" sz="3200" b="1" i="1" dirty="0" smtClean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1928802"/>
            <a:ext cx="8143932" cy="19288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63538" lvl="0" indent="-363538" algn="just">
              <a:spcBef>
                <a:spcPct val="20000"/>
              </a:spcBef>
              <a:buFont typeface="+mj-lt"/>
              <a:buAutoNum type="arabicPeriod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63538" lvl="0" indent="-363538" algn="just">
              <a:spcBef>
                <a:spcPct val="20000"/>
              </a:spcBef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1. Записать исходное число в развернутой форме:</a:t>
            </a:r>
          </a:p>
          <a:p>
            <a:pPr marL="363538" lvl="0" indent="-363538" algn="ctr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·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aseline="30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+ a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n-1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 · p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n-1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+ ... + a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 · p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a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·  p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где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- старое основание.</a:t>
            </a:r>
          </a:p>
          <a:p>
            <a:pPr marL="363538" lvl="0" indent="-363538" algn="just">
              <a:spcBef>
                <a:spcPct val="20000"/>
              </a:spcBef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2. Произвести вычисления в новой системе счисления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Группа 10"/>
          <p:cNvGrpSpPr/>
          <p:nvPr/>
        </p:nvGrpSpPr>
        <p:grpSpPr>
          <a:xfrm>
            <a:off x="7211978" y="1715620"/>
            <a:ext cx="1435216" cy="641810"/>
            <a:chOff x="7211978" y="1644182"/>
            <a:chExt cx="1435216" cy="64181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215206" y="1714488"/>
              <a:ext cx="1428760" cy="57150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7211978" y="1644182"/>
              <a:ext cx="1435216" cy="615553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p&lt;q</a:t>
              </a:r>
              <a:endParaRPr lang="ru-RU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34" name="Содержимое 40"/>
          <p:cNvSpPr txBox="1">
            <a:spLocks/>
          </p:cNvSpPr>
          <p:nvPr/>
        </p:nvSpPr>
        <p:spPr>
          <a:xfrm>
            <a:off x="571472" y="4168780"/>
            <a:ext cx="2857520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Пример.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21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488" y="4126607"/>
            <a:ext cx="172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12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Содержимое 40"/>
          <p:cNvSpPr txBox="1">
            <a:spLocks/>
          </p:cNvSpPr>
          <p:nvPr/>
        </p:nvSpPr>
        <p:spPr>
          <a:xfrm>
            <a:off x="571472" y="4597409"/>
            <a:ext cx="8215370" cy="403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altLang="ru-RU" sz="2000" dirty="0" smtClean="0">
                <a:latin typeface="Arial" pitchFamily="34" charset="0"/>
                <a:cs typeface="Arial" pitchFamily="34" charset="0"/>
              </a:rPr>
              <a:t>Все действия производим в  5-ной системе счисления.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286" y="5000636"/>
            <a:ext cx="278608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Проверка:</a:t>
            </a:r>
          </a:p>
          <a:p>
            <a:pPr>
              <a:spcAft>
                <a:spcPts val="1200"/>
              </a:spcAft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21</a:t>
            </a:r>
            <a:r>
              <a:rPr lang="ru-RU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 2 · 3 + 1 = 7</a:t>
            </a:r>
            <a:r>
              <a:rPr lang="ru-RU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sz="2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ru-RU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 1 · 5 + 2 = 7</a:t>
            </a:r>
            <a:r>
              <a:rPr lang="ru-RU" sz="22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sz="2200" baseline="-25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42910" y="5069815"/>
            <a:ext cx="17107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 ·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 +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285984" y="5069815"/>
            <a:ext cx="20199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11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 = 12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0" grpId="0"/>
      <p:bldP spid="66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Способ «быстрого» перевода основан на том, что каждой цифре числа в системе счисления, основание которой </a:t>
            </a:r>
            <a:r>
              <a:rPr lang="ru-RU" i="1" dirty="0" err="1" smtClean="0">
                <a:solidFill>
                  <a:schemeClr val="bg1"/>
                </a:solidFill>
              </a:rPr>
              <a:t>q</a:t>
            </a:r>
            <a:r>
              <a:rPr lang="ru-RU" dirty="0" smtClean="0">
                <a:solidFill>
                  <a:schemeClr val="bg1"/>
                </a:solidFill>
              </a:rPr>
              <a:t> кратно степени двойки, соответствует число, состоящее из </a:t>
            </a:r>
            <a:r>
              <a:rPr lang="ru-RU" i="1" dirty="0" err="1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ru-RU" i="1" dirty="0" smtClean="0">
                <a:solidFill>
                  <a:schemeClr val="bg1"/>
                </a:solidFill>
              </a:rPr>
              <a:t>q=2</a:t>
            </a:r>
            <a:r>
              <a:rPr lang="ru-RU" i="1" baseline="30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цифр в двоичной системе счисления. Замена восьмеричных цифр двоичными тройками (</a:t>
            </a:r>
            <a:r>
              <a:rPr lang="ru-RU" i="1" dirty="0" smtClean="0">
                <a:solidFill>
                  <a:schemeClr val="bg1"/>
                </a:solidFill>
              </a:rPr>
              <a:t>триадами</a:t>
            </a:r>
            <a:r>
              <a:rPr lang="ru-RU" dirty="0" smtClean="0">
                <a:solidFill>
                  <a:schemeClr val="bg1"/>
                </a:solidFill>
              </a:rPr>
              <a:t>) и шестнадцатеричных цифр двоичными четвёрками (</a:t>
            </a:r>
            <a:r>
              <a:rPr lang="ru-RU" i="1" dirty="0" smtClean="0">
                <a:solidFill>
                  <a:schemeClr val="bg1"/>
                </a:solidFill>
              </a:rPr>
              <a:t>тетра-</a:t>
            </a:r>
            <a:r>
              <a:rPr lang="ru-RU" i="1" dirty="0" err="1" smtClean="0">
                <a:solidFill>
                  <a:schemeClr val="bg1"/>
                </a:solidFill>
              </a:rPr>
              <a:t>дами</a:t>
            </a:r>
            <a:r>
              <a:rPr lang="ru-RU" dirty="0" smtClean="0">
                <a:solidFill>
                  <a:schemeClr val="bg1"/>
                </a:solidFill>
              </a:rPr>
              <a:t>) позволяет осуществлять быстрый перевод. </a:t>
            </a:r>
            <a:r>
              <a:rPr lang="ru-RU" dirty="0" smtClean="0"/>
              <a:t>Для этого: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данное двоичное число надо разбить справа налево на группы по </a:t>
            </a:r>
            <a:r>
              <a:rPr lang="ru-RU" i="1" dirty="0" smtClean="0"/>
              <a:t>n</a:t>
            </a:r>
            <a:r>
              <a:rPr lang="ru-RU" dirty="0" smtClean="0"/>
              <a:t> цифр в каждой;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если в последней левой группе окажется меньше </a:t>
            </a:r>
            <a:r>
              <a:rPr lang="ru-RU" i="1" dirty="0" err="1" smtClean="0"/>
              <a:t>n</a:t>
            </a:r>
            <a:r>
              <a:rPr lang="ru-RU" dirty="0" smtClean="0"/>
              <a:t> разрядов, то её надо дополнить слева нулями до нужного числа разрядов;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рассмотреть каждую группу как n-разрядное двоичное число и записать её соответствующей цифрой системы счисления с основанием </a:t>
            </a:r>
            <a:r>
              <a:rPr lang="ru-RU" i="1" dirty="0" err="1" smtClean="0"/>
              <a:t>q</a:t>
            </a:r>
            <a:r>
              <a:rPr lang="ru-RU" i="1" dirty="0" smtClean="0"/>
              <a:t> = 2</a:t>
            </a:r>
            <a:r>
              <a:rPr lang="ru-RU" i="1" baseline="30000" dirty="0" smtClean="0"/>
              <a:t>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Быстрый перевод чисел в компьютерных системах счисления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44656" y="1075460"/>
            <a:ext cx="8215369" cy="271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Способ «быстрого» перевода основан на том, что каждой цифре числа в системе счисления, основание которой </a:t>
            </a:r>
            <a:r>
              <a:rPr lang="ru-RU" i="1" dirty="0" smtClean="0"/>
              <a:t>q</a:t>
            </a:r>
            <a:r>
              <a:rPr lang="ru-RU" dirty="0" smtClean="0"/>
              <a:t> кратно степени двойки, соответствует число, состоящее из </a:t>
            </a:r>
            <a:r>
              <a:rPr lang="ru-RU" i="1" dirty="0" smtClean="0"/>
              <a:t>n</a:t>
            </a:r>
            <a:r>
              <a:rPr lang="ru-RU" dirty="0" smtClean="0"/>
              <a:t> (</a:t>
            </a:r>
            <a:r>
              <a:rPr lang="ru-RU" i="1" dirty="0" smtClean="0"/>
              <a:t>q=2</a:t>
            </a:r>
            <a:r>
              <a:rPr lang="ru-RU" i="1" baseline="30000" dirty="0" smtClean="0"/>
              <a:t>n</a:t>
            </a:r>
            <a:r>
              <a:rPr lang="ru-RU" dirty="0" smtClean="0"/>
              <a:t>) цифр в двоичной системе счисления. Замена восьмеричных цифр двоичными тройками (</a:t>
            </a:r>
            <a:r>
              <a:rPr lang="ru-RU" i="1" dirty="0" smtClean="0"/>
              <a:t>триадами</a:t>
            </a:r>
            <a:r>
              <a:rPr lang="ru-RU" dirty="0" smtClean="0"/>
              <a:t>) и шестнадцатеричных цифр двоичными четвёрками (</a:t>
            </a:r>
            <a:r>
              <a:rPr lang="ru-RU" i="1" dirty="0" smtClean="0"/>
              <a:t>тетра-</a:t>
            </a:r>
            <a:r>
              <a:rPr lang="ru-RU" i="1" dirty="0" err="1" smtClean="0"/>
              <a:t>дами</a:t>
            </a:r>
            <a:r>
              <a:rPr lang="ru-RU" dirty="0" smtClean="0"/>
              <a:t>) позволяет осуществлять быстрый перевод.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 bwMode="auto">
          <a:xfrm>
            <a:off x="2416295" y="2071678"/>
            <a:ext cx="115557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+mn-cs"/>
              </a:rPr>
              <a:t>8=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+mn-cs"/>
              </a:rPr>
              <a:t>2</a:t>
            </a:r>
            <a:r>
              <a:rPr lang="ru-RU" sz="4000" b="1" spc="50" baseline="30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+mn-cs"/>
              </a:rPr>
              <a:t>3</a:t>
            </a:r>
            <a:endParaRPr lang="ru-RU" sz="4000" b="1" spc="50" baseline="300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Перевод целых чисел между двоичной и восьмеричной системами счисления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572132" y="1357734"/>
          <a:ext cx="3143240" cy="388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428628"/>
                <a:gridCol w="571504"/>
                <a:gridCol w="571504"/>
                <a:gridCol w="500034"/>
              </a:tblGrid>
              <a:tr h="702822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Цифра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Двоичный код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</a:tr>
              <a:tr h="39724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724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724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724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724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724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724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7247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5984" y="1142984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3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2643182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3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7554" y="2643182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32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Прямая со стрелкой 19"/>
          <p:cNvCxnSpPr>
            <a:stCxn id="17" idx="2"/>
            <a:endCxn id="18" idx="0"/>
          </p:cNvCxnSpPr>
          <p:nvPr/>
        </p:nvCxnSpPr>
        <p:spPr>
          <a:xfrm rot="5400000">
            <a:off x="2006868" y="1649685"/>
            <a:ext cx="915423" cy="107157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2"/>
            <a:endCxn id="19" idx="0"/>
          </p:cNvCxnSpPr>
          <p:nvPr/>
        </p:nvCxnSpPr>
        <p:spPr>
          <a:xfrm rot="16200000" flipH="1">
            <a:off x="3078438" y="1649685"/>
            <a:ext cx="915423" cy="1071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158" y="1648414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Восьмеричные цифры заменяем триадами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3240" y="1643050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Триады меняем на восьмеричные цифры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5572132" y="1357298"/>
          <a:ext cx="3143240" cy="388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428628"/>
                <a:gridCol w="571504"/>
                <a:gridCol w="571504"/>
                <a:gridCol w="500034"/>
              </a:tblGrid>
              <a:tr h="71175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Цифра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Триада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</a:tr>
              <a:tr h="394781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4781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4781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4781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4781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4781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4781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4781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Содержимое 40"/>
          <p:cNvSpPr txBox="1">
            <a:spLocks/>
          </p:cNvSpPr>
          <p:nvPr/>
        </p:nvSpPr>
        <p:spPr>
          <a:xfrm>
            <a:off x="558772" y="3571876"/>
            <a:ext cx="3370286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№ </a:t>
            </a:r>
            <a:r>
              <a:rPr kumimoji="0" lang="en-US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11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8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4678" y="3536428"/>
            <a:ext cx="1252538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145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2842248" y="4238277"/>
            <a:ext cx="785818" cy="160974"/>
            <a:chOff x="1285852" y="4768224"/>
            <a:chExt cx="785818" cy="160974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2158348" y="4238277"/>
            <a:ext cx="785818" cy="160974"/>
            <a:chOff x="1285852" y="4768224"/>
            <a:chExt cx="785818" cy="160974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1484926" y="4238277"/>
            <a:ext cx="785818" cy="160974"/>
            <a:chOff x="1285852" y="4768224"/>
            <a:chExt cx="785818" cy="160974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71604" y="4426873"/>
            <a:ext cx="665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29786" y="4426873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13686" y="4426873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Содержимое 40"/>
          <p:cNvSpPr txBox="1">
            <a:spLocks/>
          </p:cNvSpPr>
          <p:nvPr/>
        </p:nvSpPr>
        <p:spPr>
          <a:xfrm>
            <a:off x="558772" y="5000636"/>
            <a:ext cx="2798782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№ 12.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302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8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2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55874" y="4965188"/>
            <a:ext cx="1857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11000010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2830373" y="6024227"/>
            <a:ext cx="785818" cy="160974"/>
            <a:chOff x="1285852" y="4768224"/>
            <a:chExt cx="785818" cy="160974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2146473" y="6024227"/>
            <a:ext cx="785818" cy="160974"/>
            <a:chOff x="1285852" y="4768224"/>
            <a:chExt cx="785818" cy="160974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1473051" y="6024227"/>
            <a:ext cx="785818" cy="160974"/>
            <a:chOff x="1285852" y="4768224"/>
            <a:chExt cx="785818" cy="160974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1519537" y="5429264"/>
            <a:ext cx="2005120" cy="430887"/>
            <a:chOff x="745594" y="5500702"/>
            <a:chExt cx="2005120" cy="430887"/>
          </a:xfrm>
        </p:grpSpPr>
        <p:sp>
          <p:nvSpPr>
            <p:cNvPr id="58" name="TextBox 57"/>
            <p:cNvSpPr txBox="1"/>
            <p:nvPr/>
          </p:nvSpPr>
          <p:spPr>
            <a:xfrm>
              <a:off x="745594" y="5500702"/>
              <a:ext cx="6658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33920" y="5500702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07772" y="5500702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16853" y="5786454"/>
            <a:ext cx="857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0 1 1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31233" y="5786454"/>
            <a:ext cx="857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0 0 0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4175" y="5786454"/>
            <a:ext cx="857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0 1 0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Стрелка влево 64"/>
          <p:cNvSpPr/>
          <p:nvPr/>
        </p:nvSpPr>
        <p:spPr>
          <a:xfrm>
            <a:off x="3714744" y="4143380"/>
            <a:ext cx="785818" cy="440503"/>
          </a:xfrm>
          <a:prstGeom prst="leftArrow">
            <a:avLst>
              <a:gd name="adj1" fmla="val 64248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369541" y="3998245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0 0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1 0 0 1 0 1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19" grpId="0"/>
      <p:bldP spid="22" grpId="0"/>
      <p:bldP spid="24" grpId="0"/>
      <p:bldP spid="26" grpId="0"/>
      <p:bldP spid="44" grpId="0"/>
      <p:bldP spid="45" grpId="0"/>
      <p:bldP spid="46" grpId="0"/>
      <p:bldP spid="47" grpId="0"/>
      <p:bldP spid="61" grpId="0"/>
      <p:bldP spid="63" grpId="0"/>
      <p:bldP spid="64" grpId="0"/>
      <p:bldP spid="65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Группа 45"/>
          <p:cNvGrpSpPr/>
          <p:nvPr/>
        </p:nvGrpSpPr>
        <p:grpSpPr>
          <a:xfrm>
            <a:off x="3336874" y="6024227"/>
            <a:ext cx="1116000" cy="160974"/>
            <a:chOff x="1285852" y="4768224"/>
            <a:chExt cx="785818" cy="160974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2381172" y="6024227"/>
            <a:ext cx="1116000" cy="160974"/>
            <a:chOff x="1285852" y="4768224"/>
            <a:chExt cx="785818" cy="160974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1428728" y="6024227"/>
            <a:ext cx="1116000" cy="160974"/>
            <a:chOff x="1285852" y="4768224"/>
            <a:chExt cx="785818" cy="160974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28352" y="5786454"/>
            <a:ext cx="1119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0 1 0 1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69297" y="5786454"/>
            <a:ext cx="1071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1 0 1 0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7554" y="5786454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0 0 1 1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2" name="Таблица 61"/>
          <p:cNvGraphicFramePr>
            <a:graphicFrameLocks noGrp="1"/>
          </p:cNvGraphicFramePr>
          <p:nvPr/>
        </p:nvGraphicFramePr>
        <p:xfrm>
          <a:off x="5643570" y="1142984"/>
          <a:ext cx="3065964" cy="53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8"/>
                <a:gridCol w="307610"/>
                <a:gridCol w="510994"/>
                <a:gridCol w="510994"/>
                <a:gridCol w="510994"/>
                <a:gridCol w="510994"/>
              </a:tblGrid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Цифра</a:t>
                      </a:r>
                      <a:endParaRPr lang="ru-RU" sz="16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→</a:t>
                      </a:r>
                    </a:p>
                  </a:txBody>
                  <a:tcPr marL="36000" marR="36000" marT="36000" marB="3600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Двоичные коды</a:t>
                      </a:r>
                      <a:endParaRPr lang="ru-RU" sz="1600" b="1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→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2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3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5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6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7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8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9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 </a:t>
                      </a:r>
                      <a:r>
                        <a:rPr lang="en-US" sz="1600" b="0" baseline="0" dirty="0" smtClean="0"/>
                        <a:t>(</a:t>
                      </a:r>
                      <a:r>
                        <a:rPr lang="ru-RU" sz="1600" b="0" dirty="0" smtClean="0"/>
                        <a:t>10</a:t>
                      </a:r>
                      <a:r>
                        <a:rPr lang="en-US" sz="1600" b="0" dirty="0" smtClean="0"/>
                        <a:t>)</a:t>
                      </a:r>
                      <a:r>
                        <a:rPr lang="ru-RU" sz="1600" b="0" dirty="0" smtClean="0"/>
                        <a:t> 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 (</a:t>
                      </a:r>
                      <a:r>
                        <a:rPr lang="ru-RU" sz="1600" b="0" dirty="0" smtClean="0"/>
                        <a:t>11)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  (</a:t>
                      </a:r>
                      <a:r>
                        <a:rPr lang="ru-RU" sz="1600" b="0" dirty="0" smtClean="0"/>
                        <a:t>12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 (</a:t>
                      </a:r>
                      <a:r>
                        <a:rPr lang="ru-RU" sz="1600" b="0" dirty="0" smtClean="0"/>
                        <a:t>13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E (</a:t>
                      </a:r>
                      <a:r>
                        <a:rPr lang="ru-RU" sz="1600" b="0" dirty="0" smtClean="0"/>
                        <a:t>14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 (</a:t>
                      </a:r>
                      <a:r>
                        <a:rPr lang="ru-RU" sz="1600" b="0" dirty="0" smtClean="0"/>
                        <a:t>15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/>
        </p:nvGraphicFramePr>
        <p:xfrm>
          <a:off x="5643570" y="1142984"/>
          <a:ext cx="3065964" cy="53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8"/>
                <a:gridCol w="307610"/>
                <a:gridCol w="510994"/>
                <a:gridCol w="510994"/>
                <a:gridCol w="510994"/>
                <a:gridCol w="510994"/>
              </a:tblGrid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Цифра</a:t>
                      </a:r>
                      <a:endParaRPr lang="ru-RU" sz="1600" b="1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→</a:t>
                      </a:r>
                    </a:p>
                  </a:txBody>
                  <a:tcPr marL="36000" marR="36000" marT="36000" marB="3600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600" b="1" dirty="0" err="1" smtClean="0"/>
                        <a:t>Тетрада</a:t>
                      </a:r>
                      <a:endParaRPr lang="ru-RU" sz="1600" b="1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→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2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3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5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6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7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8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9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 </a:t>
                      </a:r>
                      <a:r>
                        <a:rPr lang="en-US" sz="1600" b="0" baseline="0" dirty="0" smtClean="0"/>
                        <a:t>(</a:t>
                      </a:r>
                      <a:r>
                        <a:rPr lang="ru-RU" sz="1600" b="0" dirty="0" smtClean="0"/>
                        <a:t>10</a:t>
                      </a:r>
                      <a:r>
                        <a:rPr lang="en-US" sz="1600" b="0" dirty="0" smtClean="0"/>
                        <a:t>)</a:t>
                      </a:r>
                      <a:r>
                        <a:rPr lang="ru-RU" sz="1600" b="0" dirty="0" smtClean="0"/>
                        <a:t> 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 (</a:t>
                      </a:r>
                      <a:r>
                        <a:rPr lang="ru-RU" sz="1600" b="0" dirty="0" smtClean="0"/>
                        <a:t>11)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  (</a:t>
                      </a:r>
                      <a:r>
                        <a:rPr lang="ru-RU" sz="1600" b="0" dirty="0" smtClean="0"/>
                        <a:t>12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 (</a:t>
                      </a:r>
                      <a:r>
                        <a:rPr lang="ru-RU" sz="1600" b="0" dirty="0" smtClean="0"/>
                        <a:t>13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E (</a:t>
                      </a:r>
                      <a:r>
                        <a:rPr lang="ru-RU" sz="1600" b="0" dirty="0" smtClean="0"/>
                        <a:t>14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 (</a:t>
                      </a:r>
                      <a:r>
                        <a:rPr lang="ru-RU" sz="1600" b="0" dirty="0" smtClean="0"/>
                        <a:t>15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 bwMode="auto">
          <a:xfrm>
            <a:off x="2261920" y="2071678"/>
            <a:ext cx="1421671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r>
              <a:rPr lang="ru-RU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+mn-cs"/>
              </a:rPr>
              <a:t>=</a:t>
            </a:r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+mn-cs"/>
              </a:rPr>
              <a:t>2</a:t>
            </a:r>
            <a:r>
              <a:rPr lang="ru-RU" sz="4000" b="1" spc="50" baseline="30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+mn-cs"/>
              </a:rPr>
              <a:t>4</a:t>
            </a:r>
            <a:endParaRPr lang="ru-RU" sz="4000" b="1" spc="50" baseline="300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Перевод целых чисел между двоичной и 16-ной системами счисления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285984" y="1142984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3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2643182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ru-RU" sz="3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7554" y="2643182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3200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ru-RU" sz="32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Прямая со стрелкой 19"/>
          <p:cNvCxnSpPr>
            <a:stCxn id="17" idx="2"/>
            <a:endCxn id="18" idx="0"/>
          </p:cNvCxnSpPr>
          <p:nvPr/>
        </p:nvCxnSpPr>
        <p:spPr>
          <a:xfrm rot="5400000">
            <a:off x="2006868" y="1649685"/>
            <a:ext cx="915423" cy="107157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2"/>
            <a:endCxn id="19" idx="0"/>
          </p:cNvCxnSpPr>
          <p:nvPr/>
        </p:nvCxnSpPr>
        <p:spPr>
          <a:xfrm rot="16200000" flipH="1">
            <a:off x="3078438" y="1649685"/>
            <a:ext cx="915423" cy="1071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158" y="1648414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16-ные цифры заменяем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err="1" smtClean="0">
                <a:latin typeface="Arial" pitchFamily="34" charset="0"/>
                <a:cs typeface="Arial" pitchFamily="34" charset="0"/>
              </a:rPr>
              <a:t>тетрадами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3240" y="1643050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Arial" pitchFamily="34" charset="0"/>
                <a:cs typeface="Arial" pitchFamily="34" charset="0"/>
              </a:rPr>
              <a:t>Тетрады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меняем на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16-ные цифры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Содержимое 40"/>
          <p:cNvSpPr txBox="1">
            <a:spLocks/>
          </p:cNvSpPr>
          <p:nvPr/>
        </p:nvSpPr>
        <p:spPr>
          <a:xfrm>
            <a:off x="558772" y="3571876"/>
            <a:ext cx="3727476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№ 13.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16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19462" y="3536428"/>
            <a:ext cx="1252538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6D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428728" y="4169098"/>
            <a:ext cx="1116000" cy="160974"/>
            <a:chOff x="1285852" y="4768224"/>
            <a:chExt cx="785818" cy="160974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71417" y="4357694"/>
            <a:ext cx="881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6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76360" y="4357694"/>
            <a:ext cx="913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D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Содержимое 40"/>
          <p:cNvSpPr txBox="1">
            <a:spLocks/>
          </p:cNvSpPr>
          <p:nvPr/>
        </p:nvSpPr>
        <p:spPr>
          <a:xfrm>
            <a:off x="558772" y="5000636"/>
            <a:ext cx="3370286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№ </a:t>
            </a:r>
            <a:r>
              <a:rPr kumimoji="0" lang="en-US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5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A3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2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86050" y="4965188"/>
            <a:ext cx="24288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10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00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1452478" y="5429264"/>
            <a:ext cx="2905208" cy="430887"/>
            <a:chOff x="785786" y="5500702"/>
            <a:chExt cx="2905208" cy="430887"/>
          </a:xfrm>
        </p:grpSpPr>
        <p:sp>
          <p:nvSpPr>
            <p:cNvPr id="56" name="TextBox 55"/>
            <p:cNvSpPr txBox="1"/>
            <p:nvPr/>
          </p:nvSpPr>
          <p:spPr>
            <a:xfrm>
              <a:off x="785786" y="5500702"/>
              <a:ext cx="10478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33606" y="5500702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62300" y="5500702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2386116" y="4169098"/>
            <a:ext cx="1116000" cy="160974"/>
            <a:chOff x="1285852" y="4768224"/>
            <a:chExt cx="785818" cy="160974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14414" y="3929066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1 1 0 1 1 0 1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Стрелка влево 64"/>
          <p:cNvSpPr/>
          <p:nvPr/>
        </p:nvSpPr>
        <p:spPr>
          <a:xfrm>
            <a:off x="3714744" y="4083817"/>
            <a:ext cx="785818" cy="440503"/>
          </a:xfrm>
          <a:prstGeom prst="leftArrow">
            <a:avLst>
              <a:gd name="adj1" fmla="val 64248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12" grpId="0" animBg="1"/>
      <p:bldP spid="17" grpId="0"/>
      <p:bldP spid="18" grpId="0"/>
      <p:bldP spid="19" grpId="0"/>
      <p:bldP spid="22" grpId="0"/>
      <p:bldP spid="24" grpId="0"/>
      <p:bldP spid="29" grpId="0"/>
      <p:bldP spid="41" grpId="0"/>
      <p:bldP spid="42" grpId="0"/>
      <p:bldP spid="44" grpId="0"/>
      <p:bldP spid="43" grpId="0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Перевод дробной части между двоичной и восьмеричной системами</a:t>
            </a:r>
            <a:endParaRPr lang="ru-RU" dirty="0"/>
          </a:p>
        </p:txBody>
      </p:sp>
      <p:sp>
        <p:nvSpPr>
          <p:cNvPr id="26" name="Содержимое 40"/>
          <p:cNvSpPr txBox="1">
            <a:spLocks/>
          </p:cNvSpPr>
          <p:nvPr/>
        </p:nvSpPr>
        <p:spPr>
          <a:xfrm>
            <a:off x="558772" y="3893076"/>
            <a:ext cx="3584600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№ 15.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0,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111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8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4678" y="3857628"/>
            <a:ext cx="1252538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0,72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Группа 37"/>
          <p:cNvGrpSpPr/>
          <p:nvPr/>
        </p:nvGrpSpPr>
        <p:grpSpPr>
          <a:xfrm>
            <a:off x="3087042" y="4524029"/>
            <a:ext cx="785818" cy="160974"/>
            <a:chOff x="1285852" y="4768224"/>
            <a:chExt cx="785818" cy="160974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40"/>
          <p:cNvGrpSpPr/>
          <p:nvPr/>
        </p:nvGrpSpPr>
        <p:grpSpPr>
          <a:xfrm>
            <a:off x="2413620" y="4524029"/>
            <a:ext cx="785818" cy="160974"/>
            <a:chOff x="1285852" y="4768224"/>
            <a:chExt cx="785818" cy="160974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347242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357422" y="471262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58480" y="4712625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Содержимое 40"/>
          <p:cNvSpPr txBox="1">
            <a:spLocks/>
          </p:cNvSpPr>
          <p:nvPr/>
        </p:nvSpPr>
        <p:spPr>
          <a:xfrm>
            <a:off x="558772" y="5321836"/>
            <a:ext cx="3513162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№ 16.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0,132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8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2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28926" y="5286388"/>
            <a:ext cx="2143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0,00101101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Группа 48"/>
          <p:cNvGrpSpPr/>
          <p:nvPr/>
        </p:nvGrpSpPr>
        <p:grpSpPr>
          <a:xfrm>
            <a:off x="3770754" y="6309979"/>
            <a:ext cx="785818" cy="160974"/>
            <a:chOff x="1285852" y="4768224"/>
            <a:chExt cx="785818" cy="160974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51"/>
          <p:cNvGrpSpPr/>
          <p:nvPr/>
        </p:nvGrpSpPr>
        <p:grpSpPr>
          <a:xfrm>
            <a:off x="3086854" y="6309979"/>
            <a:ext cx="785818" cy="160974"/>
            <a:chOff x="1285852" y="4768224"/>
            <a:chExt cx="785818" cy="160974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1357290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54"/>
          <p:cNvGrpSpPr/>
          <p:nvPr/>
        </p:nvGrpSpPr>
        <p:grpSpPr>
          <a:xfrm>
            <a:off x="2413432" y="6309979"/>
            <a:ext cx="785818" cy="160974"/>
            <a:chOff x="1285852" y="4768224"/>
            <a:chExt cx="785818" cy="160974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1347242" y="4786322"/>
              <a:ext cx="642942" cy="1428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285852" y="4768224"/>
              <a:ext cx="78581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61"/>
          <p:cNvGrpSpPr/>
          <p:nvPr/>
        </p:nvGrpSpPr>
        <p:grpSpPr>
          <a:xfrm>
            <a:off x="1989059" y="5715016"/>
            <a:ext cx="2496075" cy="433146"/>
            <a:chOff x="274735" y="5500702"/>
            <a:chExt cx="2496075" cy="433146"/>
          </a:xfrm>
        </p:grpSpPr>
        <p:sp>
          <p:nvSpPr>
            <p:cNvPr id="58" name="TextBox 57"/>
            <p:cNvSpPr txBox="1"/>
            <p:nvPr/>
          </p:nvSpPr>
          <p:spPr>
            <a:xfrm>
              <a:off x="785786" y="5500702"/>
              <a:ext cx="6658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43968" y="5500702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27868" y="5500702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4735" y="5502961"/>
              <a:ext cx="6658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0,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57234" y="6072206"/>
            <a:ext cx="857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0 0 1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1614" y="6072206"/>
            <a:ext cx="857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0 1 1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4556" y="6072206"/>
            <a:ext cx="857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0 1 0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Стрелка влево 64"/>
          <p:cNvSpPr/>
          <p:nvPr/>
        </p:nvSpPr>
        <p:spPr>
          <a:xfrm flipH="1">
            <a:off x="1071538" y="4429132"/>
            <a:ext cx="785818" cy="440503"/>
          </a:xfrm>
          <a:prstGeom prst="leftArrow">
            <a:avLst>
              <a:gd name="adj1" fmla="val 64248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071670" y="4283997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0, 1 1 1 0 1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/>
        </p:nvGraphicFramePr>
        <p:xfrm>
          <a:off x="6357950" y="3000369"/>
          <a:ext cx="2428859" cy="3506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29"/>
                <a:gridCol w="331211"/>
                <a:gridCol w="441615"/>
                <a:gridCol w="441615"/>
                <a:gridCol w="386389"/>
              </a:tblGrid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Цифра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Триада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4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5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6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7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42910" y="1071546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42910" y="1071546"/>
            <a:ext cx="8143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</a:rPr>
              <a:t>Чтобы записать правильную двоичную дробь в системе счисления с основанием </a:t>
            </a:r>
            <a:r>
              <a:rPr lang="ru-RU" sz="2000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 = 2</a:t>
            </a:r>
            <a:r>
              <a:rPr lang="ru-RU" sz="2000" i="1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достаточно:</a:t>
            </a:r>
          </a:p>
          <a:p>
            <a:pPr marL="355600" indent="-355600" algn="just">
              <a:tabLst>
                <a:tab pos="355600" algn="l"/>
              </a:tabLs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1)  двоичное число разбить слева направо на группы по </a:t>
            </a:r>
            <a:r>
              <a:rPr lang="ru-RU" sz="20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цифр в каждой; если в последней правой группе окажется меньше </a:t>
            </a:r>
            <a:r>
              <a:rPr lang="ru-RU" sz="20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разрядов, то её надо дополнить справа нулями до нужного числа разрядов;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910" y="2857496"/>
            <a:ext cx="5643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tabLst>
                <a:tab pos="355600" algn="l"/>
              </a:tabLs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2) рассмотреть каждую группу как </a:t>
            </a:r>
            <a:r>
              <a:rPr lang="ru-RU" sz="20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-разряд-ное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двоичное число и записать её соответствующей цифрой.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77372" y="6069947"/>
            <a:ext cx="665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0,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2544" y="4714884"/>
            <a:ext cx="665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0,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5924544" y="3357578"/>
            <a:ext cx="3500462" cy="2786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shade val="100000"/>
                  <a:satMod val="115000"/>
                  <a:alpha val="40000"/>
                </a:srgbClr>
              </a:gs>
            </a:gsLst>
            <a:lin ang="0" scaled="1"/>
            <a:tileRect/>
          </a:gradFill>
        </p:spPr>
        <p:txBody>
          <a:bodyPr wrap="square" lIns="684000" rtlCol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Реши сам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endParaRPr lang="ru-RU" dirty="0"/>
          </a:p>
        </p:txBody>
      </p:sp>
      <p:sp>
        <p:nvSpPr>
          <p:cNvPr id="46" name="Овал 45">
            <a:hlinkClick r:id="rId2" action="ppaction://hlinksldjump"/>
          </p:cNvPr>
          <p:cNvSpPr/>
          <p:nvPr/>
        </p:nvSpPr>
        <p:spPr>
          <a:xfrm>
            <a:off x="8143900" y="5882972"/>
            <a:ext cx="714380" cy="7143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ysClr val="windowText" lastClr="00000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solidFill>
                <a:sysClr val="windowText" lastClr="000000"/>
              </a:solidFill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/>
      <p:bldP spid="45" grpId="0"/>
      <p:bldP spid="47" grpId="0"/>
      <p:bldP spid="61" grpId="0"/>
      <p:bldP spid="63" grpId="0"/>
      <p:bldP spid="64" grpId="0"/>
      <p:bldP spid="65" grpId="0" animBg="1"/>
      <p:bldP spid="29" grpId="0"/>
      <p:bldP spid="69" grpId="0"/>
      <p:bldP spid="70" grpId="0"/>
      <p:bldP spid="41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651507" y="1071546"/>
          <a:ext cx="3137406" cy="53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4"/>
                <a:gridCol w="402858"/>
                <a:gridCol w="522901"/>
                <a:gridCol w="522901"/>
                <a:gridCol w="522901"/>
                <a:gridCol w="522901"/>
              </a:tblGrid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Цифра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→</a:t>
                      </a:r>
                    </a:p>
                  </a:txBody>
                  <a:tcPr marL="36000" marR="36000" marT="36000" marB="3600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Двоичный код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→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2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3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4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5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6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7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8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9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А(10)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</a:t>
                      </a:r>
                      <a:r>
                        <a:rPr lang="ru-RU" sz="1600" b="0" dirty="0" smtClean="0"/>
                        <a:t>(11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C(</a:t>
                      </a:r>
                      <a:r>
                        <a:rPr lang="ru-RU" sz="1600" b="0" dirty="0" smtClean="0"/>
                        <a:t>12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D(</a:t>
                      </a:r>
                      <a:r>
                        <a:rPr lang="ru-RU" sz="1600" b="0" dirty="0" smtClean="0"/>
                        <a:t>13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E(</a:t>
                      </a:r>
                      <a:r>
                        <a:rPr lang="ru-RU" sz="1600" b="0" dirty="0" smtClean="0"/>
                        <a:t>14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0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  <a:tr h="3134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F(</a:t>
                      </a:r>
                      <a:r>
                        <a:rPr lang="ru-RU" sz="1600" b="0" dirty="0" smtClean="0"/>
                        <a:t>15</a:t>
                      </a:r>
                      <a:r>
                        <a:rPr lang="en-US" sz="1600" b="0" dirty="0" smtClean="0"/>
                        <a:t>)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→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1</a:t>
                      </a:r>
                      <a:endParaRPr lang="ru-RU" sz="1600" b="0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216792" y="1419210"/>
            <a:ext cx="1576800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702440" y="1419210"/>
            <a:ext cx="2088000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одержимое 40"/>
          <p:cNvSpPr txBox="1">
            <a:spLocks/>
          </p:cNvSpPr>
          <p:nvPr/>
        </p:nvSpPr>
        <p:spPr>
          <a:xfrm>
            <a:off x="642910" y="1071546"/>
            <a:ext cx="4786346" cy="135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№ 17.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Заполните таблицу:  </a:t>
            </a:r>
            <a:r>
              <a:rPr kumimoji="0" lang="ru-RU" altLang="ru-RU" sz="22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переве</a:t>
            </a:r>
            <a:r>
              <a:rPr kumimoji="0" lang="en-US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-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дите число из одной</a:t>
            </a:r>
            <a:r>
              <a:rPr kumimoji="0" lang="en-US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системы счисления</a:t>
            </a:r>
            <a:r>
              <a:rPr kumimoji="0" lang="en-US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altLang="ru-RU" sz="22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q</a:t>
            </a:r>
            <a:r>
              <a:rPr kumimoji="0" lang="en-US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в другую методом </a:t>
            </a:r>
            <a:r>
              <a:rPr lang="ru-RU" sz="2400" dirty="0" smtClean="0"/>
              <a:t>«быстрого» перевода: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28926" y="5929330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grpSp>
        <p:nvGrpSpPr>
          <p:cNvPr id="59" name="Группа 58"/>
          <p:cNvGrpSpPr/>
          <p:nvPr/>
        </p:nvGrpSpPr>
        <p:grpSpPr>
          <a:xfrm>
            <a:off x="785786" y="2475578"/>
            <a:ext cx="4572032" cy="3276000"/>
            <a:chOff x="785786" y="2428868"/>
            <a:chExt cx="4572032" cy="292895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785786" y="2428868"/>
              <a:ext cx="257176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q=2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429124" y="2428868"/>
              <a:ext cx="928694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q=16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428992" y="2428868"/>
              <a:ext cx="928694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q=8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85786" y="2857496"/>
              <a:ext cx="2571768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429124" y="2857496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428992" y="2857496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705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85786" y="3286124"/>
              <a:ext cx="2571768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111000110010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429124" y="3286124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428992" y="3286124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785786" y="3714752"/>
              <a:ext cx="2571768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429124" y="3714752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C0DE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3428992" y="3714752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785786" y="4143380"/>
              <a:ext cx="2571768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11011,11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429124" y="4143380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428992" y="4143380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785786" y="4572008"/>
              <a:ext cx="2571768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429124" y="4572008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2E,8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3428992" y="4572008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85786" y="5000636"/>
              <a:ext cx="2571768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4429124" y="5000636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428992" y="5000636"/>
              <a:ext cx="92869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470,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785786" y="2959276"/>
            <a:ext cx="4572032" cy="2797200"/>
            <a:chOff x="785786" y="2857496"/>
            <a:chExt cx="4572032" cy="2500330"/>
          </a:xfrm>
          <a:noFill/>
        </p:grpSpPr>
        <p:sp>
          <p:nvSpPr>
            <p:cNvPr id="91" name="Прямоугольник 90"/>
            <p:cNvSpPr/>
            <p:nvPr/>
          </p:nvSpPr>
          <p:spPr>
            <a:xfrm>
              <a:off x="785786" y="2857497"/>
              <a:ext cx="2571768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111000101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4429124" y="2857496"/>
              <a:ext cx="928694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1C5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4429124" y="3286124"/>
              <a:ext cx="928694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E32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3428992" y="3286124"/>
              <a:ext cx="928694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7062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785786" y="3714752"/>
              <a:ext cx="2571768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1100000011011110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3428992" y="3714752"/>
              <a:ext cx="928694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spc="-13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140336</a:t>
              </a:r>
              <a:endParaRPr lang="ru-RU" sz="2200" spc="-13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Прямоугольник 100"/>
            <p:cNvSpPr/>
            <p:nvPr/>
          </p:nvSpPr>
          <p:spPr>
            <a:xfrm>
              <a:off x="4429124" y="4143380"/>
              <a:ext cx="928694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1B,</a:t>
              </a:r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С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3428992" y="4143380"/>
              <a:ext cx="928694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33,6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785786" y="4572008"/>
              <a:ext cx="2571768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101110,1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3428992" y="4572008"/>
              <a:ext cx="928694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56,4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785786" y="5000636"/>
              <a:ext cx="2571768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100111000,001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4429124" y="5000636"/>
              <a:ext cx="928694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138,</a:t>
              </a:r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dirty="0" smtClean="0"/>
              <a:t>Для перевода целого десятичного числа в систему счисления с основанием </a:t>
            </a:r>
            <a:r>
              <a:rPr lang="ru-RU" i="1" dirty="0" err="1" smtClean="0"/>
              <a:t>q</a:t>
            </a:r>
            <a:r>
              <a:rPr lang="ru-RU" dirty="0" smtClean="0"/>
              <a:t> следует:</a:t>
            </a:r>
          </a:p>
          <a:p>
            <a:pPr marL="361950" indent="-361950">
              <a:buFont typeface="+mj-lt"/>
              <a:buAutoNum type="arabicParenR"/>
            </a:pPr>
            <a:r>
              <a:rPr lang="ru-RU" dirty="0" smtClean="0"/>
              <a:t>последовательно выполнять деление данного числа и получаемых целых частных на основание новой системы счисления до тех пор, пока не получится частное, равное нулю;</a:t>
            </a:r>
          </a:p>
          <a:p>
            <a:pPr marL="361950" indent="-361950">
              <a:buFont typeface="+mj-lt"/>
              <a:buAutoNum type="arabicParenR"/>
            </a:pPr>
            <a:r>
              <a:rPr lang="ru-RU" dirty="0" smtClean="0"/>
              <a:t>полученные остатки, являющиеся цифрами числа в новой системе счисления, привести в соответствие алфавиту новой системы счисления;</a:t>
            </a:r>
          </a:p>
          <a:p>
            <a:pPr marL="361950" indent="-361950">
              <a:buFont typeface="+mj-lt"/>
              <a:buAutoNum type="arabicParenR"/>
            </a:pPr>
            <a:r>
              <a:rPr lang="ru-RU" dirty="0" smtClean="0"/>
              <a:t>составить число в новой системе счисления, записывая его, начиная с последнего остатка.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ru-RU" dirty="0" smtClean="0"/>
              <a:t>система счисления</a:t>
            </a:r>
          </a:p>
          <a:p>
            <a:pPr marL="271463" indent="-271463"/>
            <a:r>
              <a:rPr lang="ru-RU" dirty="0" smtClean="0"/>
              <a:t>триада</a:t>
            </a:r>
          </a:p>
          <a:p>
            <a:pPr marL="271463" indent="-271463"/>
            <a:r>
              <a:rPr lang="ru-RU" dirty="0" err="1" smtClean="0"/>
              <a:t>тетрада</a:t>
            </a:r>
            <a:endParaRPr lang="ru-RU" dirty="0" smtClean="0"/>
          </a:p>
          <a:p>
            <a:pPr marL="271463" indent="-271463"/>
            <a:r>
              <a:rPr lang="ru-RU" dirty="0" smtClean="0"/>
              <a:t>«компьютерные» системы счисления</a:t>
            </a:r>
          </a:p>
          <a:p>
            <a:pPr marL="271463" indent="-271463"/>
            <a:r>
              <a:rPr lang="ru-RU" dirty="0" smtClean="0"/>
              <a:t>«быстрый» перевод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dirty="0" smtClean="0"/>
              <a:t>В компьютерных науках широко используются двоичная, восьмеричная и шестнадцатеричная системы счисления, поэтому их называют «компьютерными». Между </a:t>
            </a:r>
            <a:r>
              <a:rPr lang="ru-RU" dirty="0" err="1" smtClean="0"/>
              <a:t>основания-ми</a:t>
            </a:r>
            <a:r>
              <a:rPr lang="ru-RU" dirty="0" smtClean="0"/>
              <a:t> этих систем существует очевидная связь: </a:t>
            </a:r>
            <a:r>
              <a:rPr lang="ru-RU" i="1" dirty="0" smtClean="0"/>
              <a:t>16 = 2</a:t>
            </a:r>
            <a:r>
              <a:rPr lang="ru-RU" i="1" baseline="30000" dirty="0" smtClean="0"/>
              <a:t>4</a:t>
            </a:r>
            <a:r>
              <a:rPr lang="ru-RU" dirty="0" smtClean="0"/>
              <a:t>, </a:t>
            </a:r>
            <a:r>
              <a:rPr lang="ru-RU" i="1" dirty="0" smtClean="0"/>
              <a:t>8 = 2</a:t>
            </a:r>
            <a:r>
              <a:rPr lang="ru-RU" i="1" baseline="30000" dirty="0" smtClean="0"/>
              <a:t>3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основание системы счисления </a:t>
            </a:r>
            <a:r>
              <a:rPr lang="ru-RU" i="1" dirty="0" err="1" smtClean="0"/>
              <a:t>q</a:t>
            </a:r>
            <a:r>
              <a:rPr lang="ru-RU" dirty="0" smtClean="0"/>
              <a:t> кратно степени двойки (</a:t>
            </a:r>
            <a:r>
              <a:rPr lang="ru-RU" i="1" dirty="0" err="1" smtClean="0"/>
              <a:t>q</a:t>
            </a:r>
            <a:r>
              <a:rPr lang="ru-RU" i="1" dirty="0" smtClean="0"/>
              <a:t> = 2</a:t>
            </a:r>
            <a:r>
              <a:rPr lang="ru-RU" i="1" baseline="30000" dirty="0" smtClean="0"/>
              <a:t>n</a:t>
            </a:r>
            <a:r>
              <a:rPr lang="ru-RU" dirty="0" smtClean="0"/>
              <a:t>), то любое число в этой системе счисления можно «быстро» перевести в двоичную систему счисления, выписав последовательно двоичные коды каждой из цифр, образующих исходное число. Замена восьмеричных цифр двоичными тройками (</a:t>
            </a:r>
            <a:r>
              <a:rPr lang="ru-RU" i="1" dirty="0" smtClean="0"/>
              <a:t>триадами</a:t>
            </a:r>
            <a:r>
              <a:rPr lang="ru-RU" dirty="0" smtClean="0"/>
              <a:t>) и шестнадцатеричных цифр двоичными четвёрками (</a:t>
            </a:r>
            <a:r>
              <a:rPr lang="ru-RU" i="1" dirty="0" err="1" smtClean="0"/>
              <a:t>тетрадами</a:t>
            </a:r>
            <a:r>
              <a:rPr lang="ru-RU" dirty="0" smtClean="0"/>
              <a:t>) позволяет осуществлять быстрый перевод между этими системами счисления, не прибегая к арифметическим операциям.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121444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Задание 1.</a:t>
            </a:r>
            <a:r>
              <a:rPr lang="ru-RU" dirty="0" smtClean="0"/>
              <a:t> Укажите через запятую в порядке </a:t>
            </a:r>
            <a:r>
              <a:rPr lang="ru-RU" dirty="0" smtClean="0"/>
              <a:t>убывания все </a:t>
            </a:r>
            <a:r>
              <a:rPr lang="ru-RU" dirty="0" smtClean="0"/>
              <a:t>основания систем счисления, в которых запись десятичного числа </a:t>
            </a:r>
            <a:r>
              <a:rPr lang="ru-RU" i="1" dirty="0" smtClean="0"/>
              <a:t>33 </a:t>
            </a:r>
            <a:r>
              <a:rPr lang="ru-RU" dirty="0" smtClean="0"/>
              <a:t>оканчивается на </a:t>
            </a:r>
            <a:r>
              <a:rPr lang="ru-RU" i="1" dirty="0" smtClean="0"/>
              <a:t>5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42910" y="2285992"/>
            <a:ext cx="8215369" cy="4167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Решение: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Поскольку запись числа в системе счисления с основанием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заканчивается на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то остаток от деления числа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33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равен пяти: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33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q = 5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Следовательно, (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33-5)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q = 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т.е.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28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mod q =0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Это верно для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∈ {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28, 14, 7, 4, 2, 1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}.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Так как в новой системе счисления запись числа оканчивается на пять, то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q &gt; 5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Следовательно, условию задачи удовлетворяют основания: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28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ct val="20000"/>
              </a:spcBef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 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28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14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и 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7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ct val="20000"/>
              </a:spcBef>
            </a:pPr>
            <a:endParaRPr kumimoji="0" lang="ru-RU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 и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3064" y="1071546"/>
            <a:ext cx="8235216" cy="989302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Задание 2. </a:t>
            </a:r>
            <a:r>
              <a:rPr lang="ru-RU" dirty="0" smtClean="0"/>
              <a:t>Сколько значащих нулей в двоичной записи восьмеричного числа </a:t>
            </a:r>
            <a:r>
              <a:rPr lang="ru-RU" i="1" dirty="0" smtClean="0"/>
              <a:t>2411</a:t>
            </a:r>
            <a:r>
              <a:rPr lang="ru-RU" i="1" baseline="-25000" dirty="0" smtClean="0"/>
              <a:t>8</a:t>
            </a:r>
            <a:r>
              <a:rPr lang="ru-RU" dirty="0" smtClean="0"/>
              <a:t>?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91189"/>
              </p:ext>
            </p:extLst>
          </p:nvPr>
        </p:nvGraphicFramePr>
        <p:xfrm>
          <a:off x="6372200" y="2371115"/>
          <a:ext cx="2428859" cy="3506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29"/>
                <a:gridCol w="331211"/>
                <a:gridCol w="441615"/>
                <a:gridCol w="441615"/>
                <a:gridCol w="386389"/>
              </a:tblGrid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Цифра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Триада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2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3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4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5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6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89573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7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→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ru-RU" sz="1800" b="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407" y="2132856"/>
            <a:ext cx="568900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Решение:</a:t>
            </a:r>
          </a:p>
          <a:p>
            <a:pPr algn="just">
              <a:spcBef>
                <a:spcPts val="6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ответа на этот вопрос достаточно знать двоичные триады,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соответству-ющие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восьмеричным цифрам от 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7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и выполнить «быстрый» перевод числа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2411</a:t>
            </a:r>
            <a:r>
              <a:rPr lang="ru-RU" sz="2200" i="1" baseline="-250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в двоичную систему счисления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2411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010 100 001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001</a:t>
            </a:r>
            <a:r>
              <a:rPr lang="ru-RU" sz="22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10100001001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двоичной записи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значащих нулей, а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первый нуль является незначащим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и не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учитывается.</a:t>
            </a:r>
          </a:p>
          <a:p>
            <a:pPr algn="just">
              <a:spcBef>
                <a:spcPts val="600"/>
              </a:spcBef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 и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033545" cy="39416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solidFill>
                  <a:srgbClr val="0070C0"/>
                </a:solidFill>
              </a:rPr>
              <a:t>Задание 3. </a:t>
            </a:r>
            <a:r>
              <a:rPr lang="ru-RU" dirty="0"/>
              <a:t>Все 5-буквенные слова, составленные из букв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А</a:t>
            </a:r>
            <a:r>
              <a:rPr lang="ru-RU" dirty="0" smtClean="0"/>
              <a:t>, </a:t>
            </a:r>
            <a:r>
              <a:rPr lang="ru-RU" i="1" dirty="0" smtClean="0"/>
              <a:t>Б</a:t>
            </a:r>
            <a:r>
              <a:rPr lang="ru-RU" dirty="0" smtClean="0"/>
              <a:t> и </a:t>
            </a:r>
            <a:r>
              <a:rPr lang="ru-RU" i="1" dirty="0" smtClean="0"/>
              <a:t>В</a:t>
            </a:r>
            <a:r>
              <a:rPr lang="ru-RU" dirty="0" smtClean="0"/>
              <a:t>, записаны </a:t>
            </a:r>
            <a:r>
              <a:rPr lang="ru-RU" dirty="0"/>
              <a:t>в </a:t>
            </a:r>
            <a:r>
              <a:rPr lang="ru-RU" dirty="0" smtClean="0"/>
              <a:t>алфавитном </a:t>
            </a:r>
            <a:r>
              <a:rPr lang="ru-RU" dirty="0"/>
              <a:t>порядке и </a:t>
            </a:r>
            <a:r>
              <a:rPr lang="ru-RU" dirty="0" err="1" smtClean="0"/>
              <a:t>пронумеро-ваны</a:t>
            </a:r>
            <a:r>
              <a:rPr lang="ru-RU" dirty="0"/>
              <a:t>. Вот </a:t>
            </a:r>
            <a:r>
              <a:rPr lang="ru-RU" dirty="0" smtClean="0"/>
              <a:t>начало </a:t>
            </a:r>
            <a:r>
              <a:rPr lang="ru-RU" dirty="0"/>
              <a:t>списка:</a:t>
            </a:r>
          </a:p>
          <a:p>
            <a:pPr marL="265113">
              <a:spcBef>
                <a:spcPts val="0"/>
              </a:spcBef>
            </a:pPr>
            <a:r>
              <a:rPr lang="ru-RU" dirty="0" smtClean="0"/>
              <a:t>1. ААААА</a:t>
            </a:r>
            <a:endParaRPr lang="ru-RU" dirty="0"/>
          </a:p>
          <a:p>
            <a:pPr marL="265113">
              <a:spcBef>
                <a:spcPts val="0"/>
              </a:spcBef>
            </a:pPr>
            <a:r>
              <a:rPr lang="ru-RU" dirty="0"/>
              <a:t>2. </a:t>
            </a:r>
            <a:r>
              <a:rPr lang="ru-RU" dirty="0" smtClean="0"/>
              <a:t>ААААБ</a:t>
            </a:r>
            <a:endParaRPr lang="ru-RU" dirty="0"/>
          </a:p>
          <a:p>
            <a:pPr marL="265113">
              <a:spcBef>
                <a:spcPts val="0"/>
              </a:spcBef>
            </a:pPr>
            <a:r>
              <a:rPr lang="ru-RU" dirty="0"/>
              <a:t>3. </a:t>
            </a:r>
            <a:r>
              <a:rPr lang="ru-RU" dirty="0" smtClean="0"/>
              <a:t>ААААВ</a:t>
            </a:r>
            <a:endParaRPr lang="ru-RU" dirty="0"/>
          </a:p>
          <a:p>
            <a:pPr marL="265113">
              <a:spcBef>
                <a:spcPts val="0"/>
              </a:spcBef>
            </a:pPr>
            <a:r>
              <a:rPr lang="ru-RU" dirty="0"/>
              <a:t>4. </a:t>
            </a:r>
            <a:r>
              <a:rPr lang="ru-RU" dirty="0" smtClean="0"/>
              <a:t>АААБА</a:t>
            </a:r>
            <a:endParaRPr lang="ru-RU" dirty="0"/>
          </a:p>
          <a:p>
            <a:pPr marL="265113">
              <a:spcBef>
                <a:spcPts val="0"/>
              </a:spcBef>
            </a:pPr>
            <a:r>
              <a:rPr lang="ru-RU" dirty="0"/>
              <a:t>5. </a:t>
            </a:r>
            <a:r>
              <a:rPr lang="ru-RU" dirty="0" smtClean="0"/>
              <a:t>АААББ</a:t>
            </a:r>
            <a:endParaRPr lang="ru-RU" dirty="0"/>
          </a:p>
          <a:p>
            <a:pPr marL="265113">
              <a:spcBef>
                <a:spcPts val="0"/>
              </a:spcBef>
            </a:pPr>
            <a:r>
              <a:rPr lang="ru-RU" dirty="0"/>
              <a:t>…</a:t>
            </a:r>
          </a:p>
          <a:p>
            <a:pPr>
              <a:spcBef>
                <a:spcPts val="0"/>
              </a:spcBef>
            </a:pPr>
            <a:r>
              <a:rPr lang="ru-RU" dirty="0"/>
              <a:t>Какие слова находятся в этом списке на </a:t>
            </a:r>
            <a:r>
              <a:rPr lang="ru-RU" i="1" dirty="0" smtClean="0"/>
              <a:t>51-м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i="1" dirty="0" smtClean="0"/>
              <a:t>200-м</a:t>
            </a:r>
            <a:r>
              <a:rPr lang="ru-RU" dirty="0" smtClean="0"/>
              <a:t> местах</a:t>
            </a:r>
            <a:r>
              <a:rPr lang="ru-RU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4941168"/>
            <a:ext cx="3744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Решение: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372055"/>
            <a:ext cx="7848872" cy="110799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Слово в трехбуквенном алфавите можно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рассматривать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как запись слова в троичной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системе в 5-разрядном представлении. Тогда А – 0, Б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1, В –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1500174"/>
            <a:ext cx="3960440" cy="38164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 – 0, Б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1, В – 2.</a:t>
            </a:r>
          </a:p>
          <a:p>
            <a:pPr algn="just">
              <a:tabLst>
                <a:tab pos="360363" algn="l"/>
              </a:tabLst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такой записи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незнача-щие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нули в начале (слева) тоже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записываются:</a:t>
            </a:r>
          </a:p>
          <a:p>
            <a:pPr algn="just">
              <a:tabLst>
                <a:tab pos="360363" algn="l"/>
              </a:tabLst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ААААА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r>
              <a:rPr lang="ru-RU" sz="2200" dirty="0">
                <a:latin typeface="Arial" pitchFamily="34" charset="0"/>
                <a:cs typeface="Arial" pitchFamily="34" charset="0"/>
              </a:rPr>
              <a:t>2.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ААААБ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3. ААААВ</a:t>
            </a:r>
          </a:p>
          <a:p>
            <a:pPr>
              <a:spcBef>
                <a:spcPts val="0"/>
              </a:spcBef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4.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АААБА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…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51.   </a:t>
            </a:r>
            <a:r>
              <a:rPr lang="ru-RU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spcBef>
                <a:spcPts val="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200.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 и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033545" cy="48524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solidFill>
                  <a:srgbClr val="0070C0"/>
                </a:solidFill>
              </a:rPr>
              <a:t>Задание 3 (решение). </a:t>
            </a:r>
            <a:endParaRPr lang="ru-RU" dirty="0"/>
          </a:p>
          <a:p>
            <a:pPr>
              <a:spcBef>
                <a:spcPts val="0"/>
              </a:spcBef>
            </a:pPr>
            <a:endParaRPr lang="ru-RU" dirty="0" smtClean="0"/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2829673"/>
            <a:ext cx="25202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00000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= 0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= 00001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200" dirty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00002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r>
              <a:rPr lang="ru-RU" sz="2200" dirty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00010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…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1500174"/>
            <a:ext cx="4032448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понять, какое слово соответствует этому числу,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надо перевести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его в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троич-ную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систему счисления и при необходимости дополнить слева «0» до пяти разрядов. </a:t>
            </a:r>
            <a:endParaRPr lang="ru-RU" sz="2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Группа 12"/>
          <p:cNvGrpSpPr>
            <a:grpSpLocks/>
          </p:cNvGrpSpPr>
          <p:nvPr/>
        </p:nvGrpSpPr>
        <p:grpSpPr bwMode="auto">
          <a:xfrm>
            <a:off x="5788743" y="3905688"/>
            <a:ext cx="1497901" cy="1176892"/>
            <a:chOff x="1177300" y="3882045"/>
            <a:chExt cx="1498759" cy="1175829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1883971" y="3882045"/>
              <a:ext cx="792088" cy="430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Группа 11"/>
            <p:cNvGrpSpPr>
              <a:grpSpLocks/>
            </p:cNvGrpSpPr>
            <p:nvPr/>
          </p:nvGrpSpPr>
          <p:grpSpPr bwMode="auto">
            <a:xfrm>
              <a:off x="1177300" y="3885473"/>
              <a:ext cx="1215142" cy="1172401"/>
              <a:chOff x="1177300" y="3885473"/>
              <a:chExt cx="1215142" cy="1172401"/>
            </a:xfrm>
          </p:grpSpPr>
          <p:sp>
            <p:nvSpPr>
              <p:cNvPr id="16" name="TextBox 1"/>
              <p:cNvSpPr txBox="1">
                <a:spLocks noChangeArrowheads="1"/>
              </p:cNvSpPr>
              <p:nvPr/>
            </p:nvSpPr>
            <p:spPr bwMode="auto">
              <a:xfrm>
                <a:off x="1187624" y="3885473"/>
                <a:ext cx="596712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50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1763954" y="3983545"/>
                <a:ext cx="468268" cy="287740"/>
              </a:xfrm>
              <a:custGeom>
                <a:avLst/>
                <a:gdLst>
                  <a:gd name="connsiteX0" fmla="*/ 0 w 628650"/>
                  <a:gd name="connsiteY0" fmla="*/ 0 h 434340"/>
                  <a:gd name="connsiteX1" fmla="*/ 0 w 628650"/>
                  <a:gd name="connsiteY1" fmla="*/ 422910 h 434340"/>
                  <a:gd name="connsiteX2" fmla="*/ 628650 w 628650"/>
                  <a:gd name="connsiteY2" fmla="*/ 422910 h 434340"/>
                  <a:gd name="connsiteX3" fmla="*/ 617220 w 628650"/>
                  <a:gd name="connsiteY3" fmla="*/ 434340 h 43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434340">
                    <a:moveTo>
                      <a:pt x="0" y="0"/>
                    </a:moveTo>
                    <a:lnTo>
                      <a:pt x="0" y="422910"/>
                    </a:lnTo>
                    <a:lnTo>
                      <a:pt x="628650" y="422910"/>
                    </a:lnTo>
                    <a:lnTo>
                      <a:pt x="617220" y="4343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sz="2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2"/>
              <p:cNvSpPr txBox="1">
                <a:spLocks noChangeArrowheads="1"/>
              </p:cNvSpPr>
              <p:nvPr/>
            </p:nvSpPr>
            <p:spPr bwMode="auto">
              <a:xfrm>
                <a:off x="1177300" y="4230655"/>
                <a:ext cx="596712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48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1262013" y="4627496"/>
                <a:ext cx="3602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8"/>
              <p:cNvSpPr txBox="1">
                <a:spLocks noChangeArrowheads="1"/>
              </p:cNvSpPr>
              <p:nvPr/>
            </p:nvSpPr>
            <p:spPr bwMode="auto">
              <a:xfrm>
                <a:off x="1351072" y="4627376"/>
                <a:ext cx="457728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19"/>
              <p:cNvSpPr txBox="1">
                <a:spLocks noChangeArrowheads="1"/>
              </p:cNvSpPr>
              <p:nvPr/>
            </p:nvSpPr>
            <p:spPr bwMode="auto">
              <a:xfrm>
                <a:off x="1761499" y="4238755"/>
                <a:ext cx="630943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2" name="Группа 21"/>
          <p:cNvGrpSpPr>
            <a:grpSpLocks/>
          </p:cNvGrpSpPr>
          <p:nvPr/>
        </p:nvGrpSpPr>
        <p:grpSpPr bwMode="auto">
          <a:xfrm>
            <a:off x="6380797" y="4250165"/>
            <a:ext cx="1341181" cy="1175929"/>
            <a:chOff x="2568820" y="4397891"/>
            <a:chExt cx="1340445" cy="1176439"/>
          </a:xfrm>
        </p:grpSpPr>
        <p:sp>
          <p:nvSpPr>
            <p:cNvPr id="23" name="TextBox 24"/>
            <p:cNvSpPr txBox="1">
              <a:spLocks noChangeArrowheads="1"/>
            </p:cNvSpPr>
            <p:nvPr/>
          </p:nvSpPr>
          <p:spPr bwMode="auto">
            <a:xfrm>
              <a:off x="3117177" y="4397891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035905" y="4512236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6"/>
            <p:cNvSpPr txBox="1">
              <a:spLocks noChangeArrowheads="1"/>
            </p:cNvSpPr>
            <p:nvPr/>
          </p:nvSpPr>
          <p:spPr bwMode="auto">
            <a:xfrm>
              <a:off x="2568820" y="4755642"/>
              <a:ext cx="622053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7"/>
            <p:cNvSpPr txBox="1">
              <a:spLocks noChangeArrowheads="1"/>
            </p:cNvSpPr>
            <p:nvPr/>
          </p:nvSpPr>
          <p:spPr bwMode="auto">
            <a:xfrm>
              <a:off x="3117176" y="4754513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>
              <a:off x="2688271" y="5151867"/>
              <a:ext cx="3598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9"/>
            <p:cNvSpPr txBox="1">
              <a:spLocks noChangeArrowheads="1"/>
            </p:cNvSpPr>
            <p:nvPr/>
          </p:nvSpPr>
          <p:spPr bwMode="auto">
            <a:xfrm>
              <a:off x="2745585" y="5143256"/>
              <a:ext cx="421551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Группа 28"/>
          <p:cNvGrpSpPr>
            <a:grpSpLocks/>
          </p:cNvGrpSpPr>
          <p:nvPr/>
        </p:nvGrpSpPr>
        <p:grpSpPr bwMode="auto">
          <a:xfrm>
            <a:off x="6948264" y="4531574"/>
            <a:ext cx="1392722" cy="1175929"/>
            <a:chOff x="3989750" y="4854780"/>
            <a:chExt cx="1391963" cy="1176439"/>
          </a:xfrm>
        </p:grpSpPr>
        <p:sp>
          <p:nvSpPr>
            <p:cNvPr id="30" name="TextBox 35"/>
            <p:cNvSpPr txBox="1">
              <a:spLocks noChangeArrowheads="1"/>
            </p:cNvSpPr>
            <p:nvPr/>
          </p:nvSpPr>
          <p:spPr bwMode="auto">
            <a:xfrm>
              <a:off x="4589625" y="4854780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4427555" y="497122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7"/>
            <p:cNvSpPr txBox="1">
              <a:spLocks noChangeArrowheads="1"/>
            </p:cNvSpPr>
            <p:nvPr/>
          </p:nvSpPr>
          <p:spPr bwMode="auto">
            <a:xfrm>
              <a:off x="3989752" y="5206824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4576794" y="521140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1 </a:t>
              </a:r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>
              <a:off x="3989750" y="5603048"/>
              <a:ext cx="359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0"/>
            <p:cNvSpPr txBox="1">
              <a:spLocks noChangeArrowheads="1"/>
            </p:cNvSpPr>
            <p:nvPr/>
          </p:nvSpPr>
          <p:spPr bwMode="auto">
            <a:xfrm>
              <a:off x="4020333" y="5600145"/>
              <a:ext cx="312074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alt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Группа 35"/>
          <p:cNvGrpSpPr>
            <a:grpSpLocks/>
          </p:cNvGrpSpPr>
          <p:nvPr/>
        </p:nvGrpSpPr>
        <p:grpSpPr bwMode="auto">
          <a:xfrm>
            <a:off x="7567679" y="4868648"/>
            <a:ext cx="1219165" cy="1054561"/>
            <a:chOff x="5418679" y="5514532"/>
            <a:chExt cx="1218504" cy="1055020"/>
          </a:xfrm>
        </p:grpSpPr>
        <p:sp>
          <p:nvSpPr>
            <p:cNvPr id="37" name="TextBox 42"/>
            <p:cNvSpPr txBox="1">
              <a:spLocks noChangeArrowheads="1"/>
            </p:cNvSpPr>
            <p:nvPr/>
          </p:nvSpPr>
          <p:spPr bwMode="auto">
            <a:xfrm>
              <a:off x="5845095" y="5514532"/>
              <a:ext cx="792088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5713375" y="5620037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44"/>
            <p:cNvSpPr txBox="1">
              <a:spLocks noChangeArrowheads="1"/>
            </p:cNvSpPr>
            <p:nvPr/>
          </p:nvSpPr>
          <p:spPr bwMode="auto">
            <a:xfrm>
              <a:off x="5418679" y="5787252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0 </a:t>
              </a:r>
            </a:p>
          </p:txBody>
        </p:sp>
        <p:sp>
          <p:nvSpPr>
            <p:cNvPr id="40" name="TextBox 45"/>
            <p:cNvSpPr txBox="1">
              <a:spLocks noChangeArrowheads="1"/>
            </p:cNvSpPr>
            <p:nvPr/>
          </p:nvSpPr>
          <p:spPr bwMode="auto">
            <a:xfrm>
              <a:off x="5863658" y="5858727"/>
              <a:ext cx="396044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5425691" y="6139208"/>
              <a:ext cx="3598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7"/>
            <p:cNvSpPr txBox="1">
              <a:spLocks noChangeArrowheads="1"/>
            </p:cNvSpPr>
            <p:nvPr/>
          </p:nvSpPr>
          <p:spPr bwMode="auto">
            <a:xfrm>
              <a:off x="5444706" y="6138477"/>
              <a:ext cx="576104" cy="43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 rot="10800000">
            <a:off x="5786447" y="4857760"/>
            <a:ext cx="1750577" cy="10001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2428" y="5372646"/>
            <a:ext cx="4032448" cy="110799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 51-м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месте в списке стоит число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51-1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50, а на 200-м –   число 200-1=199.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86578" y="6000768"/>
            <a:ext cx="1928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→ АБВБВ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000628" y="6000768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01212</a:t>
            </a:r>
            <a:r>
              <a:rPr lang="ru-RU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rot="16200000" flipH="1">
            <a:off x="2231670" y="3983381"/>
            <a:ext cx="4968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1720" y="4500570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*****</a:t>
            </a:r>
            <a:r>
              <a:rPr lang="ru-RU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 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50</a:t>
            </a:r>
            <a:r>
              <a:rPr lang="ru-RU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*****</a:t>
            </a:r>
            <a:r>
              <a:rPr lang="ru-RU" sz="2200" baseline="-25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ru-RU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199</a:t>
            </a:r>
            <a:r>
              <a:rPr lang="ru-RU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755972" y="1500174"/>
            <a:ext cx="4030870" cy="500066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4788024" y="1500174"/>
            <a:ext cx="4032448" cy="110799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360363" algn="l"/>
              </a:tabLst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 надо перевести в троичную систему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счисле-ния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число 199.</a:t>
            </a:r>
            <a:endParaRPr lang="ru-RU" sz="2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Группа 12"/>
          <p:cNvGrpSpPr>
            <a:grpSpLocks/>
          </p:cNvGrpSpPr>
          <p:nvPr/>
        </p:nvGrpSpPr>
        <p:grpSpPr bwMode="auto">
          <a:xfrm>
            <a:off x="5214942" y="2571744"/>
            <a:ext cx="1714512" cy="1176892"/>
            <a:chOff x="960565" y="3882045"/>
            <a:chExt cx="1715494" cy="1175829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1883971" y="3882045"/>
              <a:ext cx="792088" cy="430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" name="Группа 11"/>
            <p:cNvGrpSpPr>
              <a:grpSpLocks/>
            </p:cNvGrpSpPr>
            <p:nvPr/>
          </p:nvGrpSpPr>
          <p:grpSpPr bwMode="auto">
            <a:xfrm>
              <a:off x="960565" y="3885473"/>
              <a:ext cx="1431877" cy="1172401"/>
              <a:chOff x="960565" y="3885473"/>
              <a:chExt cx="1431877" cy="1172401"/>
            </a:xfrm>
          </p:grpSpPr>
          <p:sp>
            <p:nvSpPr>
              <p:cNvPr id="56" name="TextBox 1"/>
              <p:cNvSpPr txBox="1">
                <a:spLocks noChangeArrowheads="1"/>
              </p:cNvSpPr>
              <p:nvPr/>
            </p:nvSpPr>
            <p:spPr bwMode="auto">
              <a:xfrm>
                <a:off x="960565" y="3885473"/>
                <a:ext cx="823771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199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Полилиния 56"/>
              <p:cNvSpPr/>
              <p:nvPr/>
            </p:nvSpPr>
            <p:spPr>
              <a:xfrm>
                <a:off x="1763954" y="3983545"/>
                <a:ext cx="468268" cy="287740"/>
              </a:xfrm>
              <a:custGeom>
                <a:avLst/>
                <a:gdLst>
                  <a:gd name="connsiteX0" fmla="*/ 0 w 628650"/>
                  <a:gd name="connsiteY0" fmla="*/ 0 h 434340"/>
                  <a:gd name="connsiteX1" fmla="*/ 0 w 628650"/>
                  <a:gd name="connsiteY1" fmla="*/ 422910 h 434340"/>
                  <a:gd name="connsiteX2" fmla="*/ 628650 w 628650"/>
                  <a:gd name="connsiteY2" fmla="*/ 422910 h 434340"/>
                  <a:gd name="connsiteX3" fmla="*/ 617220 w 628650"/>
                  <a:gd name="connsiteY3" fmla="*/ 434340 h 43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434340">
                    <a:moveTo>
                      <a:pt x="0" y="0"/>
                    </a:moveTo>
                    <a:lnTo>
                      <a:pt x="0" y="422910"/>
                    </a:lnTo>
                    <a:lnTo>
                      <a:pt x="628650" y="422910"/>
                    </a:lnTo>
                    <a:lnTo>
                      <a:pt x="617220" y="4343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sz="2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Box 12"/>
              <p:cNvSpPr txBox="1">
                <a:spLocks noChangeArrowheads="1"/>
              </p:cNvSpPr>
              <p:nvPr/>
            </p:nvSpPr>
            <p:spPr bwMode="auto">
              <a:xfrm>
                <a:off x="960565" y="4230655"/>
                <a:ext cx="813447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198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1243107" y="4627496"/>
                <a:ext cx="432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18"/>
              <p:cNvSpPr txBox="1">
                <a:spLocks noChangeArrowheads="1"/>
              </p:cNvSpPr>
              <p:nvPr/>
            </p:nvSpPr>
            <p:spPr bwMode="auto">
              <a:xfrm>
                <a:off x="1432063" y="4627376"/>
                <a:ext cx="457728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Box 19"/>
              <p:cNvSpPr txBox="1">
                <a:spLocks noChangeArrowheads="1"/>
              </p:cNvSpPr>
              <p:nvPr/>
            </p:nvSpPr>
            <p:spPr bwMode="auto">
              <a:xfrm>
                <a:off x="1761499" y="4238755"/>
                <a:ext cx="630943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66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Группа 21"/>
          <p:cNvGrpSpPr>
            <a:grpSpLocks/>
          </p:cNvGrpSpPr>
          <p:nvPr/>
        </p:nvGrpSpPr>
        <p:grpSpPr bwMode="auto">
          <a:xfrm>
            <a:off x="6023607" y="2916221"/>
            <a:ext cx="1341181" cy="1175929"/>
            <a:chOff x="2568820" y="4397891"/>
            <a:chExt cx="1340445" cy="1176439"/>
          </a:xfrm>
        </p:grpSpPr>
        <p:sp>
          <p:nvSpPr>
            <p:cNvPr id="63" name="TextBox 24"/>
            <p:cNvSpPr txBox="1">
              <a:spLocks noChangeArrowheads="1"/>
            </p:cNvSpPr>
            <p:nvPr/>
          </p:nvSpPr>
          <p:spPr bwMode="auto">
            <a:xfrm>
              <a:off x="3117177" y="4397891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Полилиния 63"/>
            <p:cNvSpPr/>
            <p:nvPr/>
          </p:nvSpPr>
          <p:spPr>
            <a:xfrm>
              <a:off x="3035905" y="4512236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26"/>
            <p:cNvSpPr txBox="1">
              <a:spLocks noChangeArrowheads="1"/>
            </p:cNvSpPr>
            <p:nvPr/>
          </p:nvSpPr>
          <p:spPr bwMode="auto">
            <a:xfrm>
              <a:off x="2568820" y="4755642"/>
              <a:ext cx="622053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66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27"/>
            <p:cNvSpPr txBox="1">
              <a:spLocks noChangeArrowheads="1"/>
            </p:cNvSpPr>
            <p:nvPr/>
          </p:nvSpPr>
          <p:spPr bwMode="auto">
            <a:xfrm>
              <a:off x="3045777" y="4754513"/>
              <a:ext cx="571190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22</a:t>
              </a:r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7" name="Прямая соединительная линия 66"/>
            <p:cNvCxnSpPr/>
            <p:nvPr/>
          </p:nvCxnSpPr>
          <p:spPr>
            <a:xfrm>
              <a:off x="2688271" y="5151867"/>
              <a:ext cx="3598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29"/>
            <p:cNvSpPr txBox="1">
              <a:spLocks noChangeArrowheads="1"/>
            </p:cNvSpPr>
            <p:nvPr/>
          </p:nvSpPr>
          <p:spPr bwMode="auto">
            <a:xfrm>
              <a:off x="2745585" y="5143256"/>
              <a:ext cx="421551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Группа 28"/>
          <p:cNvGrpSpPr>
            <a:grpSpLocks/>
          </p:cNvGrpSpPr>
          <p:nvPr/>
        </p:nvGrpSpPr>
        <p:grpSpPr bwMode="auto">
          <a:xfrm>
            <a:off x="6500826" y="3269068"/>
            <a:ext cx="1411530" cy="1175929"/>
            <a:chOff x="3970952" y="4854780"/>
            <a:chExt cx="1410761" cy="1176439"/>
          </a:xfrm>
        </p:grpSpPr>
        <p:sp>
          <p:nvSpPr>
            <p:cNvPr id="70" name="TextBox 35"/>
            <p:cNvSpPr txBox="1">
              <a:spLocks noChangeArrowheads="1"/>
            </p:cNvSpPr>
            <p:nvPr/>
          </p:nvSpPr>
          <p:spPr bwMode="auto">
            <a:xfrm>
              <a:off x="4589625" y="4854780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Полилиния 70"/>
            <p:cNvSpPr/>
            <p:nvPr/>
          </p:nvSpPr>
          <p:spPr>
            <a:xfrm>
              <a:off x="4427555" y="497122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37"/>
            <p:cNvSpPr txBox="1">
              <a:spLocks noChangeArrowheads="1"/>
            </p:cNvSpPr>
            <p:nvPr/>
          </p:nvSpPr>
          <p:spPr bwMode="auto">
            <a:xfrm>
              <a:off x="3970952" y="5206824"/>
              <a:ext cx="618850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21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38"/>
            <p:cNvSpPr txBox="1">
              <a:spLocks noChangeArrowheads="1"/>
            </p:cNvSpPr>
            <p:nvPr/>
          </p:nvSpPr>
          <p:spPr bwMode="auto">
            <a:xfrm>
              <a:off x="4576794" y="521140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7 </a:t>
              </a:r>
              <a:endParaRPr lang="ru-RU" altLang="ru-RU" sz="2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4051413" y="5603048"/>
              <a:ext cx="359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40"/>
            <p:cNvSpPr txBox="1">
              <a:spLocks noChangeArrowheads="1"/>
            </p:cNvSpPr>
            <p:nvPr/>
          </p:nvSpPr>
          <p:spPr bwMode="auto">
            <a:xfrm>
              <a:off x="4089571" y="5600145"/>
              <a:ext cx="312074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alt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Группа 35"/>
          <p:cNvGrpSpPr>
            <a:grpSpLocks/>
          </p:cNvGrpSpPr>
          <p:nvPr/>
        </p:nvGrpSpPr>
        <p:grpSpPr bwMode="auto">
          <a:xfrm>
            <a:off x="7139051" y="3614718"/>
            <a:ext cx="1219165" cy="1194982"/>
            <a:chOff x="5418679" y="5308700"/>
            <a:chExt cx="1218504" cy="1195501"/>
          </a:xfrm>
        </p:grpSpPr>
        <p:sp>
          <p:nvSpPr>
            <p:cNvPr id="77" name="TextBox 42"/>
            <p:cNvSpPr txBox="1">
              <a:spLocks noChangeArrowheads="1"/>
            </p:cNvSpPr>
            <p:nvPr/>
          </p:nvSpPr>
          <p:spPr bwMode="auto">
            <a:xfrm>
              <a:off x="5845095" y="5308700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Полилиния 77"/>
            <p:cNvSpPr/>
            <p:nvPr/>
          </p:nvSpPr>
          <p:spPr>
            <a:xfrm>
              <a:off x="5713375" y="542663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44"/>
            <p:cNvSpPr txBox="1">
              <a:spLocks noChangeArrowheads="1"/>
            </p:cNvSpPr>
            <p:nvPr/>
          </p:nvSpPr>
          <p:spPr bwMode="auto">
            <a:xfrm>
              <a:off x="5418679" y="5688522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6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45"/>
            <p:cNvSpPr txBox="1">
              <a:spLocks noChangeArrowheads="1"/>
            </p:cNvSpPr>
            <p:nvPr/>
          </p:nvSpPr>
          <p:spPr bwMode="auto">
            <a:xfrm>
              <a:off x="5863658" y="566532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Прямая соединительная линия 80"/>
            <p:cNvCxnSpPr/>
            <p:nvPr/>
          </p:nvCxnSpPr>
          <p:spPr>
            <a:xfrm>
              <a:off x="5425691" y="6084747"/>
              <a:ext cx="3598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47"/>
            <p:cNvSpPr txBox="1">
              <a:spLocks noChangeArrowheads="1"/>
            </p:cNvSpPr>
            <p:nvPr/>
          </p:nvSpPr>
          <p:spPr bwMode="auto">
            <a:xfrm>
              <a:off x="5444706" y="6073127"/>
              <a:ext cx="576104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cxnSp>
        <p:nvCxnSpPr>
          <p:cNvPr id="83" name="Прямая со стрелкой 82"/>
          <p:cNvCxnSpPr/>
          <p:nvPr/>
        </p:nvCxnSpPr>
        <p:spPr>
          <a:xfrm rot="10800000">
            <a:off x="5429258" y="3559628"/>
            <a:ext cx="2286015" cy="158388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86610" y="5355567"/>
            <a:ext cx="1928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→ ВББАБ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4857752" y="5355567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199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21101</a:t>
            </a:r>
            <a:r>
              <a:rPr lang="ru-RU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86" name="Группа 35"/>
          <p:cNvGrpSpPr>
            <a:grpSpLocks/>
          </p:cNvGrpSpPr>
          <p:nvPr/>
        </p:nvGrpSpPr>
        <p:grpSpPr bwMode="auto">
          <a:xfrm>
            <a:off x="7618565" y="3958804"/>
            <a:ext cx="841479" cy="1194982"/>
            <a:chOff x="5418679" y="5308700"/>
            <a:chExt cx="841023" cy="1195501"/>
          </a:xfrm>
        </p:grpSpPr>
        <p:sp>
          <p:nvSpPr>
            <p:cNvPr id="87" name="TextBox 42"/>
            <p:cNvSpPr txBox="1">
              <a:spLocks noChangeArrowheads="1"/>
            </p:cNvSpPr>
            <p:nvPr/>
          </p:nvSpPr>
          <p:spPr bwMode="auto">
            <a:xfrm>
              <a:off x="5845098" y="5308700"/>
              <a:ext cx="384230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3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Полилиния 87"/>
            <p:cNvSpPr/>
            <p:nvPr/>
          </p:nvSpPr>
          <p:spPr>
            <a:xfrm>
              <a:off x="5713375" y="542663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44"/>
            <p:cNvSpPr txBox="1">
              <a:spLocks noChangeArrowheads="1"/>
            </p:cNvSpPr>
            <p:nvPr/>
          </p:nvSpPr>
          <p:spPr bwMode="auto">
            <a:xfrm>
              <a:off x="5418679" y="5688522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0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45"/>
            <p:cNvSpPr txBox="1">
              <a:spLocks noChangeArrowheads="1"/>
            </p:cNvSpPr>
            <p:nvPr/>
          </p:nvSpPr>
          <p:spPr bwMode="auto">
            <a:xfrm>
              <a:off x="5863658" y="566532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1" name="Прямая соединительная линия 90"/>
            <p:cNvCxnSpPr/>
            <p:nvPr/>
          </p:nvCxnSpPr>
          <p:spPr>
            <a:xfrm>
              <a:off x="5425691" y="6084747"/>
              <a:ext cx="3598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47"/>
            <p:cNvSpPr txBox="1">
              <a:spLocks noChangeArrowheads="1"/>
            </p:cNvSpPr>
            <p:nvPr/>
          </p:nvSpPr>
          <p:spPr bwMode="auto">
            <a:xfrm>
              <a:off x="5444706" y="6073127"/>
              <a:ext cx="576104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alt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857752" y="5989490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Ответ: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АБВБВ и ВББАБ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/>
      <p:bldP spid="44" grpId="0" uiExpand="1"/>
      <p:bldP spid="47" grpId="0"/>
      <p:bldP spid="48" grpId="0"/>
      <p:bldP spid="50" grpId="0"/>
      <p:bldP spid="51" grpId="0" animBg="1"/>
      <p:bldP spid="52" grpId="0" animBg="1"/>
      <p:bldP spid="84" grpId="0"/>
      <p:bldP spid="85" grpId="0"/>
      <p:bldP spid="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 и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033545" cy="3643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>
                <a:solidFill>
                  <a:srgbClr val="0070C0"/>
                </a:solidFill>
              </a:rPr>
              <a:t>Задание 4. </a:t>
            </a:r>
            <a:r>
              <a:rPr lang="ru-RU" dirty="0"/>
              <a:t>Все 5-буквенные слова, составленные из букв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А</a:t>
            </a:r>
            <a:r>
              <a:rPr lang="ru-RU" dirty="0" smtClean="0"/>
              <a:t>, </a:t>
            </a:r>
            <a:r>
              <a:rPr lang="ru-RU" i="1" dirty="0" smtClean="0"/>
              <a:t>Б</a:t>
            </a:r>
            <a:r>
              <a:rPr lang="ru-RU" dirty="0" smtClean="0"/>
              <a:t> и </a:t>
            </a:r>
            <a:r>
              <a:rPr lang="ru-RU" i="1" dirty="0" smtClean="0"/>
              <a:t>В</a:t>
            </a:r>
            <a:r>
              <a:rPr lang="ru-RU" dirty="0" smtClean="0"/>
              <a:t>, записаны </a:t>
            </a:r>
            <a:r>
              <a:rPr lang="ru-RU" dirty="0"/>
              <a:t>в </a:t>
            </a:r>
            <a:r>
              <a:rPr lang="ru-RU" dirty="0" smtClean="0"/>
              <a:t>алфавитном </a:t>
            </a:r>
            <a:r>
              <a:rPr lang="ru-RU" dirty="0"/>
              <a:t>порядке и </a:t>
            </a:r>
            <a:r>
              <a:rPr lang="ru-RU" dirty="0" err="1" smtClean="0"/>
              <a:t>пронумеро-ваны</a:t>
            </a:r>
            <a:r>
              <a:rPr lang="ru-RU" dirty="0"/>
              <a:t>. Вот </a:t>
            </a:r>
            <a:r>
              <a:rPr lang="ru-RU" dirty="0" smtClean="0"/>
              <a:t>начало </a:t>
            </a:r>
            <a:r>
              <a:rPr lang="ru-RU" dirty="0"/>
              <a:t>списка:</a:t>
            </a:r>
          </a:p>
          <a:p>
            <a:pPr marL="360363">
              <a:spcBef>
                <a:spcPts val="0"/>
              </a:spcBef>
            </a:pPr>
            <a:r>
              <a:rPr lang="ru-RU" dirty="0" smtClean="0"/>
              <a:t>1. ААААА</a:t>
            </a:r>
            <a:endParaRPr lang="ru-RU" dirty="0"/>
          </a:p>
          <a:p>
            <a:pPr marL="360363">
              <a:spcBef>
                <a:spcPts val="0"/>
              </a:spcBef>
            </a:pPr>
            <a:r>
              <a:rPr lang="ru-RU" dirty="0"/>
              <a:t>2. </a:t>
            </a:r>
            <a:r>
              <a:rPr lang="ru-RU" dirty="0" smtClean="0"/>
              <a:t>ААААБ</a:t>
            </a:r>
            <a:endParaRPr lang="ru-RU" dirty="0"/>
          </a:p>
          <a:p>
            <a:pPr marL="360363">
              <a:spcBef>
                <a:spcPts val="0"/>
              </a:spcBef>
            </a:pPr>
            <a:r>
              <a:rPr lang="ru-RU" dirty="0"/>
              <a:t>3. </a:t>
            </a:r>
            <a:r>
              <a:rPr lang="ru-RU" dirty="0" smtClean="0"/>
              <a:t>ААААВ</a:t>
            </a:r>
            <a:endParaRPr lang="ru-RU" dirty="0"/>
          </a:p>
          <a:p>
            <a:pPr marL="360363">
              <a:spcBef>
                <a:spcPts val="0"/>
              </a:spcBef>
            </a:pPr>
            <a:r>
              <a:rPr lang="ru-RU" dirty="0"/>
              <a:t>4. </a:t>
            </a:r>
            <a:r>
              <a:rPr lang="ru-RU" dirty="0" smtClean="0"/>
              <a:t>АААБА</a:t>
            </a:r>
            <a:endParaRPr lang="ru-RU" dirty="0"/>
          </a:p>
          <a:p>
            <a:pPr marL="360363">
              <a:spcBef>
                <a:spcPts val="0"/>
              </a:spcBef>
            </a:pPr>
            <a:r>
              <a:rPr lang="ru-RU" dirty="0"/>
              <a:t>5. </a:t>
            </a:r>
            <a:r>
              <a:rPr lang="ru-RU" dirty="0" smtClean="0"/>
              <a:t>АААББ</a:t>
            </a:r>
            <a:endParaRPr lang="ru-RU" dirty="0"/>
          </a:p>
          <a:p>
            <a:pPr marL="360363">
              <a:spcBef>
                <a:spcPts val="0"/>
              </a:spcBef>
            </a:pPr>
            <a:r>
              <a:rPr lang="ru-RU" dirty="0"/>
              <a:t>…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На каких местах будут стоять слова АБВБА и ВВВВВ?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941168"/>
            <a:ext cx="3744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49 </a:t>
            </a:r>
            <a:r>
              <a:rPr lang="ru-RU" sz="2200" smtClean="0">
                <a:latin typeface="Arial" pitchFamily="34" charset="0"/>
                <a:cs typeface="Arial" pitchFamily="34" charset="0"/>
              </a:rPr>
              <a:t>и 243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6021288"/>
            <a:ext cx="2448272" cy="50405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 целого десятичного числа </a:t>
            </a:r>
            <a:r>
              <a:rPr lang="ru-RU" dirty="0"/>
              <a:t>в систему счисления с о</a:t>
            </a:r>
            <a:r>
              <a:rPr lang="en-US" dirty="0"/>
              <a:t>c</a:t>
            </a:r>
            <a:r>
              <a:rPr lang="ru-RU" dirty="0" err="1"/>
              <a:t>нованием</a:t>
            </a:r>
            <a:r>
              <a:rPr lang="ru-RU" dirty="0"/>
              <a:t> </a:t>
            </a:r>
            <a:r>
              <a:rPr lang="en-US" i="1" dirty="0"/>
              <a:t>q</a:t>
            </a:r>
            <a:endParaRPr lang="ru-RU" i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200" dirty="0" smtClean="0"/>
          </a:p>
          <a:p>
            <a:r>
              <a:rPr lang="ru-RU" sz="2200" dirty="0" smtClean="0"/>
              <a:t>Для перевода целого десятичного числа в систему счисления</a:t>
            </a:r>
            <a:r>
              <a:rPr lang="en-US" sz="2200" dirty="0" smtClean="0"/>
              <a:t> </a:t>
            </a:r>
            <a:r>
              <a:rPr lang="ru-RU" sz="2200" dirty="0" smtClean="0"/>
              <a:t>с основанием </a:t>
            </a:r>
            <a:r>
              <a:rPr lang="ru-RU" sz="2200" i="1" dirty="0" err="1" smtClean="0"/>
              <a:t>q</a:t>
            </a:r>
            <a:r>
              <a:rPr lang="ru-RU" sz="2200" dirty="0" smtClean="0"/>
              <a:t> следует: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200" dirty="0" smtClean="0"/>
              <a:t>последовательно выполнять деление данного числа и получаемых целых частных на основание новой системы счисления</a:t>
            </a:r>
            <a:r>
              <a:rPr lang="en-US" sz="2200" dirty="0" smtClean="0"/>
              <a:t> </a:t>
            </a:r>
            <a:r>
              <a:rPr lang="ru-RU" sz="2200" dirty="0" smtClean="0"/>
              <a:t>до тех пор, пока не получится частное, равное нулю;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200" dirty="0" smtClean="0"/>
              <a:t>полученные остатки, являющиеся цифрами числа в новой</a:t>
            </a:r>
            <a:r>
              <a:rPr lang="en-US" sz="2200" dirty="0" smtClean="0"/>
              <a:t> </a:t>
            </a:r>
            <a:r>
              <a:rPr lang="ru-RU" sz="2200" dirty="0" smtClean="0"/>
              <a:t>системе счисления, привести в соответствие алфавиту новой</a:t>
            </a:r>
            <a:r>
              <a:rPr lang="en-US" sz="2200" dirty="0" smtClean="0"/>
              <a:t>  </a:t>
            </a:r>
            <a:r>
              <a:rPr lang="ru-RU" sz="2200" dirty="0" smtClean="0"/>
              <a:t>системы счисления;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200" dirty="0" smtClean="0"/>
              <a:t>составить число в новой системе счисления, записывая его,</a:t>
            </a:r>
            <a:r>
              <a:rPr lang="en-US" sz="2200" dirty="0" smtClean="0"/>
              <a:t> </a:t>
            </a:r>
            <a:r>
              <a:rPr lang="ru-RU" sz="2200" dirty="0" smtClean="0"/>
              <a:t>начиная с последнего остатка.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Группа 110"/>
          <p:cNvGrpSpPr/>
          <p:nvPr/>
        </p:nvGrpSpPr>
        <p:grpSpPr>
          <a:xfrm>
            <a:off x="4779690" y="1571612"/>
            <a:ext cx="3000396" cy="857256"/>
            <a:chOff x="5367342" y="2009764"/>
            <a:chExt cx="3000396" cy="857256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5367342" y="2009764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Прямоугольник 99"/>
            <p:cNvSpPr/>
            <p:nvPr/>
          </p:nvSpPr>
          <p:spPr>
            <a:xfrm>
              <a:off x="5867408" y="2009764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Прямоугольник 100"/>
            <p:cNvSpPr/>
            <p:nvPr/>
          </p:nvSpPr>
          <p:spPr>
            <a:xfrm>
              <a:off x="6367474" y="2009764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6867540" y="2009764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5367342" y="2438392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5867408" y="2438392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6367474" y="2438392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6867540" y="2438392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7367606" y="2009764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Прямоугольник 107"/>
            <p:cNvSpPr/>
            <p:nvPr/>
          </p:nvSpPr>
          <p:spPr>
            <a:xfrm>
              <a:off x="7367606" y="2438392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7867672" y="2009764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7867672" y="2438392"/>
              <a:ext cx="500066" cy="42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41" name="Содержимое 40"/>
          <p:cNvSpPr>
            <a:spLocks noGrp="1"/>
          </p:cNvSpPr>
          <p:nvPr>
            <p:ph idx="1"/>
          </p:nvPr>
        </p:nvSpPr>
        <p:spPr>
          <a:xfrm>
            <a:off x="642911" y="1071546"/>
            <a:ext cx="2857520" cy="428628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ru-RU" altLang="ru-RU" sz="2200" dirty="0" smtClean="0">
                <a:solidFill>
                  <a:srgbClr val="0070C0"/>
                </a:solidFill>
              </a:rPr>
              <a:t>№ 1. </a:t>
            </a:r>
            <a:r>
              <a:rPr lang="ru-RU" altLang="ru-RU" sz="2200" dirty="0" smtClean="0"/>
              <a:t>13</a:t>
            </a:r>
            <a:r>
              <a:rPr lang="ru-RU" altLang="ru-RU" sz="2200" baseline="-20000" dirty="0" smtClean="0"/>
              <a:t>10</a:t>
            </a:r>
            <a:r>
              <a:rPr lang="ru-RU" altLang="ru-RU" sz="2200" dirty="0" smtClean="0"/>
              <a:t> = Х</a:t>
            </a:r>
            <a:r>
              <a:rPr lang="ru-RU" altLang="ru-RU" sz="2200" baseline="-20000" dirty="0" smtClean="0"/>
              <a:t>2 </a:t>
            </a:r>
            <a:r>
              <a:rPr lang="ru-RU" altLang="ru-RU" sz="2200" dirty="0" smtClean="0"/>
              <a:t>      </a:t>
            </a:r>
          </a:p>
          <a:p>
            <a:endParaRPr lang="ru-RU" sz="2200" dirty="0"/>
          </a:p>
        </p:txBody>
      </p:sp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623362" y="1447939"/>
            <a:ext cx="1388005" cy="1176892"/>
            <a:chOff x="1177300" y="3882045"/>
            <a:chExt cx="1388800" cy="1175829"/>
          </a:xfrm>
        </p:grpSpPr>
        <p:sp>
          <p:nvSpPr>
            <p:cNvPr id="4" name="TextBox 10"/>
            <p:cNvSpPr txBox="1">
              <a:spLocks noChangeArrowheads="1"/>
            </p:cNvSpPr>
            <p:nvPr/>
          </p:nvSpPr>
          <p:spPr bwMode="auto">
            <a:xfrm>
              <a:off x="1774012" y="3882045"/>
              <a:ext cx="792088" cy="430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2 </a:t>
              </a:r>
            </a:p>
          </p:txBody>
        </p:sp>
        <p:grpSp>
          <p:nvGrpSpPr>
            <p:cNvPr id="5" name="Группа 11"/>
            <p:cNvGrpSpPr>
              <a:grpSpLocks/>
            </p:cNvGrpSpPr>
            <p:nvPr/>
          </p:nvGrpSpPr>
          <p:grpSpPr bwMode="auto">
            <a:xfrm>
              <a:off x="1177300" y="3885473"/>
              <a:ext cx="1054922" cy="1172401"/>
              <a:chOff x="1177300" y="3885473"/>
              <a:chExt cx="1054922" cy="1172401"/>
            </a:xfrm>
          </p:grpSpPr>
          <p:sp>
            <p:nvSpPr>
              <p:cNvPr id="6" name="TextBox 1"/>
              <p:cNvSpPr txBox="1">
                <a:spLocks noChangeArrowheads="1"/>
              </p:cNvSpPr>
              <p:nvPr/>
            </p:nvSpPr>
            <p:spPr bwMode="auto">
              <a:xfrm>
                <a:off x="1187624" y="3885473"/>
                <a:ext cx="596712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>
                    <a:latin typeface="Arial" pitchFamily="34" charset="0"/>
                    <a:cs typeface="Arial" pitchFamily="34" charset="0"/>
                  </a:rPr>
                  <a:t>13 </a:t>
                </a:r>
              </a:p>
            </p:txBody>
          </p:sp>
          <p:sp>
            <p:nvSpPr>
              <p:cNvPr id="7" name="Полилиния 6"/>
              <p:cNvSpPr/>
              <p:nvPr/>
            </p:nvSpPr>
            <p:spPr>
              <a:xfrm>
                <a:off x="1763954" y="3983545"/>
                <a:ext cx="468268" cy="287740"/>
              </a:xfrm>
              <a:custGeom>
                <a:avLst/>
                <a:gdLst>
                  <a:gd name="connsiteX0" fmla="*/ 0 w 628650"/>
                  <a:gd name="connsiteY0" fmla="*/ 0 h 434340"/>
                  <a:gd name="connsiteX1" fmla="*/ 0 w 628650"/>
                  <a:gd name="connsiteY1" fmla="*/ 422910 h 434340"/>
                  <a:gd name="connsiteX2" fmla="*/ 628650 w 628650"/>
                  <a:gd name="connsiteY2" fmla="*/ 422910 h 434340"/>
                  <a:gd name="connsiteX3" fmla="*/ 617220 w 628650"/>
                  <a:gd name="connsiteY3" fmla="*/ 434340 h 43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434340">
                    <a:moveTo>
                      <a:pt x="0" y="0"/>
                    </a:moveTo>
                    <a:lnTo>
                      <a:pt x="0" y="422910"/>
                    </a:lnTo>
                    <a:lnTo>
                      <a:pt x="628650" y="422910"/>
                    </a:lnTo>
                    <a:lnTo>
                      <a:pt x="617220" y="4343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sz="2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Box 12"/>
              <p:cNvSpPr txBox="1">
                <a:spLocks noChangeArrowheads="1"/>
              </p:cNvSpPr>
              <p:nvPr/>
            </p:nvSpPr>
            <p:spPr bwMode="auto">
              <a:xfrm>
                <a:off x="1177300" y="4230655"/>
                <a:ext cx="596712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>
                    <a:latin typeface="Arial" pitchFamily="34" charset="0"/>
                    <a:cs typeface="Arial" pitchFamily="34" charset="0"/>
                  </a:rPr>
                  <a:t>12 </a:t>
                </a: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1262013" y="4627496"/>
                <a:ext cx="3602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18"/>
              <p:cNvSpPr txBox="1">
                <a:spLocks noChangeArrowheads="1"/>
              </p:cNvSpPr>
              <p:nvPr/>
            </p:nvSpPr>
            <p:spPr bwMode="auto">
              <a:xfrm>
                <a:off x="1351072" y="4627376"/>
                <a:ext cx="457728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ru-RU" altLang="ru-RU" sz="22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11" name="TextBox 19"/>
              <p:cNvSpPr txBox="1">
                <a:spLocks noChangeArrowheads="1"/>
              </p:cNvSpPr>
              <p:nvPr/>
            </p:nvSpPr>
            <p:spPr bwMode="auto">
              <a:xfrm>
                <a:off x="1761498" y="4238755"/>
                <a:ext cx="297554" cy="768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r>
                  <a:rPr lang="ru-RU" altLang="ru-RU" sz="220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p:grpSp>
      </p:grpSp>
      <p:grpSp>
        <p:nvGrpSpPr>
          <p:cNvPr id="12" name="Группа 11"/>
          <p:cNvGrpSpPr>
            <a:grpSpLocks/>
          </p:cNvGrpSpPr>
          <p:nvPr/>
        </p:nvGrpSpPr>
        <p:grpSpPr bwMode="auto">
          <a:xfrm>
            <a:off x="1200141" y="1792416"/>
            <a:ext cx="1285896" cy="1175929"/>
            <a:chOff x="2553555" y="4397891"/>
            <a:chExt cx="1285191" cy="1176439"/>
          </a:xfrm>
        </p:grpSpPr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3046658" y="4397891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>
                  <a:latin typeface="Arial" pitchFamily="34" charset="0"/>
                  <a:cs typeface="Arial" pitchFamily="34" charset="0"/>
                </a:rPr>
                <a:t>2 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035905" y="4512236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2568820" y="4755642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6 </a:t>
              </a: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3036334" y="4754513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ru-RU" altLang="ru-RU" sz="220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>
              <a:off x="2553555" y="5151867"/>
              <a:ext cx="3598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9"/>
            <p:cNvSpPr txBox="1">
              <a:spLocks noChangeArrowheads="1"/>
            </p:cNvSpPr>
            <p:nvPr/>
          </p:nvSpPr>
          <p:spPr bwMode="auto">
            <a:xfrm>
              <a:off x="2555125" y="5143256"/>
              <a:ext cx="576100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0" name="Группа 19"/>
          <p:cNvGrpSpPr>
            <a:grpSpLocks/>
          </p:cNvGrpSpPr>
          <p:nvPr/>
        </p:nvGrpSpPr>
        <p:grpSpPr bwMode="auto">
          <a:xfrm>
            <a:off x="1668440" y="2145263"/>
            <a:ext cx="1284323" cy="1175929"/>
            <a:chOff x="3946772" y="4854780"/>
            <a:chExt cx="1283624" cy="1176439"/>
          </a:xfrm>
        </p:grpSpPr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4438308" y="4854780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2 </a:t>
              </a:r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427555" y="497122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3960470" y="5206824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2 </a:t>
              </a:r>
            </a:p>
          </p:txBody>
        </p:sp>
        <p:sp>
          <p:nvSpPr>
            <p:cNvPr id="25" name="TextBox 38"/>
            <p:cNvSpPr txBox="1">
              <a:spLocks noChangeArrowheads="1"/>
            </p:cNvSpPr>
            <p:nvPr/>
          </p:nvSpPr>
          <p:spPr bwMode="auto">
            <a:xfrm>
              <a:off x="4427984" y="521140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1 </a:t>
              </a:r>
            </a:p>
          </p:txBody>
        </p:sp>
        <p:cxnSp>
          <p:nvCxnSpPr>
            <p:cNvPr id="26" name="Прямая соединительная линия 25"/>
            <p:cNvCxnSpPr/>
            <p:nvPr/>
          </p:nvCxnSpPr>
          <p:spPr>
            <a:xfrm>
              <a:off x="3964536" y="5603048"/>
              <a:ext cx="359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0"/>
            <p:cNvSpPr txBox="1">
              <a:spLocks noChangeArrowheads="1"/>
            </p:cNvSpPr>
            <p:nvPr/>
          </p:nvSpPr>
          <p:spPr bwMode="auto">
            <a:xfrm>
              <a:off x="3946772" y="5600145"/>
              <a:ext cx="576102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28" name="Группа 27"/>
          <p:cNvGrpSpPr>
            <a:grpSpLocks/>
          </p:cNvGrpSpPr>
          <p:nvPr/>
        </p:nvGrpSpPr>
        <p:grpSpPr bwMode="auto">
          <a:xfrm>
            <a:off x="2144683" y="2490913"/>
            <a:ext cx="1284309" cy="1194982"/>
            <a:chOff x="5232603" y="5308700"/>
            <a:chExt cx="1283613" cy="1195501"/>
          </a:xfrm>
        </p:grpSpPr>
        <p:sp>
          <p:nvSpPr>
            <p:cNvPr id="30" name="TextBox 42"/>
            <p:cNvSpPr txBox="1">
              <a:spLocks noChangeArrowheads="1"/>
            </p:cNvSpPr>
            <p:nvPr/>
          </p:nvSpPr>
          <p:spPr bwMode="auto">
            <a:xfrm>
              <a:off x="5724128" y="5308700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>
                  <a:latin typeface="Arial" pitchFamily="34" charset="0"/>
                  <a:cs typeface="Arial" pitchFamily="34" charset="0"/>
                </a:rPr>
                <a:t>2 </a:t>
              </a:r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5713375" y="542663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44"/>
            <p:cNvSpPr txBox="1">
              <a:spLocks noChangeArrowheads="1"/>
            </p:cNvSpPr>
            <p:nvPr/>
          </p:nvSpPr>
          <p:spPr bwMode="auto">
            <a:xfrm>
              <a:off x="5246290" y="5688522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0 </a:t>
              </a:r>
            </a:p>
          </p:txBody>
        </p:sp>
        <p:sp>
          <p:nvSpPr>
            <p:cNvPr id="33" name="TextBox 45"/>
            <p:cNvSpPr txBox="1">
              <a:spLocks noChangeArrowheads="1"/>
            </p:cNvSpPr>
            <p:nvPr/>
          </p:nvSpPr>
          <p:spPr bwMode="auto">
            <a:xfrm>
              <a:off x="5713804" y="566532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>
              <a:off x="5236098" y="6084747"/>
              <a:ext cx="3598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7"/>
            <p:cNvSpPr txBox="1">
              <a:spLocks noChangeArrowheads="1"/>
            </p:cNvSpPr>
            <p:nvPr/>
          </p:nvSpPr>
          <p:spPr bwMode="auto">
            <a:xfrm>
              <a:off x="5232603" y="6073127"/>
              <a:ext cx="576104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cxnSp>
        <p:nvCxnSpPr>
          <p:cNvPr id="36" name="Прямая со стрелкой 35"/>
          <p:cNvCxnSpPr/>
          <p:nvPr/>
        </p:nvCxnSpPr>
        <p:spPr>
          <a:xfrm rot="10800000">
            <a:off x="692128" y="2563801"/>
            <a:ext cx="1466886" cy="10574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27784" y="1046146"/>
            <a:ext cx="1252538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1101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Прямая со стрелкой 79"/>
          <p:cNvCxnSpPr/>
          <p:nvPr/>
        </p:nvCxnSpPr>
        <p:spPr>
          <a:xfrm rot="10800000" flipV="1">
            <a:off x="4786314" y="2569362"/>
            <a:ext cx="3000396" cy="23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4786314" y="1571612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44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5286380" y="1571612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22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5786446" y="1571612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6286512" y="1571612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4786314" y="2000240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5286380" y="2000240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786446" y="2000240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6286512" y="2000240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Содержимое 40"/>
          <p:cNvSpPr txBox="1">
            <a:spLocks/>
          </p:cNvSpPr>
          <p:nvPr/>
        </p:nvSpPr>
        <p:spPr>
          <a:xfrm>
            <a:off x="4643438" y="1071546"/>
            <a:ext cx="2857520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2.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44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60232" y="1046146"/>
            <a:ext cx="172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101100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6786578" y="1571612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6786578" y="2000240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7286644" y="1571612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7286644" y="2000240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Содержимое 40"/>
          <p:cNvSpPr txBox="1">
            <a:spLocks/>
          </p:cNvSpPr>
          <p:nvPr/>
        </p:nvSpPr>
        <p:spPr>
          <a:xfrm>
            <a:off x="642911" y="3844928"/>
            <a:ext cx="2916000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3.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172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8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6" name="Группа 115"/>
          <p:cNvGrpSpPr>
            <a:grpSpLocks/>
          </p:cNvGrpSpPr>
          <p:nvPr/>
        </p:nvGrpSpPr>
        <p:grpSpPr bwMode="auto">
          <a:xfrm>
            <a:off x="642910" y="4210930"/>
            <a:ext cx="1582776" cy="1902501"/>
            <a:chOff x="982417" y="3882045"/>
            <a:chExt cx="1583683" cy="1900783"/>
          </a:xfrm>
        </p:grpSpPr>
        <p:sp>
          <p:nvSpPr>
            <p:cNvPr id="117" name="TextBox 10"/>
            <p:cNvSpPr txBox="1">
              <a:spLocks noChangeArrowheads="1"/>
            </p:cNvSpPr>
            <p:nvPr/>
          </p:nvSpPr>
          <p:spPr bwMode="auto">
            <a:xfrm>
              <a:off x="1774012" y="3882045"/>
              <a:ext cx="792088" cy="430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8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8" name="Группа 11"/>
            <p:cNvGrpSpPr>
              <a:grpSpLocks/>
            </p:cNvGrpSpPr>
            <p:nvPr/>
          </p:nvGrpSpPr>
          <p:grpSpPr bwMode="auto">
            <a:xfrm>
              <a:off x="982417" y="3885473"/>
              <a:ext cx="1501058" cy="1897355"/>
              <a:chOff x="982417" y="3885473"/>
              <a:chExt cx="1501058" cy="1897355"/>
            </a:xfrm>
          </p:grpSpPr>
          <p:sp>
            <p:nvSpPr>
              <p:cNvPr id="123" name="TextBox 18"/>
              <p:cNvSpPr txBox="1">
                <a:spLocks noChangeArrowheads="1"/>
              </p:cNvSpPr>
              <p:nvPr/>
            </p:nvSpPr>
            <p:spPr bwMode="auto">
              <a:xfrm>
                <a:off x="1125375" y="4627375"/>
                <a:ext cx="643311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12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TextBox 1"/>
              <p:cNvSpPr txBox="1">
                <a:spLocks noChangeArrowheads="1"/>
              </p:cNvSpPr>
              <p:nvPr/>
            </p:nvSpPr>
            <p:spPr bwMode="auto">
              <a:xfrm>
                <a:off x="982417" y="3885473"/>
                <a:ext cx="801919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172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Полилиния 119"/>
              <p:cNvSpPr/>
              <p:nvPr/>
            </p:nvSpPr>
            <p:spPr>
              <a:xfrm>
                <a:off x="1763954" y="3983545"/>
                <a:ext cx="468268" cy="287740"/>
              </a:xfrm>
              <a:custGeom>
                <a:avLst/>
                <a:gdLst>
                  <a:gd name="connsiteX0" fmla="*/ 0 w 628650"/>
                  <a:gd name="connsiteY0" fmla="*/ 0 h 434340"/>
                  <a:gd name="connsiteX1" fmla="*/ 0 w 628650"/>
                  <a:gd name="connsiteY1" fmla="*/ 422910 h 434340"/>
                  <a:gd name="connsiteX2" fmla="*/ 628650 w 628650"/>
                  <a:gd name="connsiteY2" fmla="*/ 422910 h 434340"/>
                  <a:gd name="connsiteX3" fmla="*/ 617220 w 628650"/>
                  <a:gd name="connsiteY3" fmla="*/ 434340 h 43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434340">
                    <a:moveTo>
                      <a:pt x="0" y="0"/>
                    </a:moveTo>
                    <a:lnTo>
                      <a:pt x="0" y="422910"/>
                    </a:lnTo>
                    <a:lnTo>
                      <a:pt x="628650" y="422910"/>
                    </a:lnTo>
                    <a:lnTo>
                      <a:pt x="617220" y="4343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sz="2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TextBox 12"/>
              <p:cNvSpPr txBox="1">
                <a:spLocks noChangeArrowheads="1"/>
              </p:cNvSpPr>
              <p:nvPr/>
            </p:nvSpPr>
            <p:spPr bwMode="auto">
              <a:xfrm>
                <a:off x="982417" y="4230655"/>
                <a:ext cx="596712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16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2" name="Прямая соединительная линия 121"/>
              <p:cNvCxnSpPr/>
              <p:nvPr/>
            </p:nvCxnSpPr>
            <p:spPr>
              <a:xfrm>
                <a:off x="1112668" y="4627496"/>
                <a:ext cx="432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9"/>
              <p:cNvSpPr txBox="1">
                <a:spLocks noChangeArrowheads="1"/>
              </p:cNvSpPr>
              <p:nvPr/>
            </p:nvSpPr>
            <p:spPr bwMode="auto">
              <a:xfrm>
                <a:off x="1761499" y="4238755"/>
                <a:ext cx="721976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21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TextBox 18"/>
              <p:cNvSpPr txBox="1">
                <a:spLocks noChangeArrowheads="1"/>
              </p:cNvSpPr>
              <p:nvPr/>
            </p:nvSpPr>
            <p:spPr bwMode="auto">
              <a:xfrm>
                <a:off x="1268333" y="4917745"/>
                <a:ext cx="428874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8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9" name="Прямая соединительная линия 178"/>
              <p:cNvCxnSpPr/>
              <p:nvPr/>
            </p:nvCxnSpPr>
            <p:spPr>
              <a:xfrm>
                <a:off x="1176204" y="5352331"/>
                <a:ext cx="3602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"/>
              <p:cNvSpPr txBox="1">
                <a:spLocks noChangeArrowheads="1"/>
              </p:cNvSpPr>
              <p:nvPr/>
            </p:nvSpPr>
            <p:spPr bwMode="auto">
              <a:xfrm>
                <a:off x="1268333" y="5352330"/>
                <a:ext cx="428874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2" name="Группа 131"/>
          <p:cNvGrpSpPr>
            <a:grpSpLocks/>
          </p:cNvGrpSpPr>
          <p:nvPr/>
        </p:nvGrpSpPr>
        <p:grpSpPr bwMode="auto">
          <a:xfrm>
            <a:off x="1428511" y="4551730"/>
            <a:ext cx="1270617" cy="1182270"/>
            <a:chOff x="3960470" y="4854780"/>
            <a:chExt cx="1269926" cy="1182780"/>
          </a:xfrm>
        </p:grpSpPr>
        <p:sp>
          <p:nvSpPr>
            <p:cNvPr id="133" name="TextBox 35"/>
            <p:cNvSpPr txBox="1">
              <a:spLocks noChangeArrowheads="1"/>
            </p:cNvSpPr>
            <p:nvPr/>
          </p:nvSpPr>
          <p:spPr bwMode="auto">
            <a:xfrm>
              <a:off x="4438308" y="4854780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8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Полилиния 133"/>
            <p:cNvSpPr/>
            <p:nvPr/>
          </p:nvSpPr>
          <p:spPr>
            <a:xfrm>
              <a:off x="4427555" y="497122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TextBox 37"/>
            <p:cNvSpPr txBox="1">
              <a:spLocks noChangeArrowheads="1"/>
            </p:cNvSpPr>
            <p:nvPr/>
          </p:nvSpPr>
          <p:spPr bwMode="auto">
            <a:xfrm>
              <a:off x="3960470" y="5206823"/>
              <a:ext cx="571410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16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38"/>
            <p:cNvSpPr txBox="1">
              <a:spLocks noChangeArrowheads="1"/>
            </p:cNvSpPr>
            <p:nvPr/>
          </p:nvSpPr>
          <p:spPr bwMode="auto">
            <a:xfrm>
              <a:off x="4427984" y="521140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2 </a:t>
              </a:r>
              <a:endParaRPr lang="ru-RU" altLang="ru-RU" sz="2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" name="Прямая соединительная линия 136"/>
            <p:cNvCxnSpPr/>
            <p:nvPr/>
          </p:nvCxnSpPr>
          <p:spPr>
            <a:xfrm>
              <a:off x="4028002" y="5603047"/>
              <a:ext cx="359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40"/>
            <p:cNvSpPr txBox="1">
              <a:spLocks noChangeArrowheads="1"/>
            </p:cNvSpPr>
            <p:nvPr/>
          </p:nvSpPr>
          <p:spPr bwMode="auto">
            <a:xfrm>
              <a:off x="4118145" y="5606487"/>
              <a:ext cx="37089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alt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9" name="Группа 138"/>
          <p:cNvGrpSpPr>
            <a:grpSpLocks/>
          </p:cNvGrpSpPr>
          <p:nvPr/>
        </p:nvGrpSpPr>
        <p:grpSpPr bwMode="auto">
          <a:xfrm>
            <a:off x="1894545" y="4897368"/>
            <a:ext cx="1280812" cy="1201334"/>
            <a:chOff x="5236098" y="5308700"/>
            <a:chExt cx="1280118" cy="1201856"/>
          </a:xfrm>
        </p:grpSpPr>
        <p:sp>
          <p:nvSpPr>
            <p:cNvPr id="140" name="TextBox 42"/>
            <p:cNvSpPr txBox="1">
              <a:spLocks noChangeArrowheads="1"/>
            </p:cNvSpPr>
            <p:nvPr/>
          </p:nvSpPr>
          <p:spPr bwMode="auto">
            <a:xfrm>
              <a:off x="5724128" y="5308700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8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Полилиния 140"/>
            <p:cNvSpPr/>
            <p:nvPr/>
          </p:nvSpPr>
          <p:spPr>
            <a:xfrm>
              <a:off x="5713375" y="542663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TextBox 44"/>
            <p:cNvSpPr txBox="1">
              <a:spLocks noChangeArrowheads="1"/>
            </p:cNvSpPr>
            <p:nvPr/>
          </p:nvSpPr>
          <p:spPr bwMode="auto">
            <a:xfrm>
              <a:off x="5246290" y="5688522"/>
              <a:ext cx="435406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0 </a:t>
              </a:r>
            </a:p>
          </p:txBody>
        </p:sp>
        <p:sp>
          <p:nvSpPr>
            <p:cNvPr id="143" name="TextBox 45"/>
            <p:cNvSpPr txBox="1">
              <a:spLocks noChangeArrowheads="1"/>
            </p:cNvSpPr>
            <p:nvPr/>
          </p:nvSpPr>
          <p:spPr bwMode="auto">
            <a:xfrm>
              <a:off x="5713804" y="566532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ru-RU" altLang="ru-RU" sz="220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5236098" y="6084747"/>
              <a:ext cx="3598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47"/>
            <p:cNvSpPr txBox="1">
              <a:spLocks noChangeArrowheads="1"/>
            </p:cNvSpPr>
            <p:nvPr/>
          </p:nvSpPr>
          <p:spPr bwMode="auto">
            <a:xfrm>
              <a:off x="5257995" y="6079482"/>
              <a:ext cx="576104" cy="43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alt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743398" y="3809480"/>
            <a:ext cx="1252538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254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1" name="Прямая со стрелкой 180"/>
          <p:cNvCxnSpPr/>
          <p:nvPr/>
        </p:nvCxnSpPr>
        <p:spPr>
          <a:xfrm rot="10800000" flipV="1">
            <a:off x="821786" y="6142128"/>
            <a:ext cx="1440000" cy="23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Содержимое 40"/>
          <p:cNvSpPr txBox="1">
            <a:spLocks/>
          </p:cNvSpPr>
          <p:nvPr/>
        </p:nvSpPr>
        <p:spPr>
          <a:xfrm>
            <a:off x="4643438" y="3796581"/>
            <a:ext cx="3071833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4.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172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16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84" name="Группа 183"/>
          <p:cNvGrpSpPr>
            <a:grpSpLocks/>
          </p:cNvGrpSpPr>
          <p:nvPr/>
        </p:nvGrpSpPr>
        <p:grpSpPr bwMode="auto">
          <a:xfrm>
            <a:off x="4643438" y="4162582"/>
            <a:ext cx="1582776" cy="1536057"/>
            <a:chOff x="982417" y="3882045"/>
            <a:chExt cx="1583683" cy="1534670"/>
          </a:xfrm>
        </p:grpSpPr>
        <p:sp>
          <p:nvSpPr>
            <p:cNvPr id="185" name="TextBox 10"/>
            <p:cNvSpPr txBox="1">
              <a:spLocks noChangeArrowheads="1"/>
            </p:cNvSpPr>
            <p:nvPr/>
          </p:nvSpPr>
          <p:spPr bwMode="auto">
            <a:xfrm>
              <a:off x="1774012" y="3882045"/>
              <a:ext cx="792088" cy="430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16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6" name="Группа 11"/>
            <p:cNvGrpSpPr>
              <a:grpSpLocks/>
            </p:cNvGrpSpPr>
            <p:nvPr/>
          </p:nvGrpSpPr>
          <p:grpSpPr bwMode="auto">
            <a:xfrm>
              <a:off x="982417" y="3885473"/>
              <a:ext cx="1501058" cy="1531242"/>
              <a:chOff x="982417" y="3885473"/>
              <a:chExt cx="1501058" cy="1531242"/>
            </a:xfrm>
          </p:grpSpPr>
          <p:sp>
            <p:nvSpPr>
              <p:cNvPr id="188" name="TextBox 1"/>
              <p:cNvSpPr txBox="1">
                <a:spLocks noChangeArrowheads="1"/>
              </p:cNvSpPr>
              <p:nvPr/>
            </p:nvSpPr>
            <p:spPr bwMode="auto">
              <a:xfrm>
                <a:off x="982417" y="3885473"/>
                <a:ext cx="801919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172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Полилиния 188"/>
              <p:cNvSpPr/>
              <p:nvPr/>
            </p:nvSpPr>
            <p:spPr>
              <a:xfrm>
                <a:off x="1763954" y="3983545"/>
                <a:ext cx="468268" cy="287740"/>
              </a:xfrm>
              <a:custGeom>
                <a:avLst/>
                <a:gdLst>
                  <a:gd name="connsiteX0" fmla="*/ 0 w 628650"/>
                  <a:gd name="connsiteY0" fmla="*/ 0 h 434340"/>
                  <a:gd name="connsiteX1" fmla="*/ 0 w 628650"/>
                  <a:gd name="connsiteY1" fmla="*/ 422910 h 434340"/>
                  <a:gd name="connsiteX2" fmla="*/ 628650 w 628650"/>
                  <a:gd name="connsiteY2" fmla="*/ 422910 h 434340"/>
                  <a:gd name="connsiteX3" fmla="*/ 617220 w 628650"/>
                  <a:gd name="connsiteY3" fmla="*/ 434340 h 43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434340">
                    <a:moveTo>
                      <a:pt x="0" y="0"/>
                    </a:moveTo>
                    <a:lnTo>
                      <a:pt x="0" y="422910"/>
                    </a:lnTo>
                    <a:lnTo>
                      <a:pt x="628650" y="422910"/>
                    </a:lnTo>
                    <a:lnTo>
                      <a:pt x="617220" y="4343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sz="2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TextBox 12"/>
              <p:cNvSpPr txBox="1">
                <a:spLocks noChangeArrowheads="1"/>
              </p:cNvSpPr>
              <p:nvPr/>
            </p:nvSpPr>
            <p:spPr bwMode="auto">
              <a:xfrm>
                <a:off x="982417" y="4230655"/>
                <a:ext cx="786268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160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1" name="Прямая соединительная линия 190"/>
              <p:cNvCxnSpPr/>
              <p:nvPr/>
            </p:nvCxnSpPr>
            <p:spPr>
              <a:xfrm>
                <a:off x="1112668" y="4627496"/>
                <a:ext cx="432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"/>
              <p:cNvSpPr txBox="1">
                <a:spLocks noChangeArrowheads="1"/>
              </p:cNvSpPr>
              <p:nvPr/>
            </p:nvSpPr>
            <p:spPr bwMode="auto">
              <a:xfrm>
                <a:off x="1761499" y="4238755"/>
                <a:ext cx="721976" cy="430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TextBox 18"/>
              <p:cNvSpPr txBox="1">
                <a:spLocks noChangeArrowheads="1"/>
              </p:cNvSpPr>
              <p:nvPr/>
            </p:nvSpPr>
            <p:spPr bwMode="auto">
              <a:xfrm>
                <a:off x="1125375" y="4647969"/>
                <a:ext cx="643311" cy="768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12 (С)</a:t>
                </a:r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96" name="Группа 195"/>
          <p:cNvGrpSpPr>
            <a:grpSpLocks/>
          </p:cNvGrpSpPr>
          <p:nvPr/>
        </p:nvGrpSpPr>
        <p:grpSpPr bwMode="auto">
          <a:xfrm>
            <a:off x="5462108" y="4503383"/>
            <a:ext cx="1237552" cy="1520824"/>
            <a:chOff x="3993518" y="4854780"/>
            <a:chExt cx="1236878" cy="1521480"/>
          </a:xfrm>
        </p:grpSpPr>
        <p:sp>
          <p:nvSpPr>
            <p:cNvPr id="197" name="TextBox 35"/>
            <p:cNvSpPr txBox="1">
              <a:spLocks noChangeArrowheads="1"/>
            </p:cNvSpPr>
            <p:nvPr/>
          </p:nvSpPr>
          <p:spPr bwMode="auto">
            <a:xfrm>
              <a:off x="4438308" y="4854780"/>
              <a:ext cx="792088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16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Полилиния 197"/>
            <p:cNvSpPr/>
            <p:nvPr/>
          </p:nvSpPr>
          <p:spPr>
            <a:xfrm>
              <a:off x="4427555" y="4971221"/>
              <a:ext cx="467747" cy="288124"/>
            </a:xfrm>
            <a:custGeom>
              <a:avLst/>
              <a:gdLst>
                <a:gd name="connsiteX0" fmla="*/ 0 w 628650"/>
                <a:gd name="connsiteY0" fmla="*/ 0 h 434340"/>
                <a:gd name="connsiteX1" fmla="*/ 0 w 628650"/>
                <a:gd name="connsiteY1" fmla="*/ 422910 h 434340"/>
                <a:gd name="connsiteX2" fmla="*/ 628650 w 628650"/>
                <a:gd name="connsiteY2" fmla="*/ 422910 h 434340"/>
                <a:gd name="connsiteX3" fmla="*/ 617220 w 628650"/>
                <a:gd name="connsiteY3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434340">
                  <a:moveTo>
                    <a:pt x="0" y="0"/>
                  </a:moveTo>
                  <a:lnTo>
                    <a:pt x="0" y="422910"/>
                  </a:lnTo>
                  <a:lnTo>
                    <a:pt x="628650" y="422910"/>
                  </a:lnTo>
                  <a:lnTo>
                    <a:pt x="617220" y="43434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37"/>
            <p:cNvSpPr txBox="1">
              <a:spLocks noChangeArrowheads="1"/>
            </p:cNvSpPr>
            <p:nvPr/>
          </p:nvSpPr>
          <p:spPr bwMode="auto">
            <a:xfrm>
              <a:off x="4113871" y="5206823"/>
              <a:ext cx="571410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0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38"/>
            <p:cNvSpPr txBox="1">
              <a:spLocks noChangeArrowheads="1"/>
            </p:cNvSpPr>
            <p:nvPr/>
          </p:nvSpPr>
          <p:spPr bwMode="auto">
            <a:xfrm>
              <a:off x="4427984" y="5211402"/>
              <a:ext cx="396044" cy="43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altLang="ru-RU" sz="22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0 </a:t>
              </a:r>
              <a:endParaRPr lang="ru-RU" altLang="ru-RU" sz="2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1" name="Прямая соединительная линия 200"/>
            <p:cNvCxnSpPr/>
            <p:nvPr/>
          </p:nvCxnSpPr>
          <p:spPr>
            <a:xfrm>
              <a:off x="4028002" y="5603047"/>
              <a:ext cx="359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40"/>
            <p:cNvSpPr txBox="1">
              <a:spLocks noChangeArrowheads="1"/>
            </p:cNvSpPr>
            <p:nvPr/>
          </p:nvSpPr>
          <p:spPr bwMode="auto">
            <a:xfrm>
              <a:off x="3993518" y="5606487"/>
              <a:ext cx="699331" cy="769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10 (А)</a:t>
              </a:r>
              <a:endParaRPr lang="ru-RU" alt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6876256" y="3761133"/>
            <a:ext cx="1252538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АС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Прямая со стрелкой 210"/>
          <p:cNvCxnSpPr/>
          <p:nvPr/>
        </p:nvCxnSpPr>
        <p:spPr>
          <a:xfrm rot="10800000">
            <a:off x="4786314" y="5715016"/>
            <a:ext cx="1000132" cy="5000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Группа 214"/>
          <p:cNvGrpSpPr/>
          <p:nvPr/>
        </p:nvGrpSpPr>
        <p:grpSpPr>
          <a:xfrm>
            <a:off x="7020272" y="4357694"/>
            <a:ext cx="928694" cy="1754326"/>
            <a:chOff x="7000892" y="4643446"/>
            <a:chExt cx="928694" cy="1754326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grpSpPr>
        <p:sp>
          <p:nvSpPr>
            <p:cNvPr id="213" name="TextBox 5"/>
            <p:cNvSpPr txBox="1">
              <a:spLocks noChangeArrowheads="1"/>
            </p:cNvSpPr>
            <p:nvPr/>
          </p:nvSpPr>
          <p:spPr bwMode="auto">
            <a:xfrm>
              <a:off x="7000892" y="4643446"/>
              <a:ext cx="357190" cy="1754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ru-RU" dirty="0" smtClean="0"/>
                <a:t>A</a:t>
              </a:r>
              <a:endParaRPr lang="ru-RU" altLang="ru-RU" dirty="0" smtClean="0"/>
            </a:p>
            <a:p>
              <a:r>
                <a:rPr lang="en-US" altLang="ru-RU" dirty="0" smtClean="0"/>
                <a:t>B</a:t>
              </a:r>
              <a:endParaRPr lang="ru-RU" altLang="ru-RU" dirty="0" smtClean="0"/>
            </a:p>
            <a:p>
              <a:r>
                <a:rPr lang="en-US" altLang="ru-RU" dirty="0" smtClean="0"/>
                <a:t>C</a:t>
              </a:r>
              <a:endParaRPr lang="ru-RU" altLang="ru-RU" dirty="0" smtClean="0"/>
            </a:p>
            <a:p>
              <a:r>
                <a:rPr lang="en-US" altLang="ru-RU" dirty="0" smtClean="0"/>
                <a:t>D</a:t>
              </a:r>
              <a:endParaRPr lang="ru-RU" altLang="ru-RU" dirty="0" smtClean="0"/>
            </a:p>
            <a:p>
              <a:r>
                <a:rPr lang="en-US" altLang="ru-RU" dirty="0" smtClean="0"/>
                <a:t>E</a:t>
              </a:r>
              <a:endParaRPr lang="ru-RU" altLang="ru-RU" dirty="0" smtClean="0"/>
            </a:p>
            <a:p>
              <a:r>
                <a:rPr lang="en-US" altLang="ru-RU" dirty="0" smtClean="0"/>
                <a:t>F</a:t>
              </a:r>
              <a:endParaRPr lang="en-US" altLang="ru-RU" dirty="0"/>
            </a:p>
          </p:txBody>
        </p:sp>
        <p:sp>
          <p:nvSpPr>
            <p:cNvPr id="214" name="TextBox 5"/>
            <p:cNvSpPr txBox="1">
              <a:spLocks noChangeArrowheads="1"/>
            </p:cNvSpPr>
            <p:nvPr/>
          </p:nvSpPr>
          <p:spPr bwMode="auto">
            <a:xfrm>
              <a:off x="7358082" y="4643446"/>
              <a:ext cx="571504" cy="1754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dirty="0" smtClean="0"/>
                <a:t>10</a:t>
              </a:r>
            </a:p>
            <a:p>
              <a:r>
                <a:rPr lang="ru-RU" altLang="ru-RU" dirty="0" smtClean="0"/>
                <a:t>11</a:t>
              </a:r>
            </a:p>
            <a:p>
              <a:r>
                <a:rPr lang="ru-RU" altLang="ru-RU" dirty="0" smtClean="0"/>
                <a:t>12</a:t>
              </a:r>
            </a:p>
            <a:p>
              <a:r>
                <a:rPr lang="ru-RU" altLang="ru-RU" dirty="0" smtClean="0"/>
                <a:t>13</a:t>
              </a:r>
            </a:p>
            <a:p>
              <a:r>
                <a:rPr lang="ru-RU" altLang="ru-RU" dirty="0" smtClean="0"/>
                <a:t>14</a:t>
              </a:r>
            </a:p>
            <a:p>
              <a:r>
                <a:rPr lang="ru-RU" altLang="ru-RU" dirty="0" smtClean="0"/>
                <a:t>15</a:t>
              </a:r>
              <a:endParaRPr lang="en-US" altLang="ru-RU" dirty="0"/>
            </a:p>
          </p:txBody>
        </p:sp>
      </p:grpSp>
      <p:sp>
        <p:nvSpPr>
          <p:cNvPr id="125" name="Овал 124">
            <a:hlinkClick r:id="rId3" action="ppaction://hlinksldjump"/>
          </p:cNvPr>
          <p:cNvSpPr/>
          <p:nvPr/>
        </p:nvSpPr>
        <p:spPr>
          <a:xfrm>
            <a:off x="8143900" y="5882972"/>
            <a:ext cx="714380" cy="7143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ysClr val="windowText" lastClr="00000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solidFill>
                <a:sysClr val="windowText" lastClr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919896" y="5136354"/>
            <a:ext cx="11623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Реши сам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2" grpId="0"/>
      <p:bldP spid="93" grpId="0"/>
      <p:bldP spid="94" grpId="0"/>
      <p:bldP spid="95" grpId="0"/>
      <p:bldP spid="96" grpId="0"/>
      <p:bldP spid="97" grpId="0"/>
      <p:bldP spid="115" grpId="0"/>
      <p:bldP spid="147" grpId="0"/>
      <p:bldP spid="183" grpId="0"/>
      <p:bldP spid="210" grpId="0"/>
      <p:bldP spid="125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5694" y="602128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55610" y="1071546"/>
            <a:ext cx="8131232" cy="785818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5. </a:t>
            </a:r>
            <a:r>
              <a:rPr lang="ru-RU" alt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Переведите</a:t>
            </a:r>
            <a:r>
              <a:rPr lang="ru-RU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десятичные числа в указанные системы счисления. </a:t>
            </a: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27048" y="1928802"/>
            <a:ext cx="2500330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100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 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б)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187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2572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16</a:t>
            </a:r>
          </a:p>
          <a:p>
            <a:pPr marL="35560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г)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1458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5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д)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53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62478" y="1928802"/>
            <a:ext cx="2049482" cy="3089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1100100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273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A0C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16</a:t>
            </a: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21313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222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76794" y="1928802"/>
            <a:ext cx="2808302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е)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233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 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ж)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302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з)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3802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16</a:t>
            </a:r>
          </a:p>
          <a:p>
            <a:pPr marL="35560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и)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950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  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5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к)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41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56426" y="1928802"/>
            <a:ext cx="2049482" cy="3089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11101001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456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EDA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16</a:t>
            </a: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12300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1112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18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 </a:t>
            </a:r>
            <a:r>
              <a:rPr lang="ru-RU" dirty="0"/>
              <a:t>целого десятичного </a:t>
            </a:r>
            <a:r>
              <a:rPr lang="ru-RU" dirty="0" smtClean="0"/>
              <a:t>числа в </a:t>
            </a:r>
            <a:r>
              <a:rPr lang="ru-RU" dirty="0"/>
              <a:t>двоичную систему счисления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071546"/>
            <a:ext cx="8281615" cy="773278"/>
          </a:xfrm>
        </p:spPr>
        <p:txBody>
          <a:bodyPr/>
          <a:lstStyle/>
          <a:p>
            <a:r>
              <a:rPr lang="ru-RU" dirty="0" smtClean="0"/>
              <a:t>Для перевода </a:t>
            </a:r>
            <a:r>
              <a:rPr lang="ru-RU" dirty="0"/>
              <a:t>числа Х </a:t>
            </a:r>
            <a:r>
              <a:rPr lang="en-US" dirty="0"/>
              <a:t>(X≤10000) </a:t>
            </a:r>
            <a:r>
              <a:rPr lang="ru-RU" dirty="0" smtClean="0"/>
              <a:t>в </a:t>
            </a:r>
            <a:r>
              <a:rPr lang="ru-RU" dirty="0"/>
              <a:t>двоичную систему </a:t>
            </a:r>
            <a:r>
              <a:rPr lang="ru-RU" dirty="0" err="1" smtClean="0"/>
              <a:t>счисле</a:t>
            </a:r>
            <a:r>
              <a:rPr lang="en-US" dirty="0" smtClean="0"/>
              <a:t>-</a:t>
            </a:r>
            <a:r>
              <a:rPr lang="ru-RU" dirty="0" err="1" smtClean="0"/>
              <a:t>ния</a:t>
            </a:r>
            <a:r>
              <a:rPr lang="ru-RU" dirty="0" smtClean="0"/>
              <a:t> можно воспользоваться </a:t>
            </a:r>
            <a:r>
              <a:rPr lang="ru-RU" dirty="0"/>
              <a:t>таблицей степеней двойки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3" name="Содержимое 40"/>
          <p:cNvSpPr txBox="1">
            <a:spLocks/>
          </p:cNvSpPr>
          <p:nvPr/>
        </p:nvSpPr>
        <p:spPr>
          <a:xfrm>
            <a:off x="611561" y="1870224"/>
            <a:ext cx="22322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ru-RU" altLang="ru-RU" dirty="0" smtClean="0">
                <a:solidFill>
                  <a:srgbClr val="0070C0"/>
                </a:solidFill>
              </a:rPr>
              <a:t>№ 6. </a:t>
            </a:r>
            <a:r>
              <a:rPr lang="ru-RU" altLang="ru-RU" dirty="0" smtClean="0"/>
              <a:t>529</a:t>
            </a:r>
            <a:r>
              <a:rPr lang="ru-RU" altLang="ru-RU" baseline="-20000" dirty="0" smtClean="0"/>
              <a:t>10</a:t>
            </a:r>
            <a:r>
              <a:rPr lang="ru-RU" altLang="ru-RU" dirty="0" smtClean="0"/>
              <a:t> = Х</a:t>
            </a:r>
            <a:r>
              <a:rPr lang="ru-RU" altLang="ru-RU" baseline="-20000" dirty="0" smtClean="0"/>
              <a:t>2 </a:t>
            </a:r>
            <a:r>
              <a:rPr lang="ru-RU" altLang="ru-RU" dirty="0" smtClean="0"/>
              <a:t>      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743968" y="1844824"/>
            <a:ext cx="34842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1000010001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бъект 3"/>
          <p:cNvSpPr txBox="1">
            <a:spLocks/>
          </p:cNvSpPr>
          <p:nvPr/>
        </p:nvSpPr>
        <p:spPr>
          <a:xfrm>
            <a:off x="611560" y="2276872"/>
            <a:ext cx="8281615" cy="9361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0070C0"/>
                </a:solidFill>
              </a:rPr>
              <a:t>Решение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Представим </a:t>
            </a:r>
            <a:r>
              <a:rPr lang="ru-RU" dirty="0"/>
              <a:t>число в виде суммы степеней </a:t>
            </a:r>
            <a:r>
              <a:rPr lang="ru-RU" dirty="0" smtClean="0"/>
              <a:t>двойки, для этого:</a:t>
            </a:r>
          </a:p>
        </p:txBody>
      </p:sp>
      <p:sp>
        <p:nvSpPr>
          <p:cNvPr id="18" name="Объект 3" hidden="1"/>
          <p:cNvSpPr txBox="1">
            <a:spLocks/>
          </p:cNvSpPr>
          <p:nvPr/>
        </p:nvSpPr>
        <p:spPr>
          <a:xfrm>
            <a:off x="611560" y="2422493"/>
            <a:ext cx="8215369" cy="2662691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0070C0"/>
                </a:solidFill>
              </a:rPr>
              <a:t>Решение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Представим </a:t>
            </a:r>
            <a:r>
              <a:rPr lang="ru-RU" dirty="0"/>
              <a:t>число в виде суммы степеней </a:t>
            </a:r>
            <a:r>
              <a:rPr lang="ru-RU" dirty="0" smtClean="0"/>
              <a:t>двойки: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исходное </a:t>
            </a:r>
            <a:r>
              <a:rPr lang="ru-RU" dirty="0" smtClean="0"/>
              <a:t>число представлено </a:t>
            </a:r>
            <a:r>
              <a:rPr lang="ru-RU" dirty="0"/>
              <a:t>в виде суммы, </a:t>
            </a:r>
            <a:r>
              <a:rPr lang="ru-RU" dirty="0" smtClean="0"/>
              <a:t>строим его двоичное представление</a:t>
            </a:r>
            <a:r>
              <a:rPr lang="ru-RU" dirty="0"/>
              <a:t>, записав </a:t>
            </a:r>
            <a:r>
              <a:rPr lang="ru-RU" i="1" dirty="0"/>
              <a:t>1</a:t>
            </a:r>
            <a:r>
              <a:rPr lang="ru-RU" dirty="0"/>
              <a:t> в разрядах, соответствующих </a:t>
            </a:r>
            <a:r>
              <a:rPr lang="ru-RU" dirty="0" smtClean="0"/>
              <a:t>слагаемым</a:t>
            </a:r>
            <a:r>
              <a:rPr lang="ru-RU" dirty="0"/>
              <a:t>, вошедшим в сумму, и </a:t>
            </a:r>
            <a:r>
              <a:rPr lang="ru-RU" i="1" dirty="0"/>
              <a:t>0</a:t>
            </a:r>
            <a:r>
              <a:rPr lang="ru-RU" dirty="0"/>
              <a:t> — во всех остальных разрядах.</a:t>
            </a:r>
            <a:r>
              <a:rPr lang="ru-RU" dirty="0" smtClean="0"/>
              <a:t> 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67428"/>
              </p:ext>
            </p:extLst>
          </p:nvPr>
        </p:nvGraphicFramePr>
        <p:xfrm>
          <a:off x="1000100" y="5902236"/>
          <a:ext cx="6818856" cy="6951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</a:tblGrid>
              <a:tr h="34755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10</a:t>
                      </a:r>
                      <a:endParaRPr lang="en-US" sz="1800" baseline="300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9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8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7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6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5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4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3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2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1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0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</a:tr>
              <a:tr h="34755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1024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512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256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128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64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32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16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8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0" name="Содержимое 40"/>
          <p:cNvSpPr txBox="1">
            <a:spLocks/>
          </p:cNvSpPr>
          <p:nvPr/>
        </p:nvSpPr>
        <p:spPr>
          <a:xfrm>
            <a:off x="1763688" y="5030664"/>
            <a:ext cx="1684319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ru-RU" altLang="ru-RU" dirty="0" smtClean="0"/>
              <a:t>529</a:t>
            </a:r>
            <a:r>
              <a:rPr lang="ru-RU" altLang="ru-RU" baseline="-20000" dirty="0" smtClean="0"/>
              <a:t>10</a:t>
            </a:r>
            <a:r>
              <a:rPr lang="ru-RU" altLang="ru-RU" dirty="0" smtClean="0"/>
              <a:t> = 512</a:t>
            </a:r>
          </a:p>
          <a:p>
            <a:endParaRPr lang="ru-RU" dirty="0"/>
          </a:p>
        </p:txBody>
      </p:sp>
      <p:sp>
        <p:nvSpPr>
          <p:cNvPr id="21" name="Содержимое 40"/>
          <p:cNvSpPr txBox="1">
            <a:spLocks/>
          </p:cNvSpPr>
          <p:nvPr/>
        </p:nvSpPr>
        <p:spPr>
          <a:xfrm>
            <a:off x="4168087" y="5021039"/>
            <a:ext cx="2736303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ru-RU" altLang="ru-RU" dirty="0" smtClean="0"/>
              <a:t>512 + 16 + 1 =</a:t>
            </a:r>
          </a:p>
          <a:p>
            <a:endParaRPr lang="ru-RU" dirty="0"/>
          </a:p>
        </p:txBody>
      </p:sp>
      <p:sp>
        <p:nvSpPr>
          <p:cNvPr id="23" name="Содержимое 40"/>
          <p:cNvSpPr txBox="1">
            <a:spLocks/>
          </p:cNvSpPr>
          <p:nvPr/>
        </p:nvSpPr>
        <p:spPr>
          <a:xfrm>
            <a:off x="3952064" y="5448644"/>
            <a:ext cx="2736303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ru-RU" altLang="ru-RU" dirty="0" smtClean="0"/>
              <a:t>=    2</a:t>
            </a:r>
            <a:r>
              <a:rPr lang="ru-RU" altLang="ru-RU" baseline="30000" dirty="0" smtClean="0"/>
              <a:t>9</a:t>
            </a:r>
            <a:r>
              <a:rPr lang="ru-RU" altLang="ru-RU" dirty="0" smtClean="0"/>
              <a:t> + 2</a:t>
            </a:r>
            <a:r>
              <a:rPr lang="ru-RU" altLang="ru-RU" baseline="30000" dirty="0" smtClean="0"/>
              <a:t>4</a:t>
            </a:r>
            <a:r>
              <a:rPr lang="ru-RU" altLang="ru-RU" dirty="0" smtClean="0"/>
              <a:t> + 2</a:t>
            </a:r>
            <a:r>
              <a:rPr lang="ru-RU" altLang="ru-RU" baseline="30000" dirty="0" smtClean="0"/>
              <a:t>0</a:t>
            </a:r>
            <a:r>
              <a:rPr lang="ru-RU" altLang="ru-RU" dirty="0" smtClean="0"/>
              <a:t> </a:t>
            </a:r>
          </a:p>
          <a:p>
            <a:endParaRPr lang="ru-RU" dirty="0"/>
          </a:p>
        </p:txBody>
      </p:sp>
      <p:sp>
        <p:nvSpPr>
          <p:cNvPr id="15" name="Содержимое 40"/>
          <p:cNvSpPr txBox="1">
            <a:spLocks/>
          </p:cNvSpPr>
          <p:nvPr/>
        </p:nvSpPr>
        <p:spPr>
          <a:xfrm>
            <a:off x="5860632" y="5438274"/>
            <a:ext cx="2736303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ru-RU" altLang="ru-RU" dirty="0" smtClean="0"/>
              <a:t>= 1000010001</a:t>
            </a:r>
            <a:r>
              <a:rPr lang="ru-RU" altLang="ru-RU" baseline="-25000" dirty="0" smtClean="0"/>
              <a:t>2</a:t>
            </a:r>
            <a:r>
              <a:rPr lang="ru-RU" altLang="ru-RU" dirty="0" smtClean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22681" y="5908872"/>
            <a:ext cx="619200" cy="68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26035" y="5908872"/>
            <a:ext cx="612000" cy="68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97142" y="5908872"/>
            <a:ext cx="612000" cy="68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hlinkClick r:id="rId2" action="ppaction://hlinksldjump"/>
          </p:cNvPr>
          <p:cNvSpPr/>
          <p:nvPr/>
        </p:nvSpPr>
        <p:spPr>
          <a:xfrm>
            <a:off x="8143900" y="5882972"/>
            <a:ext cx="714380" cy="7143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ysClr val="windowText" lastClr="00000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solidFill>
                <a:sysClr val="windowText" lastClr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919896" y="5136354"/>
            <a:ext cx="11623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Реши сам</a:t>
            </a:r>
            <a:endParaRPr lang="ru-RU" dirty="0"/>
          </a:p>
        </p:txBody>
      </p:sp>
      <p:sp>
        <p:nvSpPr>
          <p:cNvPr id="22" name="Объект 3"/>
          <p:cNvSpPr txBox="1">
            <a:spLocks/>
          </p:cNvSpPr>
          <p:nvPr/>
        </p:nvSpPr>
        <p:spPr>
          <a:xfrm>
            <a:off x="611560" y="3006577"/>
            <a:ext cx="8281615" cy="8544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возьмем максимально </a:t>
            </a:r>
            <a:r>
              <a:rPr lang="ru-RU" dirty="0"/>
              <a:t>возможное значение, не </a:t>
            </a:r>
            <a:r>
              <a:rPr lang="ru-RU" dirty="0" err="1" smtClean="0"/>
              <a:t>превы-шающее</a:t>
            </a:r>
            <a:r>
              <a:rPr lang="ru-RU" dirty="0" smtClean="0"/>
              <a:t> </a:t>
            </a:r>
            <a:r>
              <a:rPr lang="ru-RU" dirty="0"/>
              <a:t>исходное число </a:t>
            </a:r>
            <a:r>
              <a:rPr lang="ru-RU" i="1" dirty="0" smtClean="0"/>
              <a:t>(512 &lt; 529</a:t>
            </a:r>
            <a:r>
              <a:rPr lang="ru-RU" dirty="0" smtClean="0"/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59" y="3664274"/>
            <a:ext cx="8281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найдем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разность между исходным числом и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этим значением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17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);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03450" y="4316979"/>
            <a:ext cx="8281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выпишем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степень двойки, не превышающее эту разность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т. д. </a:t>
            </a:r>
          </a:p>
        </p:txBody>
      </p:sp>
      <p:sp>
        <p:nvSpPr>
          <p:cNvPr id="28" name="Содержимое 40"/>
          <p:cNvSpPr txBox="1">
            <a:spLocks/>
          </p:cNvSpPr>
          <p:nvPr/>
        </p:nvSpPr>
        <p:spPr>
          <a:xfrm>
            <a:off x="3303991" y="5016596"/>
            <a:ext cx="1204025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ru-RU" altLang="ru-RU" dirty="0" smtClean="0"/>
              <a:t>+ 17 </a:t>
            </a:r>
            <a:r>
              <a:rPr lang="en-US" altLang="ru-RU" dirty="0" smtClean="0"/>
              <a:t>=</a:t>
            </a:r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49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 animBg="1"/>
      <p:bldP spid="20" grpId="0"/>
      <p:bldP spid="21" grpId="0"/>
      <p:bldP spid="23" grpId="0"/>
      <p:bldP spid="15" grpId="0"/>
      <p:bldP spid="3" grpId="0" animBg="1"/>
      <p:bldP spid="16" grpId="0" animBg="1"/>
      <p:bldP spid="24" grpId="0" animBg="1"/>
      <p:bldP spid="26" grpId="0" animBg="1"/>
      <p:bldP spid="27" grpId="0"/>
      <p:bldP spid="22" grpId="0"/>
      <p:bldP spid="5" grpId="0"/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5694" y="602128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55610" y="1071546"/>
            <a:ext cx="8131232" cy="785818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7. </a:t>
            </a:r>
            <a:r>
              <a:rPr lang="ru-RU" alt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Переведите</a:t>
            </a:r>
            <a:r>
              <a:rPr lang="ru-RU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десятичные числа в двоичную систему  счисления, используя таблицу степеней двойки: </a:t>
            </a: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0788" y="3000372"/>
            <a:ext cx="250033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97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б)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328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1090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00298" y="3000372"/>
            <a:ext cx="2620986" cy="1902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001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10100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000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000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92754" y="3000372"/>
            <a:ext cx="280830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г)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84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д)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292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е)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547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400122" y="3000372"/>
            <a:ext cx="2357422" cy="1902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1010100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100100100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96938"/>
              </p:ext>
            </p:extLst>
          </p:nvPr>
        </p:nvGraphicFramePr>
        <p:xfrm>
          <a:off x="1428728" y="1948066"/>
          <a:ext cx="6818856" cy="6951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  <a:gridCol w="619896"/>
              </a:tblGrid>
              <a:tr h="34755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10</a:t>
                      </a:r>
                      <a:endParaRPr lang="en-US" sz="1800" baseline="300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9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8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7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6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5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4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3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2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1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</a:t>
                      </a:r>
                      <a:r>
                        <a:rPr lang="ru-RU" sz="1800" baseline="30000" dirty="0" smtClean="0"/>
                        <a:t>0</a:t>
                      </a:r>
                      <a:endParaRPr lang="en-US" sz="1800" baseline="30000" dirty="0" smtClean="0"/>
                    </a:p>
                  </a:txBody>
                  <a:tcPr marL="36000" marR="36000" marT="36000" marB="36000"/>
                </a:tc>
              </a:tr>
              <a:tr h="34755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1024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512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256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128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64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32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16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8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en-US" sz="1800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8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 десятичной дроби в систему счисления с основанием </a:t>
            </a:r>
            <a:r>
              <a:rPr lang="ru-RU" i="1" dirty="0" err="1" smtClean="0"/>
              <a:t>q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42862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 smtClean="0"/>
              <a:t>Для перевода конечной десятичной дроби в систему счисления с основанием </a:t>
            </a:r>
            <a:r>
              <a:rPr lang="ru-RU" i="1" dirty="0" err="1" smtClean="0"/>
              <a:t>q</a:t>
            </a:r>
            <a:r>
              <a:rPr lang="ru-RU" dirty="0" smtClean="0"/>
              <a:t> следует:</a:t>
            </a:r>
          </a:p>
          <a:p>
            <a:pPr marL="355600" indent="-355600">
              <a:spcBef>
                <a:spcPts val="0"/>
              </a:spcBef>
              <a:buFont typeface="+mj-lt"/>
              <a:buAutoNum type="arabicParenR"/>
            </a:pPr>
            <a:r>
              <a:rPr lang="ru-RU" dirty="0" smtClean="0"/>
              <a:t>последовательно умножать данное число и получаемые дробные части произведения на основание новой системы счисления до тех пор, пока дробная часть произведения не станет равна нулю или не будет достигнута требуемая точность представления числа;</a:t>
            </a:r>
          </a:p>
          <a:p>
            <a:pPr marL="355600" indent="-355600">
              <a:spcBef>
                <a:spcPts val="0"/>
              </a:spcBef>
              <a:buFont typeface="+mj-lt"/>
              <a:buAutoNum type="arabicParenR"/>
            </a:pPr>
            <a:r>
              <a:rPr lang="ru-RU" dirty="0" smtClean="0"/>
              <a:t>полученные целые части (цифры числа) привести в соответствие алфавиту новой системы счисления;</a:t>
            </a:r>
          </a:p>
          <a:p>
            <a:pPr marL="355600" indent="-355600">
              <a:spcBef>
                <a:spcPts val="0"/>
              </a:spcBef>
              <a:buFont typeface="+mj-lt"/>
              <a:buAutoNum type="arabicParenR"/>
            </a:pPr>
            <a:r>
              <a:rPr lang="ru-RU" dirty="0" smtClean="0"/>
              <a:t>составить дробную часть числа в новой системе счисления, начиная с целой части первого произведения.</a:t>
            </a:r>
            <a:endParaRPr lang="ru-RU" dirty="0"/>
          </a:p>
        </p:txBody>
      </p:sp>
      <p:sp>
        <p:nvSpPr>
          <p:cNvPr id="5" name="Содержимое 40"/>
          <p:cNvSpPr txBox="1">
            <a:spLocks/>
          </p:cNvSpPr>
          <p:nvPr/>
        </p:nvSpPr>
        <p:spPr>
          <a:xfrm>
            <a:off x="630210" y="4893208"/>
            <a:ext cx="3370286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8.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0,375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Х</a:t>
            </a:r>
            <a:r>
              <a:rPr kumimoji="0" lang="ru-RU" altLang="ru-RU" sz="2200" i="0" u="none" strike="noStrike" kern="1200" cap="none" spc="0" normalizeH="0" baseline="-2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</a:t>
            </a:r>
            <a:r>
              <a:rPr kumimoji="0" lang="ru-RU" altLang="ru-RU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4857760"/>
            <a:ext cx="1252538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0,011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401733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latin typeface="Arial" pitchFamily="34" charset="0"/>
                <a:cs typeface="Arial" pitchFamily="34" charset="0"/>
              </a:rPr>
              <a:t>0,375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5687485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6116113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,750</a:t>
            </a:r>
            <a:endParaRPr lang="ru-RU" sz="2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936" y="5603894"/>
            <a:ext cx="1000132" cy="28257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х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10800000" flipH="1">
            <a:off x="994480" y="6072206"/>
            <a:ext cx="720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9712" y="5401733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latin typeface="Arial" pitchFamily="34" charset="0"/>
                <a:cs typeface="Arial" pitchFamily="34" charset="0"/>
              </a:rPr>
              <a:t>0,75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5687485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712" y="6116113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,50</a:t>
            </a:r>
            <a:endParaRPr lang="ru-RU" sz="2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1176" y="5603895"/>
            <a:ext cx="857256" cy="28257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х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10800000" flipH="1">
            <a:off x="2403844" y="6072206"/>
            <a:ext cx="576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47864" y="5401733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latin typeface="Arial" pitchFamily="34" charset="0"/>
                <a:cs typeface="Arial" pitchFamily="34" charset="0"/>
              </a:rPr>
              <a:t>0,5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7864" y="5687485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7864" y="6116113"/>
            <a:ext cx="1000132" cy="384721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r"/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,0</a:t>
            </a:r>
            <a:endParaRPr lang="ru-RU" sz="2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62204" y="5603895"/>
            <a:ext cx="714380" cy="28257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х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10800000" flipH="1">
            <a:off x="3951996" y="6072206"/>
            <a:ext cx="396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27315"/>
              </p:ext>
            </p:extLst>
          </p:nvPr>
        </p:nvGraphicFramePr>
        <p:xfrm>
          <a:off x="4786314" y="5301208"/>
          <a:ext cx="3143240" cy="12573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1620"/>
                <a:gridCol w="1571620"/>
              </a:tblGrid>
              <a:tr h="31432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Операция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0,375 · 2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,750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0,75 · 2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,500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0,5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,000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Прямая со стрелкой 27"/>
          <p:cNvCxnSpPr/>
          <p:nvPr/>
        </p:nvCxnSpPr>
        <p:spPr>
          <a:xfrm rot="5400000" flipV="1">
            <a:off x="5980017" y="6025067"/>
            <a:ext cx="1044000" cy="23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hlinkClick r:id="rId2" action="ppaction://hlinksldjump"/>
          </p:cNvPr>
          <p:cNvSpPr/>
          <p:nvPr/>
        </p:nvSpPr>
        <p:spPr>
          <a:xfrm>
            <a:off x="8143900" y="5882972"/>
            <a:ext cx="714380" cy="7143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ysClr val="windowText" lastClr="00000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solidFill>
                <a:sysClr val="windowText" lastClr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919896" y="5136354"/>
            <a:ext cx="11623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Реши сам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5694" y="602128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55610" y="1071546"/>
            <a:ext cx="8131232" cy="1143008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ru-RU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9.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Переведите десятичные дроби в систему счисления с указанным основанием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 точностью до трех знаков после запятой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>
              <a:spcBef>
                <a:spcPct val="20000"/>
              </a:spcBef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8854" y="2169883"/>
            <a:ext cx="309402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0,625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б)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0,245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8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0,460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17758" y="2169883"/>
            <a:ext cx="2620986" cy="190205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0,1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0,175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</a:t>
            </a: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0,75С</a:t>
            </a:r>
            <a:r>
              <a: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30820" y="2169883"/>
            <a:ext cx="280830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г)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0,750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д)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0,125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8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е)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0,365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10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94587" y="2168516"/>
            <a:ext cx="2357422" cy="190205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0,110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,100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0,5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D7</a:t>
            </a:r>
            <a:r>
              <a:rPr lang="en-US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ru-RU" sz="24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2867</Words>
  <Application>Microsoft Office PowerPoint</Application>
  <PresentationFormat>Экран (4:3)</PresentationFormat>
  <Paragraphs>976</Paragraphs>
  <Slides>25</Slides>
  <Notes>6</Notes>
  <HiddenSlides>7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ПЕРЕВОД ЧИСЕЛ ИЗ ОДНОЙ ПОЗИЦИОННОЙ СИСТЕМЫ В ДРУГУЮ</vt:lpstr>
      <vt:lpstr>Ключевые слова</vt:lpstr>
      <vt:lpstr>Перевод целого десятичного числа в систему счисления с оcнованием q</vt:lpstr>
      <vt:lpstr>Вопросы и задания</vt:lpstr>
      <vt:lpstr>Решите самостоятельно</vt:lpstr>
      <vt:lpstr>Перевод целого десятичного числа в двоичную систему счисления</vt:lpstr>
      <vt:lpstr>Решите самостоятельно</vt:lpstr>
      <vt:lpstr>Перевод десятичной дроби в систему счисления с основанием q </vt:lpstr>
      <vt:lpstr>Решите самостоятельно</vt:lpstr>
      <vt:lpstr>Решите самостоятельно</vt:lpstr>
      <vt:lpstr>Перевод чисел из системы счисления с основанием р в систему счисления</vt:lpstr>
      <vt:lpstr>Перевод целых чисел из системы  счисления с основанием р в систему  </vt:lpstr>
      <vt:lpstr>Перевод чисел из системы  счисления с основанием р в систему  </vt:lpstr>
      <vt:lpstr>Быстрый перевод чисел в компьютерных системах счисления</vt:lpstr>
      <vt:lpstr>Перевод целых чисел между двоичной и восьмеричной системами счисления</vt:lpstr>
      <vt:lpstr>Перевод целых чисел между двоичной и 16-ной системами счисления</vt:lpstr>
      <vt:lpstr>Перевод дробной части между двоичной и восьмеричной системами</vt:lpstr>
      <vt:lpstr>Решите самостоятельно</vt:lpstr>
      <vt:lpstr>Самое главное</vt:lpstr>
      <vt:lpstr>Самое главное</vt:lpstr>
      <vt:lpstr>Вопросы и задания</vt:lpstr>
      <vt:lpstr>Вопросы  и задания</vt:lpstr>
      <vt:lpstr>Вопросы  и задания</vt:lpstr>
      <vt:lpstr>Вопросы  и задания</vt:lpstr>
      <vt:lpstr>Вопросы  и задания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kuklintnec@outlook.com</cp:lastModifiedBy>
  <cp:revision>447</cp:revision>
  <dcterms:modified xsi:type="dcterms:W3CDTF">2017-08-17T07:34:37Z</dcterms:modified>
</cp:coreProperties>
</file>