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10" r:id="rId4"/>
    <p:sldId id="355" r:id="rId5"/>
    <p:sldId id="356" r:id="rId6"/>
    <p:sldId id="329" r:id="rId7"/>
    <p:sldId id="345" r:id="rId8"/>
    <p:sldId id="347" r:id="rId9"/>
    <p:sldId id="349" r:id="rId10"/>
    <p:sldId id="357" r:id="rId11"/>
    <p:sldId id="351" r:id="rId12"/>
    <p:sldId id="322" r:id="rId13"/>
    <p:sldId id="259" r:id="rId14"/>
    <p:sldId id="303" r:id="rId15"/>
    <p:sldId id="353" r:id="rId16"/>
    <p:sldId id="354" r:id="rId17"/>
    <p:sldId id="350" r:id="rId18"/>
    <p:sldId id="27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30" userDrawn="1">
          <p15:clr>
            <a:srgbClr val="A4A3A4"/>
          </p15:clr>
        </p15:guide>
        <p15:guide id="2" pos="2313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orient="horz" pos="822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159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558ED5"/>
    <a:srgbClr val="82A5D0"/>
    <a:srgbClr val="9D9D9D"/>
    <a:srgbClr val="248600"/>
    <a:srgbClr val="092D01"/>
    <a:srgbClr val="CAFD8F"/>
    <a:srgbClr val="17375E"/>
    <a:srgbClr val="E07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5" autoAdjust="0"/>
    <p:restoredTop sz="90876" autoAdjust="0"/>
  </p:normalViewPr>
  <p:slideViewPr>
    <p:cSldViewPr>
      <p:cViewPr varScale="1">
        <p:scale>
          <a:sx n="94" d="100"/>
          <a:sy n="94" d="100"/>
        </p:scale>
        <p:origin x="-546" y="-102"/>
      </p:cViewPr>
      <p:guideLst>
        <p:guide orient="horz" pos="3430"/>
        <p:guide orient="horz" pos="663"/>
        <p:guide orient="horz" pos="4201"/>
        <p:guide orient="horz" pos="822"/>
        <p:guide orient="horz" pos="1593"/>
        <p:guide pos="2313"/>
        <p:guide pos="385"/>
        <p:guide pos="476"/>
        <p:guide pos="5602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notesViewPr>
    <p:cSldViewPr showGuides="1">
      <p:cViewPr varScale="1">
        <p:scale>
          <a:sx n="53" d="100"/>
          <a:sy n="53" d="100"/>
        </p:scale>
        <p:origin x="2844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06.02.2017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Виды систем счислений Позиционные</a:t>
            </a:r>
            <a:r>
              <a:rPr lang="ru-RU" baseline="0" dirty="0" smtClean="0"/>
              <a:t> и Непозиционные </a:t>
            </a:r>
            <a:r>
              <a:rPr lang="ru-RU" dirty="0" smtClean="0"/>
              <a:t>– переход на скрытые слайды (выбираются на усмотрение учителя) с примерами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6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По щелчку мыши – последовательно выдается решение</a:t>
            </a:r>
          </a:p>
          <a:p>
            <a:r>
              <a:rPr lang="ru-RU" dirty="0" smtClean="0"/>
              <a:t>А также три примера для самостоятельного перевода по схеме</a:t>
            </a:r>
            <a:r>
              <a:rPr lang="ru-RU" baseline="0" dirty="0" smtClean="0"/>
              <a:t> Горнера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65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92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Кнопка</a:t>
            </a:r>
            <a:r>
              <a:rPr lang="ru-RU" baseline="0" dirty="0" smtClean="0"/>
              <a:t> Решение – переход на скрытый слайд с пошаговым  решением 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2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Фрагмент</a:t>
            </a:r>
            <a:r>
              <a:rPr lang="ru-RU" baseline="0" dirty="0" smtClean="0"/>
              <a:t> окна электронной таблицы является интерактивным элементом.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301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8" name="Управляющая кнопка: возврат 7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478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27584" y="3289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6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91.png"/><Relationship Id="rId7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934371"/>
            <a:ext cx="6715172" cy="3214709"/>
          </a:xfrm>
        </p:spPr>
        <p:txBody>
          <a:bodyPr>
            <a:normAutofit/>
          </a:bodyPr>
          <a:lstStyle/>
          <a:p>
            <a:r>
              <a:rPr lang="ru-RU" dirty="0" smtClean="0"/>
              <a:t>ПРЕДСТАВЛЕНИЕ ЧИСЕЛ В ПОЗИЦИОННЫХ СИСТЕМАХ СЧИСЛЕНИЯ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 В КОМПЬЮТЕРЕ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решения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42910" y="1071546"/>
                <a:ext cx="8215369" cy="4049642"/>
              </a:xfrm>
            </p:spPr>
            <p:txBody>
              <a:bodyPr/>
              <a:lstStyle/>
              <a:p>
                <a:r>
                  <a:rPr lang="ru-RU" dirty="0" smtClean="0"/>
                  <a:t>Десятичное </a:t>
                </a:r>
                <a:r>
                  <a:rPr lang="ru-RU" dirty="0"/>
                  <a:t>число </a:t>
                </a:r>
                <a:r>
                  <a:rPr lang="ru-RU" dirty="0" smtClean="0"/>
                  <a:t>134 </a:t>
                </a:r>
                <a:r>
                  <a:rPr lang="ru-RU" dirty="0"/>
                  <a:t>в некоторой системе </a:t>
                </a:r>
                <a:r>
                  <a:rPr lang="ru-RU" dirty="0" smtClean="0"/>
                  <a:t>счисления </a:t>
                </a:r>
                <a:r>
                  <a:rPr lang="ru-RU" dirty="0"/>
                  <a:t>записывается как </a:t>
                </a:r>
                <a:r>
                  <a:rPr lang="ru-RU" dirty="0" smtClean="0"/>
                  <a:t>251. Определить </a:t>
                </a:r>
                <a:r>
                  <a:rPr lang="ru-RU" dirty="0"/>
                  <a:t>основание этой </a:t>
                </a:r>
                <a:r>
                  <a:rPr lang="ru-RU" dirty="0" smtClean="0"/>
                  <a:t>системы счисления.</a:t>
                </a:r>
              </a:p>
              <a:p>
                <a:r>
                  <a:rPr lang="ru-RU" b="1" dirty="0" smtClean="0">
                    <a:solidFill>
                      <a:srgbClr val="0070C0"/>
                    </a:solidFill>
                  </a:rPr>
                  <a:t>Решение:</a:t>
                </a:r>
                <a:endParaRPr lang="ru-RU" b="1" dirty="0">
                  <a:solidFill>
                    <a:srgbClr val="0070C0"/>
                  </a:solidFill>
                </a:endParaRPr>
              </a:p>
              <a:p>
                <a:r>
                  <a:rPr lang="ru-RU" dirty="0" smtClean="0"/>
                  <a:t>По условию задачи:</a:t>
                </a:r>
                <a:endParaRPr lang="ru-RU" dirty="0"/>
              </a:p>
              <a:p>
                <a:r>
                  <a:rPr lang="ru-RU" dirty="0"/>
                  <a:t>Представим </a:t>
                </a:r>
                <a:r>
                  <a:rPr lang="ru-RU" dirty="0" smtClean="0"/>
                  <a:t>251 в </a:t>
                </a:r>
                <a:r>
                  <a:rPr lang="ru-RU" dirty="0"/>
                  <a:t>виде суммы разрядных слагаемых: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251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134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r>
                  <a:rPr lang="ru-RU" dirty="0" smtClean="0"/>
                  <a:t>Найдем корни уравнения: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−133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−9,5;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dirty="0"/>
                  <a:t>Так как основание системы счисления должно быть </a:t>
                </a:r>
                <a:r>
                  <a:rPr lang="ru-RU" dirty="0" smtClean="0"/>
                  <a:t>натуральным </a:t>
                </a:r>
                <a:r>
                  <a:rPr lang="ru-RU" dirty="0"/>
                  <a:t>числом, </a:t>
                </a:r>
                <a:r>
                  <a:rPr lang="ru-RU" dirty="0" smtClean="0"/>
                  <a:t>то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10" y="1071546"/>
                <a:ext cx="8215369" cy="4049642"/>
              </a:xfrm>
              <a:blipFill rotWithShape="1">
                <a:blip r:embed="rId3"/>
                <a:stretch>
                  <a:fillRect l="-890" t="-753" r="-1039" b="-8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743908" y="2542757"/>
                <a:ext cx="2212526" cy="490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251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134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2542757"/>
                <a:ext cx="2212526" cy="490199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решения </a:t>
            </a: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42909" y="1052513"/>
            <a:ext cx="8250265" cy="1260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358775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четырехбуквенные  слова, составленные из </a:t>
            </a:r>
            <a:r>
              <a:rPr lang="ru-RU" dirty="0" smtClean="0"/>
              <a:t>пяти букв</a:t>
            </a:r>
            <a:r>
              <a:rPr lang="en-US" dirty="0" smtClean="0"/>
              <a:t> M, A</a:t>
            </a:r>
            <a:r>
              <a:rPr lang="ru-RU" dirty="0"/>
              <a:t>, </a:t>
            </a:r>
            <a:r>
              <a:rPr lang="en-US" dirty="0"/>
              <a:t>G, I, P</a:t>
            </a:r>
            <a:r>
              <a:rPr lang="ru-RU" dirty="0"/>
              <a:t> записаны в алфавитном </a:t>
            </a:r>
            <a:r>
              <a:rPr lang="ru-RU" dirty="0" smtClean="0"/>
              <a:t>порядке.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545" y="3269611"/>
            <a:ext cx="8229152" cy="112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ru-RU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Введем обозначения: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205" y="5718096"/>
            <a:ext cx="8106359" cy="950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GIMP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1234</a:t>
            </a:r>
            <a:r>
              <a:rPr lang="en-US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1∙5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2∙5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3∙5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194</a:t>
            </a:r>
          </a:p>
          <a:p>
            <a:pPr>
              <a:spcBef>
                <a:spcPts val="6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Ответ: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195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34661"/>
              </p:ext>
            </p:extLst>
          </p:nvPr>
        </p:nvGraphicFramePr>
        <p:xfrm>
          <a:off x="3860896" y="3341802"/>
          <a:ext cx="5026965" cy="85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393">
                  <a:extLst>
                    <a:ext uri="{9D8B030D-6E8A-4147-A177-3AD203B41FA5}">
                      <a16:colId xmlns:a16="http://schemas.microsoft.com/office/drawing/2014/main" xmlns="" val="2007828645"/>
                    </a:ext>
                  </a:extLst>
                </a:gridCol>
                <a:gridCol w="1005393">
                  <a:extLst>
                    <a:ext uri="{9D8B030D-6E8A-4147-A177-3AD203B41FA5}">
                      <a16:colId xmlns:a16="http://schemas.microsoft.com/office/drawing/2014/main" xmlns="" val="3600557267"/>
                    </a:ext>
                  </a:extLst>
                </a:gridCol>
                <a:gridCol w="1005393">
                  <a:extLst>
                    <a:ext uri="{9D8B030D-6E8A-4147-A177-3AD203B41FA5}">
                      <a16:colId xmlns:a16="http://schemas.microsoft.com/office/drawing/2014/main" xmlns="" val="3082314104"/>
                    </a:ext>
                  </a:extLst>
                </a:gridCol>
                <a:gridCol w="1005393">
                  <a:extLst>
                    <a:ext uri="{9D8B030D-6E8A-4147-A177-3AD203B41FA5}">
                      <a16:colId xmlns:a16="http://schemas.microsoft.com/office/drawing/2014/main" xmlns="" val="1340066127"/>
                    </a:ext>
                  </a:extLst>
                </a:gridCol>
                <a:gridCol w="1005393">
                  <a:extLst>
                    <a:ext uri="{9D8B030D-6E8A-4147-A177-3AD203B41FA5}">
                      <a16:colId xmlns:a16="http://schemas.microsoft.com/office/drawing/2014/main" xmlns="" val="748293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142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9223785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96159"/>
              </p:ext>
            </p:extLst>
          </p:nvPr>
        </p:nvGraphicFramePr>
        <p:xfrm>
          <a:off x="755651" y="1886157"/>
          <a:ext cx="8180900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8700">
                  <a:extLst>
                    <a:ext uri="{9D8B030D-6E8A-4147-A177-3AD203B41FA5}">
                      <a16:colId xmlns:a16="http://schemas.microsoft.com/office/drawing/2014/main" xmlns="" val="2116568702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2299062093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2314991306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3251073496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2440637598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3217948478"/>
                    </a:ext>
                  </a:extLst>
                </a:gridCol>
                <a:gridCol w="1168700">
                  <a:extLst>
                    <a:ext uri="{9D8B030D-6E8A-4147-A177-3AD203B41FA5}">
                      <a16:colId xmlns:a16="http://schemas.microsoft.com/office/drawing/2014/main" xmlns="" val="203358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61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AAAA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AAAG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AAAI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AAAM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AAAP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AAGA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92989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642909" y="2802382"/>
            <a:ext cx="8093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Каким по счету в списке слов будет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GIMP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469"/>
              </p:ext>
            </p:extLst>
          </p:nvPr>
        </p:nvGraphicFramePr>
        <p:xfrm>
          <a:off x="755652" y="4631926"/>
          <a:ext cx="8166970" cy="85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6710">
                  <a:extLst>
                    <a:ext uri="{9D8B030D-6E8A-4147-A177-3AD203B41FA5}">
                      <a16:colId xmlns:a16="http://schemas.microsoft.com/office/drawing/2014/main" xmlns="" val="2116568702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2299062093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2314991306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3251073496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2440637598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3217948478"/>
                    </a:ext>
                  </a:extLst>
                </a:gridCol>
                <a:gridCol w="1166710">
                  <a:extLst>
                    <a:ext uri="{9D8B030D-6E8A-4147-A177-3AD203B41FA5}">
                      <a16:colId xmlns:a16="http://schemas.microsoft.com/office/drawing/2014/main" xmlns="" val="203358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610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0000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0001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0002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0003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0004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0010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200" b="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ru-RU" sz="22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9298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1545" y="4183224"/>
            <a:ext cx="8357097" cy="4487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Получаем список чисел в пятеричной системе счисления: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513"/>
            <a:ext cx="8215370" cy="4862547"/>
          </a:xfrm>
        </p:spPr>
        <p:txBody>
          <a:bodyPr>
            <a:noAutofit/>
          </a:bodyPr>
          <a:lstStyle/>
          <a:p>
            <a:r>
              <a:rPr lang="ru-RU" b="1" dirty="0"/>
              <a:t>Система счисления </a:t>
            </a:r>
            <a:r>
              <a:rPr lang="ru-RU" dirty="0" smtClean="0"/>
              <a:t>– </a:t>
            </a:r>
            <a:r>
              <a:rPr lang="ru-RU" dirty="0"/>
              <a:t>это способ записи </a:t>
            </a:r>
            <a:r>
              <a:rPr lang="ru-RU" dirty="0" smtClean="0"/>
              <a:t>чисел</a:t>
            </a:r>
            <a:r>
              <a:rPr lang="ru-RU" dirty="0"/>
              <a:t>.</a:t>
            </a:r>
          </a:p>
          <a:p>
            <a:r>
              <a:rPr lang="ru-RU" dirty="0"/>
              <a:t>Система счисления называется </a:t>
            </a:r>
            <a:r>
              <a:rPr lang="ru-RU" b="1" dirty="0"/>
              <a:t>позиционной</a:t>
            </a:r>
            <a:r>
              <a:rPr lang="ru-RU" dirty="0"/>
              <a:t>, если </a:t>
            </a:r>
            <a:r>
              <a:rPr lang="ru-RU" dirty="0" smtClean="0"/>
              <a:t>количественный эквивалент </a:t>
            </a:r>
            <a:r>
              <a:rPr lang="ru-RU" dirty="0"/>
              <a:t>цифры зависит от её положения </a:t>
            </a:r>
            <a:r>
              <a:rPr lang="ru-RU" dirty="0" smtClean="0"/>
              <a:t>в</a:t>
            </a:r>
            <a:r>
              <a:rPr lang="ru-RU" dirty="0"/>
              <a:t> </a:t>
            </a:r>
            <a:r>
              <a:rPr lang="ru-RU" dirty="0" smtClean="0"/>
              <a:t>записи </a:t>
            </a:r>
            <a:r>
              <a:rPr lang="ru-RU" dirty="0"/>
              <a:t>числа.</a:t>
            </a:r>
          </a:p>
          <a:p>
            <a:r>
              <a:rPr lang="ru-RU" dirty="0"/>
              <a:t>Существует бесконечно много позиционных систем </a:t>
            </a:r>
            <a:r>
              <a:rPr lang="ru-RU" dirty="0" smtClean="0"/>
              <a:t>счисления. Каждая </a:t>
            </a:r>
            <a:r>
              <a:rPr lang="ru-RU" dirty="0"/>
              <a:t>из них определяется целым числом q &gt; 1, </a:t>
            </a:r>
            <a:r>
              <a:rPr lang="ru-RU" dirty="0" smtClean="0"/>
              <a:t>называемым </a:t>
            </a:r>
            <a:r>
              <a:rPr lang="ru-RU" b="1" dirty="0" smtClean="0"/>
              <a:t>основанием</a:t>
            </a:r>
            <a:r>
              <a:rPr lang="ru-RU" dirty="0" smtClean="0"/>
              <a:t> </a:t>
            </a:r>
            <a:r>
              <a:rPr lang="ru-RU" b="1" dirty="0"/>
              <a:t>системы счисления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записи чисел в </a:t>
            </a:r>
            <a:r>
              <a:rPr lang="ru-RU" dirty="0" smtClean="0"/>
              <a:t>позиционной системе </a:t>
            </a:r>
            <a:r>
              <a:rPr lang="ru-RU" dirty="0"/>
              <a:t>счисления с основанием q</a:t>
            </a:r>
            <a:r>
              <a:rPr lang="ru-RU" i="1" dirty="0"/>
              <a:t> </a:t>
            </a:r>
            <a:r>
              <a:rPr lang="ru-RU" dirty="0"/>
              <a:t>нужен алфавит из q</a:t>
            </a:r>
            <a:r>
              <a:rPr lang="ru-RU" i="1" dirty="0"/>
              <a:t> </a:t>
            </a:r>
            <a:r>
              <a:rPr lang="ru-RU" dirty="0"/>
              <a:t>цифр: </a:t>
            </a:r>
            <a:r>
              <a:rPr lang="ru-RU" dirty="0" smtClean="0"/>
              <a:t>0, </a:t>
            </a:r>
            <a:r>
              <a:rPr lang="en-US" dirty="0" smtClean="0"/>
              <a:t>1</a:t>
            </a:r>
            <a:r>
              <a:rPr lang="en-US" dirty="0"/>
              <a:t>, 2, …, q – 1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69164"/>
            <a:ext cx="8215370" cy="4862547"/>
          </a:xfrm>
        </p:spPr>
        <p:txBody>
          <a:bodyPr>
            <a:noAutofit/>
          </a:bodyPr>
          <a:lstStyle/>
          <a:p>
            <a:r>
              <a:rPr lang="ru-RU" dirty="0" smtClean="0"/>
              <a:t>Представление числа в виде конечной суммы степеней числа </a:t>
            </a:r>
            <a:r>
              <a:rPr lang="ru-RU" i="1" dirty="0"/>
              <a:t>q </a:t>
            </a:r>
            <a:r>
              <a:rPr lang="ru-RU" dirty="0"/>
              <a:t>(суммы разрядных слагаемых) называется </a:t>
            </a:r>
            <a:r>
              <a:rPr lang="ru-RU" b="1" dirty="0"/>
              <a:t>развёрнутой формой</a:t>
            </a:r>
            <a:r>
              <a:rPr lang="ru-RU" dirty="0"/>
              <a:t> записи числа в системе счисления с основанием </a:t>
            </a:r>
            <a:r>
              <a:rPr lang="ru-RU" i="1" dirty="0"/>
              <a:t>q</a:t>
            </a:r>
            <a:r>
              <a:rPr lang="ru-RU" dirty="0"/>
              <a:t>.</a:t>
            </a:r>
          </a:p>
          <a:p>
            <a:r>
              <a:rPr lang="ru-RU" dirty="0"/>
              <a:t>Для перевода числа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десятичную систему счисления </a:t>
            </a:r>
            <a:r>
              <a:rPr lang="ru-RU" dirty="0" smtClean="0"/>
              <a:t>достаточно</a:t>
            </a:r>
            <a:r>
              <a:rPr lang="ru-RU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З</a:t>
            </a:r>
            <a:r>
              <a:rPr lang="ru-RU" dirty="0" smtClean="0"/>
              <a:t>аписать </a:t>
            </a:r>
            <a:r>
              <a:rPr lang="ru-RU" dirty="0"/>
              <a:t>развёрнутую форму </a:t>
            </a:r>
            <a:r>
              <a:rPr lang="ru-RU" dirty="0" smtClean="0"/>
              <a:t>числа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q</a:t>
            </a:r>
            <a:r>
              <a:rPr lang="ru-RU" dirty="0"/>
              <a:t> 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Представить </a:t>
            </a:r>
            <a:r>
              <a:rPr lang="ru-RU" dirty="0"/>
              <a:t>все числа, фигурирующие в развёрнутой </a:t>
            </a:r>
            <a:r>
              <a:rPr lang="ru-RU" dirty="0" smtClean="0"/>
              <a:t>форме, в </a:t>
            </a:r>
            <a:r>
              <a:rPr lang="ru-RU" dirty="0"/>
              <a:t>десятичной системе </a:t>
            </a:r>
            <a:r>
              <a:rPr lang="ru-RU" dirty="0" smtClean="0"/>
              <a:t>счисления.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</a:t>
            </a:r>
            <a:r>
              <a:rPr lang="ru-RU" dirty="0" smtClean="0"/>
              <a:t>ычислить </a:t>
            </a:r>
            <a:r>
              <a:rPr lang="ru-RU" dirty="0"/>
              <a:t>значение полученного выражения по правилам </a:t>
            </a:r>
            <a:r>
              <a:rPr lang="ru-RU" dirty="0" smtClean="0"/>
              <a:t>десятичной </a:t>
            </a:r>
            <a:r>
              <a:rPr lang="ru-RU" dirty="0"/>
              <a:t>арифметики.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7667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Какие классы систем счисления принято выделять?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какой системе счисления Робинзон Крузо считал дни, проведенные на острове?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называется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алфавитом системы счисления?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называется базисом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позиционной системы счисления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нумерации столбцов электронной таблицы используют латинские буквы. Является ли данная нумерация позиционной системой счисления? Если – да, то какое основание в этой системе счисления?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1"/>
          <a:stretch/>
        </p:blipFill>
        <p:spPr>
          <a:xfrm>
            <a:off x="2461129" y="4725669"/>
            <a:ext cx="4608512" cy="10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766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электронных таблицах можно переключать стиль ссылок в настройках параметров.  </a:t>
            </a:r>
          </a:p>
          <a:p>
            <a:pPr marL="442913" indent="-442913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этом случае в формуле указывается смещение относительно ячейки с формулой.</a:t>
            </a:r>
          </a:p>
          <a:p>
            <a:pPr marL="444500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 формула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R[2]C[-3]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указывает на ячейку на два ряда ниже и на 3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олонки левее.</a:t>
            </a:r>
          </a:p>
          <a:p>
            <a:pPr marL="444500"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ячейке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AAA1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записали формулу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BCN1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44500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 изменится формула после изменения стиля ссылок?</a:t>
            </a:r>
          </a:p>
          <a:p>
            <a:pPr marL="444500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какой ячейке записана формула? 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Группа 13"/>
          <p:cNvGrpSpPr/>
          <p:nvPr/>
        </p:nvGrpSpPr>
        <p:grpSpPr>
          <a:xfrm>
            <a:off x="3131840" y="1880828"/>
            <a:ext cx="3552842" cy="461665"/>
            <a:chOff x="3239852" y="2499259"/>
            <a:chExt cx="3552842" cy="46166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239852" y="2528888"/>
              <a:ext cx="432036" cy="432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3287381" y="2581137"/>
              <a:ext cx="312511" cy="314779"/>
            </a:xfrm>
            <a:custGeom>
              <a:avLst/>
              <a:gdLst>
                <a:gd name="connsiteX0" fmla="*/ 0 w 391886"/>
                <a:gd name="connsiteY0" fmla="*/ 14515 h 232229"/>
                <a:gd name="connsiteX1" fmla="*/ 188686 w 391886"/>
                <a:gd name="connsiteY1" fmla="*/ 232229 h 232229"/>
                <a:gd name="connsiteX2" fmla="*/ 391886 w 391886"/>
                <a:gd name="connsiteY2" fmla="*/ 0 h 232229"/>
                <a:gd name="connsiteX3" fmla="*/ 391886 w 391886"/>
                <a:gd name="connsiteY3" fmla="*/ 0 h 232229"/>
                <a:gd name="connsiteX0" fmla="*/ 0 w 404586"/>
                <a:gd name="connsiteY0" fmla="*/ 81190 h 232229"/>
                <a:gd name="connsiteX1" fmla="*/ 201386 w 404586"/>
                <a:gd name="connsiteY1" fmla="*/ 232229 h 232229"/>
                <a:gd name="connsiteX2" fmla="*/ 404586 w 404586"/>
                <a:gd name="connsiteY2" fmla="*/ 0 h 232229"/>
                <a:gd name="connsiteX3" fmla="*/ 404586 w 404586"/>
                <a:gd name="connsiteY3" fmla="*/ 0 h 232229"/>
                <a:gd name="connsiteX0" fmla="*/ 0 w 404586"/>
                <a:gd name="connsiteY0" fmla="*/ 81190 h 248104"/>
                <a:gd name="connsiteX1" fmla="*/ 137886 w 404586"/>
                <a:gd name="connsiteY1" fmla="*/ 248104 h 248104"/>
                <a:gd name="connsiteX2" fmla="*/ 404586 w 404586"/>
                <a:gd name="connsiteY2" fmla="*/ 0 h 248104"/>
                <a:gd name="connsiteX3" fmla="*/ 404586 w 404586"/>
                <a:gd name="connsiteY3" fmla="*/ 0 h 248104"/>
                <a:gd name="connsiteX0" fmla="*/ 0 w 483961"/>
                <a:gd name="connsiteY0" fmla="*/ 141515 h 308429"/>
                <a:gd name="connsiteX1" fmla="*/ 137886 w 483961"/>
                <a:gd name="connsiteY1" fmla="*/ 308429 h 308429"/>
                <a:gd name="connsiteX2" fmla="*/ 404586 w 483961"/>
                <a:gd name="connsiteY2" fmla="*/ 60325 h 308429"/>
                <a:gd name="connsiteX3" fmla="*/ 483961 w 483961"/>
                <a:gd name="connsiteY3" fmla="*/ 0 h 308429"/>
                <a:gd name="connsiteX0" fmla="*/ 0 w 404586"/>
                <a:gd name="connsiteY0" fmla="*/ 81190 h 248104"/>
                <a:gd name="connsiteX1" fmla="*/ 137886 w 404586"/>
                <a:gd name="connsiteY1" fmla="*/ 248104 h 248104"/>
                <a:gd name="connsiteX2" fmla="*/ 404586 w 404586"/>
                <a:gd name="connsiteY2" fmla="*/ 0 h 248104"/>
                <a:gd name="connsiteX0" fmla="*/ 0 w 312511"/>
                <a:gd name="connsiteY0" fmla="*/ 147865 h 314779"/>
                <a:gd name="connsiteX1" fmla="*/ 137886 w 312511"/>
                <a:gd name="connsiteY1" fmla="*/ 314779 h 314779"/>
                <a:gd name="connsiteX2" fmla="*/ 312511 w 312511"/>
                <a:gd name="connsiteY2" fmla="*/ 0 h 314779"/>
                <a:gd name="connsiteX0" fmla="*/ 0 w 312511"/>
                <a:gd name="connsiteY0" fmla="*/ 147865 h 314779"/>
                <a:gd name="connsiteX1" fmla="*/ 137886 w 312511"/>
                <a:gd name="connsiteY1" fmla="*/ 314779 h 314779"/>
                <a:gd name="connsiteX2" fmla="*/ 312511 w 312511"/>
                <a:gd name="connsiteY2" fmla="*/ 0 h 314779"/>
                <a:gd name="connsiteX0" fmla="*/ 0 w 312511"/>
                <a:gd name="connsiteY0" fmla="*/ 147865 h 314779"/>
                <a:gd name="connsiteX1" fmla="*/ 137886 w 312511"/>
                <a:gd name="connsiteY1" fmla="*/ 314779 h 314779"/>
                <a:gd name="connsiteX2" fmla="*/ 312511 w 312511"/>
                <a:gd name="connsiteY2" fmla="*/ 0 h 314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2511" h="314779">
                  <a:moveTo>
                    <a:pt x="0" y="147865"/>
                  </a:moveTo>
                  <a:lnTo>
                    <a:pt x="137886" y="314779"/>
                  </a:lnTo>
                  <a:cubicBezTo>
                    <a:pt x="220436" y="168578"/>
                    <a:pt x="277057" y="83155"/>
                    <a:pt x="312511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9417" y="2499259"/>
              <a:ext cx="3073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 smtClean="0">
                  <a:latin typeface="Consolas" panose="020B0609020204030204" pitchFamily="49" charset="0"/>
                </a:rPr>
                <a:t>Стиль ссылок </a:t>
              </a:r>
              <a:r>
                <a:rPr lang="en-US" sz="2400" dirty="0" smtClean="0">
                  <a:latin typeface="Consolas" panose="020B0609020204030204" pitchFamily="49" charset="0"/>
                </a:rPr>
                <a:t>R</a:t>
              </a:r>
              <a:r>
                <a:rPr lang="en-US" sz="2400" u="sng" dirty="0" smtClean="0">
                  <a:latin typeface="Consolas" panose="020B0609020204030204" pitchFamily="49" charset="0"/>
                </a:rPr>
                <a:t>1</a:t>
              </a:r>
              <a:r>
                <a:rPr lang="en-US" sz="2400" dirty="0" smtClean="0">
                  <a:latin typeface="Consolas" panose="020B0609020204030204" pitchFamily="49" charset="0"/>
                </a:rPr>
                <a:t>C1</a:t>
              </a:r>
              <a:endParaRPr lang="ru-RU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8" name="Прямоугольник 7">
            <a:hlinkClick r:id="rId3" action="ppaction://hlinksldjump"/>
          </p:cNvPr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РЕШЕНИЕ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3429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879" y="1037665"/>
            <a:ext cx="515326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ячейке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AAA1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записали формулу =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BCN1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Как изменится формула после изменения стиля ссылок? В какой ячейке записана формула?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20193" y="4074982"/>
            <a:ext cx="81729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Счет  производится в системе счисления с основанием 26. Число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BCN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[1][2][13]</a:t>
            </a:r>
            <a:r>
              <a:rPr lang="en-US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ru-RU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1∙26</a:t>
            </a:r>
            <a:r>
              <a:rPr lang="en-US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2∙26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741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Сдвига по рядам нет.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 =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RC[741]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8013" r="6357" b="7979"/>
          <a:stretch/>
        </p:blipFill>
        <p:spPr>
          <a:xfrm>
            <a:off x="6395028" y="1281786"/>
            <a:ext cx="2484276" cy="11521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" t="5386" r="5055" b="10333"/>
          <a:stretch/>
        </p:blipFill>
        <p:spPr>
          <a:xfrm>
            <a:off x="6389557" y="1279704"/>
            <a:ext cx="2484276" cy="1155856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81568"/>
              </p:ext>
            </p:extLst>
          </p:nvPr>
        </p:nvGraphicFramePr>
        <p:xfrm>
          <a:off x="1295636" y="2561882"/>
          <a:ext cx="7326774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98">
                  <a:extLst>
                    <a:ext uri="{9D8B030D-6E8A-4147-A177-3AD203B41FA5}">
                      <a16:colId xmlns:a16="http://schemas.microsoft.com/office/drawing/2014/main" xmlns="" val="2011685993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152846608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979252599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562588111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173042269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160819766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850338961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229932586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360485556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790280012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009783148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4015857104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0741476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7256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456853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45266"/>
              </p:ext>
            </p:extLst>
          </p:nvPr>
        </p:nvGraphicFramePr>
        <p:xfrm>
          <a:off x="1295636" y="3356737"/>
          <a:ext cx="7326774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598">
                  <a:extLst>
                    <a:ext uri="{9D8B030D-6E8A-4147-A177-3AD203B41FA5}">
                      <a16:colId xmlns:a16="http://schemas.microsoft.com/office/drawing/2014/main" xmlns="" val="4143545438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951819417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868673536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426652947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65120759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2120384300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181183257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19649456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239037374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359695350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954742843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410871847"/>
                    </a:ext>
                  </a:extLst>
                </a:gridCol>
                <a:gridCol w="563598">
                  <a:extLst>
                    <a:ext uri="{9D8B030D-6E8A-4147-A177-3AD203B41FA5}">
                      <a16:colId xmlns:a16="http://schemas.microsoft.com/office/drawing/2014/main" xmlns="" val="1186997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3812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96204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243171" y="3047342"/>
            <a:ext cx="1455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Алфавит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5945" y="4068377"/>
            <a:ext cx="821209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записана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первом столбце, именованном тремя символами. Левее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расположено 26 столбцов с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односимвольными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именами и 26∙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26 = 676 </a:t>
            </a:r>
            <a:r>
              <a:rPr lang="ru-RU" sz="2200" dirty="0" err="1">
                <a:latin typeface="Arial" panose="020B0604020202020204" pitchFamily="34" charset="0"/>
                <a:cs typeface="Arial" panose="020B0604020202020204" pitchFamily="34" charset="0"/>
              </a:rPr>
              <a:t>двухсимвольных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имен. 676 + 26 = 702 столбца левее столбца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Номер столбца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- 703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Формула =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RC[741]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записана в ячейке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703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][1]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34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8" grpId="0" build="allAtOnce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11188" y="1054905"/>
                <a:ext cx="8306919" cy="1830654"/>
              </a:xfrm>
            </p:spPr>
            <p:txBody>
              <a:bodyPr/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 startAt="7"/>
                </a:pPr>
                <a:r>
                  <a:rPr lang="ru-RU" dirty="0"/>
                  <a:t>Число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перевели в восьмеричную и шестнадцатеричную  системы счисления. В обоих случаях получили двузначное число. Сколько чисел удовлетворяют этому условию?</a:t>
                </a:r>
              </a:p>
              <a:p>
                <a:pPr indent="446088"/>
                <a:r>
                  <a:rPr lang="ru-RU" b="1" dirty="0" smtClean="0"/>
                  <a:t>Решение</a:t>
                </a:r>
                <a:r>
                  <a:rPr lang="ru-RU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11188" y="1054905"/>
                <a:ext cx="8306919" cy="1830654"/>
              </a:xfrm>
              <a:blipFill rotWithShape="1">
                <a:blip r:embed="rId2"/>
                <a:stretch>
                  <a:fillRect l="-807" t="-1667" r="-1027" b="-7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2692" y="2991436"/>
                <a:ext cx="25492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7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92" y="2991436"/>
                <a:ext cx="25492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63688" y="3506138"/>
                <a:ext cx="273542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7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7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6138"/>
                <a:ext cx="2735429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Левая фигурная скобка 7"/>
          <p:cNvSpPr/>
          <p:nvPr/>
        </p:nvSpPr>
        <p:spPr>
          <a:xfrm>
            <a:off x="1604938" y="2917145"/>
            <a:ext cx="235518" cy="1080318"/>
          </a:xfrm>
          <a:prstGeom prst="leftBrace">
            <a:avLst>
              <a:gd name="adj1" fmla="val 2486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11065" y="2984763"/>
                <a:ext cx="1875257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7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065" y="2984763"/>
                <a:ext cx="1875257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32061" y="3499465"/>
                <a:ext cx="2259978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7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61" y="3499465"/>
                <a:ext cx="2259978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/>
          <p:cNvSpPr/>
          <p:nvPr/>
        </p:nvSpPr>
        <p:spPr>
          <a:xfrm>
            <a:off x="5473311" y="2910472"/>
            <a:ext cx="235518" cy="1080318"/>
          </a:xfrm>
          <a:prstGeom prst="leftBrace">
            <a:avLst>
              <a:gd name="adj1" fmla="val 2486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17224" y="4521105"/>
                <a:ext cx="1754519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&lt;64</m:t>
                      </m:r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24" y="4521105"/>
                <a:ext cx="1754519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8220" y="5035807"/>
                <a:ext cx="213924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&lt;256</m:t>
                      </m:r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20" y="5035807"/>
                <a:ext cx="2139240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Левая фигурная скобка 13"/>
          <p:cNvSpPr/>
          <p:nvPr/>
        </p:nvSpPr>
        <p:spPr>
          <a:xfrm>
            <a:off x="1602702" y="4454429"/>
            <a:ext cx="235518" cy="1080318"/>
          </a:xfrm>
          <a:prstGeom prst="leftBrace">
            <a:avLst>
              <a:gd name="adj1" fmla="val 2486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52120" y="4503956"/>
                <a:ext cx="1946880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sz="2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&lt;64</m:t>
                      </m:r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03956"/>
                <a:ext cx="1946880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08829" y="5530288"/>
            <a:ext cx="13054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48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652120" y="5017122"/>
                <a:ext cx="2095125" cy="4154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  <m:r>
                        <a:rPr lang="ru-RU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−16=48</m:t>
                      </m:r>
                    </m:oMath>
                  </m:oMathPara>
                </a14:m>
                <a:endParaRPr lang="ru-RU" sz="27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017122"/>
                <a:ext cx="2095125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49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597542"/>
          </a:xfrm>
        </p:spPr>
        <p:txBody>
          <a:bodyPr/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000" dirty="0"/>
              <a:t>http://i4.fastpic.ru/big/2011/0316/17/763de43b420e65f3bd5a5f475597e617.png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000" dirty="0"/>
              <a:t>http://www.rzd-expo.ru/images/history/Railways_of%20_the_Crimea/20.jpg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000" dirty="0"/>
              <a:t>http://alkerz.ru/uploads/posts/2015-04/stati-vdomim-abo-yak-postaviti-galochku-v-kontakt_653.png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000" dirty="0"/>
              <a:t>https://goo.gl/dtQ7ly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ru-RU" sz="1000" dirty="0"/>
              <a:t>http://</a:t>
            </a:r>
            <a:r>
              <a:rPr lang="ru-RU" sz="1000" dirty="0" smtClean="0"/>
              <a:t>windowsmir.ru/wp-content/uploads/2016/06/GIMP_logo.jpg</a:t>
            </a:r>
            <a:endParaRPr lang="en-US" sz="1000" dirty="0" smtClean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000" dirty="0"/>
              <a:t>http://gabrielecirulli.github.io/2048/</a:t>
            </a:r>
            <a:endParaRPr lang="ru-RU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системы счисления</a:t>
            </a:r>
          </a:p>
          <a:p>
            <a:r>
              <a:rPr lang="ru-RU" dirty="0" smtClean="0"/>
              <a:t>позиционная система счисления</a:t>
            </a:r>
          </a:p>
          <a:p>
            <a:r>
              <a:rPr lang="ru-RU" dirty="0" smtClean="0"/>
              <a:t>непозиционная система счисления</a:t>
            </a:r>
          </a:p>
          <a:p>
            <a:r>
              <a:rPr lang="ru-RU" dirty="0" smtClean="0"/>
              <a:t>базис системы счисления</a:t>
            </a:r>
          </a:p>
          <a:p>
            <a:r>
              <a:rPr lang="ru-RU" dirty="0" smtClean="0"/>
              <a:t>схема Горнера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611188" y="1052513"/>
            <a:ext cx="8281987" cy="853433"/>
            <a:chOff x="14923234" y="2629365"/>
            <a:chExt cx="8281987" cy="853433"/>
          </a:xfrm>
        </p:grpSpPr>
        <p:sp>
          <p:nvSpPr>
            <p:cNvPr id="23" name="Овал 22"/>
            <p:cNvSpPr/>
            <p:nvPr/>
          </p:nvSpPr>
          <p:spPr>
            <a:xfrm>
              <a:off x="14923234" y="2701596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4" name="Группа 7"/>
            <p:cNvGrpSpPr/>
            <p:nvPr/>
          </p:nvGrpSpPr>
          <p:grpSpPr>
            <a:xfrm>
              <a:off x="14923747" y="2629365"/>
              <a:ext cx="8280000" cy="853433"/>
              <a:chOff x="10750003" y="2913451"/>
              <a:chExt cx="5970574" cy="853433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10750003" y="2913451"/>
                <a:ext cx="597057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10750003" y="3766884"/>
                <a:ext cx="597057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15637613" y="2845612"/>
              <a:ext cx="756760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Система счисления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это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способ записи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чисел.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09498" y="2060575"/>
            <a:ext cx="3602462" cy="1368425"/>
            <a:chOff x="609498" y="2060575"/>
            <a:chExt cx="3862770" cy="1368425"/>
          </a:xfrm>
        </p:grpSpPr>
        <p:sp>
          <p:nvSpPr>
            <p:cNvPr id="6" name="Полилиния 5"/>
            <p:cNvSpPr/>
            <p:nvPr/>
          </p:nvSpPr>
          <p:spPr>
            <a:xfrm>
              <a:off x="611188" y="2060575"/>
              <a:ext cx="3854251" cy="1368425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1215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4523698" y="0"/>
                  </a:lnTo>
                  <a:cubicBezTo>
                    <a:pt x="4610692" y="0"/>
                    <a:pt x="4681215" y="70523"/>
                    <a:pt x="4681215" y="157517"/>
                  </a:cubicBezTo>
                  <a:lnTo>
                    <a:pt x="4681215" y="1417657"/>
                  </a:lnTo>
                  <a:cubicBezTo>
                    <a:pt x="4681215" y="1504651"/>
                    <a:pt x="4610692" y="1575174"/>
                    <a:pt x="4523698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80000" tIns="540000" rIns="684000" bIns="83820" numCol="1" spcCol="1270" anchor="t" anchorCtr="0">
              <a:noAutofit/>
            </a:bodyPr>
            <a:lstStyle/>
            <a:p>
              <a:pPr marL="358775" lvl="1" indent="-3429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Узелки</a:t>
              </a:r>
              <a:endParaRPr lang="ru-RU" sz="2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58775" lvl="1" indent="-3429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Камни</a:t>
              </a:r>
              <a:endParaRPr lang="ru-RU" sz="2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Полилиния 29"/>
            <p:cNvSpPr/>
            <p:nvPr/>
          </p:nvSpPr>
          <p:spPr>
            <a:xfrm>
              <a:off x="609498" y="2060575"/>
              <a:ext cx="3862770" cy="384452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t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Унарные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4500688" y="2060575"/>
            <a:ext cx="4392487" cy="1368425"/>
            <a:chOff x="609498" y="2060575"/>
            <a:chExt cx="3862770" cy="1368425"/>
          </a:xfrm>
        </p:grpSpPr>
        <p:sp>
          <p:nvSpPr>
            <p:cNvPr id="33" name="Полилиния 32">
              <a:hlinkClick r:id="rId3" action="ppaction://hlinksldjump"/>
            </p:cNvPr>
            <p:cNvSpPr/>
            <p:nvPr/>
          </p:nvSpPr>
          <p:spPr>
            <a:xfrm>
              <a:off x="611188" y="2060575"/>
              <a:ext cx="3861080" cy="1368425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1215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4523698" y="0"/>
                  </a:lnTo>
                  <a:cubicBezTo>
                    <a:pt x="4610692" y="0"/>
                    <a:pt x="4681215" y="70523"/>
                    <a:pt x="4681215" y="157517"/>
                  </a:cubicBezTo>
                  <a:lnTo>
                    <a:pt x="4681215" y="1417657"/>
                  </a:lnTo>
                  <a:cubicBezTo>
                    <a:pt x="4681215" y="1504651"/>
                    <a:pt x="4610692" y="1575174"/>
                    <a:pt x="4523698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80000" tIns="540000" rIns="180000" bIns="83820" numCol="1" spcCol="1270" anchor="t" anchorCtr="0">
              <a:noAutofit/>
            </a:bodyPr>
            <a:lstStyle/>
            <a:p>
              <a:pPr marL="358775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Римская 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{I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V, X, L, C, D, 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M}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58775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Кириллическая</a:t>
              </a:r>
              <a:endParaRPr lang="ru-RU" sz="22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Полилиния 33">
              <a:hlinkClick r:id="rId3" action="ppaction://hlinksldjump"/>
            </p:cNvPr>
            <p:cNvSpPr/>
            <p:nvPr/>
          </p:nvSpPr>
          <p:spPr>
            <a:xfrm>
              <a:off x="609498" y="2060575"/>
              <a:ext cx="3862770" cy="384452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t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Непозиционные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Прямая соединительная линия 37"/>
          <p:cNvCxnSpPr/>
          <p:nvPr/>
        </p:nvCxnSpPr>
        <p:spPr>
          <a:xfrm>
            <a:off x="4499992" y="3933056"/>
            <a:ext cx="4132689" cy="0"/>
          </a:xfrm>
          <a:prstGeom prst="line">
            <a:avLst/>
          </a:prstGeom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2916560" y="3645024"/>
            <a:ext cx="5958833" cy="2376264"/>
            <a:chOff x="609498" y="2060575"/>
            <a:chExt cx="3862770" cy="2376264"/>
          </a:xfrm>
        </p:grpSpPr>
        <p:sp>
          <p:nvSpPr>
            <p:cNvPr id="40" name="Полилиния 39">
              <a:hlinkClick r:id="rId4" action="ppaction://hlinksldjump"/>
            </p:cNvPr>
            <p:cNvSpPr/>
            <p:nvPr/>
          </p:nvSpPr>
          <p:spPr>
            <a:xfrm>
              <a:off x="618017" y="2060575"/>
              <a:ext cx="3854251" cy="2376264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1215" h="1575174">
                  <a:moveTo>
                    <a:pt x="0" y="157517"/>
                  </a:moveTo>
                  <a:cubicBezTo>
                    <a:pt x="0" y="70523"/>
                    <a:pt x="70523" y="0"/>
                    <a:pt x="157517" y="0"/>
                  </a:cubicBezTo>
                  <a:lnTo>
                    <a:pt x="4523698" y="0"/>
                  </a:lnTo>
                  <a:cubicBezTo>
                    <a:pt x="4610692" y="0"/>
                    <a:pt x="4681215" y="70523"/>
                    <a:pt x="4681215" y="157517"/>
                  </a:cubicBezTo>
                  <a:lnTo>
                    <a:pt x="4681215" y="1417657"/>
                  </a:lnTo>
                  <a:cubicBezTo>
                    <a:pt x="4681215" y="1504651"/>
                    <a:pt x="4610692" y="1575174"/>
                    <a:pt x="4523698" y="1575174"/>
                  </a:cubicBezTo>
                  <a:lnTo>
                    <a:pt x="157517" y="1575174"/>
                  </a:lnTo>
                  <a:cubicBezTo>
                    <a:pt x="70523" y="1575174"/>
                    <a:pt x="0" y="1504651"/>
                    <a:pt x="0" y="1417657"/>
                  </a:cubicBezTo>
                  <a:lnTo>
                    <a:pt x="0" y="157517"/>
                  </a:ln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80000" tIns="540000" rIns="36000" bIns="83820" numCol="1" spcCol="1270" anchor="t" anchorCtr="0">
              <a:noAutofit/>
            </a:bodyPr>
            <a:lstStyle/>
            <a:p>
              <a:pPr marL="342900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Двоичная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{0, 1}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Восьмеричная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{0, 1, 2, 3, 4, 5, 6, 7}</a:t>
              </a:r>
            </a:p>
            <a:p>
              <a:pPr marL="342900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Двенадцатеричная 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{0, 1, …, 9, T, E}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Шестнадцатеричная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ru-RU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{0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1, </a:t>
              </a: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3, 4, 5, 6, 7, 8, 9</a:t>
              </a:r>
              <a:r>
                <a:rPr lang="ru-RU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B, C, D, </a:t>
              </a:r>
              <a:r>
                <a:rPr lang="en-US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E, 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F}</a:t>
              </a: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342900" lvl="1" indent="-342900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q"/>
              </a:pPr>
              <a:endPara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Полилиния 40">
              <a:hlinkClick r:id="rId4" action="ppaction://hlinksldjump"/>
            </p:cNvPr>
            <p:cNvSpPr/>
            <p:nvPr/>
          </p:nvSpPr>
          <p:spPr>
            <a:xfrm>
              <a:off x="609498" y="2060575"/>
              <a:ext cx="3862770" cy="384452"/>
            </a:xfrm>
            <a:custGeom>
              <a:avLst/>
              <a:gdLst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157517 w 4681215"/>
                <a:gd name="connsiteY6" fmla="*/ 1575174 h 1575174"/>
                <a:gd name="connsiteX7" fmla="*/ 0 w 4681215"/>
                <a:gd name="connsiteY7" fmla="*/ 1417657 h 1575174"/>
                <a:gd name="connsiteX8" fmla="*/ 0 w 4681215"/>
                <a:gd name="connsiteY8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4523698 w 4681215"/>
                <a:gd name="connsiteY5" fmla="*/ 1575174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81215 w 4681215"/>
                <a:gd name="connsiteY4" fmla="*/ 1417657 h 1575174"/>
                <a:gd name="connsiteX5" fmla="*/ 0 w 4681215"/>
                <a:gd name="connsiteY5" fmla="*/ 1417657 h 1575174"/>
                <a:gd name="connsiteX6" fmla="*/ 0 w 4681215"/>
                <a:gd name="connsiteY6" fmla="*/ 157517 h 1575174"/>
                <a:gd name="connsiteX0" fmla="*/ 0 w 4681215"/>
                <a:gd name="connsiteY0" fmla="*/ 157517 h 1575174"/>
                <a:gd name="connsiteX1" fmla="*/ 157517 w 4681215"/>
                <a:gd name="connsiteY1" fmla="*/ 0 h 1575174"/>
                <a:gd name="connsiteX2" fmla="*/ 4523698 w 4681215"/>
                <a:gd name="connsiteY2" fmla="*/ 0 h 1575174"/>
                <a:gd name="connsiteX3" fmla="*/ 4681215 w 4681215"/>
                <a:gd name="connsiteY3" fmla="*/ 157517 h 1575174"/>
                <a:gd name="connsiteX4" fmla="*/ 4670008 w 4681215"/>
                <a:gd name="connsiteY4" fmla="*/ 420414 h 1575174"/>
                <a:gd name="connsiteX5" fmla="*/ 4681215 w 4681215"/>
                <a:gd name="connsiteY5" fmla="*/ 1417657 h 1575174"/>
                <a:gd name="connsiteX6" fmla="*/ 0 w 4681215"/>
                <a:gd name="connsiteY6" fmla="*/ 1417657 h 1575174"/>
                <a:gd name="connsiteX7" fmla="*/ 0 w 4681215"/>
                <a:gd name="connsiteY7" fmla="*/ 157517 h 1575174"/>
                <a:gd name="connsiteX0" fmla="*/ 10347 w 4691562"/>
                <a:gd name="connsiteY0" fmla="*/ 157517 h 1575174"/>
                <a:gd name="connsiteX1" fmla="*/ 167864 w 4691562"/>
                <a:gd name="connsiteY1" fmla="*/ 0 h 1575174"/>
                <a:gd name="connsiteX2" fmla="*/ 4534045 w 4691562"/>
                <a:gd name="connsiteY2" fmla="*/ 0 h 1575174"/>
                <a:gd name="connsiteX3" fmla="*/ 4691562 w 4691562"/>
                <a:gd name="connsiteY3" fmla="*/ 157517 h 1575174"/>
                <a:gd name="connsiteX4" fmla="*/ 4680355 w 4691562"/>
                <a:gd name="connsiteY4" fmla="*/ 420414 h 1575174"/>
                <a:gd name="connsiteX5" fmla="*/ 4691562 w 4691562"/>
                <a:gd name="connsiteY5" fmla="*/ 1417657 h 1575174"/>
                <a:gd name="connsiteX6" fmla="*/ 10347 w 4691562"/>
                <a:gd name="connsiteY6" fmla="*/ 1417657 h 1575174"/>
                <a:gd name="connsiteX7" fmla="*/ 0 w 4691562"/>
                <a:gd name="connsiteY7" fmla="*/ 420414 h 1575174"/>
                <a:gd name="connsiteX8" fmla="*/ 10347 w 4691562"/>
                <a:gd name="connsiteY8" fmla="*/ 157517 h 1575174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1417657"/>
                <a:gd name="connsiteX1" fmla="*/ 167864 w 4691562"/>
                <a:gd name="connsiteY1" fmla="*/ 0 h 1417657"/>
                <a:gd name="connsiteX2" fmla="*/ 4534045 w 4691562"/>
                <a:gd name="connsiteY2" fmla="*/ 0 h 1417657"/>
                <a:gd name="connsiteX3" fmla="*/ 4691562 w 4691562"/>
                <a:gd name="connsiteY3" fmla="*/ 157517 h 1417657"/>
                <a:gd name="connsiteX4" fmla="*/ 4680355 w 4691562"/>
                <a:gd name="connsiteY4" fmla="*/ 420414 h 1417657"/>
                <a:gd name="connsiteX5" fmla="*/ 4691562 w 4691562"/>
                <a:gd name="connsiteY5" fmla="*/ 1417657 h 1417657"/>
                <a:gd name="connsiteX6" fmla="*/ 0 w 4691562"/>
                <a:gd name="connsiteY6" fmla="*/ 420414 h 1417657"/>
                <a:gd name="connsiteX7" fmla="*/ 10347 w 4691562"/>
                <a:gd name="connsiteY7" fmla="*/ 157517 h 1417657"/>
                <a:gd name="connsiteX0" fmla="*/ 10347 w 4691562"/>
                <a:gd name="connsiteY0" fmla="*/ 157517 h 420414"/>
                <a:gd name="connsiteX1" fmla="*/ 167864 w 4691562"/>
                <a:gd name="connsiteY1" fmla="*/ 0 h 420414"/>
                <a:gd name="connsiteX2" fmla="*/ 4534045 w 4691562"/>
                <a:gd name="connsiteY2" fmla="*/ 0 h 420414"/>
                <a:gd name="connsiteX3" fmla="*/ 4691562 w 4691562"/>
                <a:gd name="connsiteY3" fmla="*/ 157517 h 420414"/>
                <a:gd name="connsiteX4" fmla="*/ 4680355 w 4691562"/>
                <a:gd name="connsiteY4" fmla="*/ 420414 h 420414"/>
                <a:gd name="connsiteX5" fmla="*/ 0 w 4691562"/>
                <a:gd name="connsiteY5" fmla="*/ 420414 h 420414"/>
                <a:gd name="connsiteX6" fmla="*/ 10347 w 4691562"/>
                <a:gd name="connsiteY6" fmla="*/ 157517 h 42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91562" h="420414">
                  <a:moveTo>
                    <a:pt x="10347" y="157517"/>
                  </a:moveTo>
                  <a:cubicBezTo>
                    <a:pt x="10347" y="70523"/>
                    <a:pt x="80870" y="0"/>
                    <a:pt x="167864" y="0"/>
                  </a:cubicBezTo>
                  <a:lnTo>
                    <a:pt x="4534045" y="0"/>
                  </a:lnTo>
                  <a:cubicBezTo>
                    <a:pt x="4621039" y="0"/>
                    <a:pt x="4691562" y="70523"/>
                    <a:pt x="4691562" y="157517"/>
                  </a:cubicBezTo>
                  <a:lnTo>
                    <a:pt x="4680355" y="420414"/>
                  </a:lnTo>
                  <a:lnTo>
                    <a:pt x="0" y="420414"/>
                  </a:lnTo>
                  <a:lnTo>
                    <a:pt x="10347" y="157517"/>
                  </a:lnTo>
                  <a:close/>
                </a:path>
              </a:pathLst>
            </a:cu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80000" tIns="36000" rIns="83821" bIns="83820" numCol="1" spcCol="1270" anchor="t" anchorCtr="0">
              <a:noAutofit/>
            </a:bodyPr>
            <a:lstStyle/>
            <a:p>
              <a:pPr marL="228600" indent="-22860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Позиционные</a:t>
              </a:r>
              <a:endParaRPr lang="ru-RU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9" y="3837250"/>
            <a:ext cx="1476090" cy="23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Позиционные системы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1052513"/>
            <a:ext cx="58443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Двенадцатеричная система счисления </a:t>
            </a:r>
            <a:r>
              <a:rPr lang="ru-RU" sz="2200" dirty="0" smtClean="0">
                <a:latin typeface="Arial" panose="020B0604020202020204" pitchFamily="34" charset="0"/>
              </a:rPr>
              <a:t>– позиционная </a:t>
            </a:r>
            <a:r>
              <a:rPr lang="ru-RU" sz="2200" dirty="0">
                <a:latin typeface="Arial" panose="020B0604020202020204" pitchFamily="34" charset="0"/>
              </a:rPr>
              <a:t>система счисления с основанием </a:t>
            </a:r>
            <a:r>
              <a:rPr lang="ru-RU" sz="2200" i="1" dirty="0">
                <a:latin typeface="Arial" panose="020B0604020202020204" pitchFamily="34" charset="0"/>
              </a:rPr>
              <a:t>12</a:t>
            </a:r>
            <a:r>
              <a:rPr lang="ru-RU" sz="2200" dirty="0">
                <a:latin typeface="Arial" panose="020B0604020202020204" pitchFamily="34" charset="0"/>
              </a:rPr>
              <a:t>. </a:t>
            </a:r>
            <a:r>
              <a:rPr lang="ru-RU" sz="2200" dirty="0" smtClean="0">
                <a:latin typeface="Arial" panose="020B0604020202020204" pitchFamily="34" charset="0"/>
              </a:rPr>
              <a:t>Используются </a:t>
            </a:r>
            <a:r>
              <a:rPr lang="ru-RU" sz="2200" dirty="0">
                <a:latin typeface="Arial" panose="020B0604020202020204" pitchFamily="34" charset="0"/>
              </a:rPr>
              <a:t>цифры </a:t>
            </a:r>
            <a:r>
              <a:rPr lang="ru-RU" sz="2200" dirty="0" smtClean="0">
                <a:latin typeface="Arial" panose="020B0604020202020204" pitchFamily="34" charset="0"/>
              </a:rPr>
              <a:t/>
            </a:r>
            <a:br>
              <a:rPr lang="ru-RU" sz="2200" dirty="0" smtClean="0">
                <a:latin typeface="Arial" panose="020B0604020202020204" pitchFamily="34" charset="0"/>
              </a:rPr>
            </a:br>
            <a:r>
              <a:rPr lang="ru-RU" sz="2200" i="1" dirty="0">
                <a:latin typeface="Arial" panose="020B0604020202020204" pitchFamily="34" charset="0"/>
              </a:rPr>
              <a:t>0–9</a:t>
            </a:r>
            <a:r>
              <a:rPr lang="ru-RU" sz="2200" dirty="0">
                <a:latin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</a:rPr>
              <a:t>A</a:t>
            </a:r>
            <a:r>
              <a:rPr lang="ru-RU" sz="2200" dirty="0">
                <a:latin typeface="Arial" panose="020B0604020202020204" pitchFamily="34" charset="0"/>
              </a:rPr>
              <a:t>, </a:t>
            </a:r>
            <a:r>
              <a:rPr lang="ru-RU" sz="2200" i="1" dirty="0">
                <a:latin typeface="Arial" panose="020B0604020202020204" pitchFamily="34" charset="0"/>
              </a:rPr>
              <a:t>B</a:t>
            </a:r>
            <a:r>
              <a:rPr lang="ru-RU" sz="2200" dirty="0">
                <a:latin typeface="Arial" panose="020B0604020202020204" pitchFamily="34" charset="0"/>
              </a:rPr>
              <a:t>. Существует другая система обозначения, где для недостающих цифр используют </a:t>
            </a:r>
            <a:r>
              <a:rPr lang="ru-RU" sz="2200" i="1" dirty="0">
                <a:latin typeface="Arial" panose="020B0604020202020204" pitchFamily="34" charset="0"/>
              </a:rPr>
              <a:t>T</a:t>
            </a:r>
            <a:r>
              <a:rPr lang="ru-RU" sz="2200" dirty="0" smtClean="0">
                <a:latin typeface="Arial" panose="020B0604020202020204" pitchFamily="34" charset="0"/>
              </a:rPr>
              <a:t> (</a:t>
            </a:r>
            <a:r>
              <a:rPr lang="en-US" sz="2200" i="1" dirty="0">
                <a:latin typeface="Arial" panose="020B0604020202020204" pitchFamily="34" charset="0"/>
              </a:rPr>
              <a:t>ten</a:t>
            </a:r>
            <a:r>
              <a:rPr lang="en-US" sz="2200" dirty="0" smtClean="0">
                <a:latin typeface="Arial" panose="020B0604020202020204" pitchFamily="34" charset="0"/>
              </a:rPr>
              <a:t>)</a:t>
            </a:r>
            <a:r>
              <a:rPr lang="ru-RU" sz="2200" dirty="0" smtClean="0">
                <a:latin typeface="Arial" panose="020B0604020202020204" pitchFamily="34" charset="0"/>
              </a:rPr>
              <a:t> и </a:t>
            </a:r>
            <a:r>
              <a:rPr lang="en-US" sz="2200" i="1" dirty="0">
                <a:latin typeface="Arial" panose="020B0604020202020204" pitchFamily="34" charset="0"/>
              </a:rPr>
              <a:t>E</a:t>
            </a:r>
            <a:r>
              <a:rPr lang="en-US" sz="2200" dirty="0" smtClean="0">
                <a:latin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</a:rPr>
              <a:t>(</a:t>
            </a:r>
            <a:r>
              <a:rPr lang="en-US" sz="2200" dirty="0" smtClean="0">
                <a:latin typeface="Arial" panose="020B0604020202020204" pitchFamily="34" charset="0"/>
              </a:rPr>
              <a:t>e</a:t>
            </a:r>
            <a:r>
              <a:rPr lang="ru-RU" sz="2200" i="1" dirty="0" err="1">
                <a:latin typeface="Arial" panose="020B0604020202020204" pitchFamily="34" charset="0"/>
              </a:rPr>
              <a:t>leven</a:t>
            </a:r>
            <a:r>
              <a:rPr lang="ru-RU" sz="2200" dirty="0" smtClean="0">
                <a:latin typeface="Arial" panose="020B0604020202020204" pitchFamily="34" charset="0"/>
              </a:rPr>
              <a:t>).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Неоднократно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предлагался переход на двенадцатеричную систему счисления. </a:t>
            </a:r>
            <a:endParaRPr lang="ru-RU" sz="2200" dirty="0" smtClean="0">
              <a:latin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Преимущество – большое количество делителей основания </a:t>
            </a:r>
            <a:r>
              <a:rPr lang="ru-RU" sz="2200" i="1" dirty="0" smtClean="0">
                <a:solidFill>
                  <a:srgbClr val="252525"/>
                </a:solidFill>
                <a:latin typeface="Arial" panose="020B0604020202020204" pitchFamily="34" charset="0"/>
              </a:rPr>
              <a:t>12</a:t>
            </a:r>
            <a:r>
              <a:rPr lang="ru-RU" sz="2200" dirty="0" smtClean="0">
                <a:solidFill>
                  <a:srgbClr val="252525"/>
                </a:solidFill>
                <a:latin typeface="Arial" panose="020B0604020202020204" pitchFamily="34" charset="0"/>
              </a:rPr>
              <a:t>:  </a:t>
            </a:r>
            <a:r>
              <a:rPr lang="ru-RU" sz="2200" i="1" dirty="0">
                <a:solidFill>
                  <a:srgbClr val="252525"/>
                </a:solidFill>
                <a:latin typeface="Arial" panose="020B0604020202020204" pitchFamily="34" charset="0"/>
              </a:rPr>
              <a:t>2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ru-RU" sz="2200" i="1" dirty="0">
                <a:solidFill>
                  <a:srgbClr val="252525"/>
                </a:solidFill>
                <a:latin typeface="Arial" panose="020B0604020202020204" pitchFamily="34" charset="0"/>
              </a:rPr>
              <a:t>3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ru-RU" sz="2200" i="1" dirty="0">
                <a:solidFill>
                  <a:srgbClr val="252525"/>
                </a:solidFill>
                <a:latin typeface="Arial" panose="020B0604020202020204" pitchFamily="34" charset="0"/>
              </a:rPr>
              <a:t>4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ru-RU" sz="2200" i="1" dirty="0">
                <a:solidFill>
                  <a:srgbClr val="252525"/>
                </a:solidFill>
                <a:latin typeface="Arial" panose="020B0604020202020204" pitchFamily="34" charset="0"/>
              </a:rPr>
              <a:t>6</a:t>
            </a:r>
            <a:r>
              <a:rPr lang="ru-RU" sz="220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31840" y="3645024"/>
            <a:ext cx="5580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400709" y="4484221"/>
            <a:ext cx="51852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1/12 доля (разных величин) – унция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1/12 шиллинга = 1 английский пенс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1/12 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фута = 1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дюйм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 гросс = 12 дюжин = 144 штуки</a:t>
            </a:r>
          </a:p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1 масса = 12 гроссов = 1728 штук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 дюжина = 12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штук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Documents and Settings\Администратор.HOME-FDD52612A3\Рабочий стол\Рисунок1.png"/>
          <p:cNvPicPr>
            <a:picLocks noChangeAspect="1" noChangeArrowheads="1"/>
          </p:cNvPicPr>
          <p:nvPr/>
        </p:nvPicPr>
        <p:blipFill>
          <a:blip r:embed="rId2"/>
          <a:srcRect l="22179"/>
          <a:stretch>
            <a:fillRect/>
          </a:stretch>
        </p:blipFill>
        <p:spPr bwMode="auto">
          <a:xfrm>
            <a:off x="359532" y="1098678"/>
            <a:ext cx="2630666" cy="3385543"/>
          </a:xfrm>
          <a:prstGeom prst="rect">
            <a:avLst/>
          </a:prstGeom>
          <a:noFill/>
        </p:spPr>
      </p:pic>
      <p:sp>
        <p:nvSpPr>
          <p:cNvPr id="3" name="Овал 2"/>
          <p:cNvSpPr/>
          <p:nvPr/>
        </p:nvSpPr>
        <p:spPr>
          <a:xfrm>
            <a:off x="1619672" y="4185084"/>
            <a:ext cx="296782" cy="25202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 descr="C:\Documents and Settings\Администратор.HOME-FDD52612A3\Рабочий стол\Рисунок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00372"/>
            <a:ext cx="2657475" cy="3632200"/>
          </a:xfrm>
          <a:prstGeom prst="rect">
            <a:avLst/>
          </a:prstGeom>
          <a:noFill/>
        </p:spPr>
      </p:pic>
      <p:sp>
        <p:nvSpPr>
          <p:cNvPr id="10" name="Управляющая кнопка: возврат 9">
            <a:hlinkClick r:id="rId4" action="ppaction://hlinksldjump" highlightClick="1"/>
          </p:cNvPr>
          <p:cNvSpPr/>
          <p:nvPr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Непозиционные системы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071191"/>
            <a:ext cx="2520975" cy="226887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8" y="1024707"/>
            <a:ext cx="4523668" cy="25959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11188" y="3789040"/>
            <a:ext cx="82819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Кириллическая система счисления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основана на алфавитной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записи чисел с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использованием кириллицы или глаголицы. Применялась 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России до начала XVIII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века. В настоящее время  используется в церковнославянском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языке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355600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отличия от букв над числовым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значением писался специальный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титло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964882" y="3284984"/>
            <a:ext cx="24242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Часы</a:t>
            </a:r>
            <a:r>
              <a:rPr lang="ru-R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(Суздаль)</a:t>
            </a:r>
            <a:endParaRPr lang="ru-RU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Управляющая кнопка: возврат 7">
            <a:hlinkClick r:id="rId4" action="ppaction://hlinksldjump" highlightClick="1"/>
          </p:cNvPr>
          <p:cNvSpPr/>
          <p:nvPr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Позиционные системы счисления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88182" y="1052513"/>
            <a:ext cx="8323613" cy="1152351"/>
            <a:chOff x="2925642" y="4754669"/>
            <a:chExt cx="8323613" cy="1152351"/>
          </a:xfrm>
        </p:grpSpPr>
        <p:sp>
          <p:nvSpPr>
            <p:cNvPr id="5" name="Овал 4"/>
            <p:cNvSpPr/>
            <p:nvPr/>
          </p:nvSpPr>
          <p:spPr>
            <a:xfrm>
              <a:off x="2925642" y="4946925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2943333" y="4754669"/>
              <a:ext cx="8281987" cy="1152351"/>
              <a:chOff x="2111199" y="5038755"/>
              <a:chExt cx="5972202" cy="1152351"/>
            </a:xfrm>
          </p:grpSpPr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2111199" y="5038755"/>
                <a:ext cx="597220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2114546" y="6191106"/>
                <a:ext cx="59688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одзаголовок 5"/>
            <p:cNvSpPr txBox="1">
              <a:spLocks/>
            </p:cNvSpPr>
            <p:nvPr/>
          </p:nvSpPr>
          <p:spPr>
            <a:xfrm>
              <a:off x="3657713" y="4792440"/>
              <a:ext cx="7591542" cy="11145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Система счисления называется </a:t>
              </a:r>
              <a:r>
                <a:rPr lang="ru-RU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позиционной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если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количественный</a:t>
              </a:r>
              <a:r>
                <a:rPr lang="en-US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эквивалент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цифры зависит от её положения (места, позиции) в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записи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числа.</a:t>
              </a: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642909" y="2258481"/>
            <a:ext cx="82502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Основное достоинство любой позиционной системы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счисления – возможность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записи произвольного числа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ограниченным количеством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символов.</a:t>
            </a: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04749"/>
              </p:ext>
            </p:extLst>
          </p:nvPr>
        </p:nvGraphicFramePr>
        <p:xfrm>
          <a:off x="755649" y="3465069"/>
          <a:ext cx="8146232" cy="2832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751">
                  <a:extLst>
                    <a:ext uri="{9D8B030D-6E8A-4147-A177-3AD203B41FA5}">
                      <a16:colId xmlns:a16="http://schemas.microsoft.com/office/drawing/2014/main" xmlns="" val="1565745360"/>
                    </a:ext>
                  </a:extLst>
                </a:gridCol>
                <a:gridCol w="3264670">
                  <a:extLst>
                    <a:ext uri="{9D8B030D-6E8A-4147-A177-3AD203B41FA5}">
                      <a16:colId xmlns:a16="http://schemas.microsoft.com/office/drawing/2014/main" xmlns="" val="2794635132"/>
                    </a:ext>
                  </a:extLst>
                </a:gridCol>
                <a:gridCol w="3285811">
                  <a:extLst>
                    <a:ext uri="{9D8B030D-6E8A-4147-A177-3AD203B41FA5}">
                      <a16:colId xmlns:a16="http://schemas.microsoft.com/office/drawing/2014/main" xmlns="" val="3007178940"/>
                    </a:ext>
                  </a:extLst>
                </a:gridCol>
              </a:tblGrid>
              <a:tr h="355668"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Основание</a:t>
                      </a:r>
                      <a:endParaRPr lang="ru-R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Базис</a:t>
                      </a:r>
                      <a:endParaRPr lang="ru-RU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5173746"/>
                  </a:ext>
                </a:extLst>
              </a:tr>
              <a:tr h="58797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2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Двоичная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 4, 8, 16, 32, …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92918928"/>
                  </a:ext>
                </a:extLst>
              </a:tr>
              <a:tr h="48005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3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Троичная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1, 3,</a:t>
                      </a:r>
                      <a:r>
                        <a:rPr lang="ru-RU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9, 27, 81, 243, …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99021045"/>
                  </a:ext>
                </a:extLst>
              </a:tr>
              <a:tr h="68397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8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Восьмеричная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8, 64, 512, …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42693454"/>
                  </a:ext>
                </a:extLst>
              </a:tr>
              <a:tr h="683977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= 16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Шестнадцатеричная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</a:t>
                      </a:r>
                      <a:r>
                        <a:rPr lang="en-US" sz="2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16, 256, 4096, … 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8271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Позиционная </a:t>
            </a:r>
            <a:r>
              <a:rPr lang="ru-RU" smtClean="0"/>
              <a:t>система счисления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94126" y="3112633"/>
                <a:ext cx="829373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26" y="3112633"/>
                <a:ext cx="8293734" cy="830997"/>
              </a:xfrm>
              <a:prstGeom prst="rect">
                <a:avLst/>
              </a:prstGeom>
              <a:blipFill rotWithShape="0"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 hidden="1"/>
              <p:cNvSpPr/>
              <p:nvPr/>
            </p:nvSpPr>
            <p:spPr>
              <a:xfrm>
                <a:off x="1907704" y="4365104"/>
                <a:ext cx="5472608" cy="1542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5600" indent="-355600"/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 	–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основание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системы счисления;</a:t>
                </a:r>
              </a:p>
              <a:p>
                <a:pPr marL="533400" indent="-53340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цифры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, принадлежащие алфавиту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системы счисления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(0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≤ </a:t>
                </a:r>
                <a:r>
                  <a:rPr lang="ru-RU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q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– 1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весовой коэффициент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разряда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Прямоугольник 4" hidden="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365104"/>
                <a:ext cx="5472608" cy="1542282"/>
              </a:xfrm>
              <a:prstGeom prst="rect">
                <a:avLst/>
              </a:prstGeom>
              <a:blipFill rotWithShape="0">
                <a:blip r:embed="rId3"/>
                <a:stretch>
                  <a:fillRect l="-1448" t="-2372" r="-445" b="-7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151620" y="4581128"/>
                <a:ext cx="741682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2395,4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100+9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∙10+5+4∙0,1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620" y="4581128"/>
                <a:ext cx="741682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283023" y="5259359"/>
            <a:ext cx="1756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Свернутая </a:t>
            </a:r>
          </a:p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84459" y="5259359"/>
            <a:ext cx="2037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Развернутая </a:t>
            </a:r>
          </a:p>
          <a:p>
            <a:pPr algn="ctr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Левая фигурная скобка 16"/>
          <p:cNvSpPr/>
          <p:nvPr/>
        </p:nvSpPr>
        <p:spPr>
          <a:xfrm rot="16200000">
            <a:off x="2015357" y="4616771"/>
            <a:ext cx="215305" cy="864096"/>
          </a:xfrm>
          <a:prstGeom prst="leftBrace">
            <a:avLst>
              <a:gd name="adj1" fmla="val 4814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5435377" y="2492895"/>
            <a:ext cx="216025" cy="5112569"/>
          </a:xfrm>
          <a:prstGeom prst="leftBrace">
            <a:avLst>
              <a:gd name="adj1" fmla="val 48148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594126" y="1052513"/>
            <a:ext cx="8336811" cy="1856693"/>
            <a:chOff x="594126" y="1052513"/>
            <a:chExt cx="8336811" cy="1856693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94126" y="1052513"/>
              <a:ext cx="8336811" cy="1856693"/>
              <a:chOff x="2912444" y="4754669"/>
              <a:chExt cx="8336811" cy="1856693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2912444" y="5332379"/>
                <a:ext cx="714380" cy="7143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000" b="1" dirty="0" smtClean="0">
                    <a:latin typeface="Arial Black" pitchFamily="34" charset="0"/>
                    <a:cs typeface="Arial" pitchFamily="34" charset="0"/>
                  </a:rPr>
                  <a:t>!</a:t>
                </a:r>
                <a:endParaRPr lang="ru-RU" sz="4000" b="1" dirty="0">
                  <a:latin typeface="Arial Black" pitchFamily="34" charset="0"/>
                  <a:cs typeface="Arial" pitchFamily="34" charset="0"/>
                </a:endParaRPr>
              </a:p>
            </p:txBody>
          </p:sp>
          <p:grpSp>
            <p:nvGrpSpPr>
              <p:cNvPr id="9" name="Группа 7"/>
              <p:cNvGrpSpPr/>
              <p:nvPr/>
            </p:nvGrpSpPr>
            <p:grpSpPr>
              <a:xfrm>
                <a:off x="2912444" y="4754669"/>
                <a:ext cx="8312877" cy="1856693"/>
                <a:chOff x="2088924" y="5038755"/>
                <a:chExt cx="5994477" cy="1856693"/>
              </a:xfrm>
            </p:grpSpPr>
            <p:cxnSp>
              <p:nvCxnSpPr>
                <p:cNvPr id="11" name="Прямая соединительная линия 10"/>
                <p:cNvCxnSpPr/>
                <p:nvPr/>
              </p:nvCxnSpPr>
              <p:spPr>
                <a:xfrm>
                  <a:off x="2111199" y="5038755"/>
                  <a:ext cx="597220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единительная линия 11"/>
                <p:cNvCxnSpPr/>
                <p:nvPr/>
              </p:nvCxnSpPr>
              <p:spPr>
                <a:xfrm>
                  <a:off x="2088924" y="6895448"/>
                  <a:ext cx="596885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Подзаголовок 5"/>
              <p:cNvSpPr txBox="1">
                <a:spLocks/>
              </p:cNvSpPr>
              <p:nvPr/>
            </p:nvSpPr>
            <p:spPr>
              <a:xfrm>
                <a:off x="3657713" y="4792440"/>
                <a:ext cx="7591542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just"/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Представление числа в виде суммы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разрядных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слагаемых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называется </a:t>
                </a:r>
                <a:r>
                  <a:rPr lang="ru-RU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развёрнутой формой </a:t>
                </a:r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записи</a:t>
                </a:r>
                <a:r>
                  <a:rPr lang="en-US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числа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в системе счисления с основанием </a:t>
                </a:r>
                <a:r>
                  <a:rPr lang="ru-RU" sz="2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Свёрнутой </a:t>
                </a:r>
                <a:r>
                  <a:rPr lang="ru-RU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формой представления числа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называется его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запись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в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виде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1799692" y="2419890"/>
                  <a:ext cx="629998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692" y="2419890"/>
                  <a:ext cx="629998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30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438742" y="3938589"/>
            <a:ext cx="216000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/>
          <p:cNvSpPr/>
          <p:nvPr/>
        </p:nvSpPr>
        <p:spPr>
          <a:xfrm>
            <a:off x="1654762" y="3938589"/>
            <a:ext cx="180000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/>
          <p:cNvSpPr/>
          <p:nvPr/>
        </p:nvSpPr>
        <p:spPr>
          <a:xfrm>
            <a:off x="1906770" y="3938589"/>
            <a:ext cx="216024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6407270" y="3938589"/>
            <a:ext cx="1080120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5147130" y="3938589"/>
            <a:ext cx="900100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3922994" y="3938589"/>
            <a:ext cx="900100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662854" y="3938589"/>
            <a:ext cx="936104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186690" y="3938589"/>
            <a:ext cx="252028" cy="6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Перевод чисел в 10-ую систему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042674" y="3208778"/>
                <a:ext cx="74166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102,3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74" y="3208778"/>
                <a:ext cx="741660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646630" y="4118609"/>
                <a:ext cx="741660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102,3</m:t>
                          </m:r>
                        </m:e>
                        <m:sub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RU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sz="2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0" y="4118609"/>
                <a:ext cx="7416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3490872" y="33738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19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1032" y="33738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19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1192" y="33738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19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11352" y="3373848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19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79310" y="39025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ru-RU" sz="19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63286" y="39025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ru-RU" sz="19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47262" y="3902585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ru-RU" sz="19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5334" y="3902585"/>
            <a:ext cx="39946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endParaRPr lang="ru-RU" sz="19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78704" y="3384452"/>
            <a:ext cx="31931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ru-RU" sz="19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862412"/>
            <a:ext cx="1790585" cy="179058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53173"/>
              </p:ext>
            </p:extLst>
          </p:nvPr>
        </p:nvGraphicFramePr>
        <p:xfrm>
          <a:off x="611188" y="5625244"/>
          <a:ext cx="6409084" cy="96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11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1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11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40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607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95742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2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0362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3628" y="5157192"/>
            <a:ext cx="5340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Базис двоичной системы счисления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11188" y="1064133"/>
            <a:ext cx="8282089" cy="1919839"/>
            <a:chOff x="611188" y="1064133"/>
            <a:chExt cx="8282089" cy="1919839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611188" y="1064133"/>
              <a:ext cx="8282089" cy="1919839"/>
              <a:chOff x="2929506" y="4851251"/>
              <a:chExt cx="8282089" cy="1919839"/>
            </a:xfrm>
          </p:grpSpPr>
          <p:sp>
            <p:nvSpPr>
              <p:cNvPr id="24" name="Овал 23"/>
              <p:cNvSpPr/>
              <p:nvPr/>
            </p:nvSpPr>
            <p:spPr>
              <a:xfrm>
                <a:off x="2929506" y="5474674"/>
                <a:ext cx="714380" cy="7143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000" b="1" dirty="0" smtClean="0">
                    <a:latin typeface="Arial Black" pitchFamily="34" charset="0"/>
                    <a:cs typeface="Arial" pitchFamily="34" charset="0"/>
                  </a:rPr>
                  <a:t>!</a:t>
                </a:r>
                <a:endParaRPr lang="ru-RU" sz="4000" b="1" dirty="0">
                  <a:latin typeface="Arial Black" pitchFamily="34" charset="0"/>
                  <a:cs typeface="Arial" pitchFamily="34" charset="0"/>
                </a:endParaRPr>
              </a:p>
            </p:txBody>
          </p:sp>
          <p:grpSp>
            <p:nvGrpSpPr>
              <p:cNvPr id="26" name="Группа 7"/>
              <p:cNvGrpSpPr/>
              <p:nvPr/>
            </p:nvGrpSpPr>
            <p:grpSpPr>
              <a:xfrm>
                <a:off x="2929506" y="4851251"/>
                <a:ext cx="8282089" cy="1919839"/>
                <a:chOff x="2101228" y="5135337"/>
                <a:chExt cx="5972275" cy="1919839"/>
              </a:xfrm>
            </p:grpSpPr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2101228" y="5135337"/>
                  <a:ext cx="597220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единительная линия 28"/>
                <p:cNvCxnSpPr/>
                <p:nvPr/>
              </p:nvCxnSpPr>
              <p:spPr>
                <a:xfrm>
                  <a:off x="2104648" y="7055176"/>
                  <a:ext cx="5968855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Подзаголовок 5"/>
              <p:cNvSpPr txBox="1">
                <a:spLocks/>
              </p:cNvSpPr>
              <p:nvPr/>
            </p:nvSpPr>
            <p:spPr>
              <a:xfrm>
                <a:off x="3649958" y="4958991"/>
                <a:ext cx="7561535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/>
              <a:p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перевода в 10-ую </a:t>
                </a:r>
                <a:r>
                  <a:rPr lang="ru-RU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систему </a:t>
                </a:r>
                <a:r>
                  <a:rPr lang="ru-RU" sz="2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счисления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8775" indent="-358775">
                  <a:buFont typeface="+mj-lt"/>
                  <a:buAutoNum type="arabicPeriod"/>
                </a:pP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З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аписать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развёрнутую форму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числа</a:t>
                </a:r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.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8775" indent="-358775">
                  <a:buFont typeface="+mj-lt"/>
                  <a:buAutoNum type="arabicPeriod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Представить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все числа, фигурирующие в развёрнутой форме,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 10-ой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системе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счисления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58775" indent="-358775">
                  <a:buFont typeface="+mj-lt"/>
                  <a:buAutoNum type="arabicPeriod"/>
                </a:pP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Вычислить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значение полученного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выражения.</a:t>
                </a:r>
                <a:endParaRPr lang="ru-RU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Прямоугольник 30"/>
                <p:cNvSpPr/>
                <p:nvPr/>
              </p:nvSpPr>
              <p:spPr>
                <a:xfrm>
                  <a:off x="6444208" y="1496392"/>
                  <a:ext cx="616032" cy="4901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31" name="Прямоугольник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208" y="1496392"/>
                  <a:ext cx="616032" cy="4901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727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48" grpId="0" animBg="1"/>
      <p:bldP spid="48" grpId="1" animBg="1"/>
      <p:bldP spid="47" grpId="0" animBg="1"/>
      <p:bldP spid="47" grpId="1" animBg="1"/>
      <p:bldP spid="46" grpId="0" animBg="1"/>
      <p:bldP spid="46" grpId="1" animBg="1"/>
      <p:bldP spid="45" grpId="0" animBg="1"/>
      <p:bldP spid="45" grpId="1" animBg="1"/>
      <p:bldP spid="44" grpId="0" animBg="1"/>
      <p:bldP spid="44" grpId="1" animBg="1"/>
      <p:bldP spid="25" grpId="0"/>
      <p:bldP spid="33" grpId="0"/>
      <p:bldP spid="35" grpId="0"/>
      <p:bldP spid="36" grpId="0"/>
      <p:bldP spid="37" grpId="0"/>
      <p:bldP spid="38" grpId="0"/>
      <p:bldP spid="40" grpId="0"/>
      <p:bldP spid="40" grpId="1"/>
      <p:bldP spid="41" grpId="0"/>
      <p:bldP spid="41" grpId="1"/>
      <p:bldP spid="41" grpId="2"/>
      <p:bldP spid="42" grpId="0"/>
      <p:bldP spid="42" grpId="1"/>
      <p:bldP spid="43" grpId="0"/>
      <p:bldP spid="43" grpId="1"/>
      <p:bldP spid="5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Горнера</a:t>
            </a:r>
            <a:endParaRPr lang="ru-RU" dirty="0"/>
          </a:p>
        </p:txBody>
      </p:sp>
      <p:graphicFrame>
        <p:nvGraphicFramePr>
          <p:cNvPr id="5" name="Объект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940619"/>
              </p:ext>
            </p:extLst>
          </p:nvPr>
        </p:nvGraphicFramePr>
        <p:xfrm>
          <a:off x="2142477" y="2020097"/>
          <a:ext cx="6889396" cy="298704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430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07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07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0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07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307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072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3072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962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25400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rgbClr val="558ED5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rgbClr val="558ED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1775">
                <a:tc>
                  <a:txBody>
                    <a:bodyPr/>
                    <a:lstStyle/>
                    <a:p>
                      <a:pPr algn="ctr"/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ross"/>
                      <a:lightRig rig="flood" dir="t"/>
                    </a:cell3D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ru-RU" sz="22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200" b="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r>
                        <a:rPr lang="ru-RU" sz="22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·2+</a:t>
                      </a:r>
                      <a:r>
                        <a:rPr lang="ru-RU" sz="2200" b="0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2200" b="0" baseline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05858" y="1016732"/>
                <a:ext cx="2772308" cy="563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0" i="1" kern="0" spc="10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2800" b="0" i="1" kern="0" spc="10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800" b="0" i="1" kern="0" spc="10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1001011</m:t>
                              </m:r>
                            </m:e>
                            <m:sub>
                              <m:r>
                                <a:rPr lang="ru-RU" sz="2800" b="0" i="1" kern="0" spc="10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ru-RU" sz="2800" b="0" i="1" kern="0" spc="10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ru-RU" sz="2800" kern="0" spc="1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58" y="1016732"/>
                <a:ext cx="2772308" cy="563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угольник 20"/>
          <p:cNvSpPr/>
          <p:nvPr/>
        </p:nvSpPr>
        <p:spPr>
          <a:xfrm>
            <a:off x="1998461" y="459913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998461" y="374125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98461" y="331231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998461" y="288337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998461" y="245443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98461" y="1982561"/>
            <a:ext cx="6392355" cy="47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998461" y="4170199"/>
            <a:ext cx="6392355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005858" y="2017037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6005858" y="2422887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005858" y="2858970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005858" y="3294507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005858" y="3729689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005858" y="4151834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6005858" y="4587138"/>
            <a:ext cx="2384958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endParaRPr lang="ru-RU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185878" y="1419982"/>
            <a:ext cx="0" cy="6001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09914" y="1419982"/>
            <a:ext cx="0" cy="10929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833950" y="1419982"/>
            <a:ext cx="0" cy="151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7157986" y="1419982"/>
            <a:ext cx="0" cy="1944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482022" y="1419982"/>
            <a:ext cx="0" cy="2304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7842062" y="1419784"/>
            <a:ext cx="0" cy="27004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8166098" y="1419982"/>
            <a:ext cx="0" cy="31683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564" y="1070699"/>
            <a:ext cx="53288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Перевести в 10-ую систему счисления: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8390816" y="1501586"/>
            <a:ext cx="711385" cy="480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642910" y="5582492"/>
            <a:ext cx="5898726" cy="758380"/>
            <a:chOff x="3321363" y="4864750"/>
            <a:chExt cx="5883197" cy="758380"/>
          </a:xfrm>
        </p:grpSpPr>
        <p:sp>
          <p:nvSpPr>
            <p:cNvPr id="38" name="Овал 37"/>
            <p:cNvSpPr/>
            <p:nvPr/>
          </p:nvSpPr>
          <p:spPr>
            <a:xfrm>
              <a:off x="3321363" y="4864750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39" name="Подзаголовок 5"/>
            <p:cNvSpPr txBox="1">
              <a:spLocks/>
            </p:cNvSpPr>
            <p:nvPr/>
          </p:nvSpPr>
          <p:spPr>
            <a:xfrm>
              <a:off x="4077447" y="4864750"/>
              <a:ext cx="5127113" cy="7583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По схеме Горнера перевести </a:t>
              </a:r>
            </a:p>
            <a:p>
              <a:pPr algn="just"/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 10-ую систему счисления: </a:t>
              </a:r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5616116" y="5596211"/>
            <a:ext cx="3162050" cy="7583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2021</a:t>
            </a:r>
            <a:r>
              <a:rPr lang="ru-RU" sz="28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3</a:t>
            </a:r>
            <a:endParaRPr lang="ru-RU" sz="28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616116" y="5596211"/>
            <a:ext cx="3162050" cy="7583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10100011</a:t>
            </a:r>
            <a:r>
              <a:rPr lang="ru-RU" sz="28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endParaRPr lang="ru-RU" sz="28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616116" y="5596211"/>
            <a:ext cx="3162050" cy="7583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1100110011</a:t>
            </a:r>
            <a:r>
              <a:rPr lang="ru-RU" sz="2800" baseline="-25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endParaRPr lang="ru-RU" sz="2800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16116" y="5582492"/>
            <a:ext cx="3162050" cy="772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/>
          <p:cNvCxnSpPr/>
          <p:nvPr/>
        </p:nvCxnSpPr>
        <p:spPr>
          <a:xfrm>
            <a:off x="6185878" y="2370461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6187650" y="2789645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192180" y="3223033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6186808" y="3652985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181436" y="4080581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6187970" y="4525802"/>
            <a:ext cx="0" cy="1425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4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0" grpId="0" animBg="1"/>
      <p:bldP spid="41" grpId="0" animBg="1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14752</TotalTime>
  <Words>1436</Words>
  <Application>Microsoft Office PowerPoint</Application>
  <PresentationFormat>Экран (4:3)</PresentationFormat>
  <Paragraphs>348</Paragraphs>
  <Slides>18</Slides>
  <Notes>6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ПРЕДСТАВЛЕНИЕ ЧИСЕЛ В ПОЗИЦИОННЫХ СИСТЕМАХ СЧИСЛЕНИЯ</vt:lpstr>
      <vt:lpstr>Ключевые слова</vt:lpstr>
      <vt:lpstr>Общие сведения</vt:lpstr>
      <vt:lpstr>Позиционные системы</vt:lpstr>
      <vt:lpstr>Непозиционные системы</vt:lpstr>
      <vt:lpstr>Позиционные системы счисления</vt:lpstr>
      <vt:lpstr>Позиционная система счисления</vt:lpstr>
      <vt:lpstr>Перевод чисел в 10-ую систему</vt:lpstr>
      <vt:lpstr>Схема Горнера</vt:lpstr>
      <vt:lpstr>Пример решения</vt:lpstr>
      <vt:lpstr>Пример решения </vt:lpstr>
      <vt:lpstr>Самое главное</vt:lpstr>
      <vt:lpstr>Самое главное</vt:lpstr>
      <vt:lpstr>Вопросы и задания</vt:lpstr>
      <vt:lpstr>Вопросы и задания</vt:lpstr>
      <vt:lpstr>Решение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Информ-1</cp:lastModifiedBy>
  <cp:revision>866</cp:revision>
  <dcterms:modified xsi:type="dcterms:W3CDTF">2017-02-06T04:11:49Z</dcterms:modified>
</cp:coreProperties>
</file>