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375" r:id="rId4"/>
    <p:sldId id="377" r:id="rId5"/>
    <p:sldId id="382" r:id="rId6"/>
    <p:sldId id="376" r:id="rId7"/>
    <p:sldId id="381" r:id="rId8"/>
    <p:sldId id="384" r:id="rId9"/>
    <p:sldId id="385" r:id="rId10"/>
    <p:sldId id="386" r:id="rId11"/>
    <p:sldId id="387" r:id="rId12"/>
    <p:sldId id="388" r:id="rId13"/>
    <p:sldId id="389" r:id="rId14"/>
    <p:sldId id="322" r:id="rId15"/>
    <p:sldId id="390" r:id="rId16"/>
    <p:sldId id="39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74" userDrawn="1">
          <p15:clr>
            <a:srgbClr val="A4A3A4"/>
          </p15:clr>
        </p15:guide>
        <p15:guide id="2" pos="3787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640" userDrawn="1">
          <p15:clr>
            <a:srgbClr val="A4A3A4"/>
          </p15:clr>
        </p15:guide>
        <p15:guide id="5" pos="657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orient="horz" pos="867" userDrawn="1">
          <p15:clr>
            <a:srgbClr val="A4A3A4"/>
          </p15:clr>
        </p15:guide>
        <p15:guide id="8" pos="5556" userDrawn="1">
          <p15:clr>
            <a:srgbClr val="A4A3A4"/>
          </p15:clr>
        </p15:guide>
        <p15:guide id="9" orient="horz" pos="2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29A"/>
    <a:srgbClr val="0070C0"/>
    <a:srgbClr val="FABC07"/>
    <a:srgbClr val="C0D29A"/>
    <a:srgbClr val="88DCFA"/>
    <a:srgbClr val="FF99FF"/>
    <a:srgbClr val="90CC53"/>
    <a:srgbClr val="F6D0B2"/>
    <a:srgbClr val="197EC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6" autoAdjust="0"/>
    <p:restoredTop sz="84672" autoAdjust="0"/>
  </p:normalViewPr>
  <p:slideViewPr>
    <p:cSldViewPr>
      <p:cViewPr>
        <p:scale>
          <a:sx n="75" d="100"/>
          <a:sy n="75" d="100"/>
        </p:scale>
        <p:origin x="-2070" y="-504"/>
      </p:cViewPr>
      <p:guideLst>
        <p:guide orient="horz" pos="3974"/>
        <p:guide orient="horz" pos="640"/>
        <p:guide orient="horz" pos="4156"/>
        <p:guide orient="horz" pos="867"/>
        <p:guide orient="horz" pos="2908"/>
        <p:guide pos="3787"/>
        <p:guide pos="385"/>
        <p:guide pos="657"/>
        <p:guide pos="5556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7764"/>
    </p:cViewPr>
  </p:sorterViewPr>
  <p:notesViewPr>
    <p:cSldViewPr showGuides="1">
      <p:cViewPr varScale="1">
        <p:scale>
          <a:sx n="53" d="100"/>
          <a:sy n="53" d="100"/>
        </p:scale>
        <p:origin x="284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DECFB-AFAA-43A6-80AE-F6B6BF481728}" type="datetimeFigureOut">
              <a:rPr lang="ru-RU" smtClean="0"/>
              <a:pPr/>
              <a:t>26.02.2017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705C0-65DE-437A-8D67-B1204842C6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3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Комментарий: </a:t>
            </a:r>
            <a:r>
              <a:rPr lang="ru-RU" b="0" dirty="0" smtClean="0"/>
              <a:t>Законы появляются </a:t>
            </a:r>
            <a:r>
              <a:rPr lang="ru-RU" b="0" baseline="0" dirty="0" smtClean="0"/>
              <a:t>по пробелу.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00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Анимация по пробелу. </a:t>
            </a:r>
            <a:endParaRPr lang="ru-RU" dirty="0" smtClean="0"/>
          </a:p>
          <a:p>
            <a:r>
              <a:rPr lang="ru-RU" dirty="0" smtClean="0"/>
              <a:t>При выборе кнопки «</a:t>
            </a:r>
            <a:r>
              <a:rPr lang="en-US" dirty="0" smtClean="0"/>
              <a:t>II</a:t>
            </a:r>
            <a:r>
              <a:rPr lang="ru-RU" dirty="0" smtClean="0"/>
              <a:t> способ» осуществляется переход на скрытый слайд о</a:t>
            </a:r>
            <a:r>
              <a:rPr lang="ru-RU" baseline="0" dirty="0" smtClean="0"/>
              <a:t> составлении СДНФ.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226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Анимация по пробелу.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04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Решение и ответы открываются при выборе соответствующей кнопки.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493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Решение и ответы открываются при выборе соответствующей кнопки.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34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Комментарий: </a:t>
            </a:r>
            <a:r>
              <a:rPr lang="ru-RU" b="0" dirty="0" smtClean="0"/>
              <a:t>Анимация </a:t>
            </a:r>
            <a:r>
              <a:rPr lang="ru-RU" b="0" baseline="0" dirty="0" smtClean="0"/>
              <a:t>по пробелу.</a:t>
            </a:r>
            <a:endParaRPr lang="ru-RU" b="1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285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Комментарий: </a:t>
            </a:r>
            <a:r>
              <a:rPr lang="ru-RU" b="0" dirty="0" smtClean="0"/>
              <a:t>Анимация </a:t>
            </a:r>
            <a:r>
              <a:rPr lang="ru-RU" b="0" baseline="0" dirty="0" smtClean="0"/>
              <a:t>по пробелу. При выборе «</a:t>
            </a:r>
            <a:r>
              <a:rPr lang="ru-RU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Распределительного закона»</a:t>
            </a:r>
            <a:r>
              <a:rPr lang="ru-RU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осуществляется переход на скрытый слайд – доказательства закона с помощью таблицы истинности. </a:t>
            </a: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605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499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Комментарий: </a:t>
            </a:r>
            <a:r>
              <a:rPr lang="ru-RU" b="0" dirty="0" smtClean="0"/>
              <a:t>Каждый</a:t>
            </a:r>
            <a:r>
              <a:rPr lang="ru-RU" b="0" baseline="0" dirty="0" smtClean="0"/>
              <a:t> следующий шаг доказательства появляется при выборе очередной открывшейся подсказки, поэтому доказательство можно прервать в любой момент и предоставить учащимся возможность продолжить самостоятельно.</a:t>
            </a:r>
            <a:endParaRPr lang="ru-RU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67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Анимация по пробелу.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513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Анимация по пробелу.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78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Анимация по пробелу.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006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Комментарий</a:t>
            </a:r>
            <a:r>
              <a:rPr lang="ru-RU" dirty="0" smtClean="0"/>
              <a:t>:</a:t>
            </a:r>
            <a:r>
              <a:rPr lang="ru-RU" baseline="0" dirty="0" smtClean="0"/>
              <a:t> Анимация по пробелу.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071670" y="0"/>
            <a:ext cx="707233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6000768"/>
            <a:ext cx="207167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400" b="1" cap="none" spc="0" dirty="0" smtClean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10 класс</a:t>
            </a:r>
            <a:endParaRPr lang="ru-RU" sz="3400" b="1" cap="none" spc="0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72264" y="214290"/>
            <a:ext cx="22145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Информатика</a:t>
            </a:r>
            <a:endParaRPr lang="ru-RU" sz="2400" b="0" cap="none" spc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Documents and Settings\Администратор.HOME-FDD52612A3\Рабочий стол\Ирина_Раб стол\10-2\01.bmp"/>
          <p:cNvPicPr>
            <a:picLocks noChangeAspect="1" noChangeArrowheads="1"/>
          </p:cNvPicPr>
          <p:nvPr userDrawn="1"/>
        </p:nvPicPr>
        <p:blipFill>
          <a:blip r:embed="rId2"/>
          <a:srcRect l="2209" r="1625"/>
          <a:stretch>
            <a:fillRect/>
          </a:stretch>
        </p:blipFill>
        <p:spPr bwMode="auto">
          <a:xfrm>
            <a:off x="-9524" y="2285992"/>
            <a:ext cx="2078824" cy="180000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pic>
        <p:nvPicPr>
          <p:cNvPr id="1028" name="Picture 4" descr="C:\Ирина\фото\Выпускной\логотип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5929330"/>
            <a:ext cx="2075784" cy="6789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150790"/>
            <a:ext cx="81083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0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150790"/>
            <a:ext cx="810838" cy="816935"/>
          </a:xfrm>
          <a:prstGeom prst="rect">
            <a:avLst/>
          </a:prstGeom>
        </p:spPr>
      </p:pic>
      <p:sp>
        <p:nvSpPr>
          <p:cNvPr id="8" name="Управляющая кнопка: возврат 7">
            <a:hlinkClick r:id="" action="ppaction://hlinkshowjump?jump=lastslideviewed" highlightClick="1"/>
          </p:cNvPr>
          <p:cNvSpPr/>
          <p:nvPr userDrawn="1"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478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3"/>
          <p:cNvSpPr txBox="1"/>
          <p:nvPr userDrawn="1"/>
        </p:nvSpPr>
        <p:spPr>
          <a:xfrm>
            <a:off x="642910" y="0"/>
            <a:ext cx="700120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" dirty="0" smtClean="0">
                <a:solidFill>
                  <a:schemeClr val="bg1"/>
                </a:solidFill>
              </a:rPr>
              <a:t>МК</a:t>
            </a:r>
            <a:endParaRPr lang="ru-RU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52736"/>
            <a:ext cx="8215369" cy="48051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озврат 5">
            <a:hlinkClick r:id="" action="ppaction://hlinkshowjump?jump=lastslideviewed" highlightClick="1"/>
          </p:cNvPr>
          <p:cNvSpPr/>
          <p:nvPr userDrawn="1"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14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05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4348" y="1195404"/>
            <a:ext cx="37830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14348" y="1835166"/>
            <a:ext cx="3783040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02274" y="1195404"/>
            <a:ext cx="37845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902274" y="1835166"/>
            <a:ext cx="3784526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 userDrawn="1"/>
        </p:nvSpPr>
        <p:spPr>
          <a:xfrm>
            <a:off x="8143900" y="214290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2910" y="1071546"/>
            <a:ext cx="8215369" cy="5286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2" r:id="rId5"/>
    <p:sldLayoutId id="2147483653" r:id="rId6"/>
    <p:sldLayoutId id="2147483656" r:id="rId7"/>
    <p:sldLayoutId id="2147483657" r:id="rId8"/>
    <p:sldLayoutId id="2147483654" r:id="rId9"/>
    <p:sldLayoutId id="2147483660" r:id="rId10"/>
    <p:sldLayoutId id="2147483661" r:id="rId11"/>
    <p:sldLayoutId id="2147483655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0" indent="358775" algn="just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38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png"/><Relationship Id="rId5" Type="http://schemas.openxmlformats.org/officeDocument/2006/relationships/image" Target="../media/image84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slide" Target="slide6.xml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220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1670" y="934371"/>
            <a:ext cx="6715172" cy="3214709"/>
          </a:xfrm>
        </p:spPr>
        <p:txBody>
          <a:bodyPr>
            <a:normAutofit/>
          </a:bodyPr>
          <a:lstStyle/>
          <a:p>
            <a:r>
              <a:rPr lang="ru-RU" dirty="0" smtClean="0"/>
              <a:t>ПРЕОБРАЗОВАНИЕ ЛОГИЧЕСКИХ ВЫРАЖЕНИЙ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71670" y="4214818"/>
            <a:ext cx="6928822" cy="1643074"/>
          </a:xfrm>
        </p:spPr>
        <p:txBody>
          <a:bodyPr/>
          <a:lstStyle/>
          <a:p>
            <a:r>
              <a:rPr lang="ru-RU" dirty="0" smtClean="0"/>
              <a:t>ЭЛЕМЕНТЫ ТЕОРИИ МНОЖЕСТВ 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АЛГЕБРЫ </a:t>
            </a:r>
            <a:r>
              <a:rPr lang="ru-RU" dirty="0" smtClean="0"/>
              <a:t>ЛОГИКИ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функции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862626"/>
              </p:ext>
            </p:extLst>
          </p:nvPr>
        </p:nvGraphicFramePr>
        <p:xfrm>
          <a:off x="668326" y="1864116"/>
          <a:ext cx="8215308" cy="18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06">
                  <a:extLst>
                    <a:ext uri="{9D8B030D-6E8A-4147-A177-3AD203B41FA5}">
                      <a16:colId xmlns:a16="http://schemas.microsoft.com/office/drawing/2014/main" xmlns="" val="2473711594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1155523668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1616913851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1882463549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2605165040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3212444671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2989323406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1230331992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17750780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3164451503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3072105239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2355641736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858533904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1625940145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1016743248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4253139914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2677856221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834810031"/>
                    </a:ext>
                  </a:extLst>
                </a:gridCol>
              </a:tblGrid>
              <a:tr h="374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3499061718"/>
                  </a:ext>
                </a:extLst>
              </a:tr>
              <a:tr h="374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3270674204"/>
                  </a:ext>
                </a:extLst>
              </a:tr>
              <a:tr h="374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2338002643"/>
                  </a:ext>
                </a:extLst>
              </a:tr>
              <a:tr h="374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3287141026"/>
                  </a:ext>
                </a:extLst>
              </a:tr>
              <a:tr h="374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18609930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53809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5832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7855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9878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1901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3924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5947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7970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69993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2016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4039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6062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8085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0108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82131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34159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Объект 2"/>
          <p:cNvSpPr txBox="1">
            <a:spLocks/>
          </p:cNvSpPr>
          <p:nvPr/>
        </p:nvSpPr>
        <p:spPr>
          <a:xfrm>
            <a:off x="642911" y="1071545"/>
            <a:ext cx="8244950" cy="792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Логическое </a:t>
            </a:r>
            <a:r>
              <a:rPr lang="ru-RU" sz="2000" dirty="0"/>
              <a:t>выражение </a:t>
            </a:r>
            <a:r>
              <a:rPr lang="ru-RU" sz="2000" dirty="0" smtClean="0"/>
              <a:t>может рассматриваться как способ описания логической функции.</a:t>
            </a:r>
            <a:endParaRPr lang="ru-RU" sz="20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585388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2039940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2494492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949044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3403596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3858148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4312700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4767252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5221804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5676356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6130908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6585460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7040012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7494564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7949116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8403666" y="1870472"/>
            <a:ext cx="488814" cy="1910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942418" y="3900759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0000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Соединительная линия уступом 22"/>
          <p:cNvCxnSpPr>
            <a:stCxn id="5" idx="3"/>
            <a:endCxn id="6" idx="2"/>
          </p:cNvCxnSpPr>
          <p:nvPr/>
        </p:nvCxnSpPr>
        <p:spPr>
          <a:xfrm flipV="1">
            <a:off x="1697753" y="3748116"/>
            <a:ext cx="119723" cy="352698"/>
          </a:xfrm>
          <a:prstGeom prst="bentConnector2">
            <a:avLst/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93781" y="423264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0001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Соединительная линия уступом 25"/>
          <p:cNvCxnSpPr>
            <a:stCxn id="25" idx="3"/>
            <a:endCxn id="7" idx="2"/>
          </p:cNvCxnSpPr>
          <p:nvPr/>
        </p:nvCxnSpPr>
        <p:spPr>
          <a:xfrm flipV="1">
            <a:off x="2149116" y="3748116"/>
            <a:ext cx="120383" cy="684586"/>
          </a:xfrm>
          <a:prstGeom prst="bentConnector2">
            <a:avLst/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48500" y="2373011"/>
            <a:ext cx="5805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Сколько разных функций от двух переменных?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Группа 49"/>
          <p:cNvGrpSpPr/>
          <p:nvPr/>
        </p:nvGrpSpPr>
        <p:grpSpPr>
          <a:xfrm>
            <a:off x="611188" y="4785400"/>
            <a:ext cx="8299436" cy="972805"/>
            <a:chOff x="2943332" y="4754669"/>
            <a:chExt cx="8299436" cy="972805"/>
          </a:xfrm>
        </p:grpSpPr>
        <p:sp>
          <p:nvSpPr>
            <p:cNvPr id="51" name="Овал 50"/>
            <p:cNvSpPr/>
            <p:nvPr/>
          </p:nvSpPr>
          <p:spPr>
            <a:xfrm>
              <a:off x="2943332" y="4887638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52" name="Группа 7"/>
            <p:cNvGrpSpPr/>
            <p:nvPr/>
          </p:nvGrpSpPr>
          <p:grpSpPr>
            <a:xfrm>
              <a:off x="2943333" y="4754669"/>
              <a:ext cx="8299435" cy="972805"/>
              <a:chOff x="2111199" y="5038755"/>
              <a:chExt cx="5984784" cy="972805"/>
            </a:xfrm>
          </p:grpSpPr>
          <p:cxnSp>
            <p:nvCxnSpPr>
              <p:cNvPr id="54" name="Прямая соединительная линия 53"/>
              <p:cNvCxnSpPr/>
              <p:nvPr/>
            </p:nvCxnSpPr>
            <p:spPr>
              <a:xfrm>
                <a:off x="2111199" y="5038755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>
                <a:off x="2127128" y="6011560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Подзаголовок 5"/>
            <p:cNvSpPr txBox="1">
              <a:spLocks/>
            </p:cNvSpPr>
            <p:nvPr/>
          </p:nvSpPr>
          <p:spPr>
            <a:xfrm>
              <a:off x="3711515" y="5044959"/>
              <a:ext cx="7494631" cy="40706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000" dirty="0">
                  <a:latin typeface="Arial" panose="020B0604020202020204" pitchFamily="34" charset="0"/>
                  <a:cs typeface="Arial" panose="020B0604020202020204" pitchFamily="34" charset="0"/>
                </a:rPr>
                <a:t>Для </a:t>
              </a:r>
              <a:r>
                <a:rPr lang="ru-RU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n </a:t>
              </a:r>
              <a:r>
                <a:rPr lang="ru-RU" sz="2000" dirty="0">
                  <a:latin typeface="Arial" panose="020B0604020202020204" pitchFamily="34" charset="0"/>
                  <a:cs typeface="Arial" panose="020B0604020202020204" pitchFamily="34" charset="0"/>
                </a:rPr>
                <a:t>= 2 существует 16 различных логических функций.</a:t>
              </a: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611188" y="4785400"/>
            <a:ext cx="8299436" cy="972805"/>
            <a:chOff x="2943332" y="4754669"/>
            <a:chExt cx="8299436" cy="972805"/>
          </a:xfrm>
        </p:grpSpPr>
        <p:sp>
          <p:nvSpPr>
            <p:cNvPr id="57" name="Овал 56"/>
            <p:cNvSpPr/>
            <p:nvPr/>
          </p:nvSpPr>
          <p:spPr>
            <a:xfrm>
              <a:off x="2943332" y="4887638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?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58" name="Группа 7"/>
            <p:cNvGrpSpPr/>
            <p:nvPr/>
          </p:nvGrpSpPr>
          <p:grpSpPr>
            <a:xfrm>
              <a:off x="2943333" y="4754669"/>
              <a:ext cx="8299435" cy="972805"/>
              <a:chOff x="2111199" y="5038755"/>
              <a:chExt cx="5984784" cy="972805"/>
            </a:xfrm>
          </p:grpSpPr>
          <p:cxnSp>
            <p:nvCxnSpPr>
              <p:cNvPr id="60" name="Прямая соединительная линия 59"/>
              <p:cNvCxnSpPr/>
              <p:nvPr/>
            </p:nvCxnSpPr>
            <p:spPr>
              <a:xfrm>
                <a:off x="2111199" y="5038755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/>
              <p:cNvCxnSpPr/>
              <p:nvPr/>
            </p:nvCxnSpPr>
            <p:spPr>
              <a:xfrm>
                <a:off x="2127128" y="6011560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Подзаголовок 5"/>
            <p:cNvSpPr txBox="1">
              <a:spLocks/>
            </p:cNvSpPr>
            <p:nvPr/>
          </p:nvSpPr>
          <p:spPr>
            <a:xfrm>
              <a:off x="3711515" y="4900361"/>
              <a:ext cx="7494631" cy="40706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Запишите в общем виде количество различных функций от 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ru-RU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переменных. </a:t>
              </a:r>
              <a:endParaRPr lang="ru-RU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94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00"/>
                            </p:stCondLst>
                            <p:childTnLst>
                              <p:par>
                                <p:cTn id="59" presetID="10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00"/>
                            </p:stCondLst>
                            <p:childTnLst>
                              <p:par>
                                <p:cTn id="67" presetID="10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600"/>
                            </p:stCondLst>
                            <p:childTnLst>
                              <p:par>
                                <p:cTn id="71" presetID="10" presetClass="exit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850"/>
                            </p:stCondLst>
                            <p:childTnLst>
                              <p:par>
                                <p:cTn id="75" presetID="10" presetClass="exit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100"/>
                            </p:stCondLst>
                            <p:childTnLst>
                              <p:par>
                                <p:cTn id="79" presetID="10" presetClass="exit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350"/>
                            </p:stCondLst>
                            <p:childTnLst>
                              <p:par>
                                <p:cTn id="83" presetID="10" presetClass="exit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600"/>
                            </p:stCondLst>
                            <p:childTnLst>
                              <p:par>
                                <p:cTn id="87" presetID="10" presetClass="exit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850"/>
                            </p:stCondLst>
                            <p:childTnLst>
                              <p:par>
                                <p:cTn id="91" presetID="10" presetClass="exit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10" presetClass="exit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9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25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6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8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2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4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6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" grpId="0"/>
      <p:bldP spid="25" grpId="0"/>
      <p:bldP spid="49" grpId="0"/>
      <p:bldP spid="4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функции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896576"/>
              </p:ext>
            </p:extLst>
          </p:nvPr>
        </p:nvGraphicFramePr>
        <p:xfrm>
          <a:off x="668326" y="1864116"/>
          <a:ext cx="8215308" cy="18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06">
                  <a:extLst>
                    <a:ext uri="{9D8B030D-6E8A-4147-A177-3AD203B41FA5}">
                      <a16:colId xmlns:a16="http://schemas.microsoft.com/office/drawing/2014/main" xmlns="" val="2473711594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1155523668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1616913851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1882463549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2605165040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3212444671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2989323406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1230331992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17750780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3164451503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3072105239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2355641736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858533904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1625940145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1016743248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4253139914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2677856221"/>
                    </a:ext>
                  </a:extLst>
                </a:gridCol>
                <a:gridCol w="456406">
                  <a:extLst>
                    <a:ext uri="{9D8B030D-6E8A-4147-A177-3AD203B41FA5}">
                      <a16:colId xmlns:a16="http://schemas.microsoft.com/office/drawing/2014/main" xmlns="" val="83481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20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349906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327067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233800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328714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18609930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53809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5832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7855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9878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1901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3924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5947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7970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69993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2016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4039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6062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8085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0108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82131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34159" y="2193844"/>
            <a:ext cx="32733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Объект 2"/>
          <p:cNvSpPr txBox="1">
            <a:spLocks/>
          </p:cNvSpPr>
          <p:nvPr/>
        </p:nvSpPr>
        <p:spPr>
          <a:xfrm>
            <a:off x="642911" y="1071545"/>
            <a:ext cx="8244950" cy="792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Логическое </a:t>
            </a:r>
            <a:r>
              <a:rPr lang="ru-RU" dirty="0"/>
              <a:t>выражение может рассматриваться как способ </a:t>
            </a:r>
            <a:r>
              <a:rPr lang="ru-RU" dirty="0" smtClean="0"/>
              <a:t>описания логической функции.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01180" y="3900759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F(A,B)=0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Соединительная линия уступом 22"/>
          <p:cNvCxnSpPr>
            <a:stCxn id="5" idx="3"/>
            <a:endCxn id="6" idx="2"/>
          </p:cNvCxnSpPr>
          <p:nvPr/>
        </p:nvCxnSpPr>
        <p:spPr>
          <a:xfrm flipV="1">
            <a:off x="1718180" y="3748116"/>
            <a:ext cx="99296" cy="352698"/>
          </a:xfrm>
          <a:prstGeom prst="bentConnector2">
            <a:avLst/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9937" y="4340632"/>
            <a:ext cx="1628026" cy="380480"/>
          </a:xfrm>
          <a:prstGeom prst="rect">
            <a:avLst/>
          </a:prstGeom>
          <a:noFill/>
        </p:spPr>
        <p:txBody>
          <a:bodyPr wrap="square" lIns="72000" tIns="36000" rIns="36000" bIns="36000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F(A,B)=A &amp; B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Соединительная линия уступом 25"/>
          <p:cNvCxnSpPr>
            <a:stCxn id="25" idx="3"/>
          </p:cNvCxnSpPr>
          <p:nvPr/>
        </p:nvCxnSpPr>
        <p:spPr>
          <a:xfrm flipV="1">
            <a:off x="2147963" y="3748120"/>
            <a:ext cx="134781" cy="782752"/>
          </a:xfrm>
          <a:prstGeom prst="bentConnector2">
            <a:avLst/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1188" y="4781179"/>
                <a:ext cx="1695972" cy="447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F(A,B)=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B</m:t>
                        </m:r>
                      </m:e>
                    </m:ba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4781179"/>
                <a:ext cx="1695972" cy="447045"/>
              </a:xfrm>
              <a:prstGeom prst="rect">
                <a:avLst/>
              </a:prstGeom>
              <a:blipFill>
                <a:blip r:embed="rId3"/>
                <a:stretch>
                  <a:fillRect l="-3597" b="-229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Соединительная линия уступом 66"/>
          <p:cNvCxnSpPr>
            <a:stCxn id="66" idx="3"/>
            <a:endCxn id="8" idx="2"/>
          </p:cNvCxnSpPr>
          <p:nvPr/>
        </p:nvCxnSpPr>
        <p:spPr>
          <a:xfrm flipV="1">
            <a:off x="2307160" y="3748116"/>
            <a:ext cx="414362" cy="1256586"/>
          </a:xfrm>
          <a:prstGeom prst="bentConnector2">
            <a:avLst/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475353" y="5233721"/>
                <a:ext cx="1245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F(A,B)=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353" y="5233721"/>
                <a:ext cx="1245866" cy="400110"/>
              </a:xfrm>
              <a:prstGeom prst="rect">
                <a:avLst/>
              </a:prstGeom>
              <a:blipFill>
                <a:blip r:embed="rId4"/>
                <a:stretch>
                  <a:fillRect l="-4902" t="-7692" r="-490" b="-2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Соединительная линия уступом 74"/>
          <p:cNvCxnSpPr>
            <a:stCxn id="74" idx="3"/>
            <a:endCxn id="9" idx="2"/>
          </p:cNvCxnSpPr>
          <p:nvPr/>
        </p:nvCxnSpPr>
        <p:spPr>
          <a:xfrm flipV="1">
            <a:off x="2721219" y="3748116"/>
            <a:ext cx="452326" cy="1685660"/>
          </a:xfrm>
          <a:prstGeom prst="bentConnector2">
            <a:avLst/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87064" y="5555746"/>
                <a:ext cx="1695972" cy="447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F(A,B)=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A</m:t>
                        </m:r>
                      </m:e>
                    </m:ba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064" y="5555746"/>
                <a:ext cx="1695972" cy="447045"/>
              </a:xfrm>
              <a:prstGeom prst="rect">
                <a:avLst/>
              </a:prstGeom>
              <a:blipFill>
                <a:blip r:embed="rId5"/>
                <a:stretch>
                  <a:fillRect l="-3597" b="-229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Соединительная линия уступом 79"/>
          <p:cNvCxnSpPr>
            <a:stCxn id="79" idx="3"/>
            <a:endCxn id="10" idx="2"/>
          </p:cNvCxnSpPr>
          <p:nvPr/>
        </p:nvCxnSpPr>
        <p:spPr>
          <a:xfrm flipV="1">
            <a:off x="3483036" y="3748116"/>
            <a:ext cx="142532" cy="2031153"/>
          </a:xfrm>
          <a:prstGeom prst="bentConnector2">
            <a:avLst/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307160" y="6002791"/>
                <a:ext cx="1245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F(A,B)=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B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160" y="6002791"/>
                <a:ext cx="1245866" cy="400110"/>
              </a:xfrm>
              <a:prstGeom prst="rect">
                <a:avLst/>
              </a:prstGeom>
              <a:blipFill>
                <a:blip r:embed="rId6"/>
                <a:stretch>
                  <a:fillRect l="-4878" t="-7692" b="-2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Соединительная линия уступом 84"/>
          <p:cNvCxnSpPr>
            <a:stCxn id="84" idx="3"/>
            <a:endCxn id="11" idx="2"/>
          </p:cNvCxnSpPr>
          <p:nvPr/>
        </p:nvCxnSpPr>
        <p:spPr>
          <a:xfrm flipV="1">
            <a:off x="3553026" y="3748116"/>
            <a:ext cx="524565" cy="2454730"/>
          </a:xfrm>
          <a:prstGeom prst="bentConnector2">
            <a:avLst/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4252482" y="4184650"/>
            <a:ext cx="551080" cy="551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89" name="Соединительная линия уступом 88"/>
          <p:cNvCxnSpPr>
            <a:stCxn id="88" idx="0"/>
            <a:endCxn id="12" idx="2"/>
          </p:cNvCxnSpPr>
          <p:nvPr/>
        </p:nvCxnSpPr>
        <p:spPr>
          <a:xfrm rot="5400000" flipH="1" flipV="1">
            <a:off x="4310551" y="3965587"/>
            <a:ext cx="436534" cy="1592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Овал 95"/>
          <p:cNvSpPr/>
          <p:nvPr/>
        </p:nvSpPr>
        <p:spPr>
          <a:xfrm>
            <a:off x="4705662" y="4618078"/>
            <a:ext cx="551080" cy="551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97" name="Соединительная линия уступом 96"/>
          <p:cNvCxnSpPr>
            <a:stCxn id="96" idx="0"/>
          </p:cNvCxnSpPr>
          <p:nvPr/>
        </p:nvCxnSpPr>
        <p:spPr>
          <a:xfrm rot="5400000" flipH="1" flipV="1">
            <a:off x="4547017" y="4182301"/>
            <a:ext cx="869962" cy="1592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625200" y="5635572"/>
                <a:ext cx="2663077" cy="447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F(A,B)=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↓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0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B</m:t>
                        </m:r>
                      </m:e>
                    </m:ba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200" y="5635572"/>
                <a:ext cx="2663077" cy="447045"/>
              </a:xfrm>
              <a:prstGeom prst="rect">
                <a:avLst/>
              </a:prstGeom>
              <a:blipFill>
                <a:blip r:embed="rId7"/>
                <a:stretch>
                  <a:fillRect l="-2517" b="-229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Соединительная линия уступом 37"/>
          <p:cNvCxnSpPr>
            <a:stCxn id="37" idx="1"/>
          </p:cNvCxnSpPr>
          <p:nvPr/>
        </p:nvCxnSpPr>
        <p:spPr>
          <a:xfrm rot="10800000">
            <a:off x="5479318" y="3748141"/>
            <a:ext cx="145882" cy="2110954"/>
          </a:xfrm>
          <a:prstGeom prst="bentConnector2">
            <a:avLst/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5625200" y="6029862"/>
            <a:ext cx="3112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choolBookCSanPin-Regular"/>
              </a:rPr>
              <a:t>стрелка Пирса (отрицание </a:t>
            </a:r>
            <a:r>
              <a:rPr lang="ru-RU" dirty="0" smtClean="0">
                <a:latin typeface="SchoolBookCSanPin-Regular"/>
              </a:rPr>
              <a:t>дизъюнкции,</a:t>
            </a:r>
            <a:r>
              <a:rPr lang="en-US" dirty="0" smtClean="0">
                <a:latin typeface="SchoolBookCSanPin-Regular"/>
              </a:rPr>
              <a:t> </a:t>
            </a:r>
            <a:r>
              <a:rPr lang="ru-RU" dirty="0" smtClean="0">
                <a:latin typeface="SchoolBookCSanPin-Regular"/>
              </a:rPr>
              <a:t>ИЛИ-НЕ</a:t>
            </a:r>
            <a:r>
              <a:rPr lang="ru-RU" dirty="0">
                <a:latin typeface="SchoolBookCSanPin-Regular"/>
              </a:rPr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590755" y="4184650"/>
                <a:ext cx="2365621" cy="450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F(A,B)=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0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&amp;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B</m:t>
                        </m:r>
                      </m:e>
                    </m:ba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755" y="4184650"/>
                <a:ext cx="2365621" cy="450188"/>
              </a:xfrm>
              <a:prstGeom prst="rect">
                <a:avLst/>
              </a:prstGeom>
              <a:blipFill>
                <a:blip r:embed="rId8"/>
                <a:stretch>
                  <a:fillRect l="-2577" b="-243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Соединительная линия уступом 62"/>
          <p:cNvCxnSpPr>
            <a:stCxn id="62" idx="3"/>
            <a:endCxn id="20" idx="2"/>
          </p:cNvCxnSpPr>
          <p:nvPr/>
        </p:nvCxnSpPr>
        <p:spPr>
          <a:xfrm flipV="1">
            <a:off x="7956376" y="3748116"/>
            <a:ext cx="189422" cy="661628"/>
          </a:xfrm>
          <a:prstGeom prst="bentConnector2">
            <a:avLst/>
          </a:prstGeom>
          <a:ln w="25400" cap="rnd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5610817" y="4535900"/>
            <a:ext cx="3282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SchoolBookCSanPin-Regular"/>
              </a:rPr>
              <a:t>штрих Шеффера </a:t>
            </a:r>
            <a:r>
              <a:rPr lang="ru-RU" dirty="0">
                <a:latin typeface="SchoolBookCSanPin-Regular"/>
              </a:rPr>
              <a:t>(отрицание </a:t>
            </a:r>
            <a:r>
              <a:rPr lang="ru-RU" dirty="0" smtClean="0">
                <a:latin typeface="SchoolBookCSanPin-Regular"/>
              </a:rPr>
              <a:t>конъюнкции,</a:t>
            </a:r>
            <a:r>
              <a:rPr lang="en-US" dirty="0" smtClean="0">
                <a:latin typeface="SchoolBookCSanPin-Regular"/>
              </a:rPr>
              <a:t> </a:t>
            </a:r>
            <a:r>
              <a:rPr lang="ru-RU" dirty="0" smtClean="0">
                <a:latin typeface="SchoolBookCSanPin-Regular"/>
              </a:rPr>
              <a:t>И-НЕ</a:t>
            </a:r>
            <a:r>
              <a:rPr lang="ru-RU" dirty="0">
                <a:latin typeface="SchoolBookCSanPin-Regular"/>
              </a:rPr>
              <a:t>)</a:t>
            </a:r>
            <a:endParaRPr lang="ru-RU" dirty="0"/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6785198" y="4322621"/>
            <a:ext cx="0" cy="2082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66" grpId="0" animBg="1"/>
      <p:bldP spid="74" grpId="0" animBg="1"/>
      <p:bldP spid="79" grpId="0" animBg="1"/>
      <p:bldP spid="84" grpId="0" animBg="1"/>
      <p:bldP spid="88" grpId="0" animBg="1"/>
      <p:bldP spid="96" grpId="0" animBg="1"/>
      <p:bldP spid="37" grpId="0" animBg="1"/>
      <p:bldP spid="42" grpId="0"/>
      <p:bldP spid="62" grpId="0" animBg="1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4124242" y="4725143"/>
            <a:ext cx="4717219" cy="11048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501090" cy="582594"/>
          </a:xfrm>
        </p:spPr>
        <p:txBody>
          <a:bodyPr/>
          <a:lstStyle/>
          <a:p>
            <a:r>
              <a:rPr lang="ru-RU" dirty="0" smtClean="0"/>
              <a:t>Составление</a:t>
            </a:r>
            <a:r>
              <a:rPr lang="ru-RU" spc="-100" dirty="0" smtClean="0"/>
              <a:t> </a:t>
            </a:r>
            <a:r>
              <a:rPr lang="ru-RU" spc="-100" dirty="0"/>
              <a:t>логического </a:t>
            </a:r>
            <a:r>
              <a:rPr lang="ru-RU" dirty="0"/>
              <a:t>выражения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087840"/>
              </p:ext>
            </p:extLst>
          </p:nvPr>
        </p:nvGraphicFramePr>
        <p:xfrm>
          <a:off x="729276" y="2193879"/>
          <a:ext cx="1872208" cy="352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xmlns="" val="44900772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xmlns="" val="1331436308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xmlns="" val="329886854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xmlns="" val="3140059114"/>
                    </a:ext>
                  </a:extLst>
                </a:gridCol>
              </a:tblGrid>
              <a:tr h="392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383459389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502927733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1814007617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409735899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2317155433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229873522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376054458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132879917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3994713991"/>
                  </a:ext>
                </a:extLst>
              </a:tr>
            </a:tbl>
          </a:graphicData>
        </a:graphic>
      </p:graphicFrame>
      <p:sp>
        <p:nvSpPr>
          <p:cNvPr id="5" name="Объект 2"/>
          <p:cNvSpPr txBox="1">
            <a:spLocks/>
          </p:cNvSpPr>
          <p:nvPr/>
        </p:nvSpPr>
        <p:spPr>
          <a:xfrm>
            <a:off x="4124242" y="1990184"/>
            <a:ext cx="4746327" cy="1100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При построении функции можно ориентироваться как на 0</a:t>
            </a:r>
            <a:r>
              <a:rPr lang="ru-RU" sz="2000" dirty="0"/>
              <a:t>,</a:t>
            </a:r>
            <a:r>
              <a:rPr lang="ru-RU" sz="2000" dirty="0" smtClean="0"/>
              <a:t> так и на 1 в последнем столбце. </a:t>
            </a:r>
            <a:endParaRPr lang="ru-RU" sz="20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124242" y="2968538"/>
            <a:ext cx="4763092" cy="751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</a:t>
            </a:r>
            <a:r>
              <a:rPr lang="ru-RU" sz="2000" dirty="0" smtClean="0"/>
              <a:t>=1, если во 2-ой, </a:t>
            </a:r>
            <a:r>
              <a:rPr lang="ru-RU" sz="2000" b="1" dirty="0" smtClean="0"/>
              <a:t>ИЛИ</a:t>
            </a:r>
            <a:r>
              <a:rPr lang="ru-RU" sz="2000" dirty="0" smtClean="0"/>
              <a:t> в 3-ей, </a:t>
            </a:r>
            <a:r>
              <a:rPr lang="ru-RU" sz="2000" b="1" dirty="0" smtClean="0"/>
              <a:t>ИЛИ</a:t>
            </a:r>
            <a:r>
              <a:rPr lang="ru-RU" sz="2000" dirty="0" smtClean="0"/>
              <a:t> в 6-ой строке стоят 1. </a:t>
            </a:r>
            <a:endParaRPr lang="ru-RU" sz="20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124242" y="3739866"/>
            <a:ext cx="4717219" cy="746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Запишем выражение в строке так, чтобы была описана только эта строка. 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29274" y="2983163"/>
            <a:ext cx="3240000" cy="39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54641" y="3027299"/>
                <a:ext cx="1195840" cy="354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B</m:t>
                          </m: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</m:t>
                      </m: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641" y="3027299"/>
                <a:ext cx="1195840" cy="354712"/>
              </a:xfrm>
              <a:prstGeom prst="rect">
                <a:avLst/>
              </a:prstGeom>
              <a:blipFill>
                <a:blip r:embed="rId3"/>
                <a:stretch>
                  <a:fillRect l="-4592" r="-4592" b="-8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39564" y="3382011"/>
                <a:ext cx="1210267" cy="357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</m:ba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564" y="3382011"/>
                <a:ext cx="1210267" cy="357855"/>
              </a:xfrm>
              <a:prstGeom prst="rect">
                <a:avLst/>
              </a:prstGeom>
              <a:blipFill>
                <a:blip r:embed="rId4"/>
                <a:stretch>
                  <a:fillRect l="-4020" r="-5025" b="-103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54641" y="4547787"/>
                <a:ext cx="1210267" cy="354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B</m:t>
                          </m: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</m:t>
                      </m: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641" y="4547787"/>
                <a:ext cx="1210267" cy="354712"/>
              </a:xfrm>
              <a:prstGeom prst="rect">
                <a:avLst/>
              </a:prstGeom>
              <a:blipFill>
                <a:blip r:embed="rId5"/>
                <a:stretch>
                  <a:fillRect l="-4545" r="-5051" b="-103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87791" y="4795844"/>
                <a:ext cx="1502014" cy="354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B</m:t>
                          </m: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</m:t>
                      </m: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791" y="4795844"/>
                <a:ext cx="1502014" cy="354712"/>
              </a:xfrm>
              <a:prstGeom prst="rect">
                <a:avLst/>
              </a:prstGeom>
              <a:blipFill>
                <a:blip r:embed="rId6"/>
                <a:stretch>
                  <a:fillRect l="-3659" r="-3659" b="-8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75273" y="4792701"/>
                <a:ext cx="1417952" cy="357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</m:ba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273" y="4792701"/>
                <a:ext cx="1417952" cy="357855"/>
              </a:xfrm>
              <a:prstGeom prst="rect">
                <a:avLst/>
              </a:prstGeom>
              <a:blipFill>
                <a:blip r:embed="rId7"/>
                <a:stretch>
                  <a:fillRect l="-2586" r="-4310" b="-101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93225" y="4795844"/>
                <a:ext cx="1403525" cy="354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B</m:t>
                          </m: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</m:t>
                      </m: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225" y="4795844"/>
                <a:ext cx="1403525" cy="354712"/>
              </a:xfrm>
              <a:prstGeom prst="rect">
                <a:avLst/>
              </a:prstGeom>
              <a:blipFill>
                <a:blip r:embed="rId8"/>
                <a:stretch>
                  <a:fillRect l="-2165" r="-3896" b="-8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бъект 2"/>
          <p:cNvSpPr txBox="1">
            <a:spLocks/>
          </p:cNvSpPr>
          <p:nvPr/>
        </p:nvSpPr>
        <p:spPr>
          <a:xfrm>
            <a:off x="2740994" y="5897568"/>
            <a:ext cx="6100467" cy="735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Используя законы логики, можно записать функцию через другие операции. </a:t>
            </a:r>
            <a:endParaRPr lang="ru-RU" sz="2000" dirty="0"/>
          </a:p>
        </p:txBody>
      </p:sp>
      <p:sp>
        <p:nvSpPr>
          <p:cNvPr id="16" name="док-во">
            <a:hlinkClick r:id="rId9" action="ppaction://hlinksldjump"/>
          </p:cNvPr>
          <p:cNvSpPr/>
          <p:nvPr/>
        </p:nvSpPr>
        <p:spPr>
          <a:xfrm>
            <a:off x="729274" y="5835916"/>
            <a:ext cx="1872210" cy="464718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способ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642910" y="1016001"/>
            <a:ext cx="8250265" cy="1152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Функция от любого количества переменных может быть выражена через функции двух переменных. Любую функцию можно представить через конъюнкцию, дизъюнкцию и отрицание. 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124241" y="5146651"/>
            <a:ext cx="479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Совершенная дизъюнктивная нормальная форма (СДНФ)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0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8.33333E-7 0.0592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5926 L -0.00226 0.2238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0" grpId="0" animBg="1"/>
      <p:bldP spid="5" grpId="0"/>
      <p:bldP spid="6" grpId="0"/>
      <p:bldP spid="7" grpId="0"/>
      <p:bldP spid="8" grpId="0" animBg="1"/>
      <p:bldP spid="8" grpId="1" animBg="1"/>
      <p:bldP spid="8" grpId="2" animBg="1"/>
      <p:bldP spid="8" grpId="3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6" grpId="1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4102931" y="4080214"/>
            <a:ext cx="4717219" cy="11048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4102930" y="4514002"/>
            <a:ext cx="479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Совершенная конъюнктивная нормальная форма (СКНФ)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501090" cy="582594"/>
          </a:xfrm>
        </p:spPr>
        <p:txBody>
          <a:bodyPr/>
          <a:lstStyle/>
          <a:p>
            <a:r>
              <a:rPr lang="ru-RU" dirty="0" smtClean="0"/>
              <a:t>Составление</a:t>
            </a:r>
            <a:r>
              <a:rPr lang="ru-RU" spc="-100" dirty="0" smtClean="0"/>
              <a:t> </a:t>
            </a:r>
            <a:r>
              <a:rPr lang="ru-RU" spc="-100" dirty="0"/>
              <a:t>логического </a:t>
            </a:r>
            <a:r>
              <a:rPr lang="ru-RU" dirty="0"/>
              <a:t>выражения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2910" y="1016000"/>
            <a:ext cx="8250265" cy="1464373"/>
          </a:xfrm>
        </p:spPr>
        <p:txBody>
          <a:bodyPr/>
          <a:lstStyle/>
          <a:p>
            <a:r>
              <a:rPr lang="ru-RU" sz="2000" dirty="0" smtClean="0"/>
              <a:t>Функция от любого </a:t>
            </a:r>
            <a:r>
              <a:rPr lang="ru-RU" sz="2000" dirty="0"/>
              <a:t>количества переменных может </a:t>
            </a:r>
            <a:r>
              <a:rPr lang="ru-RU" sz="2000" dirty="0" smtClean="0"/>
              <a:t>быть выражена через функции двух </a:t>
            </a:r>
            <a:r>
              <a:rPr lang="ru-RU" sz="2000" dirty="0"/>
              <a:t>переменных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Любую функцию можно представить через конъюнкцию, дизъюнкцию и отрицание. </a:t>
            </a:r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48106"/>
              </p:ext>
            </p:extLst>
          </p:nvPr>
        </p:nvGraphicFramePr>
        <p:xfrm>
          <a:off x="780990" y="2601098"/>
          <a:ext cx="1872208" cy="3672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xmlns="" val="44900772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xmlns="" val="1331436308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xmlns="" val="329886854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xmlns="" val="3140059114"/>
                    </a:ext>
                  </a:extLst>
                </a:gridCol>
              </a:tblGrid>
              <a:tr h="4080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ru-RU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383459389"/>
                  </a:ext>
                </a:extLst>
              </a:tr>
              <a:tr h="4080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502927733"/>
                  </a:ext>
                </a:extLst>
              </a:tr>
              <a:tr h="4080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1814007617"/>
                  </a:ext>
                </a:extLst>
              </a:tr>
              <a:tr h="40807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409735899"/>
                  </a:ext>
                </a:extLst>
              </a:tr>
              <a:tr h="40807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2317155433"/>
                  </a:ext>
                </a:extLst>
              </a:tr>
              <a:tr h="40807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229873522"/>
                  </a:ext>
                </a:extLst>
              </a:tr>
              <a:tr h="40807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376054458"/>
                  </a:ext>
                </a:extLst>
              </a:tr>
              <a:tr h="40807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132879917"/>
                  </a:ext>
                </a:extLst>
              </a:tr>
              <a:tr h="408078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3994713991"/>
                  </a:ext>
                </a:extLst>
              </a:tr>
            </a:tbl>
          </a:graphicData>
        </a:graphic>
      </p:graphicFrame>
      <p:sp>
        <p:nvSpPr>
          <p:cNvPr id="6" name="Объект 2"/>
          <p:cNvSpPr txBox="1">
            <a:spLocks/>
          </p:cNvSpPr>
          <p:nvPr/>
        </p:nvSpPr>
        <p:spPr>
          <a:xfrm>
            <a:off x="4206662" y="2432750"/>
            <a:ext cx="4763092" cy="751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</a:t>
            </a:r>
            <a:r>
              <a:rPr lang="ru-RU" sz="2000" dirty="0" smtClean="0"/>
              <a:t>=0, если во 2-ой </a:t>
            </a:r>
            <a:r>
              <a:rPr lang="ru-RU" sz="2000" b="1" dirty="0" smtClean="0"/>
              <a:t>ИЛИ</a:t>
            </a:r>
            <a:r>
              <a:rPr lang="ru-RU" sz="2000" dirty="0" smtClean="0"/>
              <a:t> в 5-ой строке стоят 0. </a:t>
            </a:r>
            <a:endParaRPr lang="ru-RU" sz="20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175956" y="3140968"/>
            <a:ext cx="4717219" cy="1043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Запишем выражение в строке так, чтобы была описана только эта </a:t>
            </a:r>
            <a:r>
              <a:rPr lang="ru-RU" sz="2000" dirty="0" smtClean="0"/>
              <a:t>строка: 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80990" y="3419410"/>
            <a:ext cx="3178942" cy="431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55339" y="3465004"/>
                <a:ext cx="1168589" cy="357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2000" b="0" i="1" smtClean="0">
                              <a:latin typeface="Cambria Math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</m:ba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339" y="3465004"/>
                <a:ext cx="1168589" cy="357855"/>
              </a:xfrm>
              <a:prstGeom prst="rect">
                <a:avLst/>
              </a:prstGeom>
              <a:blipFill>
                <a:blip r:embed="rId3"/>
                <a:stretch>
                  <a:fillRect l="-4688" r="-4688" b="-101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55339" y="4669413"/>
                <a:ext cx="1128899" cy="354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C</m:t>
                      </m: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339" y="4669413"/>
                <a:ext cx="1128899" cy="354712"/>
              </a:xfrm>
              <a:prstGeom prst="rect">
                <a:avLst/>
              </a:prstGeom>
              <a:blipFill>
                <a:blip r:embed="rId4"/>
                <a:stretch>
                  <a:fillRect l="-4865" r="-4324" b="-8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06064" y="4107510"/>
                <a:ext cx="1812996" cy="357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F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=(</m:t>
                      </m:r>
                      <m:r>
                        <m:rPr>
                          <m:nor/>
                        </m:rPr>
                        <a:rPr lang="en-US" sz="200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en-US" sz="200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en-US" sz="2000" i="1" smtClean="0">
                              <a:latin typeface="Cambria Math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ru-RU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</m:ba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64" y="4107510"/>
                <a:ext cx="1812996" cy="357855"/>
              </a:xfrm>
              <a:prstGeom prst="rect">
                <a:avLst/>
              </a:prstGeom>
              <a:blipFill>
                <a:blip r:embed="rId5"/>
                <a:stretch>
                  <a:fillRect l="-3020" r="-4698" b="-322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00176" y="4109082"/>
                <a:ext cx="1580561" cy="354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176" y="4109082"/>
                <a:ext cx="1580561" cy="354712"/>
              </a:xfrm>
              <a:prstGeom prst="rect">
                <a:avLst/>
              </a:prstGeom>
              <a:blipFill>
                <a:blip r:embed="rId6"/>
                <a:stretch>
                  <a:fillRect l="-3475" r="-5019" b="-310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бъект 2"/>
          <p:cNvSpPr txBox="1">
            <a:spLocks/>
          </p:cNvSpPr>
          <p:nvPr/>
        </p:nvSpPr>
        <p:spPr>
          <a:xfrm>
            <a:off x="4176651" y="5252636"/>
            <a:ext cx="4716524" cy="1345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Запись функции в таком виде можно было получить описывая функцию </a:t>
            </a:r>
            <a:r>
              <a:rPr lang="ru-RU" sz="2000" b="1" dirty="0" smtClean="0"/>
              <a:t>НЕ</a:t>
            </a:r>
            <a:r>
              <a:rPr lang="ru-RU" sz="2000" dirty="0" smtClean="0"/>
              <a:t> </a:t>
            </a:r>
            <a:r>
              <a:rPr lang="en-US" sz="2000" dirty="0" smtClean="0"/>
              <a:t>F</a:t>
            </a:r>
            <a:r>
              <a:rPr lang="ru-RU" sz="2000" dirty="0" smtClean="0"/>
              <a:t>, а затем применяя законы де Моргана.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2362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-1.38889E-6 0.17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6" grpId="0"/>
      <p:bldP spid="7" grpId="0"/>
      <p:bldP spid="8" grpId="0" animBg="1"/>
      <p:bldP spid="8" grpId="1" animBg="1"/>
      <p:bldP spid="8" grpId="2" animBg="1"/>
      <p:bldP spid="9" grpId="0" animBg="1"/>
      <p:bldP spid="10" grpId="0" animBg="1"/>
      <p:bldP spid="12" grpId="0" animBg="1"/>
      <p:bldP spid="13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главное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52513"/>
            <a:ext cx="8215370" cy="4862547"/>
          </a:xfrm>
        </p:spPr>
        <p:txBody>
          <a:bodyPr>
            <a:noAutofit/>
          </a:bodyPr>
          <a:lstStyle/>
          <a:p>
            <a:r>
              <a:rPr lang="ru-RU" sz="2000" dirty="0"/>
              <a:t>Способ определения истинности логического </a:t>
            </a:r>
            <a:r>
              <a:rPr lang="ru-RU" sz="2000" dirty="0" smtClean="0"/>
              <a:t>выражения путём </a:t>
            </a:r>
            <a:r>
              <a:rPr lang="ru-RU" sz="2000" dirty="0"/>
              <a:t>построения его таблицы истинности становится </a:t>
            </a:r>
            <a:r>
              <a:rPr lang="ru-RU" sz="2000" dirty="0" smtClean="0"/>
              <a:t>неудобным </a:t>
            </a:r>
            <a:r>
              <a:rPr lang="ru-RU" sz="2000" dirty="0"/>
              <a:t>при увеличении количества логических переменных, т. </a:t>
            </a:r>
            <a:r>
              <a:rPr lang="ru-RU" sz="2000" dirty="0" smtClean="0"/>
              <a:t>к. за </a:t>
            </a:r>
            <a:r>
              <a:rPr lang="ru-RU" sz="2000" dirty="0"/>
              <a:t>счёт существенного увеличения числа строк таблицы </a:t>
            </a:r>
            <a:r>
              <a:rPr lang="ru-RU" sz="2000" dirty="0" smtClean="0"/>
              <a:t>становятся </a:t>
            </a:r>
            <a:r>
              <a:rPr lang="ru-RU" sz="2000" dirty="0"/>
              <a:t>громоздкими. В таких случаях выполняются </a:t>
            </a:r>
            <a:r>
              <a:rPr lang="ru-RU" sz="2000" dirty="0" smtClean="0"/>
              <a:t>преобразования </a:t>
            </a:r>
            <a:r>
              <a:rPr lang="ru-RU" sz="2000" dirty="0"/>
              <a:t>логических выражений в равносильные. Для этого </a:t>
            </a:r>
            <a:r>
              <a:rPr lang="ru-RU" sz="2000" dirty="0" smtClean="0"/>
              <a:t>используют </a:t>
            </a:r>
            <a:r>
              <a:rPr lang="ru-RU" sz="2000" dirty="0"/>
              <a:t>свойства логических операций, которые иначе </a:t>
            </a:r>
            <a:r>
              <a:rPr lang="ru-RU" sz="2000" dirty="0" smtClean="0"/>
              <a:t>называют законами </a:t>
            </a:r>
            <a:r>
              <a:rPr lang="ru-RU" sz="2000" dirty="0"/>
              <a:t>алгебры логики. Аналогичные законы имеют место </a:t>
            </a:r>
            <a:r>
              <a:rPr lang="ru-RU" sz="2000" dirty="0" smtClean="0"/>
              <a:t>и в </a:t>
            </a:r>
            <a:r>
              <a:rPr lang="ru-RU" sz="2000" dirty="0"/>
              <a:t>алгебре множеств.</a:t>
            </a:r>
          </a:p>
          <a:p>
            <a:r>
              <a:rPr lang="ru-RU" sz="2000" dirty="0"/>
              <a:t>Логическая функция может быть задана с помощью </a:t>
            </a:r>
            <a:r>
              <a:rPr lang="ru-RU" sz="2000" dirty="0" smtClean="0"/>
              <a:t>таблицы </a:t>
            </a:r>
            <a:r>
              <a:rPr lang="ru-RU" sz="2000" dirty="0"/>
              <a:t>истинности или аналитически, т. е. с помощью </a:t>
            </a:r>
            <a:r>
              <a:rPr lang="ru-RU" sz="2000" dirty="0" smtClean="0"/>
              <a:t>логического выражения</a:t>
            </a:r>
            <a:r>
              <a:rPr lang="ru-RU" sz="2000" dirty="0"/>
              <a:t>.</a:t>
            </a:r>
          </a:p>
          <a:p>
            <a:r>
              <a:rPr lang="ru-RU" sz="2000" dirty="0"/>
              <a:t>Для всякой таблицы истинности можно составить </a:t>
            </a:r>
            <a:r>
              <a:rPr lang="ru-RU" sz="2000" dirty="0" smtClean="0"/>
              <a:t>соответствующее </a:t>
            </a:r>
            <a:r>
              <a:rPr lang="ru-RU" sz="2000" dirty="0"/>
              <a:t>ей логическое выражение.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29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049811" y="2069523"/>
                <a:ext cx="7770339" cy="329163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44000" tIns="144000" rIns="144000" bIns="144000">
                <a:spAutoFit/>
              </a:bodyPr>
              <a:lstStyle/>
              <a:p>
                <a:pPr marL="342900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Выражение зависит от трех переменных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A, C, E</a:t>
                </a:r>
                <a:r>
                  <a:rPr lang="ru-RU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sz="200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C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&amp;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E</m:t>
                    </m:r>
                    <m:r>
                      <m:rPr>
                        <m:nor/>
                      </m:rPr>
                      <a:rPr lang="ru-RU" sz="2000" b="0" i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1. Конъюнкция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равна 1, если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1 и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00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C</m:t>
                    </m:r>
                  </m:oMath>
                </a14:m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=1, т.е. существует три различных набора переменных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A, C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и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 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при которых выполняется  равенство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sz="200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C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&amp;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E</m:t>
                    </m:r>
                    <m:r>
                      <m:rPr>
                        <m:nor/>
                      </m:rPr>
                      <a:rPr lang="ru-RU" sz="200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=1. </a:t>
                </a:r>
                <a:r>
                  <a:rPr lang="ru-RU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342900" indent="-34290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Так как выражение не зависит от значений переменных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D, K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то к каждой тройке значений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A, C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и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можно взять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 (2</a:t>
                </a:r>
                <a:r>
                  <a:rPr lang="ru-RU" sz="20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троек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B, D, K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В столбце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A, B, C, D, E, K) 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таблицы истинности функции: 3 ∙ 8 = 24 единицы.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Строк в таблице 2</a:t>
                </a:r>
                <a:r>
                  <a:rPr lang="ru-RU" sz="2000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=64; 64 – 24 = 40 – количество нулей.</a:t>
                </a:r>
                <a:endParaRPr lang="ru-RU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1" y="2069523"/>
                <a:ext cx="7770339" cy="32916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4309" y="5440991"/>
            <a:ext cx="8244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Упростите логическую формулу: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39552" y="1033942"/>
                <a:ext cx="824495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ru-RU" sz="2000" dirty="0" smtClean="0">
                    <a:latin typeface="SchoolBookCSanPin-Regular"/>
                  </a:rPr>
                  <a:t>Для функции </a:t>
                </a:r>
                <a:r>
                  <a:rPr lang="en-US" sz="2000" dirty="0" smtClean="0">
                    <a:latin typeface="SchoolBookCSanPin-Regular"/>
                  </a:rPr>
                  <a:t>F</a:t>
                </a:r>
                <a:r>
                  <a:rPr lang="ru-RU" sz="2000" dirty="0" smtClean="0">
                    <a:latin typeface="SchoolBookCSanPin-Regular"/>
                  </a:rPr>
                  <a:t>(</a:t>
                </a:r>
                <a:r>
                  <a:rPr lang="en-US" sz="2000" dirty="0" smtClean="0">
                    <a:latin typeface="SchoolBookCSanPin-Regular"/>
                  </a:rPr>
                  <a:t>A, B, C, D, E, K) </a:t>
                </a:r>
                <a:r>
                  <a:rPr lang="ru-RU" sz="2000" dirty="0" smtClean="0">
                    <a:latin typeface="SchoolBookCSanPin-Regular"/>
                  </a:rPr>
                  <a:t>построили таблицу истинности. Оказалось, что функция тождественна выражению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C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&amp;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E</m:t>
                    </m:r>
                  </m:oMath>
                </a14:m>
                <a:r>
                  <a:rPr lang="ru-RU" sz="2000" dirty="0" smtClean="0">
                    <a:latin typeface="SchoolBookCSanPin-Regular"/>
                  </a:rPr>
                  <a:t>. Сколько единиц и сколько нулей в столбце значений функции?</a:t>
                </a:r>
                <a:endParaRPr lang="ru-RU" sz="2000" dirty="0">
                  <a:latin typeface="SchoolBookCSanPin-Regular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33942"/>
                <a:ext cx="8244950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666" t="-3012" r="-740" b="-10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док-во"/>
          <p:cNvSpPr/>
          <p:nvPr/>
        </p:nvSpPr>
        <p:spPr>
          <a:xfrm>
            <a:off x="6514862" y="2049605"/>
            <a:ext cx="2335376" cy="464718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77133" y="5810323"/>
                <a:ext cx="4088933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000" i="1" dirty="0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A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nor/>
                            </m:rPr>
                            <a:rPr lang="ru-RU" sz="2000" b="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В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&amp;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bar>
                            <m:barPr>
                              <m:pos m:val="top"/>
                              <m:ctrlPr>
                                <a:rPr lang="pt-BR" sz="2000" i="1" dirty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C</m:t>
                              </m:r>
                            </m:e>
                          </m:bar>
                        </m:e>
                      </m:d>
                      <m:r>
                        <m:rPr>
                          <m:nor/>
                        </m:rPr>
                        <a:rPr lang="en-US" sz="2000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&amp; </m:t>
                      </m:r>
                      <m:r>
                        <m:rPr>
                          <m:nor/>
                        </m:rP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</m:t>
                      </m:r>
                      <m:r>
                        <a:rPr lang="pt-BR" sz="2000" i="1" dirty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&amp; 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33" y="5810323"/>
                <a:ext cx="4088933" cy="5529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док-во"/>
          <p:cNvSpPr/>
          <p:nvPr/>
        </p:nvSpPr>
        <p:spPr>
          <a:xfrm>
            <a:off x="6517251" y="5872696"/>
            <a:ext cx="2335376" cy="464718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144361" y="5890157"/>
                <a:ext cx="1011815" cy="40011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В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361" y="5890157"/>
                <a:ext cx="101181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814318" y="589376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0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8" grpId="0" animBg="1"/>
      <p:bldP spid="10" grpId="0" animBg="1"/>
      <p:bldP spid="11" grpId="0" animBg="1"/>
      <p:bldP spid="11" grpId="1" animBg="1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042988" y="2389681"/>
                <a:ext cx="7812736" cy="197542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44000" tIns="144000" rIns="144000" bIns="144000">
                <a:no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⨁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B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sz="2000" dirty="0" smtClean="0">
                    <a:cs typeface="Arial" panose="020B0604020202020204" pitchFamily="34" charset="0"/>
                  </a:rPr>
                  <a:t>=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&amp;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B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sz="2000" b="0" i="1" smtClean="0">
                            <a:latin typeface="Cambria Math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bar>
                          <m:barPr>
                            <m:pos m:val="top"/>
                            <m:ctrlPr>
                              <a:rPr lang="en-US" sz="2000" b="0" i="1" smtClean="0">
                                <a:latin typeface="Cambria Math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Arial" panose="020B0604020202020204" pitchFamily="34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A</m:t>
                            </m:r>
                          </m:e>
                        </m:ba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&amp;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B</m:t>
                    </m:r>
                  </m:oMath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ru-RU" sz="2000" dirty="0" smtClean="0">
                    <a:cs typeface="Arial" panose="020B0604020202020204" pitchFamily="34" charset="0"/>
                  </a:rPr>
                  <a:t>После применения этой формулы и логических преобразований получим: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⨁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B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⨁</m:t>
                    </m:r>
                  </m:oMath>
                </a14:m>
                <a:r>
                  <a:rPr lang="ru-RU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С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i="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</m:e>
                    </m:ba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B</m:t>
                        </m:r>
                      </m:e>
                    </m:ba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C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∨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sz="2000" i="1" dirty="0">
                            <a:latin typeface="Cambria Math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B</m:t>
                        </m:r>
                      </m:e>
                    </m:ba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C</m:t>
                        </m:r>
                      </m:e>
                    </m:bar>
                    <m:r>
                      <a:rPr lang="ru-RU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 </m:t>
                    </m:r>
                    <m:bar>
                      <m:barPr>
                        <m:pos m:val="top"/>
                        <m:ctrlPr>
                          <a:rPr lang="en-US" sz="200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</m:t>
                        </m:r>
                      </m:e>
                    </m:ba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sz="200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C</m:t>
                        </m:r>
                      </m:e>
                    </m:ba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 </m:t>
                    </m:r>
                    <m:r>
                      <m:rPr>
                        <m:nor/>
                      </m:rPr>
                      <a:rPr lang="en-US" sz="2000" i="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i="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&amp; </m:t>
                    </m:r>
                    <m:r>
                      <m:rPr>
                        <m:nor/>
                      </m:rPr>
                      <a:rPr lang="en-US" sz="2000" i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 </m:t>
                    </m:r>
                    <m:r>
                      <m:rPr>
                        <m:nor/>
                      </m:rPr>
                      <a:rPr lang="en-US" sz="2000" i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C</m:t>
                    </m:r>
                    <m:r>
                      <m:rPr>
                        <m:nor/>
                      </m:rPr>
                      <a:rPr lang="en-US" sz="2000" i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ru-RU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8" y="2389681"/>
                <a:ext cx="7812736" cy="1975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/>
          <p:cNvSpPr/>
          <p:nvPr/>
        </p:nvSpPr>
        <p:spPr>
          <a:xfrm>
            <a:off x="6935564" y="3522675"/>
            <a:ext cx="124995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6828" y="4676609"/>
            <a:ext cx="85010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Проверьте обладает ли операция импликации ассоциативностью?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39552" y="1033942"/>
                <a:ext cx="824495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ru-RU" sz="2000" dirty="0" smtClean="0">
                    <a:latin typeface="SchoolBookCSanPin-Regular"/>
                  </a:rPr>
                  <a:t>Операция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ru-RU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ru-RU" sz="2000" dirty="0" smtClean="0">
                    <a:latin typeface="SchoolBookCSanPin-Regular"/>
                  </a:rPr>
                  <a:t>соответствует словесному описанию «только одно из двух выражений истинно». Проверьте соответствует ли выражение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A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00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B</m:t>
                        </m:r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ru-RU" sz="2000" b="0" i="1" smtClean="0">
                                <a:latin typeface="Cambria Math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nor/>
                              </m:rPr>
                              <a:rPr lang="ru-RU" sz="2000" b="0" i="0" smtClean="0">
                                <a:latin typeface="Arial" panose="020B0604020202020204" pitchFamily="34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С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ru-RU" sz="200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ru-RU" sz="2000" dirty="0" smtClean="0">
                    <a:latin typeface="SchoolBookCSanPin-Regular"/>
                  </a:rPr>
                  <a:t>утверждению «только одно из трех утверждений истинно»?</a:t>
                </a:r>
                <a:endParaRPr lang="ru-RU" sz="2000" dirty="0">
                  <a:latin typeface="SchoolBookCSanPin-Regular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33942"/>
                <a:ext cx="8244950" cy="1323439"/>
              </a:xfrm>
              <a:prstGeom prst="rect">
                <a:avLst/>
              </a:prstGeom>
              <a:blipFill>
                <a:blip r:embed="rId4"/>
                <a:stretch>
                  <a:fillRect l="-666" t="-28111" r="-518" b="-21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док-во"/>
          <p:cNvSpPr/>
          <p:nvPr/>
        </p:nvSpPr>
        <p:spPr>
          <a:xfrm>
            <a:off x="6520348" y="2389451"/>
            <a:ext cx="2335376" cy="464718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677280" y="5088338"/>
                <a:ext cx="174381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"/>
                          <m:ctrlPr>
                            <a:rPr lang="pt-BR" sz="2000" i="1" dirty="0" smtClean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A</m:t>
                          </m:r>
                          <m:r>
                            <a:rPr lang="pt-B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nor/>
                            </m:rPr>
                            <a:rPr lang="ru-RU" sz="2000" b="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В</m:t>
                          </m:r>
                          <m:r>
                            <a:rPr lang="ru-RU" sz="2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nor/>
                            </m:rPr>
                            <a:rPr lang="en-US" sz="2000" i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280" y="5088338"/>
                <a:ext cx="1743816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20280" t="-127692" b="-19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2566182" y="3522675"/>
            <a:ext cx="406800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ая выноска 2"/>
          <p:cNvSpPr/>
          <p:nvPr/>
        </p:nvSpPr>
        <p:spPr>
          <a:xfrm>
            <a:off x="2771800" y="4098612"/>
            <a:ext cx="2952328" cy="575382"/>
          </a:xfrm>
          <a:prstGeom prst="wedgeRectCallout">
            <a:avLst>
              <a:gd name="adj1" fmla="val -20469"/>
              <a:gd name="adj2" fmla="val -702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Только одно истинно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док-во"/>
          <p:cNvSpPr/>
          <p:nvPr/>
        </p:nvSpPr>
        <p:spPr>
          <a:xfrm>
            <a:off x="6528880" y="5069755"/>
            <a:ext cx="2335376" cy="464718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3982025" y="5826138"/>
                <a:ext cx="1512167" cy="504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72000" rIns="72000" bIns="7200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sz="2000" i="1" dirty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a:rPr lang="en-US" sz="2000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∨ </m:t>
                      </m:r>
                      <m:bar>
                        <m:barPr>
                          <m:pos m:val="top"/>
                          <m:ctrlPr>
                            <a:rPr lang="en-US" sz="2000" i="1" dirty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B</m:t>
                          </m:r>
                        </m:e>
                      </m:bar>
                      <m:r>
                        <a:rPr lang="en-US" sz="2000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</m:t>
                      </m: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25" y="5826138"/>
                <a:ext cx="1512167" cy="504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1511660" y="5826138"/>
                <a:ext cx="1647181" cy="504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72000" tIns="72000" rIns="72000" bIns="7200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"/>
                          <m:ctrlPr>
                            <a:rPr lang="pt-BR" sz="2000" i="1" dirty="0"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i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&amp;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bar>
                            <m:barPr>
                              <m:pos m:val="top"/>
                              <m:ctrlPr>
                                <a:rPr lang="en-US" sz="2000" i="1" dirty="0"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nor/>
                                </m:rPr>
                                <a:rPr lang="ru-RU" sz="2000" dirty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В</m:t>
                              </m:r>
                            </m:e>
                          </m:bar>
                          <m:r>
                            <a:rPr lang="ru-RU" sz="2000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US" sz="2000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∨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</m:d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5826138"/>
                <a:ext cx="1647181" cy="504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Стрелка вниз 13"/>
          <p:cNvSpPr/>
          <p:nvPr/>
        </p:nvSpPr>
        <p:spPr>
          <a:xfrm>
            <a:off x="2416521" y="5512262"/>
            <a:ext cx="252028" cy="238737"/>
          </a:xfrm>
          <a:prstGeom prst="downArrow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>
            <a:off x="4321771" y="5512262"/>
            <a:ext cx="252028" cy="238737"/>
          </a:xfrm>
          <a:prstGeom prst="downArrow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3673699" y="5088338"/>
                <a:ext cx="18002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ru-RU" sz="20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99" y="5088338"/>
                <a:ext cx="1800200" cy="400110"/>
              </a:xfrm>
              <a:prstGeom prst="rect">
                <a:avLst/>
              </a:prstGeom>
              <a:blipFill rotWithShape="0">
                <a:blip r:embed="rId8"/>
                <a:stretch>
                  <a:fillRect r="-1356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Равно 17"/>
          <p:cNvSpPr/>
          <p:nvPr/>
        </p:nvSpPr>
        <p:spPr>
          <a:xfrm>
            <a:off x="3431226" y="5150413"/>
            <a:ext cx="288000" cy="275960"/>
          </a:xfrm>
          <a:prstGeom prst="mathEqual">
            <a:avLst>
              <a:gd name="adj1" fmla="val 509"/>
              <a:gd name="adj2" fmla="val 23265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3509598" y="5133096"/>
            <a:ext cx="151953" cy="3380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3509598" y="5919490"/>
            <a:ext cx="151953" cy="3380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авно 23"/>
          <p:cNvSpPr/>
          <p:nvPr/>
        </p:nvSpPr>
        <p:spPr>
          <a:xfrm>
            <a:off x="3441575" y="5950528"/>
            <a:ext cx="288000" cy="275960"/>
          </a:xfrm>
          <a:prstGeom prst="mathEqual">
            <a:avLst>
              <a:gd name="adj1" fmla="val 509"/>
              <a:gd name="adj2" fmla="val 232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Прямоугольная выноска 20"/>
          <p:cNvSpPr/>
          <p:nvPr/>
        </p:nvSpPr>
        <p:spPr>
          <a:xfrm>
            <a:off x="5974745" y="4098612"/>
            <a:ext cx="2088232" cy="575382"/>
          </a:xfrm>
          <a:prstGeom prst="wedgeRectCallout">
            <a:avLst>
              <a:gd name="adj1" fmla="val 21070"/>
              <a:gd name="adj2" fmla="val -7772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Все истинны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25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  <p:bldP spid="8" grpId="0" animBg="1"/>
      <p:bldP spid="2" grpId="0" animBg="1"/>
      <p:bldP spid="3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законы алгебры логики</a:t>
            </a:r>
          </a:p>
          <a:p>
            <a:r>
              <a:rPr lang="ru-RU" sz="2800" dirty="0" smtClean="0"/>
              <a:t>коммутативные законы</a:t>
            </a:r>
          </a:p>
          <a:p>
            <a:r>
              <a:rPr lang="ru-RU" sz="2800" dirty="0" smtClean="0"/>
              <a:t>ассоциативные законы</a:t>
            </a:r>
          </a:p>
          <a:p>
            <a:r>
              <a:rPr lang="ru-RU" sz="2800" dirty="0" smtClean="0"/>
              <a:t>дистрибутивные законы </a:t>
            </a:r>
          </a:p>
          <a:p>
            <a:r>
              <a:rPr lang="ru-RU" sz="2800" dirty="0" smtClean="0"/>
              <a:t>закон противоречия</a:t>
            </a:r>
          </a:p>
          <a:p>
            <a:r>
              <a:rPr lang="ru-RU" sz="2800" dirty="0" smtClean="0"/>
              <a:t>закон </a:t>
            </a:r>
            <a:r>
              <a:rPr lang="ru-RU" sz="2800" dirty="0"/>
              <a:t>идемпотентности</a:t>
            </a:r>
            <a:endParaRPr lang="ru-RU" sz="2800" dirty="0" smtClean="0"/>
          </a:p>
          <a:p>
            <a:r>
              <a:rPr lang="ru-RU" sz="2800" dirty="0" smtClean="0"/>
              <a:t>закон двойного отрицания</a:t>
            </a:r>
          </a:p>
          <a:p>
            <a:r>
              <a:rPr lang="ru-RU" sz="2800" dirty="0" smtClean="0"/>
              <a:t>законы де Моргана</a:t>
            </a:r>
          </a:p>
          <a:p>
            <a:r>
              <a:rPr lang="ru-RU" sz="2800" dirty="0" smtClean="0"/>
              <a:t>законы поглощения</a:t>
            </a:r>
          </a:p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768244" y="2492898"/>
            <a:ext cx="2090035" cy="35646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законы алгебры логики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6956180"/>
                  </p:ext>
                </p:extLst>
              </p:nvPr>
            </p:nvGraphicFramePr>
            <p:xfrm>
              <a:off x="649170" y="2492896"/>
              <a:ext cx="5994017" cy="356463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14367">
                      <a:extLst>
                        <a:ext uri="{9D8B030D-6E8A-4147-A177-3AD203B41FA5}">
                          <a16:colId xmlns:a16="http://schemas.microsoft.com/office/drawing/2014/main" xmlns="" val="1130842028"/>
                        </a:ext>
                      </a:extLst>
                    </a:gridCol>
                    <a:gridCol w="1489825">
                      <a:extLst>
                        <a:ext uri="{9D8B030D-6E8A-4147-A177-3AD203B41FA5}">
                          <a16:colId xmlns:a16="http://schemas.microsoft.com/office/drawing/2014/main" xmlns="" val="502649297"/>
                        </a:ext>
                      </a:extLst>
                    </a:gridCol>
                    <a:gridCol w="1489825">
                      <a:extLst>
                        <a:ext uri="{9D8B030D-6E8A-4147-A177-3AD203B41FA5}">
                          <a16:colId xmlns:a16="http://schemas.microsoft.com/office/drawing/2014/main" xmlns="" val="881051485"/>
                        </a:ext>
                      </a:extLst>
                    </a:gridCol>
                  </a:tblGrid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 двойного отрицания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̿"/>
                                  <m:ctrlPr>
                                    <a:rPr lang="en-US" sz="220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en-US" sz="220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A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= A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 исключённого третьего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</a:t>
                          </a:r>
                          <a:r>
                            <a:rPr lang="pt-BR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∨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dirty="0" smtClean="0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sz="22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A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= 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21402437"/>
                      </a:ext>
                    </a:extLst>
                  </a:tr>
                  <a:tr h="48167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 противоречия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200" b="0" i="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&amp;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dirty="0" smtClean="0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sz="22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A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= 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755601279"/>
                      </a:ext>
                    </a:extLst>
                  </a:tr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Законы работы с константами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∨ 1 = 1</a:t>
                          </a:r>
                          <a:endParaRPr lang="ru-RU" sz="2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∨ 0 = A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20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200" b="0" i="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&amp;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20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1 = A</a:t>
                          </a:r>
                          <a:endParaRPr lang="ru-RU" sz="2200" kern="120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20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200" b="0" i="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&amp; </m:t>
                              </m:r>
                            </m:oMath>
                          </a14:m>
                          <a:r>
                            <a:rPr lang="pt-BR" sz="220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 = 0</a:t>
                          </a:r>
                          <a:endParaRPr lang="ru-RU" sz="2200" kern="1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250613820"/>
                      </a:ext>
                    </a:extLst>
                  </a:tr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Законы идемпотентности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&amp; A = A</a:t>
                          </a:r>
                          <a:endParaRPr lang="en-US" sz="2200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∨ A = A</a:t>
                          </a:r>
                          <a:endParaRPr lang="ru-RU" sz="2200" kern="120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235491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6956180"/>
                  </p:ext>
                </p:extLst>
              </p:nvPr>
            </p:nvGraphicFramePr>
            <p:xfrm>
              <a:off x="649170" y="2492896"/>
              <a:ext cx="5994017" cy="356463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1436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130842028"/>
                        </a:ext>
                      </a:extLst>
                    </a:gridCol>
                    <a:gridCol w="148982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502649297"/>
                        </a:ext>
                      </a:extLst>
                    </a:gridCol>
                    <a:gridCol w="148982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881051485"/>
                        </a:ext>
                      </a:extLst>
                    </a:gridCol>
                  </a:tblGrid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 двойного отрицания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1431" t="-3937" r="-409" b="-3771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 исключённого третьего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1431" t="-104762" r="-409" b="-2801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21402437"/>
                      </a:ext>
                    </a:extLst>
                  </a:tr>
                  <a:tr h="48167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 противоречия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1431" t="-322500" r="-409" b="-3412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755601279"/>
                      </a:ext>
                    </a:extLst>
                  </a:tr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Законы работы с константами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∨ 1 = 1</a:t>
                          </a:r>
                          <a:endParaRPr lang="ru-RU" sz="2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∨ 0 = A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2041" t="-268254" r="-816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50613820"/>
                      </a:ext>
                    </a:extLst>
                  </a:tr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Законы идемпотентности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&amp; A = A</a:t>
                          </a:r>
                          <a:endParaRPr lang="en-US" sz="2200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kern="12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∨ A = A</a:t>
                          </a:r>
                          <a:endParaRPr lang="ru-RU" sz="2200" kern="120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6235491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Объект 9"/>
          <p:cNvSpPr>
            <a:spLocks noGrp="1"/>
          </p:cNvSpPr>
          <p:nvPr>
            <p:ph idx="1"/>
          </p:nvPr>
        </p:nvSpPr>
        <p:spPr>
          <a:xfrm>
            <a:off x="642910" y="1016001"/>
            <a:ext cx="8215369" cy="1476107"/>
          </a:xfrm>
        </p:spPr>
        <p:txBody>
          <a:bodyPr/>
          <a:lstStyle/>
          <a:p>
            <a:r>
              <a:rPr lang="ru-RU" b="1" dirty="0"/>
              <a:t>З</a:t>
            </a:r>
            <a:r>
              <a:rPr lang="ru-RU" b="1" dirty="0" smtClean="0"/>
              <a:t>аконы </a:t>
            </a:r>
            <a:r>
              <a:rPr lang="ru-RU" b="1" dirty="0"/>
              <a:t>алгебры </a:t>
            </a:r>
            <a:r>
              <a:rPr lang="ru-RU" b="1" dirty="0" smtClean="0"/>
              <a:t>логики </a:t>
            </a:r>
            <a:r>
              <a:rPr lang="ru-RU" dirty="0" smtClean="0"/>
              <a:t>(свойства </a:t>
            </a:r>
            <a:r>
              <a:rPr lang="ru-RU" dirty="0"/>
              <a:t>логических </a:t>
            </a:r>
            <a:r>
              <a:rPr lang="ru-RU" dirty="0" smtClean="0"/>
              <a:t>операций) позволяют упростить процесс анализа истинности логического </a:t>
            </a:r>
            <a:r>
              <a:rPr lang="ru-RU" dirty="0"/>
              <a:t>выражения </a:t>
            </a:r>
            <a:r>
              <a:rPr lang="ru-RU" dirty="0" smtClean="0"/>
              <a:t>с большим количеством переменных и операций.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3248980"/>
            <a:ext cx="6300700" cy="768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9" name="Прямоугольник 8"/>
          <p:cNvSpPr/>
          <p:nvPr/>
        </p:nvSpPr>
        <p:spPr>
          <a:xfrm>
            <a:off x="385156" y="4041070"/>
            <a:ext cx="63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10" name="Прямоугольник 9"/>
          <p:cNvSpPr/>
          <p:nvPr/>
        </p:nvSpPr>
        <p:spPr>
          <a:xfrm>
            <a:off x="431540" y="4509122"/>
            <a:ext cx="6300700" cy="936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p:sp>
        <p:nvSpPr>
          <p:cNvPr id="11" name="Прямоугольник 10"/>
          <p:cNvSpPr/>
          <p:nvPr/>
        </p:nvSpPr>
        <p:spPr>
          <a:xfrm>
            <a:off x="431540" y="5301938"/>
            <a:ext cx="6300700" cy="755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25092"/>
                  </p:ext>
                </p:extLst>
              </p:nvPr>
            </p:nvGraphicFramePr>
            <p:xfrm>
              <a:off x="6913161" y="2564906"/>
              <a:ext cx="1800201" cy="10570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404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1404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97210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2982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dirty="0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А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̿"/>
                                    <m:ctrlPr>
                                      <a:rPr lang="en-US" sz="220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64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64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25092"/>
                  </p:ext>
                </p:extLst>
              </p:nvPr>
            </p:nvGraphicFramePr>
            <p:xfrm>
              <a:off x="6913161" y="2564906"/>
              <a:ext cx="1800201" cy="10570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40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4140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97210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386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1471" t="-12500" r="-238235" b="-2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85625" t="-12500" r="-1250" b="-2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741968"/>
                  </p:ext>
                </p:extLst>
              </p:nvPr>
            </p:nvGraphicFramePr>
            <p:xfrm>
              <a:off x="6913161" y="3723425"/>
              <a:ext cx="1800201" cy="10570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404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1404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97210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10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dirty="0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А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20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∨</m:t>
                              </m:r>
                              <m:r>
                                <m:rPr>
                                  <m:nor/>
                                </m:rPr>
                                <a:rPr lang="en-US" sz="2200" b="0" i="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dirty="0" smtClean="0"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ru-RU" sz="22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А</m:t>
                                  </m:r>
                                </m:e>
                              </m:bar>
                            </m:oMath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10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10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Таблица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741968"/>
                  </p:ext>
                </p:extLst>
              </p:nvPr>
            </p:nvGraphicFramePr>
            <p:xfrm>
              <a:off x="6913161" y="3723425"/>
              <a:ext cx="1800201" cy="105702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40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4140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97210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386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1471" t="-12500" r="-238235" b="-2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85625" t="-12500" r="-1250" b="-2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9251945"/>
                  </p:ext>
                </p:extLst>
              </p:nvPr>
            </p:nvGraphicFramePr>
            <p:xfrm>
              <a:off x="6913161" y="4881945"/>
              <a:ext cx="1800201" cy="11033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404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1404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97210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4033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sz="22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dirty="0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200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А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200" b="0" i="0" dirty="0" smtClean="0">
                                  <a:latin typeface="Arial" panose="020B0604020202020204" pitchFamily="34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&amp;</m:t>
                              </m:r>
                              <m:r>
                                <a:rPr lang="ru-RU" sz="22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dirty="0" smtClean="0"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ru-RU" sz="22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А</m:t>
                                  </m:r>
                                </m:e>
                              </m:bar>
                            </m:oMath>
                          </a14:m>
                          <a:endParaRPr lang="ru-RU" sz="22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49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49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9251945"/>
                  </p:ext>
                </p:extLst>
              </p:nvPr>
            </p:nvGraphicFramePr>
            <p:xfrm>
              <a:off x="6913161" y="4881945"/>
              <a:ext cx="1800201" cy="11033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40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4140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97210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033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sz="22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01471" t="-13433" r="-238235" b="-2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85625" t="-13433" r="-1250" b="-2134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49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49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81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10973" y="2918659"/>
            <a:ext cx="8247305" cy="24491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Доказательство закона де Моргана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законы алгебры логики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7970943"/>
                  </p:ext>
                </p:extLst>
              </p:nvPr>
            </p:nvGraphicFramePr>
            <p:xfrm>
              <a:off x="611188" y="1927201"/>
              <a:ext cx="8247091" cy="7707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70301">
                      <a:extLst>
                        <a:ext uri="{9D8B030D-6E8A-4147-A177-3AD203B41FA5}">
                          <a16:colId xmlns:a16="http://schemas.microsoft.com/office/drawing/2014/main" xmlns="" val="1130842028"/>
                        </a:ext>
                      </a:extLst>
                    </a:gridCol>
                    <a:gridCol w="2738395">
                      <a:extLst>
                        <a:ext uri="{9D8B030D-6E8A-4147-A177-3AD203B41FA5}">
                          <a16:colId xmlns:a16="http://schemas.microsoft.com/office/drawing/2014/main" xmlns="" val="502649297"/>
                        </a:ext>
                      </a:extLst>
                    </a:gridCol>
                    <a:gridCol w="2738395">
                      <a:extLst>
                        <a:ext uri="{9D8B030D-6E8A-4147-A177-3AD203B41FA5}">
                          <a16:colId xmlns:a16="http://schemas.microsoft.com/office/drawing/2014/main" xmlns="" val="1054546598"/>
                        </a:ext>
                      </a:extLst>
                    </a:gridCol>
                  </a:tblGrid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Законы де Моргана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∨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2200" b="0" i="0" smtClean="0">
                                        <a:latin typeface="Arial" panose="020B0604020202020204" pitchFamily="34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e>
                                </m:bar>
                                <m:r>
                                  <a:rPr lang="ru-RU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ru-RU" sz="2200" b="0" i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</m:e>
                                </m:bar>
                                <m:r>
                                  <a:rPr lang="ru-RU" sz="2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&amp;</m:t>
                                </m:r>
                                <m:r>
                                  <a:rPr lang="ru-RU" sz="2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&amp;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e>
                                </m:bar>
                                <m:r>
                                  <m:rPr>
                                    <m:nor/>
                                  </m:rPr>
                                  <a:rPr lang="ru-RU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ru-RU" sz="2200" b="0" i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</m:e>
                                </m:ba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latin typeface="Arial" panose="020B0604020202020204" pitchFamily="34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∨ 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7970943"/>
                  </p:ext>
                </p:extLst>
              </p:nvPr>
            </p:nvGraphicFramePr>
            <p:xfrm>
              <a:off x="611188" y="1927201"/>
              <a:ext cx="8247091" cy="7707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70301">
                      <a:extLst>
                        <a:ext uri="{9D8B030D-6E8A-4147-A177-3AD203B41FA5}">
                          <a16:colId xmlns:a16="http://schemas.microsoft.com/office/drawing/2014/main" val="1130842028"/>
                        </a:ext>
                      </a:extLst>
                    </a:gridCol>
                    <a:gridCol w="2738395">
                      <a:extLst>
                        <a:ext uri="{9D8B030D-6E8A-4147-A177-3AD203B41FA5}">
                          <a16:colId xmlns:a16="http://schemas.microsoft.com/office/drawing/2014/main" val="502649297"/>
                        </a:ext>
                      </a:extLst>
                    </a:gridCol>
                    <a:gridCol w="2738395">
                      <a:extLst>
                        <a:ext uri="{9D8B030D-6E8A-4147-A177-3AD203B41FA5}">
                          <a16:colId xmlns:a16="http://schemas.microsoft.com/office/drawing/2014/main" val="1054546598"/>
                        </a:ext>
                      </a:extLst>
                    </a:gridCol>
                  </a:tblGrid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Законы де Моргана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559" t="-787" r="-100668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111" t="-787" r="-444" b="-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315828"/>
                  </p:ext>
                </p:extLst>
              </p:nvPr>
            </p:nvGraphicFramePr>
            <p:xfrm>
              <a:off x="733181" y="3485701"/>
              <a:ext cx="7979279" cy="172758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3989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xmlns="" val="1404042362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xmlns="" val="3972516259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xmlns="" val="392607472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xmlns="" val="1549733196"/>
                        </a:ext>
                      </a:extLst>
                    </a:gridCol>
                  </a:tblGrid>
                  <a:tr h="375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 ∨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latin typeface="Arial" panose="020B0604020202020204" pitchFamily="34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b="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∨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2200" b="0" i="0" smtClean="0">
                                        <a:latin typeface="Arial" panose="020B0604020202020204" pitchFamily="34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ru-RU" sz="220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ru-RU" sz="220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ru-RU" sz="220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</m:e>
                                </m:bar>
                                <m:r>
                                  <a:rPr lang="ru-RU" sz="2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0" i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&amp;</m:t>
                                </m:r>
                                <m:r>
                                  <a:rPr lang="ru-RU" sz="2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ru-RU" sz="2200" i="1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200" b="0" i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255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255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255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84666231"/>
                      </a:ext>
                    </a:extLst>
                  </a:tr>
                  <a:tr h="3255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4502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315828"/>
                  </p:ext>
                </p:extLst>
              </p:nvPr>
            </p:nvGraphicFramePr>
            <p:xfrm>
              <a:off x="733181" y="3485701"/>
              <a:ext cx="7979279" cy="172758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398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404042362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72516259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2607472"/>
                        </a:ext>
                      </a:extLst>
                    </a:gridCol>
                    <a:gridCol w="11398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49733196"/>
                        </a:ext>
                      </a:extLst>
                    </a:gridCol>
                  </a:tblGrid>
                  <a:tr h="386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535" t="-12500" r="-401604" b="-3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98936" t="-12500" r="-299468" b="-3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01070" t="-12500" r="-201070" b="-3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01070" t="-12500" r="-101070" b="-3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601070" t="-12500" r="-1070" b="-3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5846662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64502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855655"/>
          </a:xfrm>
        </p:spPr>
        <p:txBody>
          <a:bodyPr/>
          <a:lstStyle/>
          <a:p>
            <a:r>
              <a:rPr lang="ru-RU" dirty="0" smtClean="0"/>
              <a:t>Все законы могут быть доказаны с помощью таблиц истинности. </a:t>
            </a:r>
          </a:p>
          <a:p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620820" y="5588543"/>
            <a:ext cx="8359726" cy="972805"/>
            <a:chOff x="2943332" y="4754669"/>
            <a:chExt cx="8359726" cy="972805"/>
          </a:xfrm>
        </p:grpSpPr>
        <p:sp>
          <p:nvSpPr>
            <p:cNvPr id="17" name="Овал 16"/>
            <p:cNvSpPr/>
            <p:nvPr/>
          </p:nvSpPr>
          <p:spPr>
            <a:xfrm>
              <a:off x="2943332" y="4887638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?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18" name="Группа 7"/>
            <p:cNvGrpSpPr/>
            <p:nvPr/>
          </p:nvGrpSpPr>
          <p:grpSpPr>
            <a:xfrm>
              <a:off x="2943333" y="4754669"/>
              <a:ext cx="8299435" cy="972805"/>
              <a:chOff x="2111199" y="5038755"/>
              <a:chExt cx="5984784" cy="972805"/>
            </a:xfrm>
          </p:grpSpPr>
          <p:cxnSp>
            <p:nvCxnSpPr>
              <p:cNvPr id="20" name="Прямая соединительная линия 19"/>
              <p:cNvCxnSpPr/>
              <p:nvPr/>
            </p:nvCxnSpPr>
            <p:spPr>
              <a:xfrm>
                <a:off x="2111199" y="5038755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/>
              <p:cNvCxnSpPr/>
              <p:nvPr/>
            </p:nvCxnSpPr>
            <p:spPr>
              <a:xfrm>
                <a:off x="2127128" y="6011560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Подзаголовок 5"/>
            <p:cNvSpPr txBox="1">
              <a:spLocks/>
            </p:cNvSpPr>
            <p:nvPr/>
          </p:nvSpPr>
          <p:spPr>
            <a:xfrm>
              <a:off x="3711515" y="5044959"/>
              <a:ext cx="7591543" cy="40706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Докажите второй закон самостоятельно.</a:t>
              </a:r>
              <a:endParaRPr lang="ru-RU" sz="2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80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2.a+a*b=a"/>
              <p:cNvSpPr/>
              <p:nvPr/>
            </p:nvSpPr>
            <p:spPr>
              <a:xfrm>
                <a:off x="6007877" y="5711781"/>
                <a:ext cx="1648504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∨</a:t>
                </a:r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 </m:t>
                    </m:r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 = A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2.a+a*b=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877" y="5711781"/>
                <a:ext cx="16485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2. a*a=a"/>
              <p:cNvSpPr/>
              <p:nvPr/>
            </p:nvSpPr>
            <p:spPr>
              <a:xfrm>
                <a:off x="4408935" y="5711781"/>
                <a:ext cx="1150591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  <m:r>
                      <m:rPr>
                        <m:nor/>
                      </m:rPr>
                      <a:rPr lang="en-US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= A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2. a*a=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935" y="5711781"/>
                <a:ext cx="11505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распр-2"/>
              <p:cNvSpPr/>
              <p:nvPr/>
            </p:nvSpPr>
            <p:spPr>
              <a:xfrm>
                <a:off x="999590" y="5711781"/>
                <a:ext cx="3345696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(B ∨ C) = (A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B) ∨ (A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C)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распр-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90" y="5711781"/>
                <a:ext cx="33456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распр"/>
              <p:cNvSpPr/>
              <p:nvPr/>
            </p:nvSpPr>
            <p:spPr>
              <a:xfrm>
                <a:off x="3022304" y="4374019"/>
                <a:ext cx="3743973" cy="324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(B ∨ C) = (A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B) ∨ (A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</m:oMath>
                </a14:m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C)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распр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304" y="4374019"/>
                <a:ext cx="3743973" cy="324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*1=a (1)"/>
              <p:cNvSpPr/>
              <p:nvPr/>
            </p:nvSpPr>
            <p:spPr>
              <a:xfrm>
                <a:off x="2053448" y="4386800"/>
                <a:ext cx="1150591" cy="324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1= A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a*1=a (1)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448" y="4386800"/>
                <a:ext cx="1150591" cy="324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Прямоугольник 25"/>
          <p:cNvSpPr/>
          <p:nvPr/>
        </p:nvSpPr>
        <p:spPr>
          <a:xfrm>
            <a:off x="5027194" y="5011092"/>
            <a:ext cx="1321570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6584417" y="5011092"/>
            <a:ext cx="362162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3003174" y="5011092"/>
            <a:ext cx="734366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5016113" y="5011092"/>
            <a:ext cx="327558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3003175" y="5011092"/>
            <a:ext cx="300853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3978935" y="5011092"/>
            <a:ext cx="300853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179035" y="5011092"/>
            <a:ext cx="375324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a*1=a"/>
              <p:cNvSpPr/>
              <p:nvPr/>
            </p:nvSpPr>
            <p:spPr>
              <a:xfrm>
                <a:off x="7304039" y="4374019"/>
                <a:ext cx="1080307" cy="324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&amp;</m:t>
                    </m:r>
                  </m:oMath>
                </a14:m>
                <a:r>
                  <a:rPr lang="pt-B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1= A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a*1=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039" y="4374019"/>
                <a:ext cx="1080307" cy="324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/>
          <p:cNvSpPr/>
          <p:nvPr/>
        </p:nvSpPr>
        <p:spPr>
          <a:xfrm>
            <a:off x="6584032" y="3746060"/>
            <a:ext cx="782730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7668305" y="3753036"/>
            <a:ext cx="391365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2793257" y="3753084"/>
            <a:ext cx="686427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83084" y="3753763"/>
            <a:ext cx="360412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законы алгебры логики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0397303"/>
                  </p:ext>
                </p:extLst>
              </p:nvPr>
            </p:nvGraphicFramePr>
            <p:xfrm>
              <a:off x="611188" y="1013136"/>
              <a:ext cx="8247092" cy="20491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04828">
                      <a:extLst>
                        <a:ext uri="{9D8B030D-6E8A-4147-A177-3AD203B41FA5}">
                          <a16:colId xmlns:a16="http://schemas.microsoft.com/office/drawing/2014/main" xmlns="" val="1130842028"/>
                        </a:ext>
                      </a:extLst>
                    </a:gridCol>
                    <a:gridCol w="2071132">
                      <a:extLst>
                        <a:ext uri="{9D8B030D-6E8A-4147-A177-3AD203B41FA5}">
                          <a16:colId xmlns:a16="http://schemas.microsoft.com/office/drawing/2014/main" xmlns="" val="502649297"/>
                        </a:ext>
                      </a:extLst>
                    </a:gridCol>
                    <a:gridCol w="2071132">
                      <a:extLst>
                        <a:ext uri="{9D8B030D-6E8A-4147-A177-3AD203B41FA5}">
                          <a16:colId xmlns:a16="http://schemas.microsoft.com/office/drawing/2014/main" xmlns="" val="3167241621"/>
                        </a:ext>
                      </a:extLst>
                    </a:gridCol>
                  </a:tblGrid>
                  <a:tr h="50765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SchoolBookCSanPin-Regular"/>
                            </a:rPr>
                            <a:t>Переместительные законы </a:t>
                          </a:r>
                          <a:endParaRPr lang="ru-RU" sz="2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∨ B = B ∨ A</a:t>
                          </a:r>
                          <a:endParaRPr lang="ru-RU" sz="220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&amp;</a:t>
                          </a:r>
                          <a:r>
                            <a:rPr lang="en-US" sz="2200" i="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 = B &amp; A</a:t>
                          </a:r>
                          <a:endParaRPr lang="ru-RU" sz="220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SchoolBookCSanPin-Regular"/>
                            </a:rPr>
                            <a:t>Сочетательные (ассоциативные) законы</a:t>
                          </a:r>
                          <a:endParaRPr lang="ru-RU" sz="2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(A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pt-BR" sz="2200" i="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&amp;</m:t>
                              </m:r>
                            </m:oMath>
                          </a14:m>
                          <a:r>
                            <a:rPr lang="pt-BR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B)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200" i="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n-US" sz="2200" b="0" i="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 = A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200" i="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&amp;</m:t>
                              </m:r>
                            </m:oMath>
                          </a14:m>
                          <a:r>
                            <a:rPr lang="pt-BR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(B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pt-BR" sz="2200" i="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n-US" sz="2200" b="0" i="0" dirty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C)</a:t>
                          </a:r>
                          <a:endParaRPr lang="ru-RU" sz="220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(A ∨ B) ∨ C = A ∨ (B ∨ C)</a:t>
                          </a:r>
                          <a:endParaRPr lang="ru-RU" sz="2200" i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768525995"/>
                      </a:ext>
                    </a:extLst>
                  </a:tr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Распределительный (дистрибутивный) закон (</a:t>
                          </a:r>
                          <a:r>
                            <a:rPr lang="en-US" sz="22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I)</a:t>
                          </a:r>
                          <a:endParaRPr lang="ru-RU" sz="2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2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&amp; (B ∨ C) = (A &amp; B) ∨ (A &amp; C)</a:t>
                          </a:r>
                          <a:endParaRPr lang="ru-RU" sz="2200" i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223149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0397303"/>
                  </p:ext>
                </p:extLst>
              </p:nvPr>
            </p:nvGraphicFramePr>
            <p:xfrm>
              <a:off x="611188" y="1013136"/>
              <a:ext cx="8247092" cy="20491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04828">
                      <a:extLst>
                        <a:ext uri="{9D8B030D-6E8A-4147-A177-3AD203B41FA5}">
                          <a16:colId xmlns:a16="http://schemas.microsoft.com/office/drawing/2014/main" val="1130842028"/>
                        </a:ext>
                      </a:extLst>
                    </a:gridCol>
                    <a:gridCol w="2071132">
                      <a:extLst>
                        <a:ext uri="{9D8B030D-6E8A-4147-A177-3AD203B41FA5}">
                          <a16:colId xmlns:a16="http://schemas.microsoft.com/office/drawing/2014/main" val="502649297"/>
                        </a:ext>
                      </a:extLst>
                    </a:gridCol>
                    <a:gridCol w="2071132">
                      <a:extLst>
                        <a:ext uri="{9D8B030D-6E8A-4147-A177-3AD203B41FA5}">
                          <a16:colId xmlns:a16="http://schemas.microsoft.com/office/drawing/2014/main" val="3167241621"/>
                        </a:ext>
                      </a:extLst>
                    </a:gridCol>
                  </a:tblGrid>
                  <a:tr h="50765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SchoolBookCSanPin-Regular"/>
                            </a:rPr>
                            <a:t>Переместительные законы </a:t>
                          </a:r>
                          <a:endParaRPr lang="ru-RU" sz="2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∨ B = B ∨ A</a:t>
                          </a:r>
                          <a:endParaRPr lang="ru-RU" sz="220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&amp;</a:t>
                          </a:r>
                          <a:r>
                            <a:rPr lang="en-US" sz="2200" i="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200" i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 = B &amp; A</a:t>
                          </a:r>
                          <a:endParaRPr lang="ru-RU" sz="220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 smtClean="0">
                              <a:latin typeface="SchoolBookCSanPin-Regular"/>
                            </a:rPr>
                            <a:t>Сочетательные (ассоциативные) законы</a:t>
                          </a:r>
                          <a:endParaRPr lang="ru-RU" sz="2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99265" t="-66142" r="-294" b="-1157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8525995"/>
                      </a:ext>
                    </a:extLst>
                  </a:tr>
                  <a:tr h="7707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Распределительный (дистрибутивный) закон (</a:t>
                          </a:r>
                          <a:r>
                            <a:rPr lang="en-US" sz="22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I)</a:t>
                          </a:r>
                          <a:endParaRPr lang="ru-RU" sz="22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2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&amp; (B ∨ C) = (A &amp; B) ∨ (A &amp; C)</a:t>
                          </a:r>
                          <a:endParaRPr lang="ru-RU" sz="2200" i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31491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855655"/>
          </a:xfrm>
        </p:spPr>
        <p:txBody>
          <a:bodyPr/>
          <a:lstStyle/>
          <a:p>
            <a:r>
              <a:rPr lang="ru-RU" dirty="0" smtClean="0"/>
              <a:t> </a:t>
            </a:r>
          </a:p>
          <a:p>
            <a:endParaRPr lang="ru-RU" dirty="0"/>
          </a:p>
        </p:txBody>
      </p:sp>
      <p:sp>
        <p:nvSpPr>
          <p:cNvPr id="22" name="док-во дистрибутивного">
            <a:hlinkClick r:id="rId10" action="ppaction://hlinksldjump"/>
          </p:cNvPr>
          <p:cNvSpPr/>
          <p:nvPr/>
        </p:nvSpPr>
        <p:spPr>
          <a:xfrm>
            <a:off x="617538" y="2276872"/>
            <a:ext cx="4095250" cy="7771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Распределительный (дистрибутивный) закон (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2941" y="3284984"/>
            <a:ext cx="71434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Упростить выражени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∨ A &amp; B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;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(A ∨ B)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192963" y="3753763"/>
            <a:ext cx="16553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∨ A &amp; B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202772" y="5011092"/>
            <a:ext cx="19411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∨ B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2947037" y="5011092"/>
            <a:ext cx="22130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A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∨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B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5027194" y="5011092"/>
            <a:ext cx="18944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∨ A &amp; B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6300192" y="5011092"/>
            <a:ext cx="8225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1340" y="1525051"/>
            <a:ext cx="8538508" cy="756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437184" y="2276977"/>
            <a:ext cx="8538508" cy="8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7412124" y="3753036"/>
            <a:ext cx="6882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792266" y="3753084"/>
            <a:ext cx="335573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3672695" y="3752002"/>
            <a:ext cx="335573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4839848" y="3749885"/>
            <a:ext cx="335573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751113" y="3753084"/>
            <a:ext cx="19588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&amp;1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∨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B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510732" y="3749885"/>
            <a:ext cx="684076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531804" y="3749885"/>
            <a:ext cx="18560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 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(1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∨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7016080" y="3747512"/>
            <a:ext cx="360000" cy="42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6284560" y="3753036"/>
            <a:ext cx="12894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1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515031"/>
              </p:ext>
            </p:extLst>
          </p:nvPr>
        </p:nvGraphicFramePr>
        <p:xfrm>
          <a:off x="611188" y="5657570"/>
          <a:ext cx="8247092" cy="468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4828">
                  <a:extLst>
                    <a:ext uri="{9D8B030D-6E8A-4147-A177-3AD203B41FA5}">
                      <a16:colId xmlns:a16="http://schemas.microsoft.com/office/drawing/2014/main" xmlns="" val="932700619"/>
                    </a:ext>
                  </a:extLst>
                </a:gridCol>
                <a:gridCol w="4142264">
                  <a:extLst>
                    <a:ext uri="{9D8B030D-6E8A-4147-A177-3AD203B41FA5}">
                      <a16:colId xmlns:a16="http://schemas.microsoft.com/office/drawing/2014/main" xmlns="" val="564653427"/>
                    </a:ext>
                  </a:extLst>
                </a:gridCol>
              </a:tblGrid>
              <a:tr h="468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Закон поглощения</a:t>
                      </a:r>
                      <a:r>
                        <a:rPr lang="en-US" sz="2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(II)</a:t>
                      </a:r>
                      <a:endParaRPr lang="ru-RU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 &amp; (A </a:t>
                      </a:r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∨ </a:t>
                      </a:r>
                      <a:r>
                        <a:rPr lang="pt-BR" sz="2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B) = A</a:t>
                      </a:r>
                      <a:endParaRPr lang="ru-RU" sz="22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1545254"/>
                  </a:ext>
                </a:extLst>
              </a:tr>
            </a:tbl>
          </a:graphicData>
        </a:graphic>
      </p:graphicFrame>
      <p:sp>
        <p:nvSpPr>
          <p:cNvPr id="30" name="a+1=1"/>
          <p:cNvSpPr/>
          <p:nvPr/>
        </p:nvSpPr>
        <p:spPr>
          <a:xfrm>
            <a:off x="6256834" y="4374019"/>
            <a:ext cx="1150591" cy="324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∨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1= 1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591529"/>
              </p:ext>
            </p:extLst>
          </p:nvPr>
        </p:nvGraphicFramePr>
        <p:xfrm>
          <a:off x="582892" y="4319808"/>
          <a:ext cx="8273772" cy="468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8107">
                  <a:extLst>
                    <a:ext uri="{9D8B030D-6E8A-4147-A177-3AD203B41FA5}">
                      <a16:colId xmlns:a16="http://schemas.microsoft.com/office/drawing/2014/main" xmlns="" val="932700619"/>
                    </a:ext>
                  </a:extLst>
                </a:gridCol>
                <a:gridCol w="4155665">
                  <a:extLst>
                    <a:ext uri="{9D8B030D-6E8A-4147-A177-3AD203B41FA5}">
                      <a16:colId xmlns:a16="http://schemas.microsoft.com/office/drawing/2014/main" xmlns="" val="564653427"/>
                    </a:ext>
                  </a:extLst>
                </a:gridCol>
              </a:tblGrid>
              <a:tr h="468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Закон поглощения</a:t>
                      </a:r>
                      <a:r>
                        <a:rPr lang="en-US" sz="2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(I)</a:t>
                      </a:r>
                      <a:endParaRPr lang="ru-RU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∨ </a:t>
                      </a:r>
                      <a:r>
                        <a:rPr lang="pt-BR" sz="2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(A &amp; B) = A</a:t>
                      </a:r>
                      <a:endParaRPr lang="ru-RU" sz="22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1545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30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9" grpId="0" animBg="1"/>
      <p:bldP spid="39" grpId="1" animBg="1"/>
      <p:bldP spid="38" grpId="0" animBg="1"/>
      <p:bldP spid="38" grpId="1" animBg="1"/>
      <p:bldP spid="23" grpId="0" animBg="1"/>
      <p:bldP spid="23" grpId="1" animBg="1"/>
      <p:bldP spid="16" grpId="0" animBg="1"/>
      <p:bldP spid="16" grpId="1" animBg="1"/>
      <p:bldP spid="26" grpId="0" animBg="1"/>
      <p:bldP spid="26" grpId="1" animBg="1"/>
      <p:bldP spid="55" grpId="0" animBg="1"/>
      <p:bldP spid="55" grpId="1" animBg="1"/>
      <p:bldP spid="53" grpId="0" animBg="1"/>
      <p:bldP spid="53" grpId="1" animBg="1"/>
      <p:bldP spid="54" grpId="0" animBg="1"/>
      <p:bldP spid="54" grpId="1" animBg="1"/>
      <p:bldP spid="51" grpId="0" animBg="1"/>
      <p:bldP spid="51" grpId="1" animBg="1"/>
      <p:bldP spid="52" grpId="0" animBg="1"/>
      <p:bldP spid="52" grpId="1" animBg="1"/>
      <p:bldP spid="25" grpId="0" animBg="1"/>
      <p:bldP spid="25" grpId="1" animBg="1"/>
      <p:bldP spid="45" grpId="2" animBg="1"/>
      <p:bldP spid="45" grpId="3" animBg="1"/>
      <p:bldP spid="24" grpId="0" animBg="1"/>
      <p:bldP spid="24" grpId="1" animBg="1"/>
      <p:bldP spid="50" grpId="0" animBg="1"/>
      <p:bldP spid="50" grpId="1" animBg="1"/>
      <p:bldP spid="46" grpId="0" animBg="1"/>
      <p:bldP spid="46" grpId="1" animBg="1"/>
      <p:bldP spid="12" grpId="0" animBg="1"/>
      <p:bldP spid="12" grpId="1" animBg="1"/>
      <p:bldP spid="4" grpId="0" animBg="1"/>
      <p:bldP spid="29" grpId="0" animBg="1"/>
      <p:bldP spid="31" grpId="0" animBg="1"/>
      <p:bldP spid="33" grpId="0" animBg="1"/>
      <p:bldP spid="35" grpId="0" animBg="1"/>
      <p:bldP spid="37" grpId="0"/>
      <p:bldP spid="8" grpId="0" animBg="1"/>
      <p:bldP spid="42" grpId="0" animBg="1"/>
      <p:bldP spid="43" grpId="0"/>
      <p:bldP spid="18" grpId="0" animBg="1"/>
      <p:bldP spid="18" grpId="1" animBg="1"/>
      <p:bldP spid="47" grpId="0" animBg="1"/>
      <p:bldP spid="47" grpId="1" animBg="1"/>
      <p:bldP spid="48" grpId="0" animBg="1"/>
      <p:bldP spid="48" grpId="1" animBg="1"/>
      <p:bldP spid="14" grpId="0" animBg="1"/>
      <p:bldP spid="21" grpId="0" animBg="1"/>
      <p:bldP spid="21" grpId="1" animBg="1"/>
      <p:bldP spid="17" grpId="0" animBg="1"/>
      <p:bldP spid="49" grpId="0" animBg="1"/>
      <p:bldP spid="49" grpId="1" animBg="1"/>
      <p:bldP spid="20" grpId="0" animBg="1"/>
      <p:bldP spid="30" grpId="6" animBg="1"/>
      <p:bldP spid="30" grpId="7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законы алгебры логики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45870" y="1016000"/>
            <a:ext cx="8247305" cy="3997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Доказательство распределительного</a:t>
            </a:r>
            <a:br>
              <a:rPr lang="ru-RU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(дистрибутивного) закона</a:t>
            </a:r>
            <a:endParaRPr lang="ru-RU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1659489"/>
                  </p:ext>
                </p:extLst>
              </p:nvPr>
            </p:nvGraphicFramePr>
            <p:xfrm>
              <a:off x="787891" y="2132856"/>
              <a:ext cx="7954988" cy="2743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5135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65135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651354">
                      <a:extLst>
                        <a:ext uri="{9D8B030D-6E8A-4147-A177-3AD203B41FA5}">
                          <a16:colId xmlns:a16="http://schemas.microsoft.com/office/drawing/2014/main" xmlns="" val="1596834761"/>
                        </a:ext>
                      </a:extLst>
                    </a:gridCol>
                    <a:gridCol w="79678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593754">
                      <a:extLst>
                        <a:ext uri="{9D8B030D-6E8A-4147-A177-3AD203B41FA5}">
                          <a16:colId xmlns:a16="http://schemas.microsoft.com/office/drawing/2014/main" xmlns="" val="1404042362"/>
                        </a:ext>
                      </a:extLst>
                    </a:gridCol>
                    <a:gridCol w="796877">
                      <a:extLst>
                        <a:ext uri="{9D8B030D-6E8A-4147-A177-3AD203B41FA5}">
                          <a16:colId xmlns:a16="http://schemas.microsoft.com/office/drawing/2014/main" xmlns="" val="3972516259"/>
                        </a:ext>
                      </a:extLst>
                    </a:gridCol>
                    <a:gridCol w="796877">
                      <a:extLst>
                        <a:ext uri="{9D8B030D-6E8A-4147-A177-3AD203B41FA5}">
                          <a16:colId xmlns:a16="http://schemas.microsoft.com/office/drawing/2014/main" xmlns="" val="392607472"/>
                        </a:ext>
                      </a:extLst>
                    </a:gridCol>
                    <a:gridCol w="2016630">
                      <a:extLst>
                        <a:ext uri="{9D8B030D-6E8A-4147-A177-3AD203B41FA5}">
                          <a16:colId xmlns:a16="http://schemas.microsoft.com/office/drawing/2014/main" xmlns="" val="1549733196"/>
                        </a:ext>
                      </a:extLst>
                    </a:gridCol>
                  </a:tblGrid>
                  <a:tr h="294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Arial" panose="020B0604020202020204" pitchFamily="34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Arial" panose="020B0604020202020204" pitchFamily="34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∨ 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Arial" panose="020B0604020202020204" pitchFamily="34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&amp; (B ∨ C) </a:t>
                          </a:r>
                          <a:endParaRPr lang="ru-RU" sz="2000" i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&amp; B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&amp; C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(A &amp; B) ∨ (A &amp; C)</a:t>
                          </a:r>
                          <a:endParaRPr lang="ru-RU" sz="200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556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556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556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84666231"/>
                      </a:ext>
                    </a:extLst>
                  </a:tr>
                  <a:tr h="2556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4502693"/>
                      </a:ext>
                    </a:extLst>
                  </a:tr>
                  <a:tr h="2556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72893574"/>
                      </a:ext>
                    </a:extLst>
                  </a:tr>
                  <a:tr h="2556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13017544"/>
                      </a:ext>
                    </a:extLst>
                  </a:tr>
                  <a:tr h="2556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88811808"/>
                      </a:ext>
                    </a:extLst>
                  </a:tr>
                  <a:tr h="2556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2584111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1659489"/>
                  </p:ext>
                </p:extLst>
              </p:nvPr>
            </p:nvGraphicFramePr>
            <p:xfrm>
              <a:off x="787891" y="2132856"/>
              <a:ext cx="7954988" cy="2743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513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13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51354">
                      <a:extLst>
                        <a:ext uri="{9D8B030D-6E8A-4147-A177-3AD203B41FA5}">
                          <a16:colId xmlns:a16="http://schemas.microsoft.com/office/drawing/2014/main" val="1596834761"/>
                        </a:ext>
                      </a:extLst>
                    </a:gridCol>
                    <a:gridCol w="7967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93754">
                      <a:extLst>
                        <a:ext uri="{9D8B030D-6E8A-4147-A177-3AD203B41FA5}">
                          <a16:colId xmlns:a16="http://schemas.microsoft.com/office/drawing/2014/main" val="1404042362"/>
                        </a:ext>
                      </a:extLst>
                    </a:gridCol>
                    <a:gridCol w="796877">
                      <a:extLst>
                        <a:ext uri="{9D8B030D-6E8A-4147-A177-3AD203B41FA5}">
                          <a16:colId xmlns:a16="http://schemas.microsoft.com/office/drawing/2014/main" val="3972516259"/>
                        </a:ext>
                      </a:extLst>
                    </a:gridCol>
                    <a:gridCol w="796877">
                      <a:extLst>
                        <a:ext uri="{9D8B030D-6E8A-4147-A177-3AD203B41FA5}">
                          <a16:colId xmlns:a16="http://schemas.microsoft.com/office/drawing/2014/main" val="392607472"/>
                        </a:ext>
                      </a:extLst>
                    </a:gridCol>
                    <a:gridCol w="2016630">
                      <a:extLst>
                        <a:ext uri="{9D8B030D-6E8A-4147-A177-3AD203B41FA5}">
                          <a16:colId xmlns:a16="http://schemas.microsoft.com/office/drawing/2014/main" val="154973319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02" t="-24000" r="-653435" b="-85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</a:t>
                          </a: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&amp; </a:t>
                          </a: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(B ∨ C) </a:t>
                          </a:r>
                          <a:endParaRPr lang="ru-RU" sz="2000" i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</a:t>
                          </a: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&amp; </a:t>
                          </a: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A </a:t>
                          </a: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&amp; </a:t>
                          </a: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C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(A </a:t>
                          </a: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&amp; </a:t>
                          </a: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B) ∨ (A </a:t>
                          </a: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&amp; </a:t>
                          </a:r>
                          <a:r>
                            <a:rPr lang="pt-BR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C)</a:t>
                          </a:r>
                          <a:endParaRPr lang="ru-RU" sz="200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6662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0269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8935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01754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8118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ru-RU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4111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3354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177955" y="5265204"/>
            <a:ext cx="1296144" cy="360040"/>
          </a:xfrm>
          <a:prstGeom prst="rect">
            <a:avLst/>
          </a:prstGeom>
          <a:solidFill>
            <a:srgbClr val="B0A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898035" y="4401108"/>
            <a:ext cx="1584176" cy="396044"/>
          </a:xfrm>
          <a:prstGeom prst="rect">
            <a:avLst/>
          </a:prstGeom>
          <a:solidFill>
            <a:srgbClr val="8CB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81912" y="3573016"/>
            <a:ext cx="1476164" cy="432048"/>
          </a:xfrm>
          <a:prstGeom prst="rect">
            <a:avLst/>
          </a:prstGeom>
          <a:solidFill>
            <a:srgbClr val="F4B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54315" y="2744924"/>
            <a:ext cx="1367755" cy="396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582111" y="2744924"/>
            <a:ext cx="1440160" cy="396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49963" y="1952836"/>
            <a:ext cx="2232248" cy="396044"/>
          </a:xfrm>
          <a:prstGeom prst="rect">
            <a:avLst/>
          </a:prstGeom>
          <a:solidFill>
            <a:srgbClr val="C0D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законы алгебры логики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664645"/>
              </p:ext>
            </p:extLst>
          </p:nvPr>
        </p:nvGraphicFramePr>
        <p:xfrm>
          <a:off x="636622" y="1007435"/>
          <a:ext cx="8288221" cy="770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5831">
                  <a:extLst>
                    <a:ext uri="{9D8B030D-6E8A-4147-A177-3AD203B41FA5}">
                      <a16:colId xmlns:a16="http://schemas.microsoft.com/office/drawing/2014/main" xmlns="" val="3958182112"/>
                    </a:ext>
                  </a:extLst>
                </a:gridCol>
                <a:gridCol w="4452390">
                  <a:extLst>
                    <a:ext uri="{9D8B030D-6E8A-4147-A177-3AD203B41FA5}">
                      <a16:colId xmlns:a16="http://schemas.microsoft.com/office/drawing/2014/main" xmlns="" val="3259351282"/>
                    </a:ext>
                  </a:extLst>
                </a:gridCol>
              </a:tblGrid>
              <a:tr h="770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Распределительный (дистрибутивный) закон (</a:t>
                      </a:r>
                      <a:r>
                        <a:rPr lang="en-US" sz="2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II)</a:t>
                      </a:r>
                      <a:endParaRPr lang="ru-RU" sz="2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23" marR="903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 ∨ (B &amp; C) = (A ∨ B) &amp; (A ∨ C)</a:t>
                      </a:r>
                      <a:endParaRPr lang="ru-RU" sz="22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23" marR="903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0301297"/>
                  </a:ext>
                </a:extLst>
              </a:tr>
            </a:tbl>
          </a:graphicData>
        </a:graphic>
      </p:graphicFrame>
      <p:sp>
        <p:nvSpPr>
          <p:cNvPr id="6" name="ф1"/>
          <p:cNvSpPr/>
          <p:nvPr/>
        </p:nvSpPr>
        <p:spPr>
          <a:xfrm>
            <a:off x="1227481" y="1923577"/>
            <a:ext cx="23588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(A ∨ B)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(A ∨ C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Распределительный 1"/>
          <p:cNvSpPr/>
          <p:nvPr/>
        </p:nvSpPr>
        <p:spPr>
          <a:xfrm>
            <a:off x="4447068" y="1952928"/>
            <a:ext cx="4392000" cy="79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44450" h="254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Распределительный</a:t>
            </a:r>
          </a:p>
          <a:p>
            <a:pPr lvl="0" algn="ctr">
              <a:defRPr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(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B ∨ C) = (A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B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) ∨ (A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C)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ф3"/>
          <p:cNvSpPr/>
          <p:nvPr/>
        </p:nvSpPr>
        <p:spPr>
          <a:xfrm>
            <a:off x="760117" y="3561095"/>
            <a:ext cx="34252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∨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∨ C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(A ∨ B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ф2"/>
          <p:cNvSpPr/>
          <p:nvPr/>
        </p:nvSpPr>
        <p:spPr>
          <a:xfrm>
            <a:off x="755576" y="2742336"/>
            <a:ext cx="33026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(A ∨ B)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∨ (A ∨ B)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ru-RU" sz="2200" dirty="0"/>
          </a:p>
        </p:txBody>
      </p:sp>
      <p:sp>
        <p:nvSpPr>
          <p:cNvPr id="15" name="переместительный"/>
          <p:cNvSpPr/>
          <p:nvPr/>
        </p:nvSpPr>
        <p:spPr>
          <a:xfrm>
            <a:off x="4447068" y="2843877"/>
            <a:ext cx="4392000" cy="79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44450" h="25400"/>
          </a:sp3d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Переместительный</a:t>
            </a:r>
          </a:p>
          <a:p>
            <a:pPr lvl="0" algn="ctr">
              <a:defRPr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B = B &amp; A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ф4"/>
          <p:cNvSpPr/>
          <p:nvPr/>
        </p:nvSpPr>
        <p:spPr>
          <a:xfrm>
            <a:off x="1357975" y="4379854"/>
            <a:ext cx="20904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∨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(A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∨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ф6"/>
              <p:cNvSpPr/>
              <p:nvPr/>
            </p:nvSpPr>
            <p:spPr>
              <a:xfrm>
                <a:off x="1690687" y="6017373"/>
                <a:ext cx="143247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∨ </a:t>
                </a:r>
                <a:r>
                  <a:rPr lang="pt-BR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pt-BR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&amp; C</a:t>
                </a:r>
                <a:endParaRPr lang="ru-RU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ф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687" y="6017373"/>
                <a:ext cx="1432477" cy="430887"/>
              </a:xfrm>
              <a:prstGeom prst="rect">
                <a:avLst/>
              </a:prstGeom>
              <a:blipFill>
                <a:blip r:embed="rId3"/>
                <a:stretch>
                  <a:fillRect l="-5532" t="-9859" r="-2128" b="-295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Поглощения 1"/>
          <p:cNvSpPr/>
          <p:nvPr/>
        </p:nvSpPr>
        <p:spPr>
          <a:xfrm>
            <a:off x="4447068" y="3734826"/>
            <a:ext cx="4392000" cy="79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44450" h="25400"/>
          </a:sp3d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Поглощения</a:t>
            </a:r>
          </a:p>
          <a:p>
            <a:pPr lvl="0" algn="ctr">
              <a:defRPr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(A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∨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B)=A 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оглощения 2"/>
          <p:cNvSpPr/>
          <p:nvPr/>
        </p:nvSpPr>
        <p:spPr>
          <a:xfrm>
            <a:off x="4447068" y="5516725"/>
            <a:ext cx="4392000" cy="79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44450" h="25400"/>
          </a:sp3d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Поглощения</a:t>
            </a:r>
          </a:p>
          <a:p>
            <a:pPr lvl="0" algn="ctr">
              <a:defRPr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∨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B = A 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ф5"/>
          <p:cNvSpPr/>
          <p:nvPr/>
        </p:nvSpPr>
        <p:spPr>
          <a:xfrm>
            <a:off x="1150910" y="5198613"/>
            <a:ext cx="25120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∨ A &amp; C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∨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 &amp; B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Распредлительный 2"/>
          <p:cNvSpPr/>
          <p:nvPr/>
        </p:nvSpPr>
        <p:spPr>
          <a:xfrm>
            <a:off x="4447068" y="4625775"/>
            <a:ext cx="4392000" cy="79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44450" h="25400"/>
          </a:sp3d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Распределительный</a:t>
            </a:r>
          </a:p>
          <a:p>
            <a:pPr lvl="0" algn="ctr">
              <a:defRPr/>
            </a:pP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&amp;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(B ∨ C) = (A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B) ∨ (A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Стрелка1"/>
          <p:cNvSpPr/>
          <p:nvPr/>
        </p:nvSpPr>
        <p:spPr>
          <a:xfrm>
            <a:off x="2214352" y="2375592"/>
            <a:ext cx="385146" cy="343043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2"/>
          <p:cNvSpPr/>
          <p:nvPr/>
        </p:nvSpPr>
        <p:spPr>
          <a:xfrm>
            <a:off x="2214352" y="3194674"/>
            <a:ext cx="385146" cy="3430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3"/>
          <p:cNvSpPr/>
          <p:nvPr/>
        </p:nvSpPr>
        <p:spPr>
          <a:xfrm>
            <a:off x="2214352" y="4013756"/>
            <a:ext cx="385146" cy="34304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4"/>
          <p:cNvSpPr/>
          <p:nvPr/>
        </p:nvSpPr>
        <p:spPr>
          <a:xfrm>
            <a:off x="2214352" y="4832838"/>
            <a:ext cx="385146" cy="34304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 5"/>
          <p:cNvSpPr/>
          <p:nvPr/>
        </p:nvSpPr>
        <p:spPr>
          <a:xfrm>
            <a:off x="2214352" y="5651919"/>
            <a:ext cx="385146" cy="34304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док-во"/>
          <p:cNvSpPr/>
          <p:nvPr/>
        </p:nvSpPr>
        <p:spPr>
          <a:xfrm>
            <a:off x="4447068" y="1844824"/>
            <a:ext cx="4440793" cy="464718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Доказательство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8" grpId="0" animBg="1"/>
      <p:bldP spid="8" grpId="1" animBg="1"/>
      <p:bldP spid="7" grpId="0" animBg="1"/>
      <p:bldP spid="7" grpId="1" animBg="1"/>
      <p:bldP spid="23" grpId="0" animBg="1"/>
      <p:bldP spid="23" grpId="1" animBg="1"/>
      <p:bldP spid="5" grpId="0" animBg="1"/>
      <p:bldP spid="5" grpId="1" animBg="1"/>
      <p:bldP spid="6" grpId="0" animBg="1"/>
      <p:bldP spid="10" grpId="0" animBg="1"/>
      <p:bldP spid="3" grpId="0" animBg="1"/>
      <p:bldP spid="12" grpId="0" animBg="1"/>
      <p:bldP spid="15" grpId="1" animBg="1"/>
      <p:bldP spid="15" grpId="2" animBg="1"/>
      <p:bldP spid="18" grpId="0" animBg="1"/>
      <p:bldP spid="22" grpId="0" animBg="1"/>
      <p:bldP spid="28" grpId="1" animBg="1"/>
      <p:bldP spid="28" grpId="2" animBg="1"/>
      <p:bldP spid="29" grpId="1" animBg="1"/>
      <p:bldP spid="29" grpId="2" animBg="1"/>
      <p:bldP spid="31" grpId="0" animBg="1"/>
      <p:bldP spid="25" grpId="0" animBg="1"/>
      <p:bldP spid="20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4985459" y="5231474"/>
            <a:ext cx="2754000" cy="487224"/>
          </a:xfrm>
          <a:prstGeom prst="rect">
            <a:avLst/>
          </a:prstGeom>
          <a:solidFill>
            <a:schemeClr val="tx2">
              <a:lumMod val="40000"/>
              <a:lumOff val="6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152017" y="5396164"/>
            <a:ext cx="678671" cy="322532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6066166" y="5423165"/>
            <a:ext cx="2438139" cy="295531"/>
          </a:xfrm>
          <a:prstGeom prst="rect">
            <a:avLst/>
          </a:prstGeom>
          <a:solidFill>
            <a:srgbClr val="FFFF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6078688" y="5718698"/>
            <a:ext cx="1662642" cy="373109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ru-RU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Прямоугольник 23"/>
          <p:cNvSpPr/>
          <p:nvPr/>
        </p:nvSpPr>
        <p:spPr>
          <a:xfrm>
            <a:off x="1830688" y="5423167"/>
            <a:ext cx="4248000" cy="2955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законы алгебры логики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24392" y="1035541"/>
                <a:ext cx="8196080" cy="1616795"/>
              </a:xfrm>
            </p:spPr>
            <p:txBody>
              <a:bodyPr/>
              <a:lstStyle/>
              <a:p>
                <a:r>
                  <a:rPr lang="ru-RU" sz="2000" b="1" dirty="0" smtClean="0">
                    <a:solidFill>
                      <a:schemeClr val="tx2"/>
                    </a:solidFill>
                  </a:rPr>
                  <a:t>№ 1</a:t>
                </a:r>
                <a:r>
                  <a:rPr lang="ru-RU" sz="2000" dirty="0" smtClean="0">
                    <a:solidFill>
                      <a:schemeClr val="tx2"/>
                    </a:solidFill>
                  </a:rPr>
                  <a:t>. </a:t>
                </a:r>
                <a:r>
                  <a:rPr lang="ru-RU" sz="2000" dirty="0" smtClean="0"/>
                  <a:t>На числовой прямой даны отрезки </a:t>
                </a:r>
                <a:r>
                  <a:rPr lang="ru-RU" sz="2000" dirty="0"/>
                  <a:t>В = </a:t>
                </a:r>
                <a:r>
                  <a:rPr lang="ru-RU" sz="2000" dirty="0" smtClean="0"/>
                  <a:t>[</a:t>
                </a:r>
                <a:r>
                  <a:rPr lang="en-US" sz="2000" dirty="0" smtClean="0"/>
                  <a:t>5</a:t>
                </a:r>
                <a:r>
                  <a:rPr lang="ru-RU" sz="2000" dirty="0" smtClean="0"/>
                  <a:t>; 1</a:t>
                </a:r>
                <a:r>
                  <a:rPr lang="en-US" sz="2000" dirty="0" smtClean="0"/>
                  <a:t>0</a:t>
                </a:r>
                <a:r>
                  <a:rPr lang="ru-RU" sz="2000" dirty="0" smtClean="0"/>
                  <a:t>], </a:t>
                </a:r>
                <a:br>
                  <a:rPr lang="ru-RU" sz="2000" dirty="0" smtClean="0"/>
                </a:br>
                <a:r>
                  <a:rPr lang="ru-RU" sz="2000" dirty="0" smtClean="0"/>
                  <a:t>C </a:t>
                </a:r>
                <a:r>
                  <a:rPr lang="ru-RU" sz="2000" dirty="0"/>
                  <a:t>= </a:t>
                </a:r>
                <a:r>
                  <a:rPr lang="ru-RU" sz="2000" dirty="0" smtClean="0"/>
                  <a:t>[</a:t>
                </a:r>
                <a:r>
                  <a:rPr lang="en-US" sz="2000" dirty="0" smtClean="0"/>
                  <a:t>3</a:t>
                </a:r>
                <a:r>
                  <a:rPr lang="ru-RU" sz="2000" dirty="0" smtClean="0"/>
                  <a:t>; </a:t>
                </a:r>
                <a:r>
                  <a:rPr lang="en-US" sz="2000" dirty="0" smtClean="0"/>
                  <a:t>20</a:t>
                </a:r>
                <a:r>
                  <a:rPr lang="ru-RU" sz="2000" dirty="0" smtClean="0"/>
                  <a:t>] и </a:t>
                </a:r>
                <a:r>
                  <a:rPr lang="en-US" sz="2000" dirty="0" smtClean="0"/>
                  <a:t>D = [15; 25]</a:t>
                </a:r>
                <a:r>
                  <a:rPr lang="ru-RU" sz="2000" dirty="0" smtClean="0"/>
                  <a:t>. Найти целое число – длину отрезка </a:t>
                </a:r>
                <a:r>
                  <a:rPr lang="ru-RU" sz="2000" dirty="0"/>
                  <a:t>A, чтобы </a:t>
                </a:r>
                <a:r>
                  <a:rPr lang="ru-RU" sz="2000" dirty="0" smtClean="0"/>
                  <a:t>предикат</a:t>
                </a:r>
              </a:p>
              <a:p>
                <a:pPr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/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ru-RU" sz="2000" b="0" i="0" smtClean="0"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((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sz="2000" b="0" i="0" smtClean="0"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000" b="0" i="0" smtClean="0"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2000" b="0" i="0" smtClean="0"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m:rPr>
                          <m:nor/>
                        </m:rPr>
                        <a:rPr lang="en-US" sz="2000" b="0" i="0" smtClean="0"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000" b="0" i="0" smtClean="0"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ru-RU" sz="2000" b="0" i="0" smtClean="0"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sz="2000" b="0" i="0" smtClean="0"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000" b="0" i="0" smtClean="0"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RU" sz="2000" b="0" dirty="0" smtClean="0">
                  <a:ea typeface="Cambria Math" panose="02040503050406030204" pitchFamily="18" charset="0"/>
                </a:endParaRPr>
              </a:p>
              <a:p>
                <a:pPr indent="0"/>
                <a:r>
                  <a:rPr lang="ru-RU" sz="2000" dirty="0" smtClean="0"/>
                  <a:t>становился истинным высказыванием при </a:t>
                </a:r>
                <a:r>
                  <a:rPr lang="ru-RU" sz="2000" dirty="0"/>
                  <a:t>любых значениях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ru-RU" sz="2000" dirty="0" smtClean="0"/>
                  <a:t> Если ответов несколько, то выбрать отрезок максимальной длины.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392" y="1035541"/>
                <a:ext cx="8196080" cy="1616795"/>
              </a:xfrm>
              <a:blipFill>
                <a:blip r:embed="rId3"/>
                <a:stretch>
                  <a:fillRect l="-743" t="-1887" r="-743" b="-29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39551" y="3028800"/>
                <a:ext cx="2990947" cy="4470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/>
                        <m:t>(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D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2000" b="0" i="0" smtClean="0"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2000" smtClean="0"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bar>
                        <m:barPr>
                          <m:pos m:val="top"/>
                          <m:ctrlPr>
                            <a:rPr lang="en-US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en-US" sz="2000" b="0" i="0" smtClean="0"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ru-RU" sz="2000" b="0" i="0" smtClean="0"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" y="3028800"/>
                <a:ext cx="2990947" cy="447045"/>
              </a:xfrm>
              <a:prstGeom prst="rect">
                <a:avLst/>
              </a:prstGeom>
              <a:blipFill>
                <a:blip r:embed="rId4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42823" y="2952240"/>
                <a:ext cx="2564099" cy="52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D</m:t>
                              </m:r>
                            </m:e>
                          </m:ba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</m:ba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lang="en-US" sz="20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en-US" sz="20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ru-RU" sz="2000" b="0" i="0" smtClean="0"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823" y="2952240"/>
                <a:ext cx="2564099" cy="523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724127" y="2952240"/>
                <a:ext cx="1744580" cy="52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D</m:t>
                              </m:r>
                            </m:e>
                          </m:ba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20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</m:ba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en-US" sz="20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7" y="2952240"/>
                <a:ext cx="1744580" cy="5236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253678" y="3025657"/>
                <a:ext cx="1566793" cy="4501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&amp;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20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e>
                      </m:ba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∨</m:t>
                      </m:r>
                      <m:bar>
                        <m:barPr>
                          <m:pos m:val="top"/>
                          <m:ctrlPr>
                            <a:rPr lang="en-US" sz="20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78" y="3025657"/>
                <a:ext cx="1566793" cy="450188"/>
              </a:xfrm>
              <a:prstGeom prst="rect">
                <a:avLst/>
              </a:prstGeom>
              <a:blipFill>
                <a:blip r:embed="rId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24391" y="3069993"/>
                <a:ext cx="823227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 smtClean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Заменим предикаты вида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i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M</m:t>
                    </m:r>
                    <m:r>
                      <m:rPr>
                        <m:nor/>
                      </m:rPr>
                      <a:rPr lang="ru-RU"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на </a:t>
                </a:r>
                <a:r>
                  <a:rPr lang="en-US" sz="2000" dirty="0" smtClean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ru-RU" sz="2000" dirty="0" smtClean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ru-RU" sz="20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высказывание </a:t>
                </a:r>
                <a:r>
                  <a:rPr lang="ru-RU" sz="2000" dirty="0" smtClean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обозначенное </a:t>
                </a:r>
                <a:r>
                  <a:rPr lang="ru-RU" sz="20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соответствующей </a:t>
                </a:r>
                <a:r>
                  <a:rPr lang="ru-RU" sz="2000" dirty="0" smtClean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буквой </a:t>
                </a:r>
                <a:r>
                  <a:rPr lang="ru-RU" sz="20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множества) и выполним преобразования: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1" y="3069993"/>
                <a:ext cx="8232272" cy="707886"/>
              </a:xfrm>
              <a:prstGeom prst="rect">
                <a:avLst/>
              </a:prstGeom>
              <a:blipFill>
                <a:blip r:embed="rId8"/>
                <a:stretch>
                  <a:fillRect l="-740" t="-4310" r="-740" b="-155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2810099" y="4247997"/>
            <a:ext cx="60830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 не зависит от отрезка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13172" y="3501008"/>
            <a:ext cx="82648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Законы алгебры логики выполняются для операций объединения, пересечения и дополнения множеств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984471" y="4202948"/>
                <a:ext cx="1825628" cy="450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D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C</m:t>
                        </m:r>
                      </m:e>
                    </m:ba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∪</m:t>
                    </m:r>
                    <m:bar>
                      <m:barPr>
                        <m:pos m:val="top"/>
                        <m:ctrlPr>
                          <a:rPr lang="en-US" sz="2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A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U</a:t>
                </a: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71" y="4202948"/>
                <a:ext cx="1825628" cy="450188"/>
              </a:xfrm>
              <a:prstGeom prst="rect">
                <a:avLst/>
              </a:prstGeom>
              <a:blipFill>
                <a:blip r:embed="rId9"/>
                <a:stretch>
                  <a:fillRect r="-2333" b="-243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/>
          <p:cNvCxnSpPr/>
          <p:nvPr/>
        </p:nvCxnSpPr>
        <p:spPr>
          <a:xfrm>
            <a:off x="1152017" y="5718698"/>
            <a:ext cx="752443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1763688" y="5664692"/>
            <a:ext cx="108012" cy="108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4932040" y="5664692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6012160" y="5664692"/>
            <a:ext cx="108012" cy="108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7668344" y="5664692"/>
            <a:ext cx="108012" cy="108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673442" y="571869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6016" y="571869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3823" y="571869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00607" y="571869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48516" y="488280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ru-RU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5563" y="507617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ru-RU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/>
              <p:cNvSpPr/>
              <p:nvPr/>
            </p:nvSpPr>
            <p:spPr>
              <a:xfrm>
                <a:off x="1001514" y="4611567"/>
                <a:ext cx="1407758" cy="4470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∪</m:t>
                      </m:r>
                      <m:bar>
                        <m:barPr>
                          <m:pos m:val="top"/>
                          <m:ctrlPr>
                            <a:rPr lang="en-US" sz="20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ba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U</m:t>
                      </m: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14" y="4611567"/>
                <a:ext cx="1407758" cy="4470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/>
              <p:cNvSpPr/>
              <p:nvPr/>
            </p:nvSpPr>
            <p:spPr>
              <a:xfrm>
                <a:off x="2612282" y="4608424"/>
                <a:ext cx="1407308" cy="450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D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sz="20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C</m:t>
                        </m:r>
                      </m:e>
                    </m:bar>
                    <m:r>
                      <m:rPr>
                        <m:nor/>
                      </m:rPr>
                      <a:rPr lang="en-US" sz="2000" b="0" i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282" y="4608424"/>
                <a:ext cx="1407308" cy="450188"/>
              </a:xfrm>
              <a:prstGeom prst="rect">
                <a:avLst/>
              </a:prstGeom>
              <a:blipFill>
                <a:blip r:embed="rId11"/>
                <a:stretch>
                  <a:fillRect l="-435" r="-3913" b="-243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Группа 43"/>
          <p:cNvGrpSpPr/>
          <p:nvPr/>
        </p:nvGrpSpPr>
        <p:grpSpPr>
          <a:xfrm>
            <a:off x="611560" y="3578716"/>
            <a:ext cx="8359726" cy="714380"/>
            <a:chOff x="2943332" y="4887638"/>
            <a:chExt cx="8359726" cy="714380"/>
          </a:xfrm>
        </p:grpSpPr>
        <p:sp>
          <p:nvSpPr>
            <p:cNvPr id="45" name="Овал 44"/>
            <p:cNvSpPr/>
            <p:nvPr/>
          </p:nvSpPr>
          <p:spPr>
            <a:xfrm>
              <a:off x="2943332" y="4887638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?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47" name="Подзаголовок 5"/>
            <p:cNvSpPr txBox="1">
              <a:spLocks/>
            </p:cNvSpPr>
            <p:nvPr/>
          </p:nvSpPr>
          <p:spPr>
            <a:xfrm>
              <a:off x="3711515" y="5044959"/>
              <a:ext cx="7591543" cy="40706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Какие законы использовали?</a:t>
              </a:r>
              <a:endParaRPr lang="ru-RU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84471" y="6273780"/>
            <a:ext cx="1224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Ответ: 4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5468960" y="5772704"/>
            <a:ext cx="542903" cy="365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34715" y="6104503"/>
            <a:ext cx="123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 входит!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9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28" grpId="0" animBg="1"/>
      <p:bldP spid="50" grpId="0" animBg="1"/>
      <p:bldP spid="26" grpId="0" animBg="1"/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/>
      <p:bldP spid="10" grpId="0"/>
      <p:bldP spid="11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5" grpId="0"/>
      <p:bldP spid="27" grpId="0"/>
      <p:bldP spid="36" grpId="0" animBg="1"/>
      <p:bldP spid="38" grpId="0" animBg="1"/>
      <p:bldP spid="51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Прямоугольник 67"/>
          <p:cNvSpPr/>
          <p:nvPr/>
        </p:nvSpPr>
        <p:spPr>
          <a:xfrm>
            <a:off x="4794813" y="5369668"/>
            <a:ext cx="369794" cy="3755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077022" y="4802958"/>
            <a:ext cx="409851" cy="3755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4228723" y="5361324"/>
            <a:ext cx="409851" cy="3755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603024" y="4781506"/>
            <a:ext cx="430968" cy="3755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законы алгебры логики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413238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2"/>
                </a:solidFill>
              </a:rPr>
              <a:t>№ 2.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000" dirty="0" smtClean="0"/>
              <a:t>Сколько </a:t>
            </a:r>
            <a:r>
              <a:rPr lang="ru-RU" sz="2000" dirty="0"/>
              <a:t>решений имеет </a:t>
            </a:r>
            <a:r>
              <a:rPr lang="ru-RU" sz="2000" dirty="0" smtClean="0"/>
              <a:t>система уравнений</a:t>
            </a:r>
            <a:r>
              <a:rPr lang="ru-RU" sz="2000" dirty="0"/>
              <a:t>: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814695" y="1488652"/>
            <a:ext cx="5830277" cy="860228"/>
            <a:chOff x="1318850" y="1700666"/>
            <a:chExt cx="5830277" cy="8602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93155" y="1774788"/>
                  <a:ext cx="56559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ru-RU" sz="20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 &amp;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ru-RU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155" y="1774788"/>
                  <a:ext cx="5655972" cy="307777"/>
                </a:xfrm>
                <a:prstGeom prst="rect">
                  <a:avLst/>
                </a:prstGeom>
                <a:blipFill>
                  <a:blip r:embed="rId3"/>
                  <a:stretch>
                    <a:fillRect t="-25490" r="-108" b="-490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493155" y="2202180"/>
                  <a:ext cx="53622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sz="20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 &amp;</m:t>
                            </m:r>
                            <m:sSub>
                              <m:sSubPr>
                                <m:ctrlPr>
                                  <a:rPr lang="ru-RU" sz="20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 &amp;</m:t>
                            </m:r>
                            <m:sSub>
                              <m:sSubPr>
                                <m:ctrlPr>
                                  <a:rPr lang="ru-RU" sz="20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 &amp;</m:t>
                            </m:r>
                            <m:sSub>
                              <m:sSubPr>
                                <m:ctrlPr>
                                  <a:rPr lang="ru-RU" sz="20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ru-RU" sz="2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ru-RU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155" y="2202180"/>
                  <a:ext cx="5362237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455" b="-274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Левая фигурная скобка 7"/>
            <p:cNvSpPr/>
            <p:nvPr/>
          </p:nvSpPr>
          <p:spPr>
            <a:xfrm>
              <a:off x="1318850" y="1700666"/>
              <a:ext cx="180000" cy="860228"/>
            </a:xfrm>
            <a:prstGeom prst="leftBrace">
              <a:avLst>
                <a:gd name="adj1" fmla="val 43716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</p:grpSp>
      <p:sp>
        <p:nvSpPr>
          <p:cNvPr id="10" name="Объект 2"/>
          <p:cNvSpPr txBox="1">
            <a:spLocks/>
          </p:cNvSpPr>
          <p:nvPr/>
        </p:nvSpPr>
        <p:spPr>
          <a:xfrm>
            <a:off x="4175954" y="2505061"/>
            <a:ext cx="4711905" cy="1083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tx2"/>
                </a:solidFill>
              </a:rPr>
              <a:t>Замена импликации и применение распределительных законов к обоим уравнениям.</a:t>
            </a:r>
            <a:endParaRPr lang="ru-RU" sz="2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94314" y="2596754"/>
                <a:ext cx="26510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sz="2000" i="1" smtClean="0">
                            <a:latin typeface="Cambria Math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ru-RU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  <m:r>
                      <a:rPr 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ru-RU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 smtClean="0"/>
                  <a:t>=1</a:t>
                </a:r>
                <a:endParaRPr lang="ru-RU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14" y="2596754"/>
                <a:ext cx="2651047" cy="307777"/>
              </a:xfrm>
              <a:prstGeom prst="rect">
                <a:avLst/>
              </a:prstGeom>
              <a:blipFill>
                <a:blip r:embed="rId5"/>
                <a:stretch>
                  <a:fillRect l="-2535" t="-26000" r="-4839" b="-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Объект 2"/>
          <p:cNvSpPr txBox="1">
            <a:spLocks/>
          </p:cNvSpPr>
          <p:nvPr/>
        </p:nvSpPr>
        <p:spPr>
          <a:xfrm>
            <a:off x="4175954" y="2511827"/>
            <a:ext cx="4711905" cy="1085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3538"/>
            <a:r>
              <a:rPr lang="ru-RU" sz="2000" dirty="0" smtClean="0">
                <a:solidFill>
                  <a:schemeClr val="tx2"/>
                </a:solidFill>
              </a:rPr>
              <a:t>Количество решений первого уравнения не влияет на количество решений второго уравнения.</a:t>
            </a:r>
            <a:endParaRPr lang="ru-RU" sz="2000" dirty="0">
              <a:solidFill>
                <a:schemeClr val="tx2"/>
              </a:solidFill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H="1">
            <a:off x="2055828" y="3690391"/>
            <a:ext cx="360000" cy="468000"/>
          </a:xfrm>
          <a:prstGeom prst="line">
            <a:avLst/>
          </a:prstGeom>
          <a:ln w="28575">
            <a:solidFill>
              <a:schemeClr val="tx2"/>
            </a:solidFill>
            <a:headEnd type="oval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415908" y="3690391"/>
            <a:ext cx="360000" cy="468000"/>
          </a:xfrm>
          <a:prstGeom prst="line">
            <a:avLst/>
          </a:prstGeom>
          <a:ln w="28575">
            <a:solidFill>
              <a:schemeClr val="tx2"/>
            </a:solidFill>
            <a:headEnd type="oval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99702" y="388039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66238" y="388039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H="1">
            <a:off x="1695748" y="4183416"/>
            <a:ext cx="360000" cy="468000"/>
          </a:xfrm>
          <a:prstGeom prst="line">
            <a:avLst/>
          </a:prstGeom>
          <a:ln w="28575">
            <a:solidFill>
              <a:schemeClr val="tx2"/>
            </a:solidFill>
            <a:headEnd type="oval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2055828" y="4183416"/>
            <a:ext cx="360000" cy="468000"/>
          </a:xfrm>
          <a:prstGeom prst="line">
            <a:avLst/>
          </a:prstGeom>
          <a:ln w="28575">
            <a:solidFill>
              <a:schemeClr val="tx2"/>
            </a:solidFill>
            <a:headEnd type="oval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39622" y="43734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06158" y="43734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2775030" y="4191388"/>
            <a:ext cx="360000" cy="468000"/>
          </a:xfrm>
          <a:prstGeom prst="line">
            <a:avLst/>
          </a:prstGeom>
          <a:ln w="28575">
            <a:solidFill>
              <a:schemeClr val="tx2"/>
            </a:solidFill>
            <a:headEnd type="oval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25360" y="438139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2869573" y="3835877"/>
                <a:ext cx="5026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573" y="3835877"/>
                <a:ext cx="502637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3339252" y="4333519"/>
                <a:ext cx="21344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&amp;</m:t>
                          </m:r>
                          <m:r>
                            <a:rPr lang="ru-RU" sz="2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ru-RU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252" y="4333519"/>
                <a:ext cx="2134430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/>
              <p:cNvSpPr/>
              <p:nvPr/>
            </p:nvSpPr>
            <p:spPr>
              <a:xfrm>
                <a:off x="1000191" y="5198373"/>
                <a:ext cx="261193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&amp;</m:t>
                          </m:r>
                          <m:r>
                            <a:rPr lang="ru-RU" sz="2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ru-RU" sz="20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/>
              </a:p>
              <a:p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 15 случаях. </a:t>
                </a: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Прямоугольник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91" y="5198373"/>
                <a:ext cx="2611933" cy="707886"/>
              </a:xfrm>
              <a:prstGeom prst="rect">
                <a:avLst/>
              </a:prstGeom>
              <a:blipFill>
                <a:blip r:embed="rId8"/>
                <a:stretch>
                  <a:fillRect l="-2331" b="-155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/>
              <p:cNvSpPr/>
              <p:nvPr/>
            </p:nvSpPr>
            <p:spPr>
              <a:xfrm>
                <a:off x="1000191" y="5198373"/>
                <a:ext cx="3285297" cy="729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&amp;</m:t>
                          </m:r>
                          <m:r>
                            <a:rPr lang="ru-RU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 единственном случае </a:t>
                </a: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Прямоуголь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91" y="5198373"/>
                <a:ext cx="3285297" cy="729815"/>
              </a:xfrm>
              <a:prstGeom prst="rect">
                <a:avLst/>
              </a:prstGeom>
              <a:blipFill>
                <a:blip r:embed="rId9"/>
                <a:stretch>
                  <a:fillRect l="-1855" b="-126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19365" y="4756920"/>
                <a:ext cx="6848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</m:oMath>
                </a14:m>
                <a:r>
                  <a:rPr lang="ru-RU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15</a:t>
                </a:r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65" y="4756920"/>
                <a:ext cx="684803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9821" t="-7576" r="-803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029676" y="4756920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1∙1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69863" y="4756920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1∙1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48405" y="47569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+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36117" y="47569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+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15526" y="4756920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= 17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1047634" y="2520503"/>
            <a:ext cx="2803129" cy="483669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>
            <a:off x="5901204" y="3724136"/>
            <a:ext cx="360000" cy="468000"/>
          </a:xfrm>
          <a:prstGeom prst="line">
            <a:avLst/>
          </a:prstGeom>
          <a:ln w="28575">
            <a:solidFill>
              <a:schemeClr val="tx2"/>
            </a:solidFill>
            <a:headEnd type="oval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51534" y="391414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>
            <a:off x="6260326" y="4225133"/>
            <a:ext cx="360000" cy="468000"/>
          </a:xfrm>
          <a:prstGeom prst="line">
            <a:avLst/>
          </a:prstGeom>
          <a:ln w="28575">
            <a:solidFill>
              <a:schemeClr val="tx2"/>
            </a:solidFill>
            <a:headEnd type="oval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510656" y="441514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/>
              <p:cNvSpPr/>
              <p:nvPr/>
            </p:nvSpPr>
            <p:spPr>
              <a:xfrm>
                <a:off x="6440326" y="3847900"/>
                <a:ext cx="5026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Прямоугольник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326" y="3847900"/>
                <a:ext cx="502637" cy="400110"/>
              </a:xfrm>
              <a:prstGeom prst="rect">
                <a:avLst/>
              </a:prstGeom>
              <a:blipFill>
                <a:blip r:embed="rId11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6870656" y="4373424"/>
                <a:ext cx="18783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6" y="4373424"/>
                <a:ext cx="1878399" cy="400110"/>
              </a:xfrm>
              <a:prstGeom prst="rect">
                <a:avLst/>
              </a:prstGeom>
              <a:blipFill>
                <a:blip r:embed="rId1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6159991" y="4790665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1∙15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00822" y="4790665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=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15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63995" y="5366150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17</a:t>
            </a: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·</a:t>
            </a: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15</a:t>
            </a: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=</a:t>
            </a:r>
            <a:r>
              <a:rPr lang="ru-RU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255</a:t>
            </a: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09575" y="6009268"/>
            <a:ext cx="1509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Ответ: 255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Левая фигурная скобка 56"/>
          <p:cNvSpPr/>
          <p:nvPr/>
        </p:nvSpPr>
        <p:spPr>
          <a:xfrm>
            <a:off x="810949" y="2557808"/>
            <a:ext cx="180000" cy="860228"/>
          </a:xfrm>
          <a:prstGeom prst="leftBrace">
            <a:avLst>
              <a:gd name="adj1" fmla="val 4371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103783" y="3029197"/>
                <a:ext cx="2826223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endChr m:val=""/>
                        <m:ctrlPr>
                          <a:rPr lang="ru-RU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ru-RU" sz="20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begChr m:val="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ru-RU" sz="20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=1</a:t>
                </a:r>
                <a:endParaRPr lang="ru-RU" sz="20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83" y="3029197"/>
                <a:ext cx="2826223" cy="347403"/>
              </a:xfrm>
              <a:prstGeom prst="rect">
                <a:avLst/>
              </a:prstGeom>
              <a:blipFill>
                <a:blip r:embed="rId13"/>
                <a:stretch>
                  <a:fillRect l="-3233" t="-212281" r="-15517" b="-303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Прямоугольник 46"/>
          <p:cNvSpPr/>
          <p:nvPr/>
        </p:nvSpPr>
        <p:spPr>
          <a:xfrm>
            <a:off x="1033746" y="2966338"/>
            <a:ext cx="2910286" cy="483669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Прямоугольник 71"/>
              <p:cNvSpPr/>
              <p:nvPr/>
            </p:nvSpPr>
            <p:spPr>
              <a:xfrm>
                <a:off x="5907160" y="5198373"/>
                <a:ext cx="2949504" cy="729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∨</m:t>
                          </m:r>
                          <m:r>
                            <a:rPr lang="ru-RU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случаях. </a:t>
                </a: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2" name="Прямоугольник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160" y="5198373"/>
                <a:ext cx="2949504" cy="729815"/>
              </a:xfrm>
              <a:prstGeom prst="rect">
                <a:avLst/>
              </a:prstGeom>
              <a:blipFill>
                <a:blip r:embed="rId14"/>
                <a:stretch>
                  <a:fillRect l="-2066" b="-126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60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7" grpId="0" animBg="1"/>
      <p:bldP spid="65" grpId="0" animBg="1"/>
      <p:bldP spid="4" grpId="0" animBg="1"/>
      <p:bldP spid="10" grpId="0"/>
      <p:bldP spid="10" grpId="1"/>
      <p:bldP spid="19" grpId="0" animBg="1"/>
      <p:bldP spid="20" grpId="0"/>
      <p:bldP spid="27" grpId="0"/>
      <p:bldP spid="28" grpId="0"/>
      <p:bldP spid="35" grpId="0"/>
      <p:bldP spid="36" grpId="0"/>
      <p:bldP spid="39" grpId="0"/>
      <p:bldP spid="40" grpId="0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/>
      <p:bldP spid="46" grpId="0"/>
      <p:bldP spid="48" grpId="0"/>
      <p:bldP spid="49" grpId="0"/>
      <p:bldP spid="50" grpId="0"/>
      <p:bldP spid="51" grpId="0" animBg="1"/>
      <p:bldP spid="55" grpId="0"/>
      <p:bldP spid="61" grpId="0"/>
      <p:bldP spid="62" grpId="0" animBg="1"/>
      <p:bldP spid="63" grpId="0" animBg="1"/>
      <p:bldP spid="66" grpId="0"/>
      <p:bldP spid="69" grpId="0"/>
      <p:bldP spid="70" grpId="0"/>
      <p:bldP spid="71" grpId="0"/>
      <p:bldP spid="57" grpId="0" animBg="1"/>
      <p:bldP spid="64" grpId="0" animBg="1"/>
      <p:bldP spid="47" grpId="0" animBg="1"/>
      <p:bldP spid="47" grpId="1" animBg="1"/>
      <p:bldP spid="72" grpId="0" animBg="1"/>
      <p:bldP spid="72" grpId="1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22419</TotalTime>
  <Words>2471</Words>
  <Application>Microsoft Office PowerPoint</Application>
  <PresentationFormat>Экран (4:3)</PresentationFormat>
  <Paragraphs>639</Paragraphs>
  <Slides>16</Slides>
  <Notes>13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ПРЕОБРАЗОВАНИЕ ЛОГИЧЕСКИХ ВЫРАЖЕНИЙ</vt:lpstr>
      <vt:lpstr>Ключевые слова</vt:lpstr>
      <vt:lpstr>Основные законы алгебры логики</vt:lpstr>
      <vt:lpstr>Основные законы алгебры логики</vt:lpstr>
      <vt:lpstr>Основные законы алгебры логики</vt:lpstr>
      <vt:lpstr>Основные законы алгебры логики</vt:lpstr>
      <vt:lpstr>Основные законы алгебры логики</vt:lpstr>
      <vt:lpstr>Основные законы алгебры логики</vt:lpstr>
      <vt:lpstr>Основные законы алгебры логики</vt:lpstr>
      <vt:lpstr>Логические функции</vt:lpstr>
      <vt:lpstr>Логические функции</vt:lpstr>
      <vt:lpstr>Составление логического выражения</vt:lpstr>
      <vt:lpstr>Составление логического выражения</vt:lpstr>
      <vt:lpstr>Самое главное</vt:lpstr>
      <vt:lpstr>Вопросы и задания</vt:lpstr>
      <vt:lpstr>Вопросы и задания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МК</dc:creator>
  <cp:lastModifiedBy>kuklintnec@outlook.com</cp:lastModifiedBy>
  <cp:revision>1332</cp:revision>
  <dcterms:modified xsi:type="dcterms:W3CDTF">2017-02-26T08:56:54Z</dcterms:modified>
</cp:coreProperties>
</file>