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15" r:id="rId4"/>
    <p:sldId id="317" r:id="rId5"/>
    <p:sldId id="316" r:id="rId6"/>
    <p:sldId id="319" r:id="rId7"/>
    <p:sldId id="323" r:id="rId8"/>
    <p:sldId id="325" r:id="rId9"/>
    <p:sldId id="330" r:id="rId10"/>
    <p:sldId id="327" r:id="rId11"/>
    <p:sldId id="332" r:id="rId12"/>
    <p:sldId id="333" r:id="rId13"/>
    <p:sldId id="314" r:id="rId14"/>
    <p:sldId id="259" r:id="rId15"/>
    <p:sldId id="335" r:id="rId16"/>
    <p:sldId id="321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1" autoAdjust="0"/>
    <p:restoredTop sz="91716" autoAdjust="0"/>
  </p:normalViewPr>
  <p:slideViewPr>
    <p:cSldViewPr>
      <p:cViewPr>
        <p:scale>
          <a:sx n="75" d="100"/>
          <a:sy n="75" d="100"/>
        </p:scale>
        <p:origin x="-420" y="-702"/>
      </p:cViewPr>
      <p:guideLst>
        <p:guide orient="horz" pos="4065"/>
        <p:guide orient="horz" pos="663"/>
        <p:guide pos="5602"/>
        <p:guide pos="385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50" d="100"/>
        <a:sy n="150" d="100"/>
      </p:scale>
      <p:origin x="0" y="6120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92873-A12B-4BA9-94E9-5044645E90E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A817C94-1E10-441C-95B3-83DAD7937EE1}">
      <dgm:prSet phldrT="[Текст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72000" rIns="0"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Обслуживание дисков и </a:t>
          </a:r>
          <a:br>
            <a:rPr lang="ru-RU" sz="2200" dirty="0" smtClean="0">
              <a:latin typeface="Arial" pitchFamily="34" charset="0"/>
              <a:cs typeface="Arial" pitchFamily="34" charset="0"/>
            </a:rPr>
          </a:br>
          <a:r>
            <a:rPr lang="ru-RU" sz="2200" dirty="0" smtClean="0">
              <a:latin typeface="Arial" pitchFamily="34" charset="0"/>
              <a:cs typeface="Arial" pitchFamily="34" charset="0"/>
            </a:rPr>
            <a:t>д</a:t>
          </a:r>
          <a:r>
            <a:rPr lang="ru-RU" sz="2200" dirty="0" smtClean="0">
              <a:latin typeface="Arial"/>
              <a:ea typeface="Times New Roman"/>
              <a:cs typeface="Times New Roman"/>
            </a:rPr>
            <a:t>иагностика компьютера 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E56E970E-84AE-45CD-BD76-7DCE1492956E}" type="parTrans" cxnId="{2B942C83-6DF6-4B47-8115-CC29E1745F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37F34932-2F82-405B-B16B-7625458E513C}" type="sibTrans" cxnId="{2B942C83-6DF6-4B47-8115-CC29E1745FF0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4D312ACF-E4DE-4AB6-ADB5-4E10F0C55B4D}">
      <dgm:prSet phldrT="[Текст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проверка диска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D769F36C-D672-491C-9DAF-5E549AF5A6F4}" type="parTrans" cxnId="{5F622761-01DE-4ED0-A7DE-867E1E764F3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5D7AC01E-A261-4B2A-BEFF-4E2BA20B49B3}" type="sibTrans" cxnId="{5F622761-01DE-4ED0-A7DE-867E1E764F3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90BDF59B-F302-4D77-85BE-0A07911C1F2B}">
      <dgm:prSet phldrT="[Текст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72000" rIns="0"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/>
              <a:ea typeface="Times New Roman"/>
              <a:cs typeface="Times New Roman"/>
            </a:rPr>
            <a:t>Архивирование файлов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47DC5BF0-B8A2-4510-93DA-63C58E0805FB}" type="parTrans" cxnId="{41A9857C-0DEC-4519-BF67-7AD9B214050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C199BCD0-1825-4048-8034-11682158A751}" type="sibTrans" cxnId="{41A9857C-0DEC-4519-BF67-7AD9B2140502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463BE122-AFDE-48BA-A825-DC3D02C70BA6}">
      <dgm:prSet phldrT="[Текст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сжатие программ и данных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CA62CE98-1F1D-4328-B37A-9CD28F19B6C7}" type="parTrans" cxnId="{DA8AEC45-FB63-44DA-B27D-50BABBA5FB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92ED62A4-1E1E-4AFD-9285-F7914ED92E86}" type="sibTrans" cxnId="{DA8AEC45-FB63-44DA-B27D-50BABBA5FBCA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>
            <a:latin typeface="Arial" pitchFamily="34" charset="0"/>
            <a:cs typeface="Arial" pitchFamily="34" charset="0"/>
          </a:endParaRPr>
        </a:p>
      </dgm:t>
    </dgm:pt>
    <dgm:pt modelId="{BB8BE6CA-1E5B-42C5-AB02-59AFA60D3C9F}">
      <dgm:prSet phldrT="[Текст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восстановление диска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F010E91B-6DA0-43D6-AEEA-463896F34FE1}" type="parTrans" cxnId="{9A40D3B4-A04A-413A-BAAE-1D788448AE1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D3D64DE9-C800-4DB5-9F77-7D0832A7C9E3}" type="sibTrans" cxnId="{9A40D3B4-A04A-413A-BAAE-1D788448AE1D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1F89E889-807B-4974-9D1A-E8039EB83798}">
      <dgm:prSet phldrT="[Текст]"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очистка диска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2F8C0BBC-A363-4BD3-A373-2AA8A105399A}" type="parTrans" cxnId="{875A9DD8-E2B6-4F82-916F-72C8301699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82EB4377-9623-41FD-BD1E-9B0E1726C029}" type="sibTrans" cxnId="{875A9DD8-E2B6-4F82-916F-72C8301699D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DD445869-BB44-4807-A868-BDAE1E753DD8}">
      <dgm:prSet phldrT="[Текст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 lIns="72000" rIns="0"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 pitchFamily="34" charset="0"/>
              <a:cs typeface="Arial" pitchFamily="34" charset="0"/>
            </a:rPr>
            <a:t>Защита от вирусов</a:t>
          </a:r>
          <a:endParaRPr lang="ru-RU" sz="2200" dirty="0">
            <a:latin typeface="Arial" pitchFamily="34" charset="0"/>
            <a:cs typeface="Arial" pitchFamily="34" charset="0"/>
          </a:endParaRPr>
        </a:p>
      </dgm:t>
    </dgm:pt>
    <dgm:pt modelId="{F2450E89-8350-4174-8DF2-CB1588C9F0BF}" type="parTrans" cxnId="{C95A33CF-C73F-42E3-BBEB-51068163A90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08E02E7B-1C53-4402-A534-8A1D96AF885B}" type="sibTrans" cxnId="{C95A33CF-C73F-42E3-BBEB-51068163A90C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F825A726-C45E-4D19-A384-9FFA1B70CFEC}">
      <dgm:prSet custT="1"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r>
            <a:rPr lang="ru-RU" sz="2200" dirty="0" smtClean="0">
              <a:latin typeface="Arial"/>
              <a:ea typeface="Times New Roman"/>
              <a:cs typeface="Times New Roman"/>
            </a:rPr>
            <a:t>обнаружение компьютерных вирусов и средства  «лечения» </a:t>
          </a:r>
          <a:endParaRPr lang="ru-RU" sz="2200" dirty="0"/>
        </a:p>
      </dgm:t>
    </dgm:pt>
    <dgm:pt modelId="{084614B2-D3E5-416B-AC1A-8483F440DC2C}" type="parTrans" cxnId="{0104D265-AA1E-445F-93E1-85A81010D1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3FB46EF0-81F4-4D1D-9C8C-DF2F7438E4B7}" type="sibTrans" cxnId="{0104D265-AA1E-445F-93E1-85A81010D1AE}">
      <dgm:prSet/>
      <dgm:spPr/>
      <dgm:t>
        <a:bodyPr/>
        <a:lstStyle/>
        <a:p>
          <a:pPr>
            <a:lnSpc>
              <a:spcPct val="100000"/>
            </a:lnSpc>
            <a:spcBef>
              <a:spcPts val="0"/>
            </a:spcBef>
            <a:spcAft>
              <a:spcPts val="0"/>
            </a:spcAft>
          </a:pPr>
          <a:endParaRPr lang="ru-RU" sz="2200"/>
        </a:p>
      </dgm:t>
    </dgm:pt>
    <dgm:pt modelId="{55480595-BBAE-4431-B44C-836C6BA9A5E5}" type="pres">
      <dgm:prSet presAssocID="{34792873-A12B-4BA9-94E9-5044645E90E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451989-0449-4A21-B7B3-E94562E6502E}" type="pres">
      <dgm:prSet presAssocID="{EA817C94-1E10-441C-95B3-83DAD7937EE1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C4CFAC-7703-4D5F-9217-240E270AC062}" type="pres">
      <dgm:prSet presAssocID="{EA817C94-1E10-441C-95B3-83DAD7937EE1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2F45362-B08C-4623-8998-D02FC8A915C8}" type="pres">
      <dgm:prSet presAssocID="{90BDF59B-F302-4D77-85BE-0A07911C1F2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157C48F-0F8D-4746-A689-DF0225FCC20B}" type="pres">
      <dgm:prSet presAssocID="{90BDF59B-F302-4D77-85BE-0A07911C1F2B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A791B99-3C2B-4314-A3E0-3A87B04A7F45}" type="pres">
      <dgm:prSet presAssocID="{DD445869-BB44-4807-A868-BDAE1E753DD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63F33ED-7E38-4A63-8B1D-212DF007431A}" type="pres">
      <dgm:prSet presAssocID="{DD445869-BB44-4807-A868-BDAE1E753DD8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5E4BF68-3CFC-4E60-B7B2-17DE0B50AB67}" type="presOf" srcId="{463BE122-AFDE-48BA-A825-DC3D02C70BA6}" destId="{3157C48F-0F8D-4746-A689-DF0225FCC20B}" srcOrd="0" destOrd="0" presId="urn:microsoft.com/office/officeart/2005/8/layout/vList2"/>
    <dgm:cxn modelId="{9998F349-81AC-4ECF-90A9-82CAE3B1FCE4}" type="presOf" srcId="{90BDF59B-F302-4D77-85BE-0A07911C1F2B}" destId="{92F45362-B08C-4623-8998-D02FC8A915C8}" srcOrd="0" destOrd="0" presId="urn:microsoft.com/office/officeart/2005/8/layout/vList2"/>
    <dgm:cxn modelId="{58672199-D705-4E0C-957B-8A3010EA36C6}" type="presOf" srcId="{EA817C94-1E10-441C-95B3-83DAD7937EE1}" destId="{2E451989-0449-4A21-B7B3-E94562E6502E}" srcOrd="0" destOrd="0" presId="urn:microsoft.com/office/officeart/2005/8/layout/vList2"/>
    <dgm:cxn modelId="{41A9857C-0DEC-4519-BF67-7AD9B2140502}" srcId="{34792873-A12B-4BA9-94E9-5044645E90E9}" destId="{90BDF59B-F302-4D77-85BE-0A07911C1F2B}" srcOrd="1" destOrd="0" parTransId="{47DC5BF0-B8A2-4510-93DA-63C58E0805FB}" sibTransId="{C199BCD0-1825-4048-8034-11682158A751}"/>
    <dgm:cxn modelId="{FC122C9B-9DDE-4F7D-B64E-21A6EAE71D3F}" type="presOf" srcId="{34792873-A12B-4BA9-94E9-5044645E90E9}" destId="{55480595-BBAE-4431-B44C-836C6BA9A5E5}" srcOrd="0" destOrd="0" presId="urn:microsoft.com/office/officeart/2005/8/layout/vList2"/>
    <dgm:cxn modelId="{C95A33CF-C73F-42E3-BBEB-51068163A90C}" srcId="{34792873-A12B-4BA9-94E9-5044645E90E9}" destId="{DD445869-BB44-4807-A868-BDAE1E753DD8}" srcOrd="2" destOrd="0" parTransId="{F2450E89-8350-4174-8DF2-CB1588C9F0BF}" sibTransId="{08E02E7B-1C53-4402-A534-8A1D96AF885B}"/>
    <dgm:cxn modelId="{3EAC7920-7F62-4347-9310-EDD9FC100AB1}" type="presOf" srcId="{F825A726-C45E-4D19-A384-9FFA1B70CFEC}" destId="{A63F33ED-7E38-4A63-8B1D-212DF007431A}" srcOrd="0" destOrd="0" presId="urn:microsoft.com/office/officeart/2005/8/layout/vList2"/>
    <dgm:cxn modelId="{9684EB8A-8557-4673-8D70-0BC8489A4483}" type="presOf" srcId="{1F89E889-807B-4974-9D1A-E8039EB83798}" destId="{FBC4CFAC-7703-4D5F-9217-240E270AC062}" srcOrd="0" destOrd="2" presId="urn:microsoft.com/office/officeart/2005/8/layout/vList2"/>
    <dgm:cxn modelId="{9A40D3B4-A04A-413A-BAAE-1D788448AE1D}" srcId="{EA817C94-1E10-441C-95B3-83DAD7937EE1}" destId="{BB8BE6CA-1E5B-42C5-AB02-59AFA60D3C9F}" srcOrd="1" destOrd="0" parTransId="{F010E91B-6DA0-43D6-AEEA-463896F34FE1}" sibTransId="{D3D64DE9-C800-4DB5-9F77-7D0832A7C9E3}"/>
    <dgm:cxn modelId="{8D408DC2-1F25-44B6-8456-95BC0C56CEFD}" type="presOf" srcId="{BB8BE6CA-1E5B-42C5-AB02-59AFA60D3C9F}" destId="{FBC4CFAC-7703-4D5F-9217-240E270AC062}" srcOrd="0" destOrd="1" presId="urn:microsoft.com/office/officeart/2005/8/layout/vList2"/>
    <dgm:cxn modelId="{2B942C83-6DF6-4B47-8115-CC29E1745FF0}" srcId="{34792873-A12B-4BA9-94E9-5044645E90E9}" destId="{EA817C94-1E10-441C-95B3-83DAD7937EE1}" srcOrd="0" destOrd="0" parTransId="{E56E970E-84AE-45CD-BD76-7DCE1492956E}" sibTransId="{37F34932-2F82-405B-B16B-7625458E513C}"/>
    <dgm:cxn modelId="{0104D265-AA1E-445F-93E1-85A81010D1AE}" srcId="{DD445869-BB44-4807-A868-BDAE1E753DD8}" destId="{F825A726-C45E-4D19-A384-9FFA1B70CFEC}" srcOrd="0" destOrd="0" parTransId="{084614B2-D3E5-416B-AC1A-8483F440DC2C}" sibTransId="{3FB46EF0-81F4-4D1D-9C8C-DF2F7438E4B7}"/>
    <dgm:cxn modelId="{9198C67B-4DD3-43ED-AAE5-5D18D1C8EBEB}" type="presOf" srcId="{4D312ACF-E4DE-4AB6-ADB5-4E10F0C55B4D}" destId="{FBC4CFAC-7703-4D5F-9217-240E270AC062}" srcOrd="0" destOrd="0" presId="urn:microsoft.com/office/officeart/2005/8/layout/vList2"/>
    <dgm:cxn modelId="{5F622761-01DE-4ED0-A7DE-867E1E764F32}" srcId="{EA817C94-1E10-441C-95B3-83DAD7937EE1}" destId="{4D312ACF-E4DE-4AB6-ADB5-4E10F0C55B4D}" srcOrd="0" destOrd="0" parTransId="{D769F36C-D672-491C-9DAF-5E549AF5A6F4}" sibTransId="{5D7AC01E-A261-4B2A-BEFF-4E2BA20B49B3}"/>
    <dgm:cxn modelId="{DA8AEC45-FB63-44DA-B27D-50BABBA5FBCA}" srcId="{90BDF59B-F302-4D77-85BE-0A07911C1F2B}" destId="{463BE122-AFDE-48BA-A825-DC3D02C70BA6}" srcOrd="0" destOrd="0" parTransId="{CA62CE98-1F1D-4328-B37A-9CD28F19B6C7}" sibTransId="{92ED62A4-1E1E-4AFD-9285-F7914ED92E86}"/>
    <dgm:cxn modelId="{875A9DD8-E2B6-4F82-916F-72C8301699DC}" srcId="{EA817C94-1E10-441C-95B3-83DAD7937EE1}" destId="{1F89E889-807B-4974-9D1A-E8039EB83798}" srcOrd="2" destOrd="0" parTransId="{2F8C0BBC-A363-4BD3-A373-2AA8A105399A}" sibTransId="{82EB4377-9623-41FD-BD1E-9B0E1726C029}"/>
    <dgm:cxn modelId="{ABE1442C-0027-4564-A517-3DD018DD515E}" type="presOf" srcId="{DD445869-BB44-4807-A868-BDAE1E753DD8}" destId="{4A791B99-3C2B-4314-A3E0-3A87B04A7F45}" srcOrd="0" destOrd="0" presId="urn:microsoft.com/office/officeart/2005/8/layout/vList2"/>
    <dgm:cxn modelId="{C8661B43-CD01-4031-803B-47006CBE9F2E}" type="presParOf" srcId="{55480595-BBAE-4431-B44C-836C6BA9A5E5}" destId="{2E451989-0449-4A21-B7B3-E94562E6502E}" srcOrd="0" destOrd="0" presId="urn:microsoft.com/office/officeart/2005/8/layout/vList2"/>
    <dgm:cxn modelId="{FC8BA064-D32E-477E-B7FB-8EDB208C8969}" type="presParOf" srcId="{55480595-BBAE-4431-B44C-836C6BA9A5E5}" destId="{FBC4CFAC-7703-4D5F-9217-240E270AC062}" srcOrd="1" destOrd="0" presId="urn:microsoft.com/office/officeart/2005/8/layout/vList2"/>
    <dgm:cxn modelId="{33FB494B-730A-4893-A8CF-CE3C9B5B0189}" type="presParOf" srcId="{55480595-BBAE-4431-B44C-836C6BA9A5E5}" destId="{92F45362-B08C-4623-8998-D02FC8A915C8}" srcOrd="2" destOrd="0" presId="urn:microsoft.com/office/officeart/2005/8/layout/vList2"/>
    <dgm:cxn modelId="{E159DACE-F445-4286-9E91-409F83512E13}" type="presParOf" srcId="{55480595-BBAE-4431-B44C-836C6BA9A5E5}" destId="{3157C48F-0F8D-4746-A689-DF0225FCC20B}" srcOrd="3" destOrd="0" presId="urn:microsoft.com/office/officeart/2005/8/layout/vList2"/>
    <dgm:cxn modelId="{3244655A-8877-4A29-BDE5-DAD9586ED3E9}" type="presParOf" srcId="{55480595-BBAE-4431-B44C-836C6BA9A5E5}" destId="{4A791B99-3C2B-4314-A3E0-3A87B04A7F45}" srcOrd="4" destOrd="0" presId="urn:microsoft.com/office/officeart/2005/8/layout/vList2"/>
    <dgm:cxn modelId="{56C86F86-9A65-4B3B-85B7-500CC2A55486}" type="presParOf" srcId="{55480595-BBAE-4431-B44C-836C6BA9A5E5}" destId="{A63F33ED-7E38-4A63-8B1D-212DF007431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1989-0449-4A21-B7B3-E94562E6502E}">
      <dsp:nvSpPr>
        <dsp:cNvPr id="0" name=""/>
        <dsp:cNvSpPr/>
      </dsp:nvSpPr>
      <dsp:spPr>
        <a:xfrm>
          <a:off x="0" y="11493"/>
          <a:ext cx="4071966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3820" rIns="0" bIns="8382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Обслуживание дисков и </a:t>
          </a:r>
          <a:br>
            <a:rPr lang="ru-RU" sz="2200" kern="1200" dirty="0" smtClean="0">
              <a:latin typeface="Arial" pitchFamily="34" charset="0"/>
              <a:cs typeface="Arial" pitchFamily="34" charset="0"/>
            </a:rPr>
          </a:br>
          <a:r>
            <a:rPr lang="ru-RU" sz="2200" kern="1200" dirty="0" smtClean="0">
              <a:latin typeface="Arial" pitchFamily="34" charset="0"/>
              <a:cs typeface="Arial" pitchFamily="34" charset="0"/>
            </a:rPr>
            <a:t>д</a:t>
          </a:r>
          <a:r>
            <a:rPr lang="ru-RU" sz="2200" kern="1200" dirty="0" smtClean="0">
              <a:latin typeface="Arial"/>
              <a:ea typeface="Times New Roman"/>
              <a:cs typeface="Times New Roman"/>
            </a:rPr>
            <a:t>иагностика компьютера </a:t>
          </a:r>
          <a:endParaRPr lang="ru-RU" sz="2200" kern="1200" dirty="0">
            <a:latin typeface="Arial" pitchFamily="34" charset="0"/>
            <a:cs typeface="Arial" pitchFamily="34" charset="0"/>
          </a:endParaRPr>
        </a:p>
      </dsp:txBody>
      <dsp:txXfrm>
        <a:off x="44292" y="55785"/>
        <a:ext cx="3983382" cy="818751"/>
      </dsp:txXfrm>
    </dsp:sp>
    <dsp:sp modelId="{FBC4CFAC-7703-4D5F-9217-240E270AC062}">
      <dsp:nvSpPr>
        <dsp:cNvPr id="0" name=""/>
        <dsp:cNvSpPr/>
      </dsp:nvSpPr>
      <dsp:spPr>
        <a:xfrm>
          <a:off x="0" y="918828"/>
          <a:ext cx="4071966" cy="1024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8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проверка диска</a:t>
          </a:r>
          <a:endParaRPr lang="ru-RU" sz="22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восстановление диска</a:t>
          </a:r>
          <a:endParaRPr lang="ru-RU" sz="2200" kern="1200" dirty="0">
            <a:latin typeface="Arial" pitchFamily="34" charset="0"/>
            <a:cs typeface="Arial" pitchFamily="34" charset="0"/>
          </a:endParaRPr>
        </a:p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очистка диска</a:t>
          </a:r>
          <a:endParaRPr lang="ru-RU" sz="2200" kern="1200" dirty="0">
            <a:latin typeface="Arial" pitchFamily="34" charset="0"/>
            <a:cs typeface="Arial" pitchFamily="34" charset="0"/>
          </a:endParaRPr>
        </a:p>
      </dsp:txBody>
      <dsp:txXfrm>
        <a:off x="0" y="918828"/>
        <a:ext cx="4071966" cy="1024650"/>
      </dsp:txXfrm>
    </dsp:sp>
    <dsp:sp modelId="{92F45362-B08C-4623-8998-D02FC8A915C8}">
      <dsp:nvSpPr>
        <dsp:cNvPr id="0" name=""/>
        <dsp:cNvSpPr/>
      </dsp:nvSpPr>
      <dsp:spPr>
        <a:xfrm>
          <a:off x="0" y="1943478"/>
          <a:ext cx="4071966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3820" rIns="0" bIns="8382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200" kern="1200" dirty="0" smtClean="0">
              <a:latin typeface="Arial"/>
              <a:ea typeface="Times New Roman"/>
              <a:cs typeface="Times New Roman"/>
            </a:rPr>
            <a:t>Архивирование файлов</a:t>
          </a:r>
          <a:endParaRPr lang="ru-RU" sz="2200" kern="1200" dirty="0">
            <a:latin typeface="Arial" pitchFamily="34" charset="0"/>
            <a:cs typeface="Arial" pitchFamily="34" charset="0"/>
          </a:endParaRPr>
        </a:p>
      </dsp:txBody>
      <dsp:txXfrm>
        <a:off x="44292" y="1987770"/>
        <a:ext cx="3983382" cy="818751"/>
      </dsp:txXfrm>
    </dsp:sp>
    <dsp:sp modelId="{3157C48F-0F8D-4746-A689-DF0225FCC20B}">
      <dsp:nvSpPr>
        <dsp:cNvPr id="0" name=""/>
        <dsp:cNvSpPr/>
      </dsp:nvSpPr>
      <dsp:spPr>
        <a:xfrm>
          <a:off x="0" y="2850813"/>
          <a:ext cx="4071966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8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сжатие программ и данных</a:t>
          </a:r>
          <a:endParaRPr lang="ru-RU" sz="2200" kern="1200" dirty="0">
            <a:latin typeface="Arial" pitchFamily="34" charset="0"/>
            <a:cs typeface="Arial" pitchFamily="34" charset="0"/>
          </a:endParaRPr>
        </a:p>
      </dsp:txBody>
      <dsp:txXfrm>
        <a:off x="0" y="2850813"/>
        <a:ext cx="4071966" cy="546480"/>
      </dsp:txXfrm>
    </dsp:sp>
    <dsp:sp modelId="{4A791B99-3C2B-4314-A3E0-3A87B04A7F45}">
      <dsp:nvSpPr>
        <dsp:cNvPr id="0" name=""/>
        <dsp:cNvSpPr/>
      </dsp:nvSpPr>
      <dsp:spPr>
        <a:xfrm>
          <a:off x="0" y="3397293"/>
          <a:ext cx="4071966" cy="9073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0" tIns="83820" rIns="0" bIns="83820" numCol="1" spcCol="1270" anchor="ctr" anchorCtr="0">
          <a:noAutofit/>
        </a:bodyPr>
        <a:lstStyle/>
        <a:p>
          <a:pPr lvl="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ru-RU" sz="2200" kern="1200" dirty="0" smtClean="0">
              <a:latin typeface="Arial" pitchFamily="34" charset="0"/>
              <a:cs typeface="Arial" pitchFamily="34" charset="0"/>
            </a:rPr>
            <a:t>Защита от вирусов</a:t>
          </a:r>
          <a:endParaRPr lang="ru-RU" sz="2200" kern="1200" dirty="0">
            <a:latin typeface="Arial" pitchFamily="34" charset="0"/>
            <a:cs typeface="Arial" pitchFamily="34" charset="0"/>
          </a:endParaRPr>
        </a:p>
      </dsp:txBody>
      <dsp:txXfrm>
        <a:off x="44292" y="3441585"/>
        <a:ext cx="3983382" cy="818751"/>
      </dsp:txXfrm>
    </dsp:sp>
    <dsp:sp modelId="{A63F33ED-7E38-4A63-8B1D-212DF007431A}">
      <dsp:nvSpPr>
        <dsp:cNvPr id="0" name=""/>
        <dsp:cNvSpPr/>
      </dsp:nvSpPr>
      <dsp:spPr>
        <a:xfrm>
          <a:off x="0" y="4304628"/>
          <a:ext cx="4071966" cy="1041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285" tIns="27940" rIns="156464" bIns="27940" numCol="1" spcCol="1270" anchor="t" anchorCtr="0">
          <a:noAutofit/>
        </a:bodyPr>
        <a:lstStyle/>
        <a:p>
          <a:pPr marL="228600" lvl="1" indent="-228600" algn="l" defTabSz="977900">
            <a:lnSpc>
              <a:spcPct val="100000"/>
            </a:lnSpc>
            <a:spcBef>
              <a:spcPct val="0"/>
            </a:spcBef>
            <a:spcAft>
              <a:spcPts val="0"/>
            </a:spcAft>
            <a:buChar char="••"/>
          </a:pPr>
          <a:r>
            <a:rPr lang="ru-RU" sz="2200" kern="1200" dirty="0" smtClean="0">
              <a:latin typeface="Arial"/>
              <a:ea typeface="Times New Roman"/>
              <a:cs typeface="Times New Roman"/>
            </a:rPr>
            <a:t>обнаружение компьютерных вирусов и средства  «лечения» </a:t>
          </a:r>
          <a:endParaRPr lang="ru-RU" sz="2200" kern="1200" dirty="0"/>
        </a:p>
      </dsp:txBody>
      <dsp:txXfrm>
        <a:off x="0" y="4304628"/>
        <a:ext cx="4071966" cy="1041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14.08.2017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284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14.08.2017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endParaRPr lang="ru-RU" dirty="0" smtClean="0"/>
          </a:p>
          <a:p>
            <a:r>
              <a:rPr lang="ru-RU" dirty="0" smtClean="0"/>
              <a:t>Основные функции ОС появляются по «пробелу» (щелчку мыши)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316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Лупа – переход на серию скрытых слайдов «Алгоритм Хаффмана»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36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</a:t>
            </a:r>
          </a:p>
          <a:p>
            <a:r>
              <a:rPr lang="ru-RU" b="0" dirty="0" smtClean="0"/>
              <a:t>«</a:t>
            </a:r>
            <a:r>
              <a:rPr lang="ru-RU" b="0" dirty="0" err="1" smtClean="0"/>
              <a:t>Veni</a:t>
            </a:r>
            <a:r>
              <a:rPr lang="ru-RU" b="0" dirty="0" smtClean="0"/>
              <a:t>, </a:t>
            </a:r>
            <a:r>
              <a:rPr lang="ru-RU" b="0" dirty="0" err="1" smtClean="0"/>
              <a:t>vidi</a:t>
            </a:r>
            <a:r>
              <a:rPr lang="ru-RU" b="0" dirty="0" smtClean="0"/>
              <a:t>, </a:t>
            </a:r>
            <a:r>
              <a:rPr lang="ru-RU" b="0" dirty="0" err="1" smtClean="0"/>
              <a:t>vici</a:t>
            </a:r>
            <a:r>
              <a:rPr lang="ru-RU" b="0" dirty="0" smtClean="0"/>
              <a:t>» (с лат. «Пришёл, увидел, победил») —  слова, которыми, как сообщает Плутарх в своих «Изречениях царей и полководцев», Юлий Цезарь уведомил своего друга </a:t>
            </a:r>
            <a:r>
              <a:rPr lang="ru-RU" b="0" dirty="0" err="1" smtClean="0"/>
              <a:t>Аминция</a:t>
            </a:r>
            <a:r>
              <a:rPr lang="ru-RU" b="0" dirty="0" smtClean="0"/>
              <a:t> в Риме о победе при Зеле над </a:t>
            </a:r>
            <a:r>
              <a:rPr lang="ru-RU" b="0" dirty="0" err="1" smtClean="0"/>
              <a:t>Фарнаком</a:t>
            </a:r>
            <a:r>
              <a:rPr lang="ru-RU" b="0" dirty="0" smtClean="0"/>
              <a:t>, сыном Митридата, в 47 году до н. э.  Цезарь отмечал не события войны, а быстроту её завершения.</a:t>
            </a:r>
          </a:p>
          <a:p>
            <a:r>
              <a:rPr lang="ru-RU" b="0" dirty="0" smtClean="0"/>
              <a:t>Решение появляется поэтапно (по </a:t>
            </a:r>
            <a:r>
              <a:rPr lang="ru-RU" b="0" dirty="0" err="1" smtClean="0"/>
              <a:t>щелчуц</a:t>
            </a:r>
            <a:r>
              <a:rPr lang="ru-RU" b="0" dirty="0" smtClean="0"/>
              <a:t> мыши или «пробелу») </a:t>
            </a:r>
            <a:endParaRPr lang="ru-RU" b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Комментарии</a:t>
            </a:r>
          </a:p>
          <a:p>
            <a:r>
              <a:rPr lang="ru-RU" dirty="0" smtClean="0"/>
              <a:t>Триггеры – составные части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 smtClean="0"/>
              <a:t>Автор коллажа: </a:t>
            </a:r>
            <a:r>
              <a:rPr lang="ru-RU" sz="1200" dirty="0" err="1" smtClean="0"/>
              <a:t>Jo</a:t>
            </a:r>
            <a:r>
              <a:rPr lang="en-US" sz="1200" dirty="0" smtClean="0"/>
              <a:t>y</a:t>
            </a:r>
            <a:r>
              <a:rPr lang="ru-RU" sz="1200" dirty="0" err="1" smtClean="0"/>
              <a:t>ce</a:t>
            </a:r>
            <a:r>
              <a:rPr lang="ru-RU" sz="1200" dirty="0" smtClean="0"/>
              <a:t> </a:t>
            </a:r>
            <a:r>
              <a:rPr lang="ru-RU" sz="1200" dirty="0" err="1" smtClean="0"/>
              <a:t>Riha</a:t>
            </a:r>
            <a:r>
              <a:rPr lang="ru-RU" sz="1200" dirty="0" smtClean="0"/>
              <a:t> </a:t>
            </a:r>
            <a:r>
              <a:rPr lang="ru-RU" sz="1200" dirty="0" err="1" smtClean="0"/>
              <a:t>Linik</a:t>
            </a:r>
            <a:endParaRPr lang="ru-RU" sz="120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Триггеры – типы приложений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1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Триггеры – карточки (по щелчку отправляются в соответствующую папку внизу экрана)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58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Решение появляется поэтапно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66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ПРОГРАММНОЕ ОБЕСПЕЧЕНИЕ КОМПЬЮТЕРА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КОМПЬЮТЕР И ЕГО ПРОГРАММНОЕ ОБЕСПЕЧЕНИЕ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Documents and Settings\Администратор.HOME-FDD52612A3\Рабочий стол\Ирина_Раб стол\10-6\Babbage_Difference_Engine_No_2.jpg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48" b="11833"/>
          <a:stretch>
            <a:fillRect/>
          </a:stretch>
        </p:blipFill>
        <p:spPr bwMode="auto">
          <a:xfrm>
            <a:off x="735614" y="1978914"/>
            <a:ext cx="3389484" cy="2080116"/>
          </a:xfrm>
          <a:prstGeom prst="rect">
            <a:avLst/>
          </a:prstGeom>
          <a:noFill/>
        </p:spPr>
      </p:pic>
      <p:sp>
        <p:nvSpPr>
          <p:cNvPr id="34" name="Прямоугольник 33"/>
          <p:cNvSpPr/>
          <p:nvPr/>
        </p:nvSpPr>
        <p:spPr>
          <a:xfrm>
            <a:off x="500034" y="909955"/>
            <a:ext cx="3714776" cy="3214710"/>
          </a:xfrm>
          <a:prstGeom prst="rect">
            <a:avLst/>
          </a:prstGeom>
          <a:solidFill>
            <a:schemeClr val="lt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Первый программист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42910" y="981393"/>
            <a:ext cx="33575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1950" algn="just"/>
            <a:r>
              <a:rPr lang="ru-RU" sz="1400" i="1" dirty="0" smtClean="0"/>
              <a:t>«Аналитическая машина сплетает алгебраические алгоритмы так же, как и ткацкий станок </a:t>
            </a:r>
            <a:r>
              <a:rPr lang="ru-RU" sz="1400" i="1" dirty="0" err="1" smtClean="0"/>
              <a:t>Жаккарда</a:t>
            </a:r>
            <a:r>
              <a:rPr lang="ru-RU" sz="1400" i="1" dirty="0" smtClean="0"/>
              <a:t> сплетает цветы и листья».</a:t>
            </a:r>
          </a:p>
          <a:p>
            <a:pPr algn="r"/>
            <a:r>
              <a:rPr lang="ru-RU" sz="1400" i="1" dirty="0" smtClean="0"/>
              <a:t>Ада Лавлейс</a:t>
            </a:r>
            <a:endParaRPr lang="ru-RU" sz="1400" i="1" dirty="0"/>
          </a:p>
        </p:txBody>
      </p:sp>
      <p:pic>
        <p:nvPicPr>
          <p:cNvPr id="1026" name="Picture 2" descr="C:\Documents and Settings\Администратор.HOME-FDD52612A3\Рабочий стол\Ирина_Раб стол\10-8\Ada-Lovelace-iQ-980x65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1052757"/>
            <a:ext cx="4503001" cy="300046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85786" y="4143380"/>
            <a:ext cx="800105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Известно ли вам, что первым в мире программистом считается англичанка – Ада Лавлейс (1815–1852). Она выполнила детальное описание вычислительной машины, проект которой был разработан Чарльзом Беббиджем, и составила первую программу для этой машины. Именно Ада Лавлейс ввела в употребление термины «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цикл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» и «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ра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-</a:t>
            </a:r>
          </a:p>
          <a:p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бочая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ячейка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».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868385" y="3168658"/>
            <a:ext cx="3857652" cy="3348000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600" dirty="0" smtClean="0">
              <a:solidFill>
                <a:schemeClr val="tx1"/>
              </a:solidFill>
            </a:endParaRPr>
          </a:p>
        </p:txBody>
      </p:sp>
      <p:pic>
        <p:nvPicPr>
          <p:cNvPr id="2052" name="Picture 4" descr="C:\Documents and Settings\Администратор.HOME-FDD52612A3\Рабочий стол\Ирина_Раб стол\10-8\31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00668" y="3343275"/>
            <a:ext cx="3108325" cy="3249612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796419" y="3168658"/>
            <a:ext cx="3857652" cy="334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600" dirty="0" smtClean="0">
              <a:solidFill>
                <a:schemeClr val="tx1"/>
              </a:solidFill>
            </a:endParaRPr>
          </a:p>
        </p:txBody>
      </p:sp>
      <p:pic>
        <p:nvPicPr>
          <p:cNvPr id="19" name="Picture 9" descr="C:\Documents and Settings\Администратор.HOME-FDD52612A3\Рабочий стол\Ирина_Раб стол\10-8\20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61249" y="3368195"/>
            <a:ext cx="3107744" cy="3172178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Прикладное ПО</a:t>
            </a:r>
            <a:endParaRPr lang="ru-RU" dirty="0"/>
          </a:p>
        </p:txBody>
      </p:sp>
      <p:sp>
        <p:nvSpPr>
          <p:cNvPr id="11" name="Содержимое 10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500198"/>
          </a:xfrm>
        </p:spPr>
        <p:txBody>
          <a:bodyPr/>
          <a:lstStyle/>
          <a:p>
            <a:r>
              <a:rPr lang="ru-RU" dirty="0" smtClean="0"/>
              <a:t>Программы, с помощью которых пользователь может работать с разными видами информации, не прибегая к программированию, принято называть </a:t>
            </a:r>
            <a:r>
              <a:rPr lang="ru-RU" b="1" dirty="0" smtClean="0"/>
              <a:t>прикладными программами</a:t>
            </a:r>
            <a:r>
              <a:rPr lang="ru-RU" dirty="0" smtClean="0"/>
              <a:t> или </a:t>
            </a:r>
            <a:r>
              <a:rPr lang="ru-RU" b="1" dirty="0" smtClean="0"/>
              <a:t>приложениями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68385" y="3165120"/>
            <a:ext cx="3857652" cy="3407152"/>
          </a:xfrm>
          <a:prstGeom prst="rect">
            <a:avLst/>
          </a:prstGeom>
          <a:gradFill flip="none" rotWithShape="1">
            <a:gsLst>
              <a:gs pos="50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t" anchorCtr="0"/>
          <a:lstStyle/>
          <a:p>
            <a:pPr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настольные издательские системы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бухгалтерские программы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системы автоматизированного проектирования (САПР)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программы компьютерного моделирования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математические пакеты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err="1" smtClean="0">
                <a:solidFill>
                  <a:schemeClr val="tx1"/>
                </a:solidFill>
              </a:rPr>
              <a:t>геоинформационные</a:t>
            </a:r>
            <a:r>
              <a:rPr lang="ru-RU" sz="1600" dirty="0" smtClean="0">
                <a:solidFill>
                  <a:schemeClr val="tx1"/>
                </a:solidFill>
              </a:rPr>
              <a:t> системы (ГИС)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системы автоматического перевода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85786" y="3165120"/>
            <a:ext cx="3857652" cy="347859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tlCol="0" anchor="t" anchorCtr="0"/>
          <a:lstStyle/>
          <a:p>
            <a:pPr lvl="0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ru-RU" sz="1600" dirty="0" smtClean="0">
              <a:solidFill>
                <a:schemeClr val="tx1"/>
              </a:solidFill>
            </a:endParaRP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текстовые редакторы и процессоры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графические редакторы и пакеты компьютерной графики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табличные процессоры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редакторы презентаций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аудио- и </a:t>
            </a:r>
            <a:r>
              <a:rPr lang="ru-RU" sz="1600" dirty="0" err="1" smtClean="0">
                <a:solidFill>
                  <a:schemeClr val="tx1"/>
                </a:solidFill>
              </a:rPr>
              <a:t>видеоредакторы</a:t>
            </a:r>
            <a:endParaRPr lang="ru-RU" sz="1600" dirty="0" smtClean="0">
              <a:solidFill>
                <a:schemeClr val="tx1"/>
              </a:solidFill>
            </a:endParaRP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системы управления базами данных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браузеры</a:t>
            </a:r>
          </a:p>
          <a:p>
            <a:pPr marL="180975" indent="-180975" defTabSz="355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itchFamily="34" charset="0"/>
              <a:buChar char="•"/>
            </a:pPr>
            <a:r>
              <a:rPr lang="ru-RU" sz="1600" dirty="0" smtClean="0">
                <a:solidFill>
                  <a:schemeClr val="tx1"/>
                </a:solidFill>
              </a:rPr>
              <a:t>почтовые программы</a:t>
            </a:r>
            <a:br>
              <a:rPr lang="ru-RU" sz="1600" dirty="0" smtClean="0">
                <a:solidFill>
                  <a:schemeClr val="tx1"/>
                </a:solidFill>
              </a:rPr>
            </a:br>
            <a:r>
              <a:rPr lang="ru-RU" sz="1600" dirty="0" smtClean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2" name="Неавто"/>
          <p:cNvSpPr/>
          <p:nvPr/>
        </p:nvSpPr>
        <p:spPr>
          <a:xfrm>
            <a:off x="785786" y="2643182"/>
            <a:ext cx="3857652" cy="642942"/>
          </a:xfrm>
          <a:prstGeom prst="roundRect">
            <a:avLst>
              <a:gd name="adj" fmla="val 10000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rIns="0" anchor="ctr" anchorCtr="0"/>
          <a:lstStyle/>
          <a:p>
            <a: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ПРИЛОЖЕНИЯ 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ОБЩЕГО НАЗНАЧЕНИЯ </a:t>
            </a:r>
          </a:p>
        </p:txBody>
      </p:sp>
      <p:sp>
        <p:nvSpPr>
          <p:cNvPr id="16" name="АСУ"/>
          <p:cNvSpPr/>
          <p:nvPr/>
        </p:nvSpPr>
        <p:spPr>
          <a:xfrm>
            <a:off x="4857752" y="2643182"/>
            <a:ext cx="3857652" cy="642942"/>
          </a:xfrm>
          <a:prstGeom prst="roundRect">
            <a:avLst>
              <a:gd name="adj" fmla="val 10000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0" rIns="0" anchor="ctr" anchorCtr="0"/>
          <a:lstStyle/>
          <a:p>
            <a: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b="1" dirty="0" smtClean="0">
                <a:latin typeface="Arial" pitchFamily="34" charset="0"/>
                <a:cs typeface="Arial" pitchFamily="34" charset="0"/>
              </a:rPr>
              <a:t>ПРИЛОЖЕНИЯ </a:t>
            </a:r>
            <a:br>
              <a:rPr lang="ru-RU" b="1" dirty="0" smtClean="0">
                <a:latin typeface="Arial" pitchFamily="34" charset="0"/>
                <a:cs typeface="Arial" pitchFamily="34" charset="0"/>
              </a:rPr>
            </a:br>
            <a:r>
              <a:rPr lang="ru-RU" b="1" dirty="0" smtClean="0">
                <a:latin typeface="Arial" pitchFamily="34" charset="0"/>
                <a:cs typeface="Arial" pitchFamily="34" charset="0"/>
              </a:rPr>
              <a:t>СПЕЦИАЛЬНОГО НАЗНАЧЕНИЯ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9" grpId="3" animBg="1"/>
      <p:bldP spid="9" grpId="4" animBg="1"/>
      <p:bldP spid="10" grpId="0" animBg="1"/>
      <p:bldP spid="10" grpId="1" animBg="1"/>
      <p:bldP spid="10" grpId="2" animBg="1"/>
      <p:bldP spid="10" grpId="3" animBg="1"/>
      <p:bldP spid="10" grpId="4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Онлайн-офис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143931" cy="5286412"/>
          </a:xfrm>
        </p:spPr>
        <p:txBody>
          <a:bodyPr/>
          <a:lstStyle/>
          <a:p>
            <a:r>
              <a:rPr lang="ru-RU" b="1" dirty="0" err="1" smtClean="0"/>
              <a:t>Онлайн-офис</a:t>
            </a:r>
            <a:r>
              <a:rPr lang="ru-RU" dirty="0" smtClean="0"/>
              <a:t> — это набор </a:t>
            </a:r>
            <a:r>
              <a:rPr lang="ru-RU" dirty="0" err="1" smtClean="0"/>
              <a:t>веб-сервисов</a:t>
            </a:r>
            <a:r>
              <a:rPr lang="ru-RU" dirty="0" smtClean="0"/>
              <a:t>, включающий в себя все основные компоненты традиционных офисных пакетов: текстовый редактор, электронные таблицы, редактор презентаций и др. </a:t>
            </a:r>
          </a:p>
          <a:p>
            <a:r>
              <a:rPr lang="ru-RU" dirty="0" err="1" smtClean="0"/>
              <a:t>Онлайн-офис</a:t>
            </a:r>
            <a:r>
              <a:rPr lang="ru-RU" dirty="0" smtClean="0"/>
              <a:t> доступен с любого компьютера, имеющего выход в Интернет, независимо от того, какую операционную систему этот компьютер использует.</a:t>
            </a:r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Самый известный </a:t>
            </a:r>
            <a:r>
              <a:rPr lang="ru-RU" dirty="0" err="1" smtClean="0"/>
              <a:t>онлайн-офис</a:t>
            </a:r>
            <a:r>
              <a:rPr lang="ru-RU" dirty="0" smtClean="0"/>
              <a:t> — </a:t>
            </a:r>
            <a:r>
              <a:rPr lang="ru-RU" dirty="0" err="1" smtClean="0"/>
              <a:t>Google</a:t>
            </a:r>
            <a:r>
              <a:rPr lang="ru-RU" dirty="0" smtClean="0"/>
              <a:t> </a:t>
            </a:r>
            <a:r>
              <a:rPr lang="ru-RU" dirty="0" err="1" smtClean="0"/>
              <a:t>Docs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051" name="Picture 3" descr="C:\Documents and Settings\Администратор.HOME-FDD52612A3\Рабочий стол\Ирина_Раб стол\10-8\google-docs-view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3623392"/>
            <a:ext cx="4240199" cy="23116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b="1" dirty="0" smtClean="0"/>
              <a:t>Программное обеспечение (ПО) компьютера </a:t>
            </a:r>
            <a:r>
              <a:rPr lang="ru-RU" dirty="0" smtClean="0"/>
              <a:t>—</a:t>
            </a:r>
            <a:r>
              <a:rPr lang="ru-RU" b="1" dirty="0" smtClean="0"/>
              <a:t> </a:t>
            </a:r>
            <a:r>
              <a:rPr lang="ru-RU" dirty="0" err="1" smtClean="0"/>
              <a:t>сово-купность</a:t>
            </a:r>
            <a:r>
              <a:rPr lang="ru-RU" dirty="0" smtClean="0"/>
              <a:t> всех программ, предназначенных для выполнения на компьютере. Делится на три группы: системное ПО, прикладное ПО и системы программирования.</a:t>
            </a:r>
          </a:p>
          <a:p>
            <a:r>
              <a:rPr lang="ru-RU" b="1" dirty="0" smtClean="0"/>
              <a:t>Системное программное </a:t>
            </a:r>
            <a:r>
              <a:rPr lang="ru-RU" dirty="0" smtClean="0"/>
              <a:t>обеспечение включает в себя операционную систему и сервисные программы.  </a:t>
            </a:r>
            <a:r>
              <a:rPr lang="ru-RU" b="1" dirty="0" err="1" smtClean="0"/>
              <a:t>Опера-ционная</a:t>
            </a:r>
            <a:r>
              <a:rPr lang="ru-RU" b="1" dirty="0" smtClean="0"/>
              <a:t> система </a:t>
            </a:r>
            <a:r>
              <a:rPr lang="ru-RU" dirty="0" smtClean="0"/>
              <a:t>— комплекс программ, обеспечивающих согласованное функционирование всех устройств </a:t>
            </a:r>
            <a:r>
              <a:rPr lang="ru-RU" dirty="0" err="1" smtClean="0"/>
              <a:t>компью-тера</a:t>
            </a:r>
            <a:r>
              <a:rPr lang="ru-RU" dirty="0" smtClean="0"/>
              <a:t> и предоставляющих пользователю доступ к ресурсам компьютера. К </a:t>
            </a:r>
            <a:r>
              <a:rPr lang="ru-RU" b="1" dirty="0" smtClean="0"/>
              <a:t>сервисным программам (утилитам) </a:t>
            </a:r>
            <a:r>
              <a:rPr lang="ru-RU" dirty="0" smtClean="0"/>
              <a:t>относят программы, выполняющие некоторые дополнительные услуги системного характера, архивирование файлов, защита от вирусов и др.</a:t>
            </a: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929222"/>
          </a:xfrm>
          <a:noFill/>
        </p:spPr>
        <p:txBody>
          <a:bodyPr>
            <a:noAutofit/>
          </a:bodyPr>
          <a:lstStyle/>
          <a:p>
            <a:r>
              <a:rPr lang="ru-RU" dirty="0" smtClean="0"/>
              <a:t>Комплекс программных средств, предназначенных для разработки новых программ, называют </a:t>
            </a:r>
            <a:r>
              <a:rPr lang="ru-RU" b="1" dirty="0" smtClean="0"/>
              <a:t>системой программирования</a:t>
            </a:r>
            <a:r>
              <a:rPr lang="ru-RU" dirty="0" smtClean="0"/>
              <a:t>. Основные компоненты: </a:t>
            </a:r>
            <a:r>
              <a:rPr lang="ru-RU" dirty="0" err="1" smtClean="0"/>
              <a:t>специализиро-ванный</a:t>
            </a:r>
            <a:r>
              <a:rPr lang="ru-RU" dirty="0" smtClean="0"/>
              <a:t> текстовый редактор, транслятор, отладчик и другие инструменты, позволяющие облегчить работу </a:t>
            </a:r>
            <a:r>
              <a:rPr lang="ru-RU" dirty="0" err="1" smtClean="0"/>
              <a:t>програм-мистов</a:t>
            </a:r>
            <a:r>
              <a:rPr lang="ru-RU" dirty="0" smtClean="0"/>
              <a:t> и сократить время на разработку сложных программ.</a:t>
            </a:r>
          </a:p>
          <a:p>
            <a:r>
              <a:rPr lang="ru-RU" dirty="0" smtClean="0"/>
              <a:t>Программы, с помощью которых пользователь может работать с разными видами информации, не прибегая к программированию, принято называть </a:t>
            </a:r>
            <a:r>
              <a:rPr lang="ru-RU" b="1" dirty="0" smtClean="0"/>
              <a:t>прикладными </a:t>
            </a:r>
            <a:r>
              <a:rPr lang="ru-RU" b="1" dirty="0" err="1" smtClean="0"/>
              <a:t>прог-раммами</a:t>
            </a:r>
            <a:r>
              <a:rPr lang="ru-RU" b="1" dirty="0" smtClean="0"/>
              <a:t> (приложениями)</a:t>
            </a:r>
            <a:r>
              <a:rPr lang="ru-RU" dirty="0" smtClean="0"/>
              <a:t>. Приложения общего назначения требуются практически всем. Приложения специального назначения предназначены для профессионального применения квалифицированными пользователями.</a:t>
            </a: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Группа 22"/>
          <p:cNvGrpSpPr/>
          <p:nvPr/>
        </p:nvGrpSpPr>
        <p:grpSpPr>
          <a:xfrm>
            <a:off x="571472" y="4572008"/>
            <a:ext cx="8286808" cy="2081210"/>
            <a:chOff x="571472" y="4572008"/>
            <a:chExt cx="8143900" cy="2081210"/>
          </a:xfrm>
        </p:grpSpPr>
        <p:pic>
          <p:nvPicPr>
            <p:cNvPr id="3075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472" y="4572008"/>
              <a:ext cx="2786050" cy="2081210"/>
            </a:xfrm>
            <a:prstGeom prst="rect">
              <a:avLst/>
            </a:prstGeom>
            <a:noFill/>
          </p:spPr>
        </p:pic>
        <p:pic>
          <p:nvPicPr>
            <p:cNvPr id="20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50397" y="4572008"/>
              <a:ext cx="2786050" cy="2081210"/>
            </a:xfrm>
            <a:prstGeom prst="rect">
              <a:avLst/>
            </a:prstGeom>
            <a:noFill/>
          </p:spPr>
        </p:pic>
        <p:pic>
          <p:nvPicPr>
            <p:cNvPr id="22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929322" y="4572008"/>
              <a:ext cx="2786050" cy="2081210"/>
            </a:xfrm>
            <a:prstGeom prst="rect">
              <a:avLst/>
            </a:prstGeom>
            <a:noFill/>
          </p:spPr>
        </p:pic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tabLst>
                <a:tab pos="7177088" algn="l"/>
              </a:tabLst>
            </a:pPr>
            <a:r>
              <a:rPr lang="ru-RU" dirty="0" smtClean="0"/>
              <a:t>Вопросы и задания	</a:t>
            </a:r>
            <a:endParaRPr lang="ru-RU" dirty="0"/>
          </a:p>
        </p:txBody>
      </p:sp>
      <p:sp>
        <p:nvSpPr>
          <p:cNvPr id="21" name="Содержимое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Определите к какому из трех типов относятся следующие группы программ:</a:t>
            </a:r>
          </a:p>
          <a:p>
            <a:endParaRPr lang="ru-RU" dirty="0"/>
          </a:p>
        </p:txBody>
      </p:sp>
      <p:sp>
        <p:nvSpPr>
          <p:cNvPr id="39" name="38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Антивирус Касперского</a:t>
            </a:r>
            <a:endParaRPr lang="ru-RU" sz="22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40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Pascal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ABC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,</a:t>
            </a:r>
            <a:endParaRPr lang="en-US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Visual Basic </a:t>
            </a:r>
          </a:p>
        </p:txBody>
      </p:sp>
      <p:sp>
        <p:nvSpPr>
          <p:cNvPr id="42" name="41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Writer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Microsoft 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Word</a:t>
            </a:r>
          </a:p>
        </p:txBody>
      </p:sp>
      <p:sp>
        <p:nvSpPr>
          <p:cNvPr id="43" name="42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Excel,</a:t>
            </a:r>
            <a:b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Calc</a:t>
            </a:r>
          </a:p>
        </p:txBody>
      </p:sp>
      <p:sp>
        <p:nvSpPr>
          <p:cNvPr id="44" name="43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Linux,</a:t>
            </a: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Windows</a:t>
            </a:r>
            <a:endParaRPr lang="ru-RU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Клавиатурный</a:t>
            </a:r>
          </a:p>
          <a:p>
            <a:pPr algn="ctr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тренажер</a:t>
            </a:r>
          </a:p>
        </p:txBody>
      </p:sp>
      <p:sp>
        <p:nvSpPr>
          <p:cNvPr id="46" name="45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Draw, CorelDraw,</a:t>
            </a:r>
            <a:b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Inkscape</a:t>
            </a:r>
            <a:endParaRPr lang="en-US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en-US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46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7-Zip, WinZip,</a:t>
            </a:r>
            <a:b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22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WinRar</a:t>
            </a:r>
            <a: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endParaRPr lang="en-US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47"/>
          <p:cNvSpPr/>
          <p:nvPr/>
        </p:nvSpPr>
        <p:spPr>
          <a:xfrm>
            <a:off x="3428992" y="2000240"/>
            <a:ext cx="2500330" cy="2412000"/>
          </a:xfrm>
          <a:prstGeom prst="snip1Rect">
            <a:avLst>
              <a:gd name="adj" fmla="val 1107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 anchorCtr="0"/>
          <a:lstStyle/>
          <a:p>
            <a:pPr algn="ctr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Компьютерная </a:t>
            </a:r>
            <a:b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игра  Тетрис</a:t>
            </a:r>
            <a:endParaRPr lang="en-US" sz="22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0" name="Группа 49"/>
          <p:cNvGrpSpPr/>
          <p:nvPr/>
        </p:nvGrpSpPr>
        <p:grpSpPr>
          <a:xfrm>
            <a:off x="556445" y="5000636"/>
            <a:ext cx="8286808" cy="1637555"/>
            <a:chOff x="556445" y="5000636"/>
            <a:chExt cx="8286808" cy="1637555"/>
          </a:xfrm>
        </p:grpSpPr>
        <p:pic>
          <p:nvPicPr>
            <p:cNvPr id="36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 t="21317"/>
            <a:stretch>
              <a:fillRect/>
            </a:stretch>
          </p:blipFill>
          <p:spPr bwMode="auto">
            <a:xfrm>
              <a:off x="556445" y="5000636"/>
              <a:ext cx="2834939" cy="1637555"/>
            </a:xfrm>
            <a:prstGeom prst="rect">
              <a:avLst/>
            </a:prstGeom>
            <a:noFill/>
          </p:spPr>
        </p:pic>
        <p:pic>
          <p:nvPicPr>
            <p:cNvPr id="37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 t="21317"/>
            <a:stretch>
              <a:fillRect/>
            </a:stretch>
          </p:blipFill>
          <p:spPr bwMode="auto">
            <a:xfrm>
              <a:off x="3282379" y="5000636"/>
              <a:ext cx="2834939" cy="1637555"/>
            </a:xfrm>
            <a:prstGeom prst="rect">
              <a:avLst/>
            </a:prstGeom>
            <a:noFill/>
          </p:spPr>
        </p:pic>
        <p:pic>
          <p:nvPicPr>
            <p:cNvPr id="38" name="Picture 3" descr="C:\Documents and Settings\Администратор.HOME-FDD52612A3\Рабочий стол\Ирина_Раб стол\10-8\folder-icon-4899.png"/>
            <p:cNvPicPr>
              <a:picLocks noChangeAspect="1" noChangeArrowheads="1"/>
            </p:cNvPicPr>
            <p:nvPr/>
          </p:nvPicPr>
          <p:blipFill>
            <a:blip r:embed="rId3"/>
            <a:srcRect t="21317"/>
            <a:stretch>
              <a:fillRect/>
            </a:stretch>
          </p:blipFill>
          <p:spPr bwMode="auto">
            <a:xfrm>
              <a:off x="6008314" y="5000636"/>
              <a:ext cx="2834939" cy="1637555"/>
            </a:xfrm>
            <a:prstGeom prst="rect">
              <a:avLst/>
            </a:prstGeom>
            <a:noFill/>
          </p:spPr>
        </p:pic>
        <p:sp>
          <p:nvSpPr>
            <p:cNvPr id="27" name="AutoShape 16"/>
            <p:cNvSpPr>
              <a:spLocks noChangeArrowheads="1"/>
            </p:cNvSpPr>
            <p:nvPr/>
          </p:nvSpPr>
          <p:spPr bwMode="auto">
            <a:xfrm>
              <a:off x="714348" y="5072074"/>
              <a:ext cx="2500330" cy="857256"/>
            </a:xfrm>
            <a:prstGeom prst="roundRect">
              <a:avLst>
                <a:gd name="adj" fmla="val 0"/>
              </a:avLst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ru-RU" sz="2000" b="1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Системное </a:t>
              </a:r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ПО</a:t>
              </a:r>
              <a:endParaRPr lang="ru-RU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AutoShape 16"/>
            <p:cNvSpPr>
              <a:spLocks noChangeArrowheads="1"/>
            </p:cNvSpPr>
            <p:nvPr/>
          </p:nvSpPr>
          <p:spPr bwMode="auto">
            <a:xfrm>
              <a:off x="3428992" y="5091996"/>
              <a:ext cx="2500330" cy="857256"/>
            </a:xfrm>
            <a:prstGeom prst="roundRect">
              <a:avLst>
                <a:gd name="adj" fmla="val 0"/>
              </a:avLst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Прикладное</a:t>
              </a:r>
              <a:b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ПО</a:t>
              </a:r>
              <a:endParaRPr lang="ru-RU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AutoShape 16"/>
            <p:cNvSpPr>
              <a:spLocks noChangeArrowheads="1"/>
            </p:cNvSpPr>
            <p:nvPr/>
          </p:nvSpPr>
          <p:spPr bwMode="auto">
            <a:xfrm>
              <a:off x="6143636" y="5072074"/>
              <a:ext cx="2500330" cy="1285884"/>
            </a:xfrm>
            <a:prstGeom prst="roundRect">
              <a:avLst>
                <a:gd name="adj" fmla="val 0"/>
              </a:avLst>
            </a:prstGeom>
            <a:noFill/>
            <a:ln>
              <a:noFill/>
              <a:headEnd/>
              <a:tailEnd/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Инструментальное</a:t>
              </a:r>
              <a:b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ru-RU" sz="20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ПО </a:t>
              </a:r>
              <a:r>
                <a:rPr lang="ru-RU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 (системы  </a:t>
              </a:r>
              <a:br>
                <a:rPr lang="ru-RU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ru-RU" sz="20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программирования)</a:t>
              </a:r>
              <a:endParaRPr lang="ru-RU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-0.00382 0.24237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-0.31094 0.2844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0.00417 0.2634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3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0.00417 0.2948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4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-0.31094 0.27382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0.00417 0.2844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-0.00382 0.2844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0.29549 0.2844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1420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23034E-6 L -0.30295 0.28446 " pathEditMode="relative" rAng="0" ptsTypes="AA">
                                      <p:cBhvr>
                                        <p:cTn id="9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0" y="14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1" grpId="1" animBg="1"/>
      <p:bldP spid="41" grpId="2" animBg="1"/>
      <p:bldP spid="42" grpId="0" animBg="1"/>
      <p:bldP spid="42" grpId="1" animBg="1"/>
      <p:bldP spid="42" grpId="2" animBg="1"/>
      <p:bldP spid="43" grpId="0" animBg="1"/>
      <p:bldP spid="43" grpId="1" animBg="1"/>
      <p:bldP spid="43" grpId="2" animBg="1"/>
      <p:bldP spid="44" grpId="0" animBg="1"/>
      <p:bldP spid="44" grpId="1" animBg="1"/>
      <p:bldP spid="44" grpId="2" animBg="1"/>
      <p:bldP spid="45" grpId="0" animBg="1"/>
      <p:bldP spid="45" grpId="1" animBg="1"/>
      <p:bldP spid="45" grpId="2" animBg="1"/>
      <p:bldP spid="46" grpId="0" animBg="1"/>
      <p:bldP spid="46" grpId="1" animBg="1"/>
      <p:bldP spid="46" grpId="2" animBg="1"/>
      <p:bldP spid="47" grpId="0" animBg="1"/>
      <p:bldP spid="47" grpId="1" animBg="1"/>
      <p:bldP spid="47" grpId="2" animBg="1"/>
      <p:bldP spid="48" grpId="0" animBg="1"/>
      <p:bldP spid="48" grpId="1" animBg="1"/>
      <p:bldP spid="48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1071570"/>
          </a:xfrm>
        </p:spPr>
        <p:txBody>
          <a:bodyPr/>
          <a:lstStyle/>
          <a:p>
            <a:r>
              <a:rPr lang="ru-RU" dirty="0" smtClean="0"/>
              <a:t>Постройте дерево Хаффмана для фразы:</a:t>
            </a:r>
          </a:p>
          <a:p>
            <a:pPr algn="ctr"/>
            <a:r>
              <a:rPr lang="ru-RU" b="1" dirty="0" smtClean="0">
                <a:solidFill>
                  <a:srgbClr val="C00000"/>
                </a:solidFill>
              </a:rPr>
              <a:t>КАРЛ  У  КЛАРЫ  УКРАЛ  КОРАЛЛЫ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" name="Содержимое 2"/>
          <p:cNvSpPr txBox="1">
            <a:spLocks/>
          </p:cNvSpPr>
          <p:nvPr/>
        </p:nvSpPr>
        <p:spPr>
          <a:xfrm>
            <a:off x="642910" y="1785926"/>
            <a:ext cx="8215369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Решение: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642910" y="2214554"/>
            <a:ext cx="8215369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Вес символов: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32462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К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32462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361090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61090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789718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Р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789718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218346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Л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218346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646974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5646974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6075602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У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075602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504230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Ы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504230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932858" y="2071678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932858" y="2500306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7358082" y="2071678"/>
            <a:ext cx="1258776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Всего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7358082" y="2500306"/>
            <a:ext cx="1258776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26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Группа 25"/>
          <p:cNvGrpSpPr/>
          <p:nvPr/>
        </p:nvGrpSpPr>
        <p:grpSpPr>
          <a:xfrm>
            <a:off x="785786" y="4643446"/>
            <a:ext cx="860628" cy="432000"/>
            <a:chOff x="785786" y="4572008"/>
            <a:chExt cx="860628" cy="432000"/>
          </a:xfrm>
        </p:grpSpPr>
        <p:sp>
          <p:nvSpPr>
            <p:cNvPr id="27" name="Прямоугольник 26"/>
            <p:cNvSpPr/>
            <p:nvPr/>
          </p:nvSpPr>
          <p:spPr>
            <a:xfrm>
              <a:off x="785786" y="457200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Л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1214414" y="457200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785786" y="2928934"/>
            <a:ext cx="860628" cy="432000"/>
            <a:chOff x="785786" y="2857496"/>
            <a:chExt cx="860628" cy="432000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785786" y="2857496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1214414" y="285749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785786" y="3357562"/>
            <a:ext cx="860628" cy="432000"/>
            <a:chOff x="785786" y="3286124"/>
            <a:chExt cx="860628" cy="432000"/>
          </a:xfrm>
        </p:grpSpPr>
        <p:sp>
          <p:nvSpPr>
            <p:cNvPr id="33" name="Прямоугольник 32"/>
            <p:cNvSpPr/>
            <p:nvPr/>
          </p:nvSpPr>
          <p:spPr>
            <a:xfrm>
              <a:off x="785786" y="3286124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А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214414" y="328612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785786" y="5072074"/>
            <a:ext cx="860628" cy="432000"/>
            <a:chOff x="785786" y="5000636"/>
            <a:chExt cx="860628" cy="432000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785786" y="5000636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Ы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214414" y="500063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8" name="Группа 37"/>
          <p:cNvGrpSpPr/>
          <p:nvPr/>
        </p:nvGrpSpPr>
        <p:grpSpPr>
          <a:xfrm>
            <a:off x="785786" y="3786190"/>
            <a:ext cx="860628" cy="432000"/>
            <a:chOff x="785786" y="3714752"/>
            <a:chExt cx="860628" cy="432000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785786" y="3714752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К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1214414" y="371475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785786" y="5500702"/>
            <a:ext cx="860628" cy="432000"/>
            <a:chOff x="785786" y="5429264"/>
            <a:chExt cx="860628" cy="432000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785786" y="5429264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У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785786" y="4214818"/>
            <a:ext cx="860628" cy="432000"/>
            <a:chOff x="785786" y="4143380"/>
            <a:chExt cx="860628" cy="432000"/>
          </a:xfrm>
        </p:grpSpPr>
        <p:sp>
          <p:nvSpPr>
            <p:cNvPr id="45" name="Прямоугольник 44"/>
            <p:cNvSpPr/>
            <p:nvPr/>
          </p:nvSpPr>
          <p:spPr>
            <a:xfrm>
              <a:off x="785786" y="4143380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Р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1214414" y="414338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785786" y="5929330"/>
            <a:ext cx="860628" cy="432000"/>
            <a:chOff x="785786" y="5857892"/>
            <a:chExt cx="860628" cy="432000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785786" y="5857892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О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1214414" y="585789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94" name="Группа 93"/>
          <p:cNvGrpSpPr/>
          <p:nvPr/>
        </p:nvGrpSpPr>
        <p:grpSpPr>
          <a:xfrm>
            <a:off x="1214414" y="5404616"/>
            <a:ext cx="1643074" cy="1054405"/>
            <a:chOff x="1214414" y="5393396"/>
            <a:chExt cx="1643074" cy="1054405"/>
          </a:xfrm>
        </p:grpSpPr>
        <p:grpSp>
          <p:nvGrpSpPr>
            <p:cNvPr id="50" name="Группа 49"/>
            <p:cNvGrpSpPr/>
            <p:nvPr/>
          </p:nvGrpSpPr>
          <p:grpSpPr>
            <a:xfrm>
              <a:off x="1704955" y="5393396"/>
              <a:ext cx="285752" cy="1054405"/>
              <a:chOff x="1795443" y="5335452"/>
              <a:chExt cx="285752" cy="1054405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1795443" y="533545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795443" y="6020525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53" name="Группа 52"/>
            <p:cNvGrpSpPr/>
            <p:nvPr/>
          </p:nvGrpSpPr>
          <p:grpSpPr>
            <a:xfrm>
              <a:off x="1214414" y="5487208"/>
              <a:ext cx="432000" cy="860628"/>
              <a:chOff x="1214414" y="5429264"/>
              <a:chExt cx="432000" cy="860628"/>
            </a:xfrm>
          </p:grpSpPr>
          <p:sp>
            <p:nvSpPr>
              <p:cNvPr id="54" name="Прямоугольник 53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5" name="Прямоугольник 54"/>
              <p:cNvSpPr/>
              <p:nvPr/>
            </p:nvSpPr>
            <p:spPr>
              <a:xfrm>
                <a:off x="1214414" y="542926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6" name="Группа 55"/>
            <p:cNvGrpSpPr/>
            <p:nvPr/>
          </p:nvGrpSpPr>
          <p:grpSpPr>
            <a:xfrm>
              <a:off x="1646414" y="5695094"/>
              <a:ext cx="1211074" cy="436742"/>
              <a:chOff x="1646414" y="5708588"/>
              <a:chExt cx="1211074" cy="436742"/>
            </a:xfrm>
          </p:grpSpPr>
          <p:cxnSp>
            <p:nvCxnSpPr>
              <p:cNvPr id="57" name="Соединительная линия уступом 56"/>
              <p:cNvCxnSpPr>
                <a:stCxn id="49" idx="3"/>
                <a:endCxn id="59" idx="1"/>
              </p:cNvCxnSpPr>
              <p:nvPr/>
            </p:nvCxnSpPr>
            <p:spPr>
              <a:xfrm flipV="1">
                <a:off x="1646414" y="5924588"/>
                <a:ext cx="779074" cy="220742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Соединительная линия уступом 57"/>
              <p:cNvCxnSpPr>
                <a:stCxn id="43" idx="3"/>
                <a:endCxn id="59" idx="1"/>
              </p:cNvCxnSpPr>
              <p:nvPr/>
            </p:nvCxnSpPr>
            <p:spPr>
              <a:xfrm>
                <a:off x="1646414" y="5716702"/>
                <a:ext cx="779074" cy="207886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Прямоугольник 58"/>
              <p:cNvSpPr/>
              <p:nvPr/>
            </p:nvSpPr>
            <p:spPr>
              <a:xfrm>
                <a:off x="2425488" y="5708588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06" name="Группа 105"/>
          <p:cNvGrpSpPr/>
          <p:nvPr/>
        </p:nvGrpSpPr>
        <p:grpSpPr>
          <a:xfrm>
            <a:off x="1211042" y="4980714"/>
            <a:ext cx="2848013" cy="1242961"/>
            <a:chOff x="9475" y="5204840"/>
            <a:chExt cx="2848013" cy="1242961"/>
          </a:xfrm>
        </p:grpSpPr>
        <p:grpSp>
          <p:nvGrpSpPr>
            <p:cNvPr id="107" name="Группа 95"/>
            <p:cNvGrpSpPr/>
            <p:nvPr/>
          </p:nvGrpSpPr>
          <p:grpSpPr>
            <a:xfrm>
              <a:off x="1704955" y="5204840"/>
              <a:ext cx="285752" cy="1242961"/>
              <a:chOff x="1795443" y="5146896"/>
              <a:chExt cx="285752" cy="124296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1795443" y="5146896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1795443" y="6020525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08" name="Группа 96"/>
            <p:cNvGrpSpPr/>
            <p:nvPr/>
          </p:nvGrpSpPr>
          <p:grpSpPr>
            <a:xfrm>
              <a:off x="9475" y="5283766"/>
              <a:ext cx="1636939" cy="1064070"/>
              <a:chOff x="9475" y="5225822"/>
              <a:chExt cx="1636939" cy="1064070"/>
            </a:xfrm>
          </p:grpSpPr>
          <p:sp>
            <p:nvSpPr>
              <p:cNvPr id="113" name="Прямоугольник 112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14" name="Прямоугольник 113"/>
              <p:cNvSpPr/>
              <p:nvPr/>
            </p:nvSpPr>
            <p:spPr>
              <a:xfrm>
                <a:off x="9475" y="522582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9" name="Группа 97"/>
            <p:cNvGrpSpPr/>
            <p:nvPr/>
          </p:nvGrpSpPr>
          <p:grpSpPr>
            <a:xfrm>
              <a:off x="441475" y="5499766"/>
              <a:ext cx="2416013" cy="632070"/>
              <a:chOff x="441475" y="5513260"/>
              <a:chExt cx="2416013" cy="632070"/>
            </a:xfrm>
          </p:grpSpPr>
          <p:cxnSp>
            <p:nvCxnSpPr>
              <p:cNvPr id="110" name="Соединительная линия уступом 109"/>
              <p:cNvCxnSpPr>
                <a:stCxn id="113" idx="3"/>
                <a:endCxn id="151" idx="1"/>
              </p:cNvCxnSpPr>
              <p:nvPr/>
            </p:nvCxnSpPr>
            <p:spPr>
              <a:xfrm flipV="1">
                <a:off x="1646414" y="5808062"/>
                <a:ext cx="792861" cy="337268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Соединительная линия уступом 110"/>
              <p:cNvCxnSpPr>
                <a:stCxn id="114" idx="3"/>
                <a:endCxn id="151" idx="1"/>
              </p:cNvCxnSpPr>
              <p:nvPr/>
            </p:nvCxnSpPr>
            <p:spPr>
              <a:xfrm>
                <a:off x="441475" y="5513260"/>
                <a:ext cx="1997800" cy="294802"/>
              </a:xfrm>
              <a:prstGeom prst="bentConnector3">
                <a:avLst>
                  <a:gd name="adj1" fmla="val 80326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Прямоугольник 111"/>
              <p:cNvSpPr/>
              <p:nvPr/>
            </p:nvSpPr>
            <p:spPr>
              <a:xfrm>
                <a:off x="2425488" y="5595446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22" name="Группа 121"/>
          <p:cNvGrpSpPr/>
          <p:nvPr/>
        </p:nvGrpSpPr>
        <p:grpSpPr>
          <a:xfrm>
            <a:off x="1214414" y="2831738"/>
            <a:ext cx="1643074" cy="1054405"/>
            <a:chOff x="1214414" y="5393396"/>
            <a:chExt cx="1643074" cy="1054405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1704955" y="5393396"/>
              <a:ext cx="285752" cy="1054405"/>
              <a:chOff x="1795443" y="5335452"/>
              <a:chExt cx="285752" cy="1054405"/>
            </a:xfrm>
          </p:grpSpPr>
          <p:sp>
            <p:nvSpPr>
              <p:cNvPr id="131" name="TextBox 130"/>
              <p:cNvSpPr txBox="1"/>
              <p:nvPr/>
            </p:nvSpPr>
            <p:spPr>
              <a:xfrm>
                <a:off x="1795443" y="533545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1795443" y="6020525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24" name="Группа 123"/>
            <p:cNvGrpSpPr/>
            <p:nvPr/>
          </p:nvGrpSpPr>
          <p:grpSpPr>
            <a:xfrm>
              <a:off x="1214414" y="5487208"/>
              <a:ext cx="432000" cy="860628"/>
              <a:chOff x="1214414" y="5429264"/>
              <a:chExt cx="432000" cy="860628"/>
            </a:xfrm>
          </p:grpSpPr>
          <p:sp>
            <p:nvSpPr>
              <p:cNvPr id="129" name="Прямоугольник 128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30" name="Прямоугольник 129"/>
              <p:cNvSpPr/>
              <p:nvPr/>
            </p:nvSpPr>
            <p:spPr>
              <a:xfrm>
                <a:off x="1214414" y="542926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5" name="Группа 124"/>
            <p:cNvGrpSpPr/>
            <p:nvPr/>
          </p:nvGrpSpPr>
          <p:grpSpPr>
            <a:xfrm>
              <a:off x="1646414" y="5695094"/>
              <a:ext cx="1211074" cy="436742"/>
              <a:chOff x="1646414" y="5708588"/>
              <a:chExt cx="1211074" cy="436742"/>
            </a:xfrm>
          </p:grpSpPr>
          <p:cxnSp>
            <p:nvCxnSpPr>
              <p:cNvPr id="126" name="Соединительная линия уступом 125"/>
              <p:cNvCxnSpPr>
                <a:endCxn id="128" idx="1"/>
              </p:cNvCxnSpPr>
              <p:nvPr/>
            </p:nvCxnSpPr>
            <p:spPr>
              <a:xfrm flipV="1">
                <a:off x="1646414" y="5924588"/>
                <a:ext cx="779074" cy="220742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Соединительная линия уступом 126"/>
              <p:cNvCxnSpPr>
                <a:endCxn id="128" idx="1"/>
              </p:cNvCxnSpPr>
              <p:nvPr/>
            </p:nvCxnSpPr>
            <p:spPr>
              <a:xfrm>
                <a:off x="1646414" y="5716702"/>
                <a:ext cx="779074" cy="207886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Прямоугольник 127"/>
              <p:cNvSpPr/>
              <p:nvPr/>
            </p:nvSpPr>
            <p:spPr>
              <a:xfrm>
                <a:off x="2425488" y="5708588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33" name="Группа 132"/>
          <p:cNvGrpSpPr/>
          <p:nvPr/>
        </p:nvGrpSpPr>
        <p:grpSpPr>
          <a:xfrm>
            <a:off x="1214414" y="3694830"/>
            <a:ext cx="1643074" cy="1054405"/>
            <a:chOff x="1214414" y="5393396"/>
            <a:chExt cx="1643074" cy="1054405"/>
          </a:xfrm>
        </p:grpSpPr>
        <p:grpSp>
          <p:nvGrpSpPr>
            <p:cNvPr id="134" name="Группа 133"/>
            <p:cNvGrpSpPr/>
            <p:nvPr/>
          </p:nvGrpSpPr>
          <p:grpSpPr>
            <a:xfrm>
              <a:off x="1704955" y="5393396"/>
              <a:ext cx="285752" cy="1054405"/>
              <a:chOff x="1795443" y="5335452"/>
              <a:chExt cx="285752" cy="1054405"/>
            </a:xfrm>
          </p:grpSpPr>
          <p:sp>
            <p:nvSpPr>
              <p:cNvPr id="142" name="TextBox 141"/>
              <p:cNvSpPr txBox="1"/>
              <p:nvPr/>
            </p:nvSpPr>
            <p:spPr>
              <a:xfrm>
                <a:off x="1795443" y="5335452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1795443" y="6020525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35" name="Группа 134"/>
            <p:cNvGrpSpPr/>
            <p:nvPr/>
          </p:nvGrpSpPr>
          <p:grpSpPr>
            <a:xfrm>
              <a:off x="1214414" y="5487208"/>
              <a:ext cx="432000" cy="860628"/>
              <a:chOff x="1214414" y="5429264"/>
              <a:chExt cx="432000" cy="860628"/>
            </a:xfrm>
          </p:grpSpPr>
          <p:sp>
            <p:nvSpPr>
              <p:cNvPr id="140" name="Прямоугольник 139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1" name="Прямоугольник 140"/>
              <p:cNvSpPr/>
              <p:nvPr/>
            </p:nvSpPr>
            <p:spPr>
              <a:xfrm>
                <a:off x="1214414" y="542926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36" name="Группа 135"/>
            <p:cNvGrpSpPr/>
            <p:nvPr/>
          </p:nvGrpSpPr>
          <p:grpSpPr>
            <a:xfrm>
              <a:off x="1646414" y="5695094"/>
              <a:ext cx="1211074" cy="436742"/>
              <a:chOff x="1646414" y="5708588"/>
              <a:chExt cx="1211074" cy="436742"/>
            </a:xfrm>
          </p:grpSpPr>
          <p:cxnSp>
            <p:nvCxnSpPr>
              <p:cNvPr id="137" name="Соединительная линия уступом 136"/>
              <p:cNvCxnSpPr>
                <a:endCxn id="139" idx="1"/>
              </p:cNvCxnSpPr>
              <p:nvPr/>
            </p:nvCxnSpPr>
            <p:spPr>
              <a:xfrm flipV="1">
                <a:off x="1646414" y="5924588"/>
                <a:ext cx="779074" cy="220742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Соединительная линия уступом 137"/>
              <p:cNvCxnSpPr>
                <a:endCxn id="139" idx="1"/>
              </p:cNvCxnSpPr>
              <p:nvPr/>
            </p:nvCxnSpPr>
            <p:spPr>
              <a:xfrm>
                <a:off x="1646414" y="5716702"/>
                <a:ext cx="779074" cy="207886"/>
              </a:xfrm>
              <a:prstGeom prst="bentConnector3">
                <a:avLst>
                  <a:gd name="adj1" fmla="val 5000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Прямоугольник 138"/>
              <p:cNvSpPr/>
              <p:nvPr/>
            </p:nvSpPr>
            <p:spPr>
              <a:xfrm>
                <a:off x="2425488" y="5708588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8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44" name="Группа 143"/>
          <p:cNvGrpSpPr/>
          <p:nvPr/>
        </p:nvGrpSpPr>
        <p:grpSpPr>
          <a:xfrm>
            <a:off x="1210823" y="4540414"/>
            <a:ext cx="4073093" cy="1345993"/>
            <a:chOff x="-1215605" y="5101808"/>
            <a:chExt cx="4073093" cy="1345993"/>
          </a:xfrm>
        </p:grpSpPr>
        <p:grpSp>
          <p:nvGrpSpPr>
            <p:cNvPr id="145" name="Группа 95"/>
            <p:cNvGrpSpPr/>
            <p:nvPr/>
          </p:nvGrpSpPr>
          <p:grpSpPr>
            <a:xfrm>
              <a:off x="1704955" y="5101808"/>
              <a:ext cx="285752" cy="1345993"/>
              <a:chOff x="1795443" y="5043864"/>
              <a:chExt cx="285752" cy="134599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1795443" y="504386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1795443" y="6020525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46" name="Группа 96"/>
            <p:cNvGrpSpPr/>
            <p:nvPr/>
          </p:nvGrpSpPr>
          <p:grpSpPr>
            <a:xfrm>
              <a:off x="-1215605" y="5206054"/>
              <a:ext cx="2862019" cy="1141782"/>
              <a:chOff x="-1215605" y="5148110"/>
              <a:chExt cx="2862019" cy="1141782"/>
            </a:xfrm>
          </p:grpSpPr>
          <p:sp>
            <p:nvSpPr>
              <p:cNvPr id="151" name="Прямоугольник 150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52" name="Прямоугольник 151"/>
              <p:cNvSpPr/>
              <p:nvPr/>
            </p:nvSpPr>
            <p:spPr>
              <a:xfrm>
                <a:off x="-1215605" y="5148110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7" name="Группа 97"/>
            <p:cNvGrpSpPr/>
            <p:nvPr/>
          </p:nvGrpSpPr>
          <p:grpSpPr>
            <a:xfrm>
              <a:off x="-783605" y="5422054"/>
              <a:ext cx="3641093" cy="709782"/>
              <a:chOff x="-783605" y="5435548"/>
              <a:chExt cx="3641093" cy="709782"/>
            </a:xfrm>
          </p:grpSpPr>
          <p:cxnSp>
            <p:nvCxnSpPr>
              <p:cNvPr id="148" name="Соединительная линия уступом 147"/>
              <p:cNvCxnSpPr>
                <a:stCxn id="151" idx="3"/>
                <a:endCxn id="150" idx="1"/>
              </p:cNvCxnSpPr>
              <p:nvPr/>
            </p:nvCxnSpPr>
            <p:spPr>
              <a:xfrm flipV="1">
                <a:off x="1646414" y="5785688"/>
                <a:ext cx="779074" cy="359642"/>
              </a:xfrm>
              <a:prstGeom prst="bentConnector3">
                <a:avLst>
                  <a:gd name="adj1" fmla="val 53260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Соединительная линия уступом 148"/>
              <p:cNvCxnSpPr>
                <a:stCxn id="152" idx="3"/>
                <a:endCxn id="150" idx="1"/>
              </p:cNvCxnSpPr>
              <p:nvPr/>
            </p:nvCxnSpPr>
            <p:spPr>
              <a:xfrm>
                <a:off x="-783605" y="5435548"/>
                <a:ext cx="3209093" cy="350140"/>
              </a:xfrm>
              <a:prstGeom prst="bentConnector3">
                <a:avLst>
                  <a:gd name="adj1" fmla="val 88551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Прямоугольник 149"/>
              <p:cNvSpPr/>
              <p:nvPr/>
            </p:nvSpPr>
            <p:spPr>
              <a:xfrm>
                <a:off x="2425488" y="5569688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ru-RU" sz="2200" spc="-100" dirty="0" smtClean="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rPr>
                  <a:t>10</a:t>
                </a:r>
                <a:endParaRPr lang="ru-RU" sz="2200" spc="-100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59" name="Группа 158"/>
          <p:cNvGrpSpPr/>
          <p:nvPr/>
        </p:nvGrpSpPr>
        <p:grpSpPr>
          <a:xfrm>
            <a:off x="2428860" y="2996952"/>
            <a:ext cx="2888572" cy="2419433"/>
            <a:chOff x="-1222429" y="4201288"/>
            <a:chExt cx="2888572" cy="2419433"/>
          </a:xfrm>
        </p:grpSpPr>
        <p:grpSp>
          <p:nvGrpSpPr>
            <p:cNvPr id="160" name="Группа 95"/>
            <p:cNvGrpSpPr/>
            <p:nvPr/>
          </p:nvGrpSpPr>
          <p:grpSpPr>
            <a:xfrm>
              <a:off x="488663" y="4201288"/>
              <a:ext cx="288032" cy="1593468"/>
              <a:chOff x="579151" y="4143344"/>
              <a:chExt cx="288032" cy="1593468"/>
            </a:xfrm>
          </p:grpSpPr>
          <p:sp>
            <p:nvSpPr>
              <p:cNvPr id="168" name="TextBox 167"/>
              <p:cNvSpPr txBox="1"/>
              <p:nvPr/>
            </p:nvSpPr>
            <p:spPr>
              <a:xfrm>
                <a:off x="579151" y="414334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69" name="TextBox 168"/>
              <p:cNvSpPr txBox="1"/>
              <p:nvPr/>
            </p:nvSpPr>
            <p:spPr>
              <a:xfrm>
                <a:off x="581431" y="536748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61" name="Группа 96"/>
            <p:cNvGrpSpPr/>
            <p:nvPr/>
          </p:nvGrpSpPr>
          <p:grpSpPr>
            <a:xfrm>
              <a:off x="-1222429" y="5204840"/>
              <a:ext cx="2868843" cy="1415881"/>
              <a:chOff x="-1222429" y="5146896"/>
              <a:chExt cx="2868843" cy="1415881"/>
            </a:xfrm>
          </p:grpSpPr>
          <p:sp>
            <p:nvSpPr>
              <p:cNvPr id="166" name="Прямоугольник 165"/>
              <p:cNvSpPr/>
              <p:nvPr/>
            </p:nvSpPr>
            <p:spPr>
              <a:xfrm>
                <a:off x="1214414" y="6130777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7" name="Прямоугольник 166"/>
              <p:cNvSpPr/>
              <p:nvPr/>
            </p:nvSpPr>
            <p:spPr>
              <a:xfrm>
                <a:off x="-1222429" y="5146896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62" name="Группа 97"/>
            <p:cNvGrpSpPr/>
            <p:nvPr/>
          </p:nvGrpSpPr>
          <p:grpSpPr>
            <a:xfrm>
              <a:off x="-793801" y="4553772"/>
              <a:ext cx="2459944" cy="867068"/>
              <a:chOff x="-793801" y="4567266"/>
              <a:chExt cx="2459944" cy="867068"/>
            </a:xfrm>
          </p:grpSpPr>
          <p:cxnSp>
            <p:nvCxnSpPr>
              <p:cNvPr id="163" name="Соединительная линия уступом 162"/>
              <p:cNvCxnSpPr>
                <a:stCxn id="128" idx="3"/>
                <a:endCxn id="165" idx="1"/>
              </p:cNvCxnSpPr>
              <p:nvPr/>
            </p:nvCxnSpPr>
            <p:spPr>
              <a:xfrm>
                <a:off x="-793801" y="4567266"/>
                <a:ext cx="2027944" cy="439628"/>
              </a:xfrm>
              <a:prstGeom prst="bentConnector3">
                <a:avLst>
                  <a:gd name="adj1" fmla="val 78181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Соединительная линия уступом 163"/>
              <p:cNvCxnSpPr>
                <a:stCxn id="167" idx="3"/>
                <a:endCxn id="165" idx="1"/>
              </p:cNvCxnSpPr>
              <p:nvPr/>
            </p:nvCxnSpPr>
            <p:spPr>
              <a:xfrm flipV="1">
                <a:off x="-790429" y="5006894"/>
                <a:ext cx="2024572" cy="427440"/>
              </a:xfrm>
              <a:prstGeom prst="bentConnector3">
                <a:avLst>
                  <a:gd name="adj1" fmla="val 78855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Прямоугольник 164"/>
              <p:cNvSpPr/>
              <p:nvPr/>
            </p:nvSpPr>
            <p:spPr>
              <a:xfrm>
                <a:off x="1234143" y="479089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ru-RU" sz="2200" spc="-100" dirty="0" smtClean="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rPr>
                  <a:t>16</a:t>
                </a:r>
                <a:endParaRPr lang="ru-RU" sz="2200" spc="-100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</p:grpSp>
      </p:grpSp>
      <p:grpSp>
        <p:nvGrpSpPr>
          <p:cNvPr id="175" name="Группа 174"/>
          <p:cNvGrpSpPr/>
          <p:nvPr/>
        </p:nvGrpSpPr>
        <p:grpSpPr>
          <a:xfrm>
            <a:off x="2425488" y="3130369"/>
            <a:ext cx="5297735" cy="2386863"/>
            <a:chOff x="-2440247" y="4803177"/>
            <a:chExt cx="5297735" cy="2386863"/>
          </a:xfrm>
        </p:grpSpPr>
        <p:grpSp>
          <p:nvGrpSpPr>
            <p:cNvPr id="176" name="Группа 95"/>
            <p:cNvGrpSpPr/>
            <p:nvPr/>
          </p:nvGrpSpPr>
          <p:grpSpPr>
            <a:xfrm>
              <a:off x="1704955" y="5164524"/>
              <a:ext cx="305566" cy="2025516"/>
              <a:chOff x="1795443" y="5106580"/>
              <a:chExt cx="305566" cy="2025516"/>
            </a:xfrm>
          </p:grpSpPr>
          <p:sp>
            <p:nvSpPr>
              <p:cNvPr id="184" name="TextBox 183"/>
              <p:cNvSpPr txBox="1"/>
              <p:nvPr/>
            </p:nvSpPr>
            <p:spPr>
              <a:xfrm>
                <a:off x="1795443" y="5106580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0</a:t>
                </a:r>
                <a:endParaRPr lang="ru-RU" dirty="0"/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1815257" y="6762764"/>
                <a:ext cx="285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1</a:t>
                </a:r>
                <a:endParaRPr lang="ru-RU" dirty="0"/>
              </a:p>
            </p:txBody>
          </p:sp>
        </p:grpSp>
        <p:grpSp>
          <p:nvGrpSpPr>
            <p:cNvPr id="177" name="Группа 96"/>
            <p:cNvGrpSpPr/>
            <p:nvPr/>
          </p:nvGrpSpPr>
          <p:grpSpPr>
            <a:xfrm>
              <a:off x="-2440247" y="4803177"/>
              <a:ext cx="2900500" cy="866139"/>
              <a:chOff x="-2440247" y="4745233"/>
              <a:chExt cx="2900500" cy="866139"/>
            </a:xfrm>
          </p:grpSpPr>
          <p:sp>
            <p:nvSpPr>
              <p:cNvPr id="182" name="Прямоугольник 181"/>
              <p:cNvSpPr/>
              <p:nvPr/>
            </p:nvSpPr>
            <p:spPr>
              <a:xfrm>
                <a:off x="28253" y="517937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83" name="Прямоугольник 182"/>
              <p:cNvSpPr/>
              <p:nvPr/>
            </p:nvSpPr>
            <p:spPr>
              <a:xfrm>
                <a:off x="-2440247" y="4745233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78" name="Группа 97"/>
            <p:cNvGrpSpPr/>
            <p:nvPr/>
          </p:nvGrpSpPr>
          <p:grpSpPr>
            <a:xfrm>
              <a:off x="431968" y="5453316"/>
              <a:ext cx="2425520" cy="1419877"/>
              <a:chOff x="431968" y="5466810"/>
              <a:chExt cx="2425520" cy="1419877"/>
            </a:xfrm>
          </p:grpSpPr>
          <p:cxnSp>
            <p:nvCxnSpPr>
              <p:cNvPr id="179" name="Соединительная линия уступом 178"/>
              <p:cNvCxnSpPr>
                <a:stCxn id="182" idx="3"/>
                <a:endCxn id="181" idx="1"/>
              </p:cNvCxnSpPr>
              <p:nvPr/>
            </p:nvCxnSpPr>
            <p:spPr>
              <a:xfrm>
                <a:off x="460253" y="5466810"/>
                <a:ext cx="1965235" cy="690536"/>
              </a:xfrm>
              <a:prstGeom prst="bentConnector3">
                <a:avLst>
                  <a:gd name="adj1" fmla="val 81019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Соединительная линия уступом 179"/>
              <p:cNvCxnSpPr>
                <a:stCxn id="166" idx="3"/>
                <a:endCxn id="181" idx="1"/>
              </p:cNvCxnSpPr>
              <p:nvPr/>
            </p:nvCxnSpPr>
            <p:spPr>
              <a:xfrm flipV="1">
                <a:off x="431968" y="6157346"/>
                <a:ext cx="1993520" cy="729341"/>
              </a:xfrm>
              <a:prstGeom prst="bentConnector3">
                <a:avLst>
                  <a:gd name="adj1" fmla="val 81216"/>
                </a:avLst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Прямоугольник 180"/>
              <p:cNvSpPr/>
              <p:nvPr/>
            </p:nvSpPr>
            <p:spPr>
              <a:xfrm>
                <a:off x="2425488" y="5941346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 rtlCol="0" anchor="ctr"/>
              <a:lstStyle/>
              <a:p>
                <a:pPr algn="ctr"/>
                <a:r>
                  <a:rPr lang="ru-RU" sz="2200" spc="-100" dirty="0" smtClean="0">
                    <a:solidFill>
                      <a:schemeClr val="tx1"/>
                    </a:solidFill>
                    <a:latin typeface="Arial Narrow" pitchFamily="34" charset="0"/>
                    <a:cs typeface="Arial" pitchFamily="34" charset="0"/>
                  </a:rPr>
                  <a:t>26</a:t>
                </a:r>
                <a:endParaRPr lang="ru-RU" sz="2200" spc="-100" dirty="0">
                  <a:solidFill>
                    <a:schemeClr val="tx1"/>
                  </a:solidFill>
                  <a:latin typeface="Arial Narrow" pitchFamily="34" charset="0"/>
                  <a:cs typeface="Arial" pitchFamily="34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786454"/>
          </a:xfrm>
        </p:spPr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http://pic17.nipic.com/20111015/2531170_062843036000_2.jpg</a:t>
            </a:r>
            <a:r>
              <a:rPr lang="ru-RU" sz="1000" dirty="0" smtClean="0"/>
              <a:t>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https://image.freepik.com/free-icon/frontal-standing-man-silhouette_318-29133.jpg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http://toplogos.ru/logo-mac/</a:t>
            </a:r>
            <a:r>
              <a:rPr lang="ru-RU" sz="1000" dirty="0" smtClean="0"/>
              <a:t>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http://www.sdsys.ru/products/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http://soft-id.ru/upload/iblock/41e/41e19776bd2c83820ecf190aab2f03c1.png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http://iqglobal.intel.com/ru-ru/wp-content/uploads/sites/29/2016/04/Ada-Lovelace-iQ-980x653.jpg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http://img07.deviantart.net/e7dc/i/2009/271/f/0/openoffice_icons_by_h3lio5.jpg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http://www.setec.org/~izaac/Babbage_Difference_Engine_No_2.jpg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https://rizaldiramly.files.wordpress.com/2012/04/google-docs-viewer.png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http://besticons.net/sites/default/files/folder-icon-4899.png</a:t>
            </a:r>
            <a:endParaRPr lang="ru-RU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программное обеспечение (ПО)</a:t>
            </a:r>
          </a:p>
          <a:p>
            <a:r>
              <a:rPr lang="ru-RU" dirty="0" smtClean="0"/>
              <a:t>системное  ПО</a:t>
            </a:r>
          </a:p>
          <a:p>
            <a:r>
              <a:rPr lang="ru-RU" dirty="0" smtClean="0"/>
              <a:t>прикладное ПО</a:t>
            </a:r>
          </a:p>
          <a:p>
            <a:r>
              <a:rPr lang="ru-RU" dirty="0" smtClean="0"/>
              <a:t>системы программирования</a:t>
            </a:r>
          </a:p>
          <a:p>
            <a:r>
              <a:rPr lang="ru-RU" dirty="0" smtClean="0"/>
              <a:t>операционная система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Скругленный прямоугольник 12"/>
          <p:cNvSpPr/>
          <p:nvPr/>
        </p:nvSpPr>
        <p:spPr>
          <a:xfrm>
            <a:off x="714348" y="2714620"/>
            <a:ext cx="8072494" cy="371477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bg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 программного обеспечения</a:t>
            </a:r>
            <a:endParaRPr lang="ru-RU" dirty="0"/>
          </a:p>
        </p:txBody>
      </p:sp>
      <p:sp>
        <p:nvSpPr>
          <p:cNvPr id="5" name="Подзаголовок 5"/>
          <p:cNvSpPr txBox="1">
            <a:spLocks/>
          </p:cNvSpPr>
          <p:nvPr/>
        </p:nvSpPr>
        <p:spPr>
          <a:xfrm>
            <a:off x="1487974" y="1214422"/>
            <a:ext cx="7358113" cy="128588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Совокупность всех программ, предназначенных для выполнения на компьютере, называют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программным обеспечением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(ПО) компьютера.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78629" y="1357298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7" name="Группа 7"/>
          <p:cNvGrpSpPr/>
          <p:nvPr/>
        </p:nvGrpSpPr>
        <p:grpSpPr>
          <a:xfrm>
            <a:off x="714348" y="1071545"/>
            <a:ext cx="8072494" cy="1428762"/>
            <a:chOff x="428596" y="5072074"/>
            <a:chExt cx="5929354" cy="205384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57060" y="4143380"/>
            <a:ext cx="2478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ПРОГРАММНОЕ </a:t>
            </a:r>
          </a:p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ОБЕСПЕЧЕНИЕ</a:t>
            </a:r>
          </a:p>
        </p:txBody>
      </p:sp>
      <p:sp>
        <p:nvSpPr>
          <p:cNvPr id="17" name="Дуга 16"/>
          <p:cNvSpPr/>
          <p:nvPr/>
        </p:nvSpPr>
        <p:spPr>
          <a:xfrm>
            <a:off x="-71470" y="2772692"/>
            <a:ext cx="3564000" cy="3564000"/>
          </a:xfrm>
          <a:prstGeom prst="arc">
            <a:avLst>
              <a:gd name="adj1" fmla="val 16200338"/>
              <a:gd name="adj2" fmla="val 5361990"/>
            </a:avLst>
          </a:prstGeom>
          <a:ln w="76200" cap="rnd">
            <a:solidFill>
              <a:schemeClr val="bg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54"/>
          <p:cNvGrpSpPr/>
          <p:nvPr/>
        </p:nvGrpSpPr>
        <p:grpSpPr>
          <a:xfrm>
            <a:off x="6554437" y="2778606"/>
            <a:ext cx="2000264" cy="882819"/>
            <a:chOff x="6322323" y="2842404"/>
            <a:chExt cx="2000264" cy="882819"/>
          </a:xfrm>
        </p:grpSpPr>
        <p:pic>
          <p:nvPicPr>
            <p:cNvPr id="24" name="Picture 2" descr="C:\Documents and Settings\Администратор.HOME-FDD52612A3\Рабочий стол\Ирина_Раб стол\10-8\frontal-standing-man-silhouette_318-29133 (1)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22905" y="2842404"/>
              <a:ext cx="399101" cy="88281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/>
            <p:cNvSpPr txBox="1"/>
            <p:nvPr/>
          </p:nvSpPr>
          <p:spPr>
            <a:xfrm>
              <a:off x="6322323" y="2991426"/>
              <a:ext cx="20002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Arial" pitchFamily="34" charset="0"/>
                  <a:cs typeface="Arial" pitchFamily="34" charset="0"/>
                </a:rPr>
                <a:t>Системные администраторы</a:t>
              </a:r>
              <a:endParaRPr lang="ru-RU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6768751" y="4088235"/>
            <a:ext cx="1785950" cy="879328"/>
            <a:chOff x="6830738" y="4152033"/>
            <a:chExt cx="1785950" cy="879328"/>
          </a:xfrm>
        </p:grpSpPr>
        <p:grpSp>
          <p:nvGrpSpPr>
            <p:cNvPr id="33" name="Группа 32"/>
            <p:cNvGrpSpPr/>
            <p:nvPr/>
          </p:nvGrpSpPr>
          <p:grpSpPr>
            <a:xfrm>
              <a:off x="7082755" y="4152033"/>
              <a:ext cx="1281916" cy="879328"/>
              <a:chOff x="7143768" y="4214818"/>
              <a:chExt cx="1037335" cy="714380"/>
            </a:xfrm>
          </p:grpSpPr>
          <p:pic>
            <p:nvPicPr>
              <p:cNvPr id="30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143768" y="4214818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1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500958" y="4214818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858148" y="4214818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/>
            <p:cNvSpPr txBox="1"/>
            <p:nvPr/>
          </p:nvSpPr>
          <p:spPr>
            <a:xfrm>
              <a:off x="6830738" y="4422420"/>
              <a:ext cx="17859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Arial" pitchFamily="34" charset="0"/>
                  <a:cs typeface="Arial" pitchFamily="34" charset="0"/>
                </a:rPr>
                <a:t>Программисты</a:t>
              </a:r>
              <a:endParaRPr lang="ru-RU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5507153" y="5394372"/>
            <a:ext cx="3047548" cy="879328"/>
            <a:chOff x="5275039" y="5458170"/>
            <a:chExt cx="3047548" cy="879328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5275039" y="5458170"/>
              <a:ext cx="3047548" cy="879328"/>
              <a:chOff x="6143636" y="5143512"/>
              <a:chExt cx="2466095" cy="714380"/>
            </a:xfrm>
          </p:grpSpPr>
          <p:pic>
            <p:nvPicPr>
              <p:cNvPr id="35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14363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50082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7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685801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21520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0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57239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1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792958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2" name="Picture 2" descr="C:\Documents and Settings\Администратор.HOME-FDD52612A3\Рабочий стол\Ирина_Раб стол\10-8\frontal-standing-man-silhouette_318-29133 (1).png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8286776" y="5143512"/>
                <a:ext cx="322955" cy="71438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7" name="TextBox 46"/>
            <p:cNvSpPr txBox="1"/>
            <p:nvPr/>
          </p:nvSpPr>
          <p:spPr>
            <a:xfrm>
              <a:off x="5548648" y="5728557"/>
              <a:ext cx="2500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latin typeface="Arial" pitchFamily="34" charset="0"/>
                  <a:cs typeface="Arial" pitchFamily="34" charset="0"/>
                </a:rPr>
                <a:t>Пользователи</a:t>
              </a:r>
              <a:endParaRPr lang="ru-RU" sz="1600" dirty="0"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9" name="Группа 58"/>
          <p:cNvGrpSpPr/>
          <p:nvPr/>
        </p:nvGrpSpPr>
        <p:grpSpPr>
          <a:xfrm>
            <a:off x="2592427" y="5587490"/>
            <a:ext cx="2408761" cy="572400"/>
            <a:chOff x="2541627" y="5600190"/>
            <a:chExt cx="2408761" cy="572400"/>
          </a:xfrm>
        </p:grpSpPr>
        <p:sp>
          <p:nvSpPr>
            <p:cNvPr id="23" name="TextBox 22"/>
            <p:cNvSpPr txBox="1"/>
            <p:nvPr/>
          </p:nvSpPr>
          <p:spPr>
            <a:xfrm>
              <a:off x="3134891" y="5701724"/>
              <a:ext cx="18154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ПРИКЛАДНОЕ</a:t>
              </a:r>
            </a:p>
          </p:txBody>
        </p:sp>
        <p:pic>
          <p:nvPicPr>
            <p:cNvPr id="1032" name="Picture 8" descr="C:\Documents and Settings\Администратор.HOME-FDD52612A3\Рабочий стол\Ирина_Раб стол\10-8\82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41627" y="5600190"/>
              <a:ext cx="572400" cy="57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57" name="Группа 56"/>
          <p:cNvGrpSpPr/>
          <p:nvPr/>
        </p:nvGrpSpPr>
        <p:grpSpPr>
          <a:xfrm>
            <a:off x="2592427" y="2989152"/>
            <a:ext cx="2259746" cy="572400"/>
            <a:chOff x="2541627" y="2989152"/>
            <a:chExt cx="2259746" cy="572400"/>
          </a:xfrm>
        </p:grpSpPr>
        <p:sp>
          <p:nvSpPr>
            <p:cNvPr id="18" name="TextBox 17"/>
            <p:cNvSpPr txBox="1"/>
            <p:nvPr/>
          </p:nvSpPr>
          <p:spPr>
            <a:xfrm>
              <a:off x="3134891" y="3090686"/>
              <a:ext cx="1666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СИСТЕМНОЕ</a:t>
              </a:r>
            </a:p>
          </p:txBody>
        </p:sp>
        <p:pic>
          <p:nvPicPr>
            <p:cNvPr id="53" name="Picture 9" descr="C:\Documents and Settings\Администратор.HOME-FDD52612A3\Рабочий стол\Ирина_Раб стол\10-8\83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41627" y="2989152"/>
              <a:ext cx="572400" cy="57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63" name="Группа 62"/>
          <p:cNvGrpSpPr/>
          <p:nvPr/>
        </p:nvGrpSpPr>
        <p:grpSpPr>
          <a:xfrm>
            <a:off x="3214678" y="4236633"/>
            <a:ext cx="3389007" cy="646331"/>
            <a:chOff x="3214678" y="4236633"/>
            <a:chExt cx="3389007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3786182" y="4236633"/>
              <a:ext cx="28175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СИСТЕМЫ </a:t>
              </a:r>
              <a:br>
                <a:rPr lang="ru-RU" b="1" dirty="0" smtClean="0">
                  <a:latin typeface="Arial" pitchFamily="34" charset="0"/>
                  <a:cs typeface="Arial" pitchFamily="34" charset="0"/>
                </a:rPr>
              </a:br>
              <a:r>
                <a:rPr lang="ru-RU" b="1" dirty="0" smtClean="0">
                  <a:latin typeface="Arial" pitchFamily="34" charset="0"/>
                  <a:cs typeface="Arial" pitchFamily="34" charset="0"/>
                </a:rPr>
                <a:t>ПРОГРАММИРОВАНИЯ</a:t>
              </a:r>
            </a:p>
          </p:txBody>
        </p:sp>
        <p:pic>
          <p:nvPicPr>
            <p:cNvPr id="65" name="Picture 11" descr="C:\Documents and Settings\Администратор.HOME-FDD52612A3\Рабочий стол\Ирина_Раб стол\10-8\8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214678" y="4271626"/>
              <a:ext cx="572400" cy="5724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Системное программное обеспечение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2428892"/>
          </a:xfrm>
        </p:spPr>
        <p:txBody>
          <a:bodyPr/>
          <a:lstStyle/>
          <a:p>
            <a:r>
              <a:rPr lang="ru-RU" dirty="0" smtClean="0"/>
              <a:t>Системное программное обеспечение включает в себя операционную систему и сервисные программы.</a:t>
            </a:r>
            <a:endParaRPr lang="ru-RU" dirty="0"/>
          </a:p>
        </p:txBody>
      </p:sp>
      <p:sp>
        <p:nvSpPr>
          <p:cNvPr id="4" name="Подзаголовок 5"/>
          <p:cNvSpPr txBox="1">
            <a:spLocks/>
          </p:cNvSpPr>
          <p:nvPr/>
        </p:nvSpPr>
        <p:spPr>
          <a:xfrm>
            <a:off x="1487974" y="2000241"/>
            <a:ext cx="7358113" cy="14287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Операционная система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— комплекс программ, обеспечивающих согласованное функционирование всех устройств компьютера и предоставляющих пользователю доступ к ресурсам компьютера.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678629" y="236618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3" name="Группа 7"/>
          <p:cNvGrpSpPr/>
          <p:nvPr/>
        </p:nvGrpSpPr>
        <p:grpSpPr>
          <a:xfrm>
            <a:off x="714348" y="2000240"/>
            <a:ext cx="8072494" cy="1428762"/>
            <a:chOff x="428596" y="5072074"/>
            <a:chExt cx="5929354" cy="2053845"/>
          </a:xfrm>
        </p:grpSpPr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Группа 30"/>
          <p:cNvGrpSpPr/>
          <p:nvPr/>
        </p:nvGrpSpPr>
        <p:grpSpPr>
          <a:xfrm>
            <a:off x="785786" y="3714752"/>
            <a:ext cx="2928958" cy="2714644"/>
            <a:chOff x="785786" y="3500438"/>
            <a:chExt cx="2928958" cy="2714644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1428728" y="4691152"/>
              <a:ext cx="1500731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Операционные </a:t>
              </a:r>
              <a:endParaRPr lang="en-US" sz="14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ru-RU" sz="1400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системы</a:t>
              </a:r>
              <a:endParaRPr lang="ru-RU" sz="1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 rot="16200000">
              <a:off x="1506467" y="3779891"/>
              <a:ext cx="550152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Linux</a:t>
              </a:r>
              <a:endParaRPr lang="ru-RU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3076" name="Picture 4" descr="C:\Documents and Settings\Администратор.HOME-FDD52612A3\Рабочий стол\Ирина_Раб стол\10-8\logo-mac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4000504"/>
              <a:ext cx="579302" cy="865686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30" name="Группа 29"/>
            <p:cNvGrpSpPr/>
            <p:nvPr/>
          </p:nvGrpSpPr>
          <p:grpSpPr>
            <a:xfrm>
              <a:off x="2893476" y="4937951"/>
              <a:ext cx="749830" cy="991379"/>
              <a:chOff x="857224" y="4786322"/>
              <a:chExt cx="749830" cy="991379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928662" y="5500702"/>
                <a:ext cx="678392" cy="27699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dirty="0" err="1" smtClean="0">
                    <a:latin typeface="Arial" pitchFamily="34" charset="0"/>
                    <a:cs typeface="Arial" pitchFamily="34" charset="0"/>
                  </a:rPr>
                  <a:t>Ubuntu</a:t>
                </a:r>
                <a:endParaRPr lang="ru-RU" sz="1200" dirty="0">
                  <a:latin typeface="Arial" pitchFamily="34" charset="0"/>
                  <a:cs typeface="Arial" pitchFamily="34" charset="0"/>
                </a:endParaRPr>
              </a:p>
            </p:txBody>
          </p:sp>
          <p:pic>
            <p:nvPicPr>
              <p:cNvPr id="3078" name="Picture 6" descr="C:\Documents and Settings\Администратор.HOME-FDD52612A3\Рабочий стол\Ирина_Раб стол\10-8\logo-ubuntu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857224" y="4786322"/>
                <a:ext cx="714380" cy="738667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3080" name="Picture 8" descr="C:\Documents and Settings\Администратор.HOME-FDD52612A3\Рабочий стол\Ирина_Раб стол\10-8\logo-linux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714480" y="3500438"/>
              <a:ext cx="916255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81" name="Picture 9" descr="C:\Documents and Settings\Администратор.HOME-FDD52612A3\Рабочий стол\Ирина_Раб стол\10-8\logo-windows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428728" y="5364970"/>
              <a:ext cx="1214446" cy="850112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82" name="Picture 10" descr="C:\Documents and Settings\Администратор.HOME-FDD52612A3\Рабочий стол\Ирина_Раб стол\10-8\logo-android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2880425" y="3714752"/>
              <a:ext cx="834319" cy="108000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83" name="Picture 11" descr="C:\Documents and Settings\Администратор.HOME-FDD52612A3\Рабочий стол\Ирина_Раб стол\10-8\logo-ios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85786" y="5143512"/>
              <a:ext cx="785818" cy="502924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2" name="TextBox 31"/>
          <p:cNvSpPr txBox="1"/>
          <p:nvPr/>
        </p:nvSpPr>
        <p:spPr>
          <a:xfrm>
            <a:off x="4572000" y="3857628"/>
            <a:ext cx="428628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Основные функции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ОС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управление устройствами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управление процессами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пользовательский интерфейс</a:t>
            </a:r>
          </a:p>
          <a:p>
            <a:pPr marL="180975" indent="-180975">
              <a:lnSpc>
                <a:spcPct val="150000"/>
              </a:lnSpc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работа с файлами 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592738" y="1071570"/>
            <a:ext cx="3929090" cy="578643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Системное ПО. Сервисные программы</a:t>
            </a:r>
            <a:endParaRPr lang="ru-RU" dirty="0"/>
          </a:p>
        </p:txBody>
      </p:sp>
      <p:sp>
        <p:nvSpPr>
          <p:cNvPr id="14" name="Содержимое 13"/>
          <p:cNvSpPr>
            <a:spLocks noGrp="1"/>
          </p:cNvSpPr>
          <p:nvPr>
            <p:ph idx="1"/>
          </p:nvPr>
        </p:nvSpPr>
        <p:spPr>
          <a:xfrm>
            <a:off x="642910" y="1143008"/>
            <a:ext cx="3857652" cy="5286412"/>
          </a:xfrm>
        </p:spPr>
        <p:txBody>
          <a:bodyPr/>
          <a:lstStyle/>
          <a:p>
            <a:r>
              <a:rPr lang="ru-RU" dirty="0" smtClean="0"/>
              <a:t>К </a:t>
            </a:r>
            <a:r>
              <a:rPr lang="ru-RU" b="1" dirty="0" smtClean="0"/>
              <a:t>сервисным программам </a:t>
            </a:r>
            <a:r>
              <a:rPr lang="ru-RU" dirty="0" smtClean="0"/>
              <a:t>(утилитам) относят </a:t>
            </a:r>
            <a:r>
              <a:rPr lang="ru-RU" dirty="0" err="1" smtClean="0"/>
              <a:t>различ-ные</a:t>
            </a:r>
            <a:r>
              <a:rPr lang="ru-RU" dirty="0" smtClean="0"/>
              <a:t> программы, </a:t>
            </a:r>
            <a:r>
              <a:rPr lang="ru-RU" dirty="0" err="1" smtClean="0"/>
              <a:t>выполняю-щие</a:t>
            </a:r>
            <a:r>
              <a:rPr lang="ru-RU" dirty="0" smtClean="0"/>
              <a:t> дополнительные </a:t>
            </a:r>
            <a:r>
              <a:rPr lang="ru-RU" dirty="0" err="1" smtClean="0"/>
              <a:t>услу-ги</a:t>
            </a:r>
            <a:r>
              <a:rPr lang="ru-RU" dirty="0" smtClean="0"/>
              <a:t> системного характера. </a:t>
            </a:r>
          </a:p>
        </p:txBody>
      </p:sp>
      <p:graphicFrame>
        <p:nvGraphicFramePr>
          <p:cNvPr id="19" name="Схема 18"/>
          <p:cNvGraphicFramePr/>
          <p:nvPr>
            <p:extLst>
              <p:ext uri="{D42A27DB-BD31-4B8C-83A1-F6EECF244321}">
                <p14:modId xmlns:p14="http://schemas.microsoft.com/office/powerpoint/2010/main" val="1549675302"/>
              </p:ext>
            </p:extLst>
          </p:nvPr>
        </p:nvGraphicFramePr>
        <p:xfrm>
          <a:off x="4610100" y="1071546"/>
          <a:ext cx="4071966" cy="5357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2113792" y="5967755"/>
            <a:ext cx="10294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Служебные</a:t>
            </a:r>
            <a:br>
              <a:rPr lang="ru-RU" sz="1200" dirty="0" smtClean="0">
                <a:latin typeface="Arial" pitchFamily="34" charset="0"/>
                <a:cs typeface="Arial" pitchFamily="34" charset="0"/>
              </a:rPr>
            </a:br>
            <a:r>
              <a:rPr lang="ru-RU" sz="1200" dirty="0" smtClean="0">
                <a:latin typeface="Arial" pitchFamily="34" charset="0"/>
                <a:cs typeface="Arial" pitchFamily="34" charset="0"/>
              </a:rPr>
              <a:t> программы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31768" y="5333566"/>
            <a:ext cx="104490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Архиваторы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314066" y="5324813"/>
            <a:ext cx="10436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200" dirty="0" smtClean="0">
                <a:latin typeface="Arial" pitchFamily="34" charset="0"/>
                <a:cs typeface="Arial" pitchFamily="34" charset="0"/>
              </a:rPr>
              <a:t>Антивирусы</a:t>
            </a:r>
            <a:endParaRPr lang="ru-RU" sz="1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" descr="C:\Documents and Settings\Администратор.HOME-FDD52612A3\Рабочий стол\Ирина_Раб стол\10-1 Картинки\кнопка2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858148" y="3071810"/>
            <a:ext cx="828675" cy="822325"/>
          </a:xfrm>
          <a:prstGeom prst="rect">
            <a:avLst/>
          </a:prstGeom>
          <a:noFill/>
        </p:spPr>
      </p:pic>
      <p:pic>
        <p:nvPicPr>
          <p:cNvPr id="3" name="Picture 2" descr="C:\Documents and Settings\Администратор.HOME-FDD52612A3\Рабочий стол\Ирина_Раб стол\10-8\Рисунок12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67514" y="3137894"/>
            <a:ext cx="3500462" cy="286920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Хаффмана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4294967295"/>
          </p:nvPr>
        </p:nvSpPr>
        <p:spPr>
          <a:xfrm>
            <a:off x="642910" y="1071563"/>
            <a:ext cx="8215312" cy="5429250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Считать все входные данные и подсчитать частоты встречаемости всех символов.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Частоты встречаемости символов выписать в ряд – это вершины будущего графа (дерева).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Выбрать две вершины с наименьшими весами и объединить их — создать новую вершину, от которой провести рёбра к выбранным вершинам с наименьшими весами, а вес новой вершины задать равным сумме их весов. Расставить на рёбрах графа числа 0 и 1 (на верхнем ребре — 0, а на нижнем — 1). Чтобы выбранные вершины больше не просматривались, стереть их веса.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ru-RU" dirty="0" smtClean="0"/>
              <a:t>Продолжить объединение вершин, каждый раз выбирая пару с наименьшими весами, до тех пор, пока не останется одна вершина — корень дерева. Вес этой вершины будет равен длине сжимаемого массива.</a:t>
            </a:r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 rot="16200000">
            <a:off x="4286248" y="146224"/>
            <a:ext cx="1143008" cy="842968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Хаффмана (продолжение)</a:t>
            </a:r>
            <a:endParaRPr lang="ru-RU" dirty="0"/>
          </a:p>
        </p:txBody>
      </p:sp>
      <p:sp>
        <p:nvSpPr>
          <p:cNvPr id="4" name="Содержимое 2"/>
          <p:cNvSpPr>
            <a:spLocks noGrp="1"/>
          </p:cNvSpPr>
          <p:nvPr>
            <p:ph idx="4294967295"/>
          </p:nvPr>
        </p:nvSpPr>
        <p:spPr>
          <a:xfrm>
            <a:off x="642910" y="1071563"/>
            <a:ext cx="8215312" cy="5286375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ru-RU" dirty="0" smtClean="0"/>
              <a:t>Создать кодовую таблицу. Для определения двоичного кода каждой конкретной буквы необходимо пройти от корня до этой вершины, выписывая 0 и 1, встречающиеся на маршруте. 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r>
              <a:rPr lang="ru-RU" dirty="0" smtClean="0"/>
              <a:t>Сгенерировать сжатый массив данных, для чего надо снова прочесть входные данные и каждый символ заменить соответствующим ему кодом.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endParaRPr lang="ru-RU" dirty="0" smtClean="0"/>
          </a:p>
          <a:p>
            <a:pPr marL="457200" indent="-457200">
              <a:spcBef>
                <a:spcPts val="0"/>
              </a:spcBef>
              <a:buFont typeface="+mj-lt"/>
              <a:buAutoNum type="arabicPeriod" startAt="5"/>
            </a:pPr>
            <a:endParaRPr lang="ru-RU" dirty="0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632432" y="5327346"/>
            <a:ext cx="3500462" cy="85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Частота встречаемости символов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642910" y="3714752"/>
            <a:ext cx="8215369" cy="1714512"/>
            <a:chOff x="642910" y="3857628"/>
            <a:chExt cx="8215369" cy="1714512"/>
          </a:xfrm>
        </p:grpSpPr>
        <p:sp>
          <p:nvSpPr>
            <p:cNvPr id="5" name="Содержимое 2"/>
            <p:cNvSpPr txBox="1">
              <a:spLocks/>
            </p:cNvSpPr>
            <p:nvPr/>
          </p:nvSpPr>
          <p:spPr>
            <a:xfrm>
              <a:off x="642910" y="4214818"/>
              <a:ext cx="8215369" cy="85725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Сжать с помощью алгоритма Хаффмана фразу:</a:t>
              </a:r>
            </a:p>
            <a:p>
              <a:pPr lvl="0" algn="ctr">
                <a:spcBef>
                  <a:spcPct val="20000"/>
                </a:spcBef>
                <a:defRPr/>
              </a:pPr>
              <a:r>
                <a:rPr lang="en-US" sz="2200" b="1" dirty="0" smtClean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VENI, VIDI, VICI</a:t>
              </a:r>
              <a:endPara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6" name="Содержимое 2"/>
            <p:cNvSpPr txBox="1">
              <a:spLocks/>
            </p:cNvSpPr>
            <p:nvPr/>
          </p:nvSpPr>
          <p:spPr>
            <a:xfrm>
              <a:off x="642910" y="5072074"/>
              <a:ext cx="8215369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Решение</a:t>
              </a:r>
              <a:r>
                <a:rPr kumimoji="0" lang="ru-RU" sz="22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:</a:t>
              </a:r>
              <a:endPara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9" name="Содержимое 2"/>
            <p:cNvSpPr txBox="1">
              <a:spLocks/>
            </p:cNvSpPr>
            <p:nvPr/>
          </p:nvSpPr>
          <p:spPr>
            <a:xfrm>
              <a:off x="642910" y="3857628"/>
              <a:ext cx="8215369" cy="500066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ru-RU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Задание</a:t>
              </a:r>
              <a:endParaRPr kumimoji="0" lang="ru-RU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4102446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V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102446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531074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E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4531074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959702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N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959702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388330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I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8330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816958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,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5816958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245586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245586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674214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D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6674214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7102842" y="5406404"/>
            <a:ext cx="432000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latin typeface="Arial" pitchFamily="34" charset="0"/>
                <a:cs typeface="Arial" pitchFamily="34" charset="0"/>
              </a:rPr>
              <a:t>C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7102842" y="5835032"/>
            <a:ext cx="432000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Прямоугольник 32"/>
          <p:cNvSpPr/>
          <p:nvPr/>
        </p:nvSpPr>
        <p:spPr>
          <a:xfrm>
            <a:off x="7528066" y="5406404"/>
            <a:ext cx="1258776" cy="432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>
                <a:latin typeface="Arial" pitchFamily="34" charset="0"/>
                <a:cs typeface="Arial" pitchFamily="34" charset="0"/>
              </a:rPr>
              <a:t>Всего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Прямоугольник 33"/>
          <p:cNvSpPr/>
          <p:nvPr/>
        </p:nvSpPr>
        <p:spPr>
          <a:xfrm>
            <a:off x="7528066" y="5835032"/>
            <a:ext cx="1258776" cy="43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16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" grpId="0" uiExpand="1" build="p"/>
      <p:bldP spid="7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grpSp>
        <p:nvGrpSpPr>
          <p:cNvPr id="71" name="Группа 70"/>
          <p:cNvGrpSpPr/>
          <p:nvPr/>
        </p:nvGrpSpPr>
        <p:grpSpPr>
          <a:xfrm>
            <a:off x="785786" y="4643446"/>
            <a:ext cx="860628" cy="432000"/>
            <a:chOff x="785786" y="4572008"/>
            <a:chExt cx="860628" cy="43200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785786" y="457200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С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1214414" y="457200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7" name="Группа 66"/>
          <p:cNvGrpSpPr/>
          <p:nvPr/>
        </p:nvGrpSpPr>
        <p:grpSpPr>
          <a:xfrm>
            <a:off x="785786" y="2928934"/>
            <a:ext cx="860628" cy="432000"/>
            <a:chOff x="785786" y="2857496"/>
            <a:chExt cx="860628" cy="43200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85786" y="2857496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214414" y="285749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8" name="Группа 67"/>
          <p:cNvGrpSpPr/>
          <p:nvPr/>
        </p:nvGrpSpPr>
        <p:grpSpPr>
          <a:xfrm>
            <a:off x="785786" y="3357562"/>
            <a:ext cx="860628" cy="432000"/>
            <a:chOff x="785786" y="3286124"/>
            <a:chExt cx="860628" cy="43200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785786" y="3286124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,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214414" y="328612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" name="Группа 71"/>
          <p:cNvGrpSpPr/>
          <p:nvPr/>
        </p:nvGrpSpPr>
        <p:grpSpPr>
          <a:xfrm>
            <a:off x="785786" y="5072074"/>
            <a:ext cx="860628" cy="432000"/>
            <a:chOff x="785786" y="5000636"/>
            <a:chExt cx="860628" cy="43200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85786" y="5000636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214414" y="500063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785786" y="3786190"/>
            <a:ext cx="860628" cy="432000"/>
            <a:chOff x="785786" y="3714752"/>
            <a:chExt cx="860628" cy="432000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785786" y="3714752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V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214414" y="371475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785786" y="5500702"/>
            <a:ext cx="860628" cy="432000"/>
            <a:chOff x="785786" y="5429264"/>
            <a:chExt cx="860628" cy="432000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85786" y="5429264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0" name="Группа 69"/>
          <p:cNvGrpSpPr/>
          <p:nvPr/>
        </p:nvGrpSpPr>
        <p:grpSpPr>
          <a:xfrm>
            <a:off x="785786" y="4214818"/>
            <a:ext cx="860628" cy="432000"/>
            <a:chOff x="785786" y="4143380"/>
            <a:chExt cx="860628" cy="432000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785786" y="4143380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1214414" y="414338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4" name="Группа 73"/>
          <p:cNvGrpSpPr/>
          <p:nvPr/>
        </p:nvGrpSpPr>
        <p:grpSpPr>
          <a:xfrm>
            <a:off x="785786" y="5929330"/>
            <a:ext cx="860628" cy="432000"/>
            <a:chOff x="785786" y="5857892"/>
            <a:chExt cx="860628" cy="432000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785786" y="5857892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N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1214414" y="585789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Содержимое 2"/>
          <p:cNvSpPr txBox="1">
            <a:spLocks/>
          </p:cNvSpPr>
          <p:nvPr/>
        </p:nvSpPr>
        <p:spPr>
          <a:xfrm>
            <a:off x="642910" y="1000108"/>
            <a:ext cx="8215369" cy="500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Решение</a:t>
            </a: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: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65" name="01"/>
          <p:cNvGrpSpPr/>
          <p:nvPr/>
        </p:nvGrpSpPr>
        <p:grpSpPr>
          <a:xfrm>
            <a:off x="642910" y="1392310"/>
            <a:ext cx="8072494" cy="1107996"/>
            <a:chOff x="714348" y="1471599"/>
            <a:chExt cx="8072494" cy="1107996"/>
          </a:xfrm>
        </p:grpSpPr>
        <p:sp>
          <p:nvSpPr>
            <p:cNvPr id="46" name="TextBox 45"/>
            <p:cNvSpPr txBox="1"/>
            <p:nvPr/>
          </p:nvSpPr>
          <p:spPr>
            <a:xfrm>
              <a:off x="714348" y="1471599"/>
              <a:ext cx="307183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Частоты встречаемости всех </a:t>
              </a:r>
              <a:r>
                <a:rPr lang="en-US" sz="2200" dirty="0" smtClean="0">
                  <a:latin typeface="Arial" pitchFamily="34" charset="0"/>
                  <a:cs typeface="Arial" pitchFamily="34" charset="0"/>
                </a:rPr>
                <a:t>c</a:t>
              </a:r>
              <a:r>
                <a:rPr lang="ru-RU" sz="2200" dirty="0" err="1" smtClean="0">
                  <a:latin typeface="Arial" pitchFamily="34" charset="0"/>
                  <a:cs typeface="Arial" pitchFamily="34" charset="0"/>
                </a:rPr>
                <a:t>имволов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:</a:t>
              </a:r>
              <a:endParaRPr lang="ru-RU" sz="22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4102446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V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4102446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4531074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4531074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4959702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N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Прямоугольник 51"/>
            <p:cNvSpPr/>
            <p:nvPr/>
          </p:nvSpPr>
          <p:spPr>
            <a:xfrm>
              <a:off x="4959702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5388330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I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5388330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5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5816958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,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5816958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6245586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6245586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6674214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674214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7102842" y="1639678"/>
              <a:ext cx="432000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ru-RU" sz="2200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Прямоугольник 61"/>
            <p:cNvSpPr/>
            <p:nvPr/>
          </p:nvSpPr>
          <p:spPr>
            <a:xfrm>
              <a:off x="7102842" y="20683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7528066" y="1639678"/>
              <a:ext cx="1258776" cy="4320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 smtClean="0">
                  <a:latin typeface="Arial" pitchFamily="34" charset="0"/>
                  <a:cs typeface="Arial" pitchFamily="34" charset="0"/>
                </a:rPr>
                <a:t>Всего</a:t>
              </a:r>
              <a:endParaRPr lang="ru-RU" sz="2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528066" y="2068306"/>
              <a:ext cx="1258776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6" name="TextBox 01"/>
          <p:cNvSpPr txBox="1"/>
          <p:nvPr/>
        </p:nvSpPr>
        <p:spPr>
          <a:xfrm>
            <a:off x="642910" y="1392310"/>
            <a:ext cx="8072494" cy="13223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Частоты встречаемости символов выписать в ряд – это будут вершины будущего графа (дерева). В центре лучше расположить символ с наибольшим весом. </a:t>
            </a:r>
          </a:p>
        </p:txBody>
      </p:sp>
      <p:sp>
        <p:nvSpPr>
          <p:cNvPr id="75" name="TextBox 02"/>
          <p:cNvSpPr txBox="1"/>
          <p:nvPr/>
        </p:nvSpPr>
        <p:spPr>
          <a:xfrm>
            <a:off x="642910" y="1392310"/>
            <a:ext cx="8072494" cy="13223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Выбрать две вершины с наименьшими весами и объединить их — создать новую вершину, вес которой задать равным сумме весов двух предыдущих вершин.</a:t>
            </a:r>
          </a:p>
        </p:txBody>
      </p:sp>
      <p:sp>
        <p:nvSpPr>
          <p:cNvPr id="106" name="TextBox 03"/>
          <p:cNvSpPr txBox="1"/>
          <p:nvPr/>
        </p:nvSpPr>
        <p:spPr>
          <a:xfrm>
            <a:off x="642910" y="1392310"/>
            <a:ext cx="8072494" cy="13223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Расставить на рёбрах графа числа «0» и «1» (например, на верхнем ребре — «0», а на нижнем — «1»).</a:t>
            </a:r>
          </a:p>
        </p:txBody>
      </p:sp>
      <p:sp>
        <p:nvSpPr>
          <p:cNvPr id="110" name="TextBox 04"/>
          <p:cNvSpPr txBox="1"/>
          <p:nvPr/>
        </p:nvSpPr>
        <p:spPr>
          <a:xfrm>
            <a:off x="642910" y="1392310"/>
            <a:ext cx="8072494" cy="15366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Чтобы выбранные вершины больше не просматривались, стереть их веса.</a:t>
            </a:r>
            <a:endParaRPr lang="ru-RU" sz="2400" dirty="0"/>
          </a:p>
        </p:txBody>
      </p:sp>
      <p:sp>
        <p:nvSpPr>
          <p:cNvPr id="205" name="TextBox 05"/>
          <p:cNvSpPr txBox="1"/>
          <p:nvPr/>
        </p:nvSpPr>
        <p:spPr>
          <a:xfrm>
            <a:off x="652435" y="1392310"/>
            <a:ext cx="8072494" cy="15366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Продолжить объединение вершин, каждый раз выбирая пару с наименьшими весами, до тех пор, пока не останется одна вершина — корень дерева. Вес этой вершины будет равен длине сжимаемого массива.</a:t>
            </a:r>
            <a:endParaRPr lang="ru-RU" sz="2400" dirty="0"/>
          </a:p>
        </p:txBody>
      </p:sp>
      <p:grpSp>
        <p:nvGrpSpPr>
          <p:cNvPr id="109" name="Группа 108"/>
          <p:cNvGrpSpPr/>
          <p:nvPr/>
        </p:nvGrpSpPr>
        <p:grpSpPr>
          <a:xfrm>
            <a:off x="1704955" y="5406890"/>
            <a:ext cx="285752" cy="1054405"/>
            <a:chOff x="1795443" y="5335452"/>
            <a:chExt cx="285752" cy="1054405"/>
          </a:xfrm>
        </p:grpSpPr>
        <p:sp>
          <p:nvSpPr>
            <p:cNvPr id="107" name="TextBox 106"/>
            <p:cNvSpPr txBox="1"/>
            <p:nvPr/>
          </p:nvSpPr>
          <p:spPr>
            <a:xfrm>
              <a:off x="1795443" y="53354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795443" y="602052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13" name="Группа 112"/>
          <p:cNvGrpSpPr/>
          <p:nvPr/>
        </p:nvGrpSpPr>
        <p:grpSpPr>
          <a:xfrm>
            <a:off x="1214414" y="5500702"/>
            <a:ext cx="432000" cy="860628"/>
            <a:chOff x="1214414" y="5429264"/>
            <a:chExt cx="432000" cy="860628"/>
          </a:xfrm>
        </p:grpSpPr>
        <p:sp>
          <p:nvSpPr>
            <p:cNvPr id="111" name="Прямоугольник 110"/>
            <p:cNvSpPr/>
            <p:nvPr/>
          </p:nvSpPr>
          <p:spPr>
            <a:xfrm>
              <a:off x="1214414" y="585789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Прямоугольник 111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" name="Группа 104"/>
          <p:cNvGrpSpPr/>
          <p:nvPr/>
        </p:nvGrpSpPr>
        <p:grpSpPr>
          <a:xfrm>
            <a:off x="1646414" y="5708588"/>
            <a:ext cx="1211074" cy="436742"/>
            <a:chOff x="1646414" y="5708588"/>
            <a:chExt cx="1211074" cy="436742"/>
          </a:xfrm>
        </p:grpSpPr>
        <p:cxnSp>
          <p:nvCxnSpPr>
            <p:cNvPr id="94" name="Соединительная линия уступом 93"/>
            <p:cNvCxnSpPr>
              <a:stCxn id="19" idx="3"/>
              <a:endCxn id="96" idx="1"/>
            </p:cNvCxnSpPr>
            <p:nvPr/>
          </p:nvCxnSpPr>
          <p:spPr>
            <a:xfrm flipV="1">
              <a:off x="1646414" y="5924588"/>
              <a:ext cx="779074" cy="220742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Соединительная линия уступом 94"/>
            <p:cNvCxnSpPr>
              <a:stCxn id="15" idx="3"/>
              <a:endCxn id="96" idx="1"/>
            </p:cNvCxnSpPr>
            <p:nvPr/>
          </p:nvCxnSpPr>
          <p:spPr>
            <a:xfrm>
              <a:off x="1646414" y="5716702"/>
              <a:ext cx="779074" cy="207886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Прямоугольник 95"/>
            <p:cNvSpPr/>
            <p:nvPr/>
          </p:nvSpPr>
          <p:spPr>
            <a:xfrm>
              <a:off x="2425488" y="570858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16" name="Группа 115"/>
          <p:cNvGrpSpPr/>
          <p:nvPr/>
        </p:nvGrpSpPr>
        <p:grpSpPr>
          <a:xfrm>
            <a:off x="1711108" y="4556062"/>
            <a:ext cx="285752" cy="1054405"/>
            <a:chOff x="1795443" y="5335452"/>
            <a:chExt cx="285752" cy="1054405"/>
          </a:xfrm>
        </p:grpSpPr>
        <p:sp>
          <p:nvSpPr>
            <p:cNvPr id="117" name="TextBox 116"/>
            <p:cNvSpPr txBox="1"/>
            <p:nvPr/>
          </p:nvSpPr>
          <p:spPr>
            <a:xfrm>
              <a:off x="1795443" y="53354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795443" y="602052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19" name="Группа 118"/>
          <p:cNvGrpSpPr/>
          <p:nvPr/>
        </p:nvGrpSpPr>
        <p:grpSpPr>
          <a:xfrm>
            <a:off x="1216980" y="4637998"/>
            <a:ext cx="432000" cy="860628"/>
            <a:chOff x="1214414" y="5429264"/>
            <a:chExt cx="432000" cy="860628"/>
          </a:xfrm>
        </p:grpSpPr>
        <p:sp>
          <p:nvSpPr>
            <p:cNvPr id="120" name="Прямоугольник 119"/>
            <p:cNvSpPr/>
            <p:nvPr/>
          </p:nvSpPr>
          <p:spPr>
            <a:xfrm>
              <a:off x="1214414" y="585789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Прямоугольник 120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22" name="Группа 121"/>
          <p:cNvGrpSpPr/>
          <p:nvPr/>
        </p:nvGrpSpPr>
        <p:grpSpPr>
          <a:xfrm>
            <a:off x="1643042" y="4857760"/>
            <a:ext cx="1211074" cy="436742"/>
            <a:chOff x="1646414" y="5708588"/>
            <a:chExt cx="1211074" cy="436742"/>
          </a:xfrm>
        </p:grpSpPr>
        <p:cxnSp>
          <p:nvCxnSpPr>
            <p:cNvPr id="123" name="Соединительная линия уступом 122"/>
            <p:cNvCxnSpPr>
              <a:endCxn id="125" idx="1"/>
            </p:cNvCxnSpPr>
            <p:nvPr/>
          </p:nvCxnSpPr>
          <p:spPr>
            <a:xfrm flipV="1">
              <a:off x="1646414" y="5924588"/>
              <a:ext cx="779074" cy="220742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Соединительная линия уступом 123"/>
            <p:cNvCxnSpPr>
              <a:endCxn id="125" idx="1"/>
            </p:cNvCxnSpPr>
            <p:nvPr/>
          </p:nvCxnSpPr>
          <p:spPr>
            <a:xfrm>
              <a:off x="1646414" y="5716702"/>
              <a:ext cx="779074" cy="207886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Прямоугольник 124"/>
            <p:cNvSpPr/>
            <p:nvPr/>
          </p:nvSpPr>
          <p:spPr>
            <a:xfrm>
              <a:off x="2425488" y="570858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3" name="Группа 132"/>
          <p:cNvGrpSpPr/>
          <p:nvPr/>
        </p:nvGrpSpPr>
        <p:grpSpPr>
          <a:xfrm>
            <a:off x="1711108" y="2841550"/>
            <a:ext cx="285752" cy="1054405"/>
            <a:chOff x="1795443" y="5335452"/>
            <a:chExt cx="285752" cy="1054405"/>
          </a:xfrm>
        </p:grpSpPr>
        <p:sp>
          <p:nvSpPr>
            <p:cNvPr id="134" name="TextBox 133"/>
            <p:cNvSpPr txBox="1"/>
            <p:nvPr/>
          </p:nvSpPr>
          <p:spPr>
            <a:xfrm>
              <a:off x="1795443" y="53354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1795443" y="602052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36" name="Группа 135"/>
          <p:cNvGrpSpPr/>
          <p:nvPr/>
        </p:nvGrpSpPr>
        <p:grpSpPr>
          <a:xfrm>
            <a:off x="1216980" y="2923486"/>
            <a:ext cx="432182" cy="866076"/>
            <a:chOff x="1214414" y="5417388"/>
            <a:chExt cx="432182" cy="866076"/>
          </a:xfrm>
        </p:grpSpPr>
        <p:sp>
          <p:nvSpPr>
            <p:cNvPr id="137" name="Прямоугольник 136"/>
            <p:cNvSpPr/>
            <p:nvPr/>
          </p:nvSpPr>
          <p:spPr>
            <a:xfrm>
              <a:off x="1214596" y="58514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Прямоугольник 137"/>
            <p:cNvSpPr/>
            <p:nvPr/>
          </p:nvSpPr>
          <p:spPr>
            <a:xfrm>
              <a:off x="1214414" y="541738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9" name="Группа 138"/>
          <p:cNvGrpSpPr/>
          <p:nvPr/>
        </p:nvGrpSpPr>
        <p:grpSpPr>
          <a:xfrm>
            <a:off x="1643042" y="3143248"/>
            <a:ext cx="1211074" cy="436742"/>
            <a:chOff x="1646414" y="5708588"/>
            <a:chExt cx="1211074" cy="436742"/>
          </a:xfrm>
        </p:grpSpPr>
        <p:cxnSp>
          <p:nvCxnSpPr>
            <p:cNvPr id="140" name="Соединительная линия уступом 139"/>
            <p:cNvCxnSpPr>
              <a:endCxn id="142" idx="1"/>
            </p:cNvCxnSpPr>
            <p:nvPr/>
          </p:nvCxnSpPr>
          <p:spPr>
            <a:xfrm flipV="1">
              <a:off x="1646414" y="5924588"/>
              <a:ext cx="779074" cy="220742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Соединительная линия уступом 140"/>
            <p:cNvCxnSpPr>
              <a:endCxn id="142" idx="1"/>
            </p:cNvCxnSpPr>
            <p:nvPr/>
          </p:nvCxnSpPr>
          <p:spPr>
            <a:xfrm>
              <a:off x="1646414" y="5716702"/>
              <a:ext cx="779074" cy="207886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Прямоугольник 141"/>
            <p:cNvSpPr/>
            <p:nvPr/>
          </p:nvSpPr>
          <p:spPr>
            <a:xfrm>
              <a:off x="2425488" y="570858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3" name="Группа 142"/>
          <p:cNvGrpSpPr/>
          <p:nvPr/>
        </p:nvGrpSpPr>
        <p:grpSpPr>
          <a:xfrm>
            <a:off x="2925554" y="4770376"/>
            <a:ext cx="285752" cy="1494878"/>
            <a:chOff x="1795443" y="5335452"/>
            <a:chExt cx="285752" cy="1494878"/>
          </a:xfrm>
        </p:grpSpPr>
        <p:sp>
          <p:nvSpPr>
            <p:cNvPr id="144" name="TextBox 143"/>
            <p:cNvSpPr txBox="1"/>
            <p:nvPr/>
          </p:nvSpPr>
          <p:spPr>
            <a:xfrm>
              <a:off x="1795443" y="53354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795443" y="6460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46" name="Группа 145"/>
          <p:cNvGrpSpPr/>
          <p:nvPr/>
        </p:nvGrpSpPr>
        <p:grpSpPr>
          <a:xfrm>
            <a:off x="2425488" y="4864188"/>
            <a:ext cx="432000" cy="1279456"/>
            <a:chOff x="1214414" y="5429264"/>
            <a:chExt cx="432000" cy="1279456"/>
          </a:xfrm>
        </p:grpSpPr>
        <p:sp>
          <p:nvSpPr>
            <p:cNvPr id="147" name="Прямоугольник 146"/>
            <p:cNvSpPr/>
            <p:nvPr/>
          </p:nvSpPr>
          <p:spPr>
            <a:xfrm>
              <a:off x="1214414" y="627672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8" name="Прямоугольник 147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49" name="Группа 148"/>
          <p:cNvGrpSpPr/>
          <p:nvPr/>
        </p:nvGrpSpPr>
        <p:grpSpPr>
          <a:xfrm>
            <a:off x="2857488" y="5080188"/>
            <a:ext cx="1211074" cy="847456"/>
            <a:chOff x="1646414" y="5716702"/>
            <a:chExt cx="1211074" cy="847456"/>
          </a:xfrm>
        </p:grpSpPr>
        <p:cxnSp>
          <p:nvCxnSpPr>
            <p:cNvPr id="150" name="Соединительная линия уступом 149"/>
            <p:cNvCxnSpPr>
              <a:stCxn id="147" idx="3"/>
              <a:endCxn id="152" idx="1"/>
            </p:cNvCxnSpPr>
            <p:nvPr/>
          </p:nvCxnSpPr>
          <p:spPr>
            <a:xfrm flipV="1">
              <a:off x="1646414" y="6135530"/>
              <a:ext cx="779074" cy="428628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Соединительная линия уступом 150"/>
            <p:cNvCxnSpPr>
              <a:stCxn id="148" idx="3"/>
              <a:endCxn id="152" idx="1"/>
            </p:cNvCxnSpPr>
            <p:nvPr/>
          </p:nvCxnSpPr>
          <p:spPr>
            <a:xfrm>
              <a:off x="1646414" y="5716702"/>
              <a:ext cx="779074" cy="418828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Прямоугольник 151"/>
            <p:cNvSpPr/>
            <p:nvPr/>
          </p:nvSpPr>
          <p:spPr>
            <a:xfrm>
              <a:off x="2425488" y="591953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55" name="Группа 154"/>
          <p:cNvGrpSpPr/>
          <p:nvPr/>
        </p:nvGrpSpPr>
        <p:grpSpPr>
          <a:xfrm>
            <a:off x="2925554" y="3047750"/>
            <a:ext cx="285752" cy="1271585"/>
            <a:chOff x="1795443" y="5335452"/>
            <a:chExt cx="285752" cy="1271585"/>
          </a:xfrm>
        </p:grpSpPr>
        <p:sp>
          <p:nvSpPr>
            <p:cNvPr id="156" name="TextBox 155"/>
            <p:cNvSpPr txBox="1"/>
            <p:nvPr/>
          </p:nvSpPr>
          <p:spPr>
            <a:xfrm>
              <a:off x="1795443" y="5335452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1795443" y="623770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58" name="Группа 157"/>
          <p:cNvGrpSpPr/>
          <p:nvPr/>
        </p:nvGrpSpPr>
        <p:grpSpPr>
          <a:xfrm>
            <a:off x="1214414" y="3141562"/>
            <a:ext cx="1643074" cy="1076628"/>
            <a:chOff x="3340" y="5429264"/>
            <a:chExt cx="1643074" cy="1076628"/>
          </a:xfrm>
        </p:grpSpPr>
        <p:sp>
          <p:nvSpPr>
            <p:cNvPr id="159" name="Прямоугольник 158"/>
            <p:cNvSpPr/>
            <p:nvPr/>
          </p:nvSpPr>
          <p:spPr>
            <a:xfrm>
              <a:off x="3340" y="6073892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0" name="Прямоугольник 159"/>
            <p:cNvSpPr/>
            <p:nvPr/>
          </p:nvSpPr>
          <p:spPr>
            <a:xfrm>
              <a:off x="1214414" y="5429264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1" name="Группа 160"/>
          <p:cNvGrpSpPr/>
          <p:nvPr/>
        </p:nvGrpSpPr>
        <p:grpSpPr>
          <a:xfrm>
            <a:off x="1646414" y="3357562"/>
            <a:ext cx="2422148" cy="644628"/>
            <a:chOff x="435340" y="5716702"/>
            <a:chExt cx="2422148" cy="644628"/>
          </a:xfrm>
        </p:grpSpPr>
        <p:cxnSp>
          <p:nvCxnSpPr>
            <p:cNvPr id="162" name="Соединительная линия уступом 161"/>
            <p:cNvCxnSpPr>
              <a:stCxn id="159" idx="3"/>
              <a:endCxn id="164" idx="1"/>
            </p:cNvCxnSpPr>
            <p:nvPr/>
          </p:nvCxnSpPr>
          <p:spPr>
            <a:xfrm flipV="1">
              <a:off x="435340" y="6072206"/>
              <a:ext cx="1990148" cy="289124"/>
            </a:xfrm>
            <a:prstGeom prst="bentConnector3">
              <a:avLst>
                <a:gd name="adj1" fmla="val 80453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Соединительная линия уступом 162"/>
            <p:cNvCxnSpPr>
              <a:stCxn id="160" idx="3"/>
              <a:endCxn id="164" idx="1"/>
            </p:cNvCxnSpPr>
            <p:nvPr/>
          </p:nvCxnSpPr>
          <p:spPr>
            <a:xfrm>
              <a:off x="1646414" y="5716702"/>
              <a:ext cx="779074" cy="355504"/>
            </a:xfrm>
            <a:prstGeom prst="bentConnector3">
              <a:avLst>
                <a:gd name="adj1" fmla="val 5000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Прямоугольник 163"/>
            <p:cNvSpPr/>
            <p:nvPr/>
          </p:nvSpPr>
          <p:spPr>
            <a:xfrm>
              <a:off x="2425488" y="585620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7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9" name="Группа 168"/>
          <p:cNvGrpSpPr/>
          <p:nvPr/>
        </p:nvGrpSpPr>
        <p:grpSpPr>
          <a:xfrm>
            <a:off x="4140000" y="4131607"/>
            <a:ext cx="285752" cy="1696905"/>
            <a:chOff x="1795443" y="5133425"/>
            <a:chExt cx="285752" cy="1696905"/>
          </a:xfrm>
        </p:grpSpPr>
        <p:sp>
          <p:nvSpPr>
            <p:cNvPr id="170" name="TextBox 169"/>
            <p:cNvSpPr txBox="1"/>
            <p:nvPr/>
          </p:nvSpPr>
          <p:spPr>
            <a:xfrm>
              <a:off x="1795443" y="5133425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795443" y="6460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72" name="Группа 171"/>
          <p:cNvGrpSpPr/>
          <p:nvPr/>
        </p:nvGrpSpPr>
        <p:grpSpPr>
          <a:xfrm>
            <a:off x="1216980" y="4214818"/>
            <a:ext cx="2860892" cy="1492084"/>
            <a:chOff x="-1214478" y="5216636"/>
            <a:chExt cx="2860892" cy="1492084"/>
          </a:xfrm>
        </p:grpSpPr>
        <p:sp>
          <p:nvSpPr>
            <p:cNvPr id="173" name="Прямоугольник 172"/>
            <p:cNvSpPr/>
            <p:nvPr/>
          </p:nvSpPr>
          <p:spPr>
            <a:xfrm>
              <a:off x="1214414" y="627672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Прямоугольник 173"/>
            <p:cNvSpPr/>
            <p:nvPr/>
          </p:nvSpPr>
          <p:spPr>
            <a:xfrm>
              <a:off x="-1214478" y="5216636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5" name="Группа 174"/>
          <p:cNvGrpSpPr/>
          <p:nvPr/>
        </p:nvGrpSpPr>
        <p:grpSpPr>
          <a:xfrm>
            <a:off x="1648980" y="4430818"/>
            <a:ext cx="3634028" cy="1060084"/>
            <a:chOff x="-776540" y="5504074"/>
            <a:chExt cx="3634028" cy="1060084"/>
          </a:xfrm>
        </p:grpSpPr>
        <p:cxnSp>
          <p:nvCxnSpPr>
            <p:cNvPr id="176" name="Соединительная линия уступом 175"/>
            <p:cNvCxnSpPr>
              <a:stCxn id="173" idx="3"/>
              <a:endCxn id="193" idx="1"/>
            </p:cNvCxnSpPr>
            <p:nvPr/>
          </p:nvCxnSpPr>
          <p:spPr>
            <a:xfrm flipV="1">
              <a:off x="1652352" y="5953144"/>
              <a:ext cx="779880" cy="611014"/>
            </a:xfrm>
            <a:prstGeom prst="bentConnector3">
              <a:avLst>
                <a:gd name="adj1" fmla="val 5053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Соединительная линия уступом 176"/>
            <p:cNvCxnSpPr>
              <a:stCxn id="174" idx="3"/>
              <a:endCxn id="193" idx="1"/>
            </p:cNvCxnSpPr>
            <p:nvPr/>
          </p:nvCxnSpPr>
          <p:spPr>
            <a:xfrm>
              <a:off x="-776540" y="5504074"/>
              <a:ext cx="3208772" cy="449070"/>
            </a:xfrm>
            <a:prstGeom prst="bentConnector3">
              <a:avLst>
                <a:gd name="adj1" fmla="val 87996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Прямоугольник 177"/>
            <p:cNvSpPr/>
            <p:nvPr/>
          </p:nvSpPr>
          <p:spPr>
            <a:xfrm>
              <a:off x="2425488" y="5713330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9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9" name="Группа 188"/>
          <p:cNvGrpSpPr/>
          <p:nvPr/>
        </p:nvGrpSpPr>
        <p:grpSpPr>
          <a:xfrm>
            <a:off x="5357818" y="3416858"/>
            <a:ext cx="285752" cy="1792772"/>
            <a:chOff x="1795443" y="5037558"/>
            <a:chExt cx="285752" cy="1792772"/>
          </a:xfrm>
        </p:grpSpPr>
        <p:sp>
          <p:nvSpPr>
            <p:cNvPr id="190" name="TextBox 189"/>
            <p:cNvSpPr txBox="1"/>
            <p:nvPr/>
          </p:nvSpPr>
          <p:spPr>
            <a:xfrm>
              <a:off x="1795443" y="503755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0</a:t>
              </a:r>
              <a:endParaRPr lang="ru-RU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1795443" y="64609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1</a:t>
              </a:r>
              <a:endParaRPr lang="ru-RU" dirty="0"/>
            </a:p>
          </p:txBody>
        </p:sp>
      </p:grpSp>
      <p:grpSp>
        <p:nvGrpSpPr>
          <p:cNvPr id="192" name="Группа 191"/>
          <p:cNvGrpSpPr/>
          <p:nvPr/>
        </p:nvGrpSpPr>
        <p:grpSpPr>
          <a:xfrm>
            <a:off x="3643306" y="3500438"/>
            <a:ext cx="1646446" cy="1595450"/>
            <a:chOff x="-32" y="5121138"/>
            <a:chExt cx="1646446" cy="1595450"/>
          </a:xfrm>
        </p:grpSpPr>
        <p:sp>
          <p:nvSpPr>
            <p:cNvPr id="193" name="Прямоугольник 192"/>
            <p:cNvSpPr/>
            <p:nvPr/>
          </p:nvSpPr>
          <p:spPr>
            <a:xfrm>
              <a:off x="1214414" y="628458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4" name="Прямоугольник 193"/>
            <p:cNvSpPr/>
            <p:nvPr/>
          </p:nvSpPr>
          <p:spPr>
            <a:xfrm>
              <a:off x="-32" y="512113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95" name="Группа 194"/>
          <p:cNvGrpSpPr/>
          <p:nvPr/>
        </p:nvGrpSpPr>
        <p:grpSpPr>
          <a:xfrm>
            <a:off x="4071934" y="3714752"/>
            <a:ext cx="2425520" cy="1163450"/>
            <a:chOff x="431968" y="5408576"/>
            <a:chExt cx="2425520" cy="1163450"/>
          </a:xfrm>
        </p:grpSpPr>
        <p:cxnSp>
          <p:nvCxnSpPr>
            <p:cNvPr id="196" name="Соединительная линия уступом 195"/>
            <p:cNvCxnSpPr>
              <a:stCxn id="193" idx="3"/>
              <a:endCxn id="198" idx="1"/>
            </p:cNvCxnSpPr>
            <p:nvPr/>
          </p:nvCxnSpPr>
          <p:spPr>
            <a:xfrm flipV="1">
              <a:off x="1646414" y="5976708"/>
              <a:ext cx="779074" cy="595318"/>
            </a:xfrm>
            <a:prstGeom prst="bentConnector3">
              <a:avLst>
                <a:gd name="adj1" fmla="val 51982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Соединительная линия уступом 196"/>
            <p:cNvCxnSpPr>
              <a:stCxn id="194" idx="3"/>
              <a:endCxn id="198" idx="1"/>
            </p:cNvCxnSpPr>
            <p:nvPr/>
          </p:nvCxnSpPr>
          <p:spPr>
            <a:xfrm>
              <a:off x="431968" y="5408576"/>
              <a:ext cx="1993520" cy="568132"/>
            </a:xfrm>
            <a:prstGeom prst="bentConnector3">
              <a:avLst>
                <a:gd name="adj1" fmla="val 81413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Прямоугольник 197"/>
            <p:cNvSpPr/>
            <p:nvPr/>
          </p:nvSpPr>
          <p:spPr>
            <a:xfrm>
              <a:off x="2425488" y="5760708"/>
              <a:ext cx="432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ru-RU" sz="2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16</a:t>
              </a:r>
              <a:endParaRPr lang="ru-RU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6" name="TextBox 05"/>
          <p:cNvSpPr txBox="1"/>
          <p:nvPr/>
        </p:nvSpPr>
        <p:spPr>
          <a:xfrm>
            <a:off x="661960" y="1392310"/>
            <a:ext cx="8072494" cy="15366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Создать кодовую таблицу. Для определения двоичного кода каждой буквы надо пройти от корня до этой вершины, выписывая «0» и «1», встречающиеся на маршруте. 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6643702" y="2928934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3" name="Прямоугольник 262"/>
          <p:cNvSpPr/>
          <p:nvPr/>
        </p:nvSpPr>
        <p:spPr>
          <a:xfrm>
            <a:off x="6643702" y="3357562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001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4" name="Прямоугольник 263"/>
          <p:cNvSpPr/>
          <p:nvPr/>
        </p:nvSpPr>
        <p:spPr>
          <a:xfrm>
            <a:off x="6643702" y="3786190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5" name="Прямоугольник 264"/>
          <p:cNvSpPr/>
          <p:nvPr/>
        </p:nvSpPr>
        <p:spPr>
          <a:xfrm>
            <a:off x="6643702" y="4214818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6" name="Прямоугольник 265"/>
          <p:cNvSpPr/>
          <p:nvPr/>
        </p:nvSpPr>
        <p:spPr>
          <a:xfrm>
            <a:off x="6643702" y="4643446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1100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8" name="Прямоугольник 277"/>
          <p:cNvSpPr/>
          <p:nvPr/>
        </p:nvSpPr>
        <p:spPr>
          <a:xfrm>
            <a:off x="6643702" y="5072074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1101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9" name="Прямоугольник 278"/>
          <p:cNvSpPr/>
          <p:nvPr/>
        </p:nvSpPr>
        <p:spPr>
          <a:xfrm>
            <a:off x="6643702" y="5500702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1110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0" name="Прямоугольник 279"/>
          <p:cNvSpPr/>
          <p:nvPr/>
        </p:nvSpPr>
        <p:spPr>
          <a:xfrm>
            <a:off x="6643702" y="5929330"/>
            <a:ext cx="1074942" cy="432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1111</a:t>
            </a:r>
            <a:endParaRPr lang="ru-RU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3" name="Прямоугольник 282"/>
          <p:cNvSpPr/>
          <p:nvPr/>
        </p:nvSpPr>
        <p:spPr>
          <a:xfrm>
            <a:off x="5409595" y="3319734"/>
            <a:ext cx="265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endParaRPr lang="ru-RU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4" name="Прямоугольник 283"/>
          <p:cNvSpPr/>
          <p:nvPr/>
        </p:nvSpPr>
        <p:spPr>
          <a:xfrm>
            <a:off x="2973388" y="2965862"/>
            <a:ext cx="265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endParaRPr lang="ru-RU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5" name="Прямоугольник 284"/>
          <p:cNvSpPr/>
          <p:nvPr/>
        </p:nvSpPr>
        <p:spPr>
          <a:xfrm>
            <a:off x="1756657" y="2762401"/>
            <a:ext cx="265519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u-RU" sz="2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0</a:t>
            </a:r>
            <a:endParaRPr lang="ru-RU" sz="2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89" name="TextBox 05"/>
          <p:cNvSpPr txBox="1"/>
          <p:nvPr/>
        </p:nvSpPr>
        <p:spPr>
          <a:xfrm>
            <a:off x="665498" y="1389197"/>
            <a:ext cx="8072494" cy="15366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После того, как коды символов построены, остаётся сгенерировать сжатый массив данных, для чего надо снова прочесть входные данные и каждый символ заменить соответствующим ему кодом.</a:t>
            </a:r>
          </a:p>
        </p:txBody>
      </p:sp>
      <p:grpSp>
        <p:nvGrpSpPr>
          <p:cNvPr id="282" name="Группа 281"/>
          <p:cNvGrpSpPr/>
          <p:nvPr/>
        </p:nvGrpSpPr>
        <p:grpSpPr>
          <a:xfrm>
            <a:off x="7711900" y="2928934"/>
            <a:ext cx="860628" cy="3432396"/>
            <a:chOff x="7711900" y="2928934"/>
            <a:chExt cx="860628" cy="3432396"/>
          </a:xfrm>
        </p:grpSpPr>
        <p:grpSp>
          <p:nvGrpSpPr>
            <p:cNvPr id="229" name="Группа 228"/>
            <p:cNvGrpSpPr/>
            <p:nvPr/>
          </p:nvGrpSpPr>
          <p:grpSpPr>
            <a:xfrm>
              <a:off x="7711900" y="4643446"/>
              <a:ext cx="860628" cy="432000"/>
              <a:chOff x="785786" y="4572008"/>
              <a:chExt cx="860628" cy="432000"/>
            </a:xfrm>
          </p:grpSpPr>
          <p:sp>
            <p:nvSpPr>
              <p:cNvPr id="230" name="Прямоугольник 229"/>
              <p:cNvSpPr/>
              <p:nvPr/>
            </p:nvSpPr>
            <p:spPr>
              <a:xfrm>
                <a:off x="785786" y="4572008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b="1" dirty="0" smtClean="0">
                    <a:latin typeface="Arial" pitchFamily="34" charset="0"/>
                    <a:cs typeface="Arial" pitchFamily="34" charset="0"/>
                  </a:rPr>
                  <a:t>С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1" name="Прямоугольник 230"/>
              <p:cNvSpPr/>
              <p:nvPr/>
            </p:nvSpPr>
            <p:spPr>
              <a:xfrm>
                <a:off x="1214414" y="4572008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2" name="Группа 231"/>
            <p:cNvGrpSpPr/>
            <p:nvPr/>
          </p:nvGrpSpPr>
          <p:grpSpPr>
            <a:xfrm>
              <a:off x="7711900" y="2928934"/>
              <a:ext cx="860628" cy="432000"/>
              <a:chOff x="785786" y="2857496"/>
              <a:chExt cx="860628" cy="432000"/>
            </a:xfrm>
          </p:grpSpPr>
          <p:sp>
            <p:nvSpPr>
              <p:cNvPr id="233" name="Прямоугольник 232"/>
              <p:cNvSpPr/>
              <p:nvPr/>
            </p:nvSpPr>
            <p:spPr>
              <a:xfrm>
                <a:off x="785786" y="2857496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4" name="Прямоугольник 233"/>
              <p:cNvSpPr/>
              <p:nvPr/>
            </p:nvSpPr>
            <p:spPr>
              <a:xfrm>
                <a:off x="1214414" y="2857496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5" name="Группа 234"/>
            <p:cNvGrpSpPr/>
            <p:nvPr/>
          </p:nvGrpSpPr>
          <p:grpSpPr>
            <a:xfrm>
              <a:off x="7711900" y="3357562"/>
              <a:ext cx="860628" cy="432000"/>
              <a:chOff x="785786" y="3286124"/>
              <a:chExt cx="860628" cy="432000"/>
            </a:xfrm>
          </p:grpSpPr>
          <p:sp>
            <p:nvSpPr>
              <p:cNvPr id="236" name="Прямоугольник 235"/>
              <p:cNvSpPr/>
              <p:nvPr/>
            </p:nvSpPr>
            <p:spPr>
              <a:xfrm>
                <a:off x="785786" y="3286124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,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37" name="Прямоугольник 236"/>
              <p:cNvSpPr/>
              <p:nvPr/>
            </p:nvSpPr>
            <p:spPr>
              <a:xfrm>
                <a:off x="1214414" y="328612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8" name="Группа 237"/>
            <p:cNvGrpSpPr/>
            <p:nvPr/>
          </p:nvGrpSpPr>
          <p:grpSpPr>
            <a:xfrm>
              <a:off x="7711900" y="5072074"/>
              <a:ext cx="860628" cy="432000"/>
              <a:chOff x="785786" y="5000636"/>
              <a:chExt cx="860628" cy="432000"/>
            </a:xfrm>
          </p:grpSpPr>
          <p:sp>
            <p:nvSpPr>
              <p:cNvPr id="239" name="Прямоугольник 238"/>
              <p:cNvSpPr/>
              <p:nvPr/>
            </p:nvSpPr>
            <p:spPr>
              <a:xfrm>
                <a:off x="785786" y="5000636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D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0" name="Прямоугольник 239"/>
              <p:cNvSpPr/>
              <p:nvPr/>
            </p:nvSpPr>
            <p:spPr>
              <a:xfrm>
                <a:off x="1214414" y="5000636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1" name="Группа 240"/>
            <p:cNvGrpSpPr/>
            <p:nvPr/>
          </p:nvGrpSpPr>
          <p:grpSpPr>
            <a:xfrm>
              <a:off x="7711900" y="3786190"/>
              <a:ext cx="860628" cy="432000"/>
              <a:chOff x="785786" y="3714752"/>
              <a:chExt cx="860628" cy="432000"/>
            </a:xfrm>
          </p:grpSpPr>
          <p:sp>
            <p:nvSpPr>
              <p:cNvPr id="242" name="Прямоугольник 241"/>
              <p:cNvSpPr/>
              <p:nvPr/>
            </p:nvSpPr>
            <p:spPr>
              <a:xfrm>
                <a:off x="785786" y="3714752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V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3" name="Прямоугольник 242"/>
              <p:cNvSpPr/>
              <p:nvPr/>
            </p:nvSpPr>
            <p:spPr>
              <a:xfrm>
                <a:off x="1214414" y="371475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3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4" name="Группа 243"/>
            <p:cNvGrpSpPr/>
            <p:nvPr/>
          </p:nvGrpSpPr>
          <p:grpSpPr>
            <a:xfrm>
              <a:off x="7711900" y="5500702"/>
              <a:ext cx="860628" cy="432000"/>
              <a:chOff x="785786" y="5429264"/>
              <a:chExt cx="860628" cy="432000"/>
            </a:xfrm>
          </p:grpSpPr>
          <p:sp>
            <p:nvSpPr>
              <p:cNvPr id="245" name="Прямоугольник 244"/>
              <p:cNvSpPr/>
              <p:nvPr/>
            </p:nvSpPr>
            <p:spPr>
              <a:xfrm>
                <a:off x="785786" y="5429264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E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6" name="Прямоугольник 245"/>
              <p:cNvSpPr/>
              <p:nvPr/>
            </p:nvSpPr>
            <p:spPr>
              <a:xfrm>
                <a:off x="1214414" y="5429264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7" name="Группа 246"/>
            <p:cNvGrpSpPr/>
            <p:nvPr/>
          </p:nvGrpSpPr>
          <p:grpSpPr>
            <a:xfrm>
              <a:off x="7711900" y="4214818"/>
              <a:ext cx="860628" cy="432000"/>
              <a:chOff x="785786" y="4143380"/>
              <a:chExt cx="860628" cy="432000"/>
            </a:xfrm>
          </p:grpSpPr>
          <p:sp>
            <p:nvSpPr>
              <p:cNvPr id="248" name="Прямоугольник 247"/>
              <p:cNvSpPr/>
              <p:nvPr/>
            </p:nvSpPr>
            <p:spPr>
              <a:xfrm>
                <a:off x="785786" y="4143380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I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49" name="Прямоугольник 248"/>
              <p:cNvSpPr/>
              <p:nvPr/>
            </p:nvSpPr>
            <p:spPr>
              <a:xfrm>
                <a:off x="1214414" y="4143380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0" name="Группа 249"/>
            <p:cNvGrpSpPr/>
            <p:nvPr/>
          </p:nvGrpSpPr>
          <p:grpSpPr>
            <a:xfrm>
              <a:off x="7711900" y="5929330"/>
              <a:ext cx="860628" cy="432000"/>
              <a:chOff x="785786" y="5857892"/>
              <a:chExt cx="860628" cy="432000"/>
            </a:xfrm>
          </p:grpSpPr>
          <p:sp>
            <p:nvSpPr>
              <p:cNvPr id="251" name="Прямоугольник 250"/>
              <p:cNvSpPr/>
              <p:nvPr/>
            </p:nvSpPr>
            <p:spPr>
              <a:xfrm>
                <a:off x="785786" y="5857892"/>
                <a:ext cx="432000" cy="432000"/>
              </a:xfrm>
              <a:prstGeom prst="rect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b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ru-RU" sz="2200" b="1" dirty="0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2" name="Прямоугольник 251"/>
              <p:cNvSpPr/>
              <p:nvPr/>
            </p:nvSpPr>
            <p:spPr>
              <a:xfrm>
                <a:off x="1214414" y="5857892"/>
                <a:ext cx="432000" cy="4320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 smtClean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  <a:endParaRPr lang="ru-RU" sz="22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90" name="TextBox 05"/>
          <p:cNvSpPr txBox="1"/>
          <p:nvPr/>
        </p:nvSpPr>
        <p:spPr>
          <a:xfrm>
            <a:off x="664176" y="2928934"/>
            <a:ext cx="5938600" cy="357190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endParaRPr lang="ru-RU" sz="2400" dirty="0" smtClean="0"/>
          </a:p>
          <a:p>
            <a:pPr algn="just">
              <a:spcBef>
                <a:spcPts val="0"/>
              </a:spcBef>
            </a:pPr>
            <a:r>
              <a:rPr lang="ru-RU" sz="2400" dirty="0" smtClean="0"/>
              <a:t>Вход:</a:t>
            </a:r>
          </a:p>
          <a:p>
            <a:pPr lvl="0" algn="ctr"/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VENI, VIDI, VICI</a:t>
            </a:r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algn="ctr"/>
            <a:endParaRPr lang="ru-RU" sz="2400" b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400" dirty="0" smtClean="0"/>
              <a:t>Выход:</a:t>
            </a:r>
          </a:p>
          <a:p>
            <a:pPr lvl="0" algn="ctr"/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01111011111000100001101</a:t>
            </a:r>
            <a:b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</a:br>
            <a:r>
              <a:rPr lang="ru-RU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101100010000110110010</a:t>
            </a:r>
          </a:p>
          <a:p>
            <a:pPr algn="just">
              <a:spcBef>
                <a:spcPts val="0"/>
              </a:spcBef>
            </a:pPr>
            <a:endParaRPr lang="ru-RU" sz="2400" dirty="0" smtClean="0"/>
          </a:p>
        </p:txBody>
      </p:sp>
      <p:sp>
        <p:nvSpPr>
          <p:cNvPr id="291" name="TextBox 05"/>
          <p:cNvSpPr txBox="1"/>
          <p:nvPr/>
        </p:nvSpPr>
        <p:spPr>
          <a:xfrm>
            <a:off x="661183" y="1393844"/>
            <a:ext cx="8072494" cy="15366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noAutofit/>
          </a:bodyPr>
          <a:lstStyle/>
          <a:p>
            <a:pPr algn="just">
              <a:spcBef>
                <a:spcPts val="0"/>
              </a:spcBef>
            </a:pPr>
            <a:r>
              <a:rPr lang="ru-RU" sz="2400" dirty="0" smtClean="0"/>
              <a:t>Исходный текст состоит из 16 символов, т. е. его длина в не-</a:t>
            </a:r>
          </a:p>
          <a:p>
            <a:pPr algn="just">
              <a:spcBef>
                <a:spcPts val="0"/>
              </a:spcBef>
            </a:pPr>
            <a:r>
              <a:rPr lang="ru-RU" sz="2400" dirty="0" smtClean="0"/>
              <a:t>сжатом виде будет равна 16 байт или 128 бит. </a:t>
            </a:r>
          </a:p>
          <a:p>
            <a:pPr algn="just">
              <a:spcBef>
                <a:spcPts val="0"/>
              </a:spcBef>
            </a:pPr>
            <a:r>
              <a:rPr lang="ru-RU" sz="2400" dirty="0" smtClean="0"/>
              <a:t>Код сжатого текста будет занимать 44 бита. </a:t>
            </a:r>
          </a:p>
          <a:p>
            <a:pPr algn="just">
              <a:spcBef>
                <a:spcPts val="0"/>
              </a:spcBef>
            </a:pPr>
            <a:r>
              <a:rPr lang="ru-RU" sz="2400" dirty="0" smtClean="0"/>
              <a:t>Получаем коэффициент сжатия, равный 128/44 ≈ 2,9.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60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6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600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0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3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500"/>
                            </p:stCondLst>
                            <p:childTnLst>
                              <p:par>
                                <p:cTn id="1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6500"/>
                            </p:stCondLst>
                            <p:childTnLst>
                              <p:par>
                                <p:cTn id="1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5" grpId="0" animBg="1"/>
      <p:bldP spid="106" grpId="0" animBg="1"/>
      <p:bldP spid="110" grpId="0" animBg="1"/>
      <p:bldP spid="205" grpId="0" animBg="1"/>
      <p:bldP spid="206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78" grpId="0" animBg="1"/>
      <p:bldP spid="279" grpId="0" animBg="1"/>
      <p:bldP spid="280" grpId="0" animBg="1"/>
      <p:bldP spid="283" grpId="0" animBg="1"/>
      <p:bldP spid="283" grpId="1" animBg="1"/>
      <p:bldP spid="284" grpId="0" animBg="1"/>
      <p:bldP spid="284" grpId="1" animBg="1"/>
      <p:bldP spid="285" grpId="0" animBg="1"/>
      <p:bldP spid="285" grpId="1" animBg="1"/>
      <p:bldP spid="289" grpId="0" animBg="1"/>
      <p:bldP spid="290" grpId="0" animBg="1"/>
      <p:bldP spid="29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C:\Documents and Settings\Администратор.HOME-FDD52612A3\Рабочий стол\Ирина_Раб стол\10-8\9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7" y="2643182"/>
            <a:ext cx="8109155" cy="378621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9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-57702"/>
              <a:gd name="adj2" fmla="val -34705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позволяет программисту набрать и отредактировать текст программы </a:t>
            </a:r>
            <a:b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 языке программирования высокого уровня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-67596"/>
              <a:gd name="adj2" fmla="val -11826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позволяет вызывать стандартные процедуры из вновь разрабатываемой программы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56281"/>
              <a:gd name="adj2" fmla="val 35993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позволяет управлять процессом исполнения программы, определять место и вид ошибок в программе, наблюдать за изменением значений переменных и выражений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61846"/>
              <a:gd name="adj2" fmla="val 8579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обрабатывает весь текст программы, преобразовывая его в машинный код и строя исполняемый файл, готовый к запуску; после этого ни текст программы, ни компилятор не нужны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58207"/>
              <a:gd name="adj2" fmla="val -12684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обрабатывает и исполняет команды программы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последовательно, </a:t>
            </a:r>
            <a:b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 оператора к оператору, при каждом запуске программы она заново переводится в машинные коды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54220"/>
              <a:gd name="adj2" fmla="val -28935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специальные программы для перевода программы, написанной на языке высокого уровня, в машинные коды; существует два типа трансляторов: </a:t>
            </a:r>
            <a:r>
              <a:rPr lang="ru-RU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интерпретаторы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 </a:t>
            </a:r>
            <a:r>
              <a:rPr lang="ru-RU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компиляторы</a:t>
            </a:r>
          </a:p>
          <a:p>
            <a:pPr algn="ctr"/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ТР"/>
          <p:cNvSpPr/>
          <p:nvPr/>
        </p:nvSpPr>
        <p:spPr>
          <a:xfrm>
            <a:off x="2841586" y="2706669"/>
            <a:ext cx="3857652" cy="3857652"/>
          </a:xfrm>
          <a:prstGeom prst="wedgeEllipseCallout">
            <a:avLst>
              <a:gd name="adj1" fmla="val -61412"/>
              <a:gd name="adj2" fmla="val 26511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собирает разные части (модули) создаваемой программы и используемые в ней стандартные подпрограммы</a:t>
            </a:r>
          </a:p>
          <a:p>
            <a:pPr algn="ctr"/>
            <a:r>
              <a:rPr lang="ru-RU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 единый исполняемый файл</a:t>
            </a:r>
            <a:endParaRPr lang="ru-RU" sz="2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C:\Documents and Settings\Администратор.HOME-FDD52612A3\Рабочий стол\Ирина_Раб стол\10-8\9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34025" y="2762326"/>
            <a:ext cx="3730046" cy="372588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программирования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487974" y="1071546"/>
            <a:ext cx="7358113" cy="1428760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Комплекс программных средств, предназначенных для разработки новых программ, называют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системой программирования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или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интегрированной средой разработки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357298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5"/>
            <a:ext cx="8072494" cy="1428762"/>
            <a:chOff x="428596" y="5072074"/>
            <a:chExt cx="5929354" cy="2053845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Шестиугольник 21"/>
          <p:cNvSpPr/>
          <p:nvPr/>
        </p:nvSpPr>
        <p:spPr>
          <a:xfrm>
            <a:off x="714348" y="2643182"/>
            <a:ext cx="3286148" cy="1143008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>
              <a:lnSpc>
                <a:spcPts val="2000"/>
              </a:lnSpc>
            </a:pPr>
            <a:r>
              <a:rPr lang="ru-RU" sz="1600" dirty="0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СПЕЦИАЛИЗИРОВАННЫЙ</a:t>
            </a: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ТЕКСТОВЫЙ </a:t>
            </a:r>
            <a:b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РЕДАКТОР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Шестиугольник 22"/>
          <p:cNvSpPr/>
          <p:nvPr/>
        </p:nvSpPr>
        <p:spPr>
          <a:xfrm>
            <a:off x="5357818" y="2643182"/>
            <a:ext cx="3429024" cy="1143008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ТРАНСЛЯТОРЫ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Шестиугольник 23"/>
          <p:cNvSpPr/>
          <p:nvPr/>
        </p:nvSpPr>
        <p:spPr>
          <a:xfrm>
            <a:off x="714348" y="4000504"/>
            <a:ext cx="3214710" cy="1143008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>
              <a:lnSpc>
                <a:spcPts val="2000"/>
              </a:lnSpc>
            </a:pPr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БИБЛИОТЕКА ПОДПРОГРАММ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Шестиугольник 24"/>
          <p:cNvSpPr/>
          <p:nvPr/>
        </p:nvSpPr>
        <p:spPr>
          <a:xfrm>
            <a:off x="714348" y="5286388"/>
            <a:ext cx="3143272" cy="1143008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>
              <a:lnSpc>
                <a:spcPts val="2000"/>
              </a:lnSpc>
            </a:pPr>
            <a:r>
              <a:rPr lang="ru-RU" sz="1600" spc="-1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КОМПОНОВЩИК</a:t>
            </a:r>
            <a:endParaRPr lang="ru-RU" sz="1600" spc="-1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Шестиугольник 25"/>
          <p:cNvSpPr/>
          <p:nvPr/>
        </p:nvSpPr>
        <p:spPr>
          <a:xfrm>
            <a:off x="5357818" y="5286388"/>
            <a:ext cx="3429024" cy="1143008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ru-RU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ОТЛАДЧИК</a:t>
            </a:r>
            <a:endParaRPr lang="ru-RU" sz="1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Шестиугольник 26"/>
          <p:cNvSpPr/>
          <p:nvPr/>
        </p:nvSpPr>
        <p:spPr>
          <a:xfrm>
            <a:off x="5357818" y="4000504"/>
            <a:ext cx="3429024" cy="500066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ИНТЕРПРЕТАТОР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Шестиугольник 27"/>
          <p:cNvSpPr/>
          <p:nvPr/>
        </p:nvSpPr>
        <p:spPr>
          <a:xfrm>
            <a:off x="5357818" y="4572008"/>
            <a:ext cx="3429024" cy="547651"/>
          </a:xfrm>
          <a:prstGeom prst="hexagon">
            <a:avLst>
              <a:gd name="adj" fmla="val 0"/>
              <a:gd name="vf" fmla="val 115470"/>
            </a:avLst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0"/>
          <a:lstStyle/>
          <a:p>
            <a:pPr algn="r"/>
            <a:r>
              <a:rPr lang="ru-RU" sz="1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КОМПИЛЯТОР</a:t>
            </a:r>
            <a:endParaRPr lang="ru-RU" sz="1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29" grpId="8" animBg="1"/>
      <p:bldP spid="30" grpId="0" animBg="1"/>
      <p:bldP spid="30" grpId="1" animBg="1"/>
      <p:bldP spid="30" grpId="3" animBg="1"/>
      <p:bldP spid="30" grpId="4" animBg="1"/>
      <p:bldP spid="30" grpId="5" animBg="1"/>
      <p:bldP spid="30" grpId="6" animBg="1"/>
      <p:bldP spid="30" grpId="7" animBg="1"/>
      <p:bldP spid="30" grpId="8" animBg="1"/>
      <p:bldP spid="32" grpId="0" animBg="1"/>
      <p:bldP spid="32" grpId="1" animBg="1"/>
      <p:bldP spid="32" grpId="3" animBg="1"/>
      <p:bldP spid="32" grpId="4" animBg="1"/>
      <p:bldP spid="32" grpId="5" animBg="1"/>
      <p:bldP spid="32" grpId="6" animBg="1"/>
      <p:bldP spid="32" grpId="7" animBg="1"/>
      <p:bldP spid="33" grpId="0" animBg="1"/>
      <p:bldP spid="33" grpId="1" animBg="1"/>
      <p:bldP spid="33" grpId="2" animBg="1"/>
      <p:bldP spid="33" grpId="3" animBg="1"/>
      <p:bldP spid="33" grpId="5" animBg="1"/>
      <p:bldP spid="33" grpId="6" animBg="1"/>
      <p:bldP spid="33" grpId="7" animBg="1"/>
      <p:bldP spid="34" grpId="0" animBg="1"/>
      <p:bldP spid="34" grpId="1" animBg="1"/>
      <p:bldP spid="34" grpId="2" animBg="1"/>
      <p:bldP spid="34" grpId="4" animBg="1"/>
      <p:bldP spid="34" grpId="5" animBg="1"/>
      <p:bldP spid="34" grpId="6" animBg="1"/>
      <p:bldP spid="34" grpId="7" animBg="1"/>
      <p:bldP spid="35" grpId="1" animBg="1"/>
      <p:bldP spid="35" grpId="2" animBg="1"/>
      <p:bldP spid="35" grpId="3" animBg="1"/>
      <p:bldP spid="35" grpId="4" animBg="1"/>
      <p:bldP spid="35" grpId="5" animBg="1"/>
      <p:bldP spid="35" grpId="6" animBg="1"/>
      <p:bldP spid="35" grpId="7" animBg="1"/>
      <p:bldP spid="31" grpId="0"/>
      <p:bldP spid="31" grpId="1" animBg="1"/>
      <p:bldP spid="31" grpId="2" animBg="1"/>
      <p:bldP spid="31" grpId="3" animBg="1"/>
      <p:bldP spid="31" grpId="5" animBg="1"/>
      <p:bldP spid="31" grpId="6" animBg="1"/>
      <p:bldP spid="31" grpId="7" animBg="1"/>
      <p:bldP spid="31" grpId="8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3484</TotalTime>
  <Words>1528</Words>
  <Application>Microsoft Office PowerPoint</Application>
  <PresentationFormat>Экран (4:3)</PresentationFormat>
  <Paragraphs>348</Paragraphs>
  <Slides>17</Slides>
  <Notes>10</Notes>
  <HiddenSlides>3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ПРОГРАММНОЕ ОБЕСПЕЧЕНИЕ КОМПЬЮТЕРА</vt:lpstr>
      <vt:lpstr>Ключевые слова</vt:lpstr>
      <vt:lpstr>Структура  программного обеспечения</vt:lpstr>
      <vt:lpstr>Системное программное обеспечение</vt:lpstr>
      <vt:lpstr>Системное ПО. Сервисные программы</vt:lpstr>
      <vt:lpstr>Алгоритм Хаффмана</vt:lpstr>
      <vt:lpstr>Алгоритм Хаффмана (продолжение)</vt:lpstr>
      <vt:lpstr>Вопросы и задания</vt:lpstr>
      <vt:lpstr>Системы программирования</vt:lpstr>
      <vt:lpstr>Первый программист</vt:lpstr>
      <vt:lpstr>Прикладное ПО</vt:lpstr>
      <vt:lpstr>Онлайн-офис</vt:lpstr>
      <vt:lpstr>Самое главное</vt:lpstr>
      <vt:lpstr>Самое главное</vt:lpstr>
      <vt:lpstr>Вопросы и задания 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kuklintnec@outlook.com</cp:lastModifiedBy>
  <cp:revision>422</cp:revision>
  <dcterms:modified xsi:type="dcterms:W3CDTF">2017-08-14T12:43:03Z</dcterms:modified>
</cp:coreProperties>
</file>