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03" r:id="rId4"/>
    <p:sldId id="286" r:id="rId5"/>
    <p:sldId id="287" r:id="rId6"/>
    <p:sldId id="289" r:id="rId7"/>
    <p:sldId id="295" r:id="rId8"/>
    <p:sldId id="299" r:id="rId9"/>
    <p:sldId id="296" r:id="rId10"/>
    <p:sldId id="297" r:id="rId11"/>
    <p:sldId id="298" r:id="rId12"/>
    <p:sldId id="304" r:id="rId13"/>
    <p:sldId id="300" r:id="rId14"/>
    <p:sldId id="307" r:id="rId15"/>
    <p:sldId id="301" r:id="rId16"/>
    <p:sldId id="259" r:id="rId17"/>
    <p:sldId id="308" r:id="rId18"/>
    <p:sldId id="309" r:id="rId19"/>
    <p:sldId id="27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pos="5602">
          <p15:clr>
            <a:srgbClr val="A4A3A4"/>
          </p15:clr>
        </p15:guide>
        <p15:guide id="7" pos="476">
          <p15:clr>
            <a:srgbClr val="A4A3A4"/>
          </p15:clr>
        </p15:guide>
        <p15:guide id="8">
          <p15:clr>
            <a:srgbClr val="A4A3A4"/>
          </p15:clr>
        </p15:guide>
        <p15:guide id="9" pos="5556">
          <p15:clr>
            <a:srgbClr val="A4A3A4"/>
          </p15:clr>
        </p15:guide>
        <p15:guide id="10" pos="1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FFFF"/>
    <a:srgbClr val="92D050"/>
    <a:srgbClr val="679E2A"/>
    <a:srgbClr val="659A2A"/>
    <a:srgbClr val="F79747"/>
    <a:srgbClr val="FCD5B5"/>
    <a:srgbClr val="FDEADB"/>
    <a:srgbClr val="F79646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9" autoAdjust="0"/>
    <p:restoredTop sz="87793" autoAdjust="0"/>
  </p:normalViewPr>
  <p:slideViewPr>
    <p:cSldViewPr>
      <p:cViewPr varScale="1">
        <p:scale>
          <a:sx n="61" d="100"/>
          <a:sy n="61" d="100"/>
        </p:scale>
        <p:origin x="1578" y="60"/>
      </p:cViewPr>
      <p:guideLst>
        <p:guide orient="horz" pos="2160"/>
        <p:guide pos="2926"/>
        <p:guide pos="385"/>
        <p:guide orient="horz" pos="663"/>
        <p:guide orient="horz" pos="4065"/>
        <p:guide pos="5602"/>
        <p:guide pos="476"/>
        <p:guide/>
        <p:guide pos="5556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1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24.02.2017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Комментарии. </a:t>
            </a:r>
          </a:p>
          <a:p>
            <a:r>
              <a:rPr lang="ru-RU" dirty="0" smtClean="0"/>
              <a:t>Можно сразу посмотреть ответ (кнопка «Ответ»)</a:t>
            </a:r>
          </a:p>
          <a:p>
            <a:r>
              <a:rPr lang="ru-RU" dirty="0" smtClean="0"/>
              <a:t>Или провести вычисления для всех (или нескольких) выражений – кнопки «Таблица». Для удобства  они расположены</a:t>
            </a:r>
            <a:r>
              <a:rPr lang="ru-RU" baseline="0" dirty="0" smtClean="0"/>
              <a:t> на разных слайдах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6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65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4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4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Г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4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8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ТАБЛИЦЫ ИСТИННОСТИ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ЭЛЕМЕНТЫ ТЕОРИИ МНОЖЕСТВ </a:t>
            </a:r>
            <a:br>
              <a:rPr lang="ru-RU" dirty="0" smtClean="0"/>
            </a:br>
            <a:r>
              <a:rPr lang="ru-RU" dirty="0" smtClean="0"/>
              <a:t>И АЛГЕБРЫ ЛОГИКИ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одержимое 2"/>
          <p:cNvSpPr txBox="1">
            <a:spLocks/>
          </p:cNvSpPr>
          <p:nvPr/>
        </p:nvSpPr>
        <p:spPr>
          <a:xfrm>
            <a:off x="714348" y="2151906"/>
            <a:ext cx="4214842" cy="171451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б) (A ∨ В)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(C → A)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в) (A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 ∨ С)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→ В)</a:t>
            </a:r>
            <a:endParaRPr kumimoji="0" lang="ru-RU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071546"/>
            <a:ext cx="8215369" cy="114300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Известен фрагмент таблицы истинности для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логичес-кой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Сколько из приведённых ниже логических выражений соответствуют этому фрагменту?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4143722"/>
            <a:ext cx="518457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в) (A ∧ В ∨ С) ∧ (В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→ A ∧ С)</a:t>
            </a:r>
          </a:p>
          <a:p>
            <a:pPr lvl="0" algn="just">
              <a:spcBef>
                <a:spcPct val="20000"/>
              </a:spcBef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1913"/>
              </p:ext>
            </p:extLst>
          </p:nvPr>
        </p:nvGraphicFramePr>
        <p:xfrm>
          <a:off x="2915815" y="4602440"/>
          <a:ext cx="48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1" descr="C:\Documents and Settings\Администратор.HOME-FDD52612A3\Рабочий стол\Ирина_Раб стол\10-19\1172305_blogjpg_20131007062226902_1442059232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83513"/>
            <a:ext cx="2214578" cy="196359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625090" y="5031835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56881" y="5031835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356388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4139952" y="382535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607219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2198" y="5031835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5427570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4786314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53885" y="5031835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83768" y="5031909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7" name="Рисунок 26" descr="нет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8148" y="5072074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Прямоугольник 27"/>
          <p:cNvSpPr/>
          <p:nvPr/>
        </p:nvSpPr>
        <p:spPr>
          <a:xfrm>
            <a:off x="642910" y="3429000"/>
            <a:ext cx="4071966" cy="3960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785786" y="2143116"/>
            <a:ext cx="4104000" cy="82800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 descr="нет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000372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656659" y="2168319"/>
          <a:ext cx="21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Управляющая кнопка: возврат 31">
            <a:hlinkClick r:id="rId5" action="ppaction://hlinksldjump" highlightClick="1"/>
          </p:cNvPr>
          <p:cNvSpPr/>
          <p:nvPr/>
        </p:nvSpPr>
        <p:spPr>
          <a:xfrm>
            <a:off x="8358607" y="5925080"/>
            <a:ext cx="413000" cy="413000"/>
          </a:xfrm>
          <a:prstGeom prst="actionButtonReturn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0486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9" grpId="0" animBg="1"/>
      <p:bldP spid="18" grpId="0" animBg="1"/>
      <p:bldP spid="22" grpId="0"/>
      <p:bldP spid="20" grpId="0" animBg="1"/>
      <p:bldP spid="21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Содержимое 2"/>
          <p:cNvSpPr txBox="1">
            <a:spLocks/>
          </p:cNvSpPr>
          <p:nvPr/>
        </p:nvSpPr>
        <p:spPr>
          <a:xfrm>
            <a:off x="714348" y="2151906"/>
            <a:ext cx="4214842" cy="171451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б) (A ∨ В)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(C → A)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в) (A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 ∨ С)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→ В)</a:t>
            </a:r>
            <a:endParaRPr kumimoji="0" lang="ru-RU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071546"/>
            <a:ext cx="8215369" cy="114300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Известен фрагмент таблицы истинности для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логичес-кой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Сколько из приведённых ниже логических выражений соответствуют этому фрагменту?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656659" y="2168319"/>
          <a:ext cx="21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43808" y="4143722"/>
            <a:ext cx="5184576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→ В)</a:t>
            </a:r>
          </a:p>
          <a:p>
            <a:pPr lvl="0" algn="just">
              <a:spcBef>
                <a:spcPct val="20000"/>
              </a:spcBef>
            </a:pP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26526"/>
              </p:ext>
            </p:extLst>
          </p:nvPr>
        </p:nvGraphicFramePr>
        <p:xfrm>
          <a:off x="2915815" y="4602440"/>
          <a:ext cx="432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1" descr="C:\Documents and Settings\Администратор.HOME-FDD52612A3\Рабочий стол\Ирина_Раб стол\10-19\1172305_blogjpg_20131007062226902_1442059232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83513"/>
            <a:ext cx="2214578" cy="196359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643438" y="5030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8869" y="5030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356388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4929190" y="382535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549900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0373" y="5030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4283968" y="382535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40439" y="5030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438" y="5462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68869" y="5462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40373" y="5462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40439" y="5462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3438" y="5882027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68869" y="5882027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40373" y="5882027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40439" y="5882027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785786" y="2157630"/>
            <a:ext cx="4071966" cy="1214446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4" name="Рисунок 33" descr="да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3306002"/>
            <a:ext cx="473874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Управляющая кнопка: возврат 34">
            <a:hlinkClick r:id="rId5" action="ppaction://hlinksldjump" highlightClick="1"/>
          </p:cNvPr>
          <p:cNvSpPr/>
          <p:nvPr/>
        </p:nvSpPr>
        <p:spPr>
          <a:xfrm>
            <a:off x="8358607" y="5925080"/>
            <a:ext cx="413000" cy="413000"/>
          </a:xfrm>
          <a:prstGeom prst="actionButtonReturn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7311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9" grpId="0" animBg="1"/>
      <p:bldP spid="18" grpId="0" animBg="1"/>
      <p:bldP spid="22" grpId="0"/>
      <p:bldP spid="20" grpId="0" animBg="1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pic>
        <p:nvPicPr>
          <p:cNvPr id="4" name="Picture 2" descr="C:\Documents and Settings\Администратор.HOME-FDD52612A3\Рабочий стол\Ирина_Раб стол\10-19\1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286380" y="4500570"/>
            <a:ext cx="2143140" cy="2165310"/>
          </a:xfrm>
          <a:prstGeom prst="rect">
            <a:avLst/>
          </a:prstGeom>
          <a:noFill/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72264" y="1214422"/>
          <a:ext cx="2160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1071546"/>
            <a:ext cx="5857916" cy="42862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2.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Дана логическая функция: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Содержимое 2"/>
          <p:cNvSpPr txBox="1">
            <a:spLocks/>
          </p:cNvSpPr>
          <p:nvPr/>
        </p:nvSpPr>
        <p:spPr>
          <a:xfrm>
            <a:off x="642910" y="2071678"/>
            <a:ext cx="5929354" cy="185738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Справа приведён фрагмент таблицы истинности, содержащий все наборы переменных, на которых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истинна. Определите, какому столбцу таблицы соответствует каждая из переменных.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Группа 24"/>
          <p:cNvGrpSpPr/>
          <p:nvPr/>
        </p:nvGrpSpPr>
        <p:grpSpPr>
          <a:xfrm>
            <a:off x="1285852" y="1500174"/>
            <a:ext cx="4500594" cy="430887"/>
            <a:chOff x="1785918" y="1714488"/>
            <a:chExt cx="4500594" cy="43088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85918" y="1714488"/>
              <a:ext cx="450059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F (x, y, z) =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&amp;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).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0800000" flipH="1">
              <a:off x="403940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0800000" flipH="1">
              <a:off x="450516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 flipH="1">
              <a:off x="521954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Ответ2"/>
          <p:cNvSpPr/>
          <p:nvPr/>
        </p:nvSpPr>
        <p:spPr>
          <a:xfrm>
            <a:off x="7459337" y="5929330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одержимое 2"/>
          <p:cNvSpPr txBox="1">
            <a:spLocks/>
          </p:cNvSpPr>
          <p:nvPr/>
        </p:nvSpPr>
        <p:spPr>
          <a:xfrm>
            <a:off x="642910" y="4000504"/>
            <a:ext cx="8072494" cy="264320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Существуют разные подходы к решению подобных задач: </a:t>
            </a:r>
          </a:p>
          <a:p>
            <a:pPr marL="457200" indent="-457200" algn="just">
              <a:spcBef>
                <a:spcPts val="6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1) построение полной таблицы истинности</a:t>
            </a:r>
          </a:p>
          <a:p>
            <a:pPr marL="457200" indent="-457200" algn="just">
              <a:buAutoNum type="arabicParenR"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AutoNum type="arabicParenR"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2) методом  рассуждений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твет2">
            <a:hlinkClick r:id="rId3" action="ppaction://hlinksldjump"/>
          </p:cNvPr>
          <p:cNvSpPr/>
          <p:nvPr/>
        </p:nvSpPr>
        <p:spPr>
          <a:xfrm>
            <a:off x="1071006" y="4926348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Ответ2">
            <a:hlinkClick r:id="rId4" action="ppaction://hlinksldjump"/>
          </p:cNvPr>
          <p:cNvSpPr/>
          <p:nvPr/>
        </p:nvSpPr>
        <p:spPr>
          <a:xfrm>
            <a:off x="1071006" y="5926480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6698835" y="1274571"/>
            <a:ext cx="1431309" cy="285752"/>
            <a:chOff x="6664968" y="1285860"/>
            <a:chExt cx="1431309" cy="285752"/>
          </a:xfrm>
        </p:grpSpPr>
        <p:sp>
          <p:nvSpPr>
            <p:cNvPr id="29" name="Прямоугольник 161 - на синем Х"/>
            <p:cNvSpPr/>
            <p:nvPr/>
          </p:nvSpPr>
          <p:spPr>
            <a:xfrm>
              <a:off x="7739087" y="1285860"/>
              <a:ext cx="357190" cy="28575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x</a:t>
              </a:r>
              <a:endParaRPr lang="ru-RU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Прямоугольник 161 - на синем Z"/>
            <p:cNvSpPr/>
            <p:nvPr/>
          </p:nvSpPr>
          <p:spPr>
            <a:xfrm>
              <a:off x="6664968" y="1285860"/>
              <a:ext cx="357190" cy="28575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z</a:t>
              </a:r>
              <a:endParaRPr lang="ru-RU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161 - на синем Х"/>
            <p:cNvSpPr/>
            <p:nvPr/>
          </p:nvSpPr>
          <p:spPr>
            <a:xfrm>
              <a:off x="7215206" y="1285860"/>
              <a:ext cx="357190" cy="285752"/>
            </a:xfrm>
            <a:prstGeom prst="rect">
              <a:avLst/>
            </a:prstGeom>
            <a:solidFill>
              <a:srgbClr val="4F81BD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</a:t>
              </a:r>
              <a:endParaRPr lang="ru-RU" sz="2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/>
      <p:bldP spid="21" grpId="0" animBg="1"/>
      <p:bldP spid="21" grpId="1" animBg="1"/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1071546"/>
            <a:ext cx="8286808" cy="5381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55404" y="1214422"/>
          <a:ext cx="2160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1071546"/>
            <a:ext cx="5857916" cy="135732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2. </a:t>
            </a:r>
          </a:p>
          <a:p>
            <a:pPr algn="just">
              <a:spcBef>
                <a:spcPts val="600"/>
              </a:spcBef>
            </a:pPr>
            <a:endParaRPr lang="ru-RU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55404" y="3857628"/>
          <a:ext cx="21600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Группа 24"/>
          <p:cNvGrpSpPr/>
          <p:nvPr/>
        </p:nvGrpSpPr>
        <p:grpSpPr>
          <a:xfrm>
            <a:off x="1285852" y="1428736"/>
            <a:ext cx="4500594" cy="430887"/>
            <a:chOff x="1785918" y="1714488"/>
            <a:chExt cx="4500594" cy="43088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85918" y="1714488"/>
              <a:ext cx="450059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F (x, y, z) =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&amp;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0800000" flipH="1">
              <a:off x="4067983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0800000" flipH="1">
              <a:off x="4533735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 flipH="1">
              <a:off x="527669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 descr="C:\Documents and Settings\Администратор.HOME-FDD52612A3\Рабочий стол\Ирина_Раб стол\10-19\1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4643438" y="4500570"/>
            <a:ext cx="2143140" cy="2165310"/>
          </a:xfrm>
          <a:prstGeom prst="rect">
            <a:avLst/>
          </a:prstGeom>
          <a:noFill/>
        </p:spPr>
      </p:pic>
      <p:sp>
        <p:nvSpPr>
          <p:cNvPr id="31" name="Текст-2" hidden="1"/>
          <p:cNvSpPr txBox="1">
            <a:spLocks/>
          </p:cNvSpPr>
          <p:nvPr/>
        </p:nvSpPr>
        <p:spPr>
          <a:xfrm>
            <a:off x="642910" y="1857364"/>
            <a:ext cx="5857916" cy="2786082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Выясним, при каких значениях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функция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F(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 = 0.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Конъюнкция («и») ложна, если хотя бы один из операндов равен нулю. 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Дизъюнкция («или») ложна только в случае равенства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нулю каждого из операндов, входящих в нее. </a:t>
            </a:r>
          </a:p>
        </p:txBody>
      </p:sp>
      <p:sp>
        <p:nvSpPr>
          <p:cNvPr id="33" name="Текст-3" hidden="1"/>
          <p:cNvSpPr txBox="1">
            <a:spLocks/>
          </p:cNvSpPr>
          <p:nvPr/>
        </p:nvSpPr>
        <p:spPr>
          <a:xfrm>
            <a:off x="650932" y="1857364"/>
            <a:ext cx="5857916" cy="3143272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Подберём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подходящие значения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заполняя следующую таблицу: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" name="Таблица 33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714348" y="2714620"/>
          <a:ext cx="42317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0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Группа 34" hidden="1"/>
          <p:cNvGrpSpPr/>
          <p:nvPr/>
        </p:nvGrpSpPr>
        <p:grpSpPr>
          <a:xfrm>
            <a:off x="857224" y="3143248"/>
            <a:ext cx="1714512" cy="430887"/>
            <a:chOff x="3298816" y="1714488"/>
            <a:chExt cx="1714512" cy="430887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3298816" y="1714488"/>
              <a:ext cx="171451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</a:t>
              </a:r>
            </a:p>
          </p:txBody>
        </p:sp>
        <p:cxnSp>
          <p:nvCxnSpPr>
            <p:cNvPr id="37" name="Прямая соединительная линия 36"/>
            <p:cNvCxnSpPr/>
            <p:nvPr/>
          </p:nvCxnSpPr>
          <p:spPr>
            <a:xfrm rot="10800000" flipH="1">
              <a:off x="403940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/>
            <p:nvPr/>
          </p:nvCxnSpPr>
          <p:spPr>
            <a:xfrm rot="10800000" flipH="1">
              <a:off x="450516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 hidden="1"/>
          <p:cNvGrpSpPr/>
          <p:nvPr/>
        </p:nvGrpSpPr>
        <p:grpSpPr>
          <a:xfrm>
            <a:off x="1000100" y="3571876"/>
            <a:ext cx="1428760" cy="430887"/>
            <a:chOff x="3428992" y="1714488"/>
            <a:chExt cx="1428760" cy="430887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3428992" y="1714488"/>
              <a:ext cx="14287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42" name="Прямая соединительная линия 41"/>
            <p:cNvCxnSpPr/>
            <p:nvPr/>
          </p:nvCxnSpPr>
          <p:spPr>
            <a:xfrm rot="10800000" flipH="1">
              <a:off x="3820496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 hidden="1"/>
          <p:cNvSpPr txBox="1"/>
          <p:nvPr/>
        </p:nvSpPr>
        <p:spPr>
          <a:xfrm>
            <a:off x="2857488" y="3155948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 hidden="1"/>
          <p:cNvSpPr txBox="1"/>
          <p:nvPr/>
        </p:nvSpPr>
        <p:spPr>
          <a:xfrm>
            <a:off x="3428992" y="3155948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 hidden="1"/>
          <p:cNvSpPr txBox="1"/>
          <p:nvPr/>
        </p:nvSpPr>
        <p:spPr>
          <a:xfrm>
            <a:off x="3929058" y="3155948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5" name="Таблица 44" hidden="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714348" y="2714620"/>
          <a:ext cx="42317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0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 rowSpan="2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6" name="Группа 45" hidden="1"/>
          <p:cNvGrpSpPr/>
          <p:nvPr/>
        </p:nvGrpSpPr>
        <p:grpSpPr>
          <a:xfrm>
            <a:off x="857224" y="3143248"/>
            <a:ext cx="1714512" cy="430887"/>
            <a:chOff x="3298816" y="1714488"/>
            <a:chExt cx="1714512" cy="430887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3298816" y="1714488"/>
              <a:ext cx="171451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</a:t>
              </a:r>
            </a:p>
          </p:txBody>
        </p:sp>
        <p:cxnSp>
          <p:nvCxnSpPr>
            <p:cNvPr id="48" name="Прямая соединительная линия 47"/>
            <p:cNvCxnSpPr/>
            <p:nvPr/>
          </p:nvCxnSpPr>
          <p:spPr>
            <a:xfrm rot="10800000" flipH="1">
              <a:off x="403940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rot="10800000" flipH="1">
              <a:off x="450516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 hidden="1"/>
          <p:cNvGrpSpPr/>
          <p:nvPr/>
        </p:nvGrpSpPr>
        <p:grpSpPr>
          <a:xfrm>
            <a:off x="1000100" y="3783931"/>
            <a:ext cx="1428760" cy="430887"/>
            <a:chOff x="3428992" y="1714488"/>
            <a:chExt cx="1428760" cy="430887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3428992" y="1714488"/>
              <a:ext cx="142876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52" name="Прямая соединительная линия 51"/>
            <p:cNvCxnSpPr/>
            <p:nvPr/>
          </p:nvCxnSpPr>
          <p:spPr>
            <a:xfrm rot="10800000" flipH="1">
              <a:off x="3820496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Picture 1" descr="C:\Documents and Settings\Администратор.HOME-FDD52612A3\Рабочий стол\Ирина_Раб стол\10-19\156.png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143504" y="-1500222"/>
            <a:ext cx="2145009" cy="2167200"/>
          </a:xfrm>
          <a:prstGeom prst="rect">
            <a:avLst/>
          </a:prstGeom>
          <a:noFill/>
        </p:spPr>
      </p:pic>
      <p:sp>
        <p:nvSpPr>
          <p:cNvPr id="57" name="Тескт-1-1"/>
          <p:cNvSpPr txBox="1">
            <a:spLocks/>
          </p:cNvSpPr>
          <p:nvPr/>
        </p:nvSpPr>
        <p:spPr>
          <a:xfrm>
            <a:off x="642910" y="2357430"/>
            <a:ext cx="5715040" cy="857256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Сколько строк в полной таблице истинности для данной функции?</a:t>
            </a:r>
          </a:p>
        </p:txBody>
      </p:sp>
      <p:sp>
        <p:nvSpPr>
          <p:cNvPr id="58" name="Тескт-1-2"/>
          <p:cNvSpPr txBox="1">
            <a:spLocks/>
          </p:cNvSpPr>
          <p:nvPr/>
        </p:nvSpPr>
        <p:spPr>
          <a:xfrm>
            <a:off x="642910" y="3143248"/>
            <a:ext cx="5715040" cy="1214446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Данная функция зависит от 3 логических переменных. Полная таблица истинности для нее должна состоять из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i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 строк. </a:t>
            </a:r>
          </a:p>
        </p:txBody>
      </p:sp>
      <p:sp>
        <p:nvSpPr>
          <p:cNvPr id="59" name="Тескт-1-3"/>
          <p:cNvSpPr txBox="1">
            <a:spLocks/>
          </p:cNvSpPr>
          <p:nvPr/>
        </p:nvSpPr>
        <p:spPr>
          <a:xfrm>
            <a:off x="642910" y="4286256"/>
            <a:ext cx="5715040" cy="857256"/>
          </a:xfrm>
          <a:prstGeom prst="rect">
            <a:avLst/>
          </a:prstGeom>
          <a:noFill/>
        </p:spPr>
        <p:txBody>
          <a:bodyPr/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При каких наборах переменных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 (x, y, z) =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?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7058048" y="1651329"/>
            <a:ext cx="1943108" cy="396000"/>
            <a:chOff x="7058048" y="1652917"/>
            <a:chExt cx="1943108" cy="396713"/>
          </a:xfrm>
        </p:grpSpPr>
        <p:sp>
          <p:nvSpPr>
            <p:cNvPr id="63" name="Прямоугольник 62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001024" y="1652917"/>
              <a:ext cx="1000132" cy="39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0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7058048" y="2066915"/>
            <a:ext cx="1943108" cy="430887"/>
            <a:chOff x="7058048" y="1643050"/>
            <a:chExt cx="1943108" cy="430887"/>
          </a:xfrm>
        </p:grpSpPr>
        <p:sp>
          <p:nvSpPr>
            <p:cNvPr id="69" name="Прямоугольник 68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001024" y="1643050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2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058048" y="2495550"/>
            <a:ext cx="1943108" cy="430887"/>
            <a:chOff x="7058048" y="1643050"/>
            <a:chExt cx="1943108" cy="430887"/>
          </a:xfrm>
        </p:grpSpPr>
        <p:sp>
          <p:nvSpPr>
            <p:cNvPr id="80" name="Прямоугольник 79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001024" y="1643050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3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7058048" y="2919415"/>
            <a:ext cx="1943108" cy="430887"/>
            <a:chOff x="7058048" y="1643050"/>
            <a:chExt cx="1943108" cy="430887"/>
          </a:xfrm>
        </p:grpSpPr>
        <p:sp>
          <p:nvSpPr>
            <p:cNvPr id="85" name="Прямоугольник 84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01024" y="1643050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4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Прямоугольник 87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7058048" y="3348036"/>
            <a:ext cx="1943108" cy="430887"/>
            <a:chOff x="7058048" y="1643050"/>
            <a:chExt cx="1943108" cy="430887"/>
          </a:xfrm>
        </p:grpSpPr>
        <p:sp>
          <p:nvSpPr>
            <p:cNvPr id="90" name="Прямоугольник 89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01024" y="1643050"/>
              <a:ext cx="10001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7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Прямоугольник 91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3" name="Прямоугольник 92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7058048" y="3863977"/>
            <a:ext cx="1943108" cy="430887"/>
            <a:chOff x="7058048" y="1643050"/>
            <a:chExt cx="1943108" cy="440797"/>
          </a:xfrm>
        </p:grpSpPr>
        <p:sp>
          <p:nvSpPr>
            <p:cNvPr id="95" name="Прямоугольник 94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001024" y="1643050"/>
              <a:ext cx="1000132" cy="44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1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9" name="Группа 98"/>
          <p:cNvGrpSpPr/>
          <p:nvPr/>
        </p:nvGrpSpPr>
        <p:grpSpPr>
          <a:xfrm>
            <a:off x="7058048" y="4287842"/>
            <a:ext cx="1943108" cy="430887"/>
            <a:chOff x="7058048" y="1643050"/>
            <a:chExt cx="1943108" cy="440797"/>
          </a:xfrm>
        </p:grpSpPr>
        <p:sp>
          <p:nvSpPr>
            <p:cNvPr id="100" name="Прямоугольник 99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01024" y="1643050"/>
              <a:ext cx="1000132" cy="44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5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/>
          <p:cNvGrpSpPr/>
          <p:nvPr/>
        </p:nvGrpSpPr>
        <p:grpSpPr>
          <a:xfrm>
            <a:off x="7058048" y="4716463"/>
            <a:ext cx="1943108" cy="430887"/>
            <a:chOff x="7058048" y="1643050"/>
            <a:chExt cx="1943108" cy="440797"/>
          </a:xfrm>
        </p:grpSpPr>
        <p:sp>
          <p:nvSpPr>
            <p:cNvPr id="105" name="Прямоугольник 104"/>
            <p:cNvSpPr/>
            <p:nvPr/>
          </p:nvSpPr>
          <p:spPr>
            <a:xfrm>
              <a:off x="8143900" y="1660830"/>
              <a:ext cx="78581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8001024" y="1643050"/>
              <a:ext cx="1000132" cy="44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 = 6</a:t>
              </a:r>
              <a:r>
                <a:rPr lang="ru-RU" sz="2200" baseline="-250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sz="2200" baseline="-25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Прямоугольник 106"/>
            <p:cNvSpPr/>
            <p:nvPr/>
          </p:nvSpPr>
          <p:spPr>
            <a:xfrm>
              <a:off x="7577159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/>
            <p:cNvSpPr/>
            <p:nvPr/>
          </p:nvSpPr>
          <p:spPr>
            <a:xfrm>
              <a:off x="7058048" y="1660830"/>
              <a:ext cx="71438" cy="38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2" name="Группа 111"/>
          <p:cNvGrpSpPr/>
          <p:nvPr/>
        </p:nvGrpSpPr>
        <p:grpSpPr>
          <a:xfrm>
            <a:off x="6656402" y="3870328"/>
            <a:ext cx="1431570" cy="432000"/>
            <a:chOff x="6656402" y="3870328"/>
            <a:chExt cx="1431570" cy="432000"/>
          </a:xfrm>
        </p:grpSpPr>
        <p:sp>
          <p:nvSpPr>
            <p:cNvPr id="109" name="TextBox 108"/>
            <p:cNvSpPr txBox="1"/>
            <p:nvPr/>
          </p:nvSpPr>
          <p:spPr>
            <a:xfrm>
              <a:off x="665640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15206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72797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6656402" y="4286256"/>
            <a:ext cx="1431570" cy="432000"/>
            <a:chOff x="6656402" y="3870328"/>
            <a:chExt cx="1431570" cy="432000"/>
          </a:xfrm>
        </p:grpSpPr>
        <p:sp>
          <p:nvSpPr>
            <p:cNvPr id="114" name="TextBox 113"/>
            <p:cNvSpPr txBox="1"/>
            <p:nvPr/>
          </p:nvSpPr>
          <p:spPr>
            <a:xfrm>
              <a:off x="665640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215206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72797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7" name="Группа 116"/>
          <p:cNvGrpSpPr/>
          <p:nvPr/>
        </p:nvGrpSpPr>
        <p:grpSpPr>
          <a:xfrm>
            <a:off x="6656402" y="4714884"/>
            <a:ext cx="1431570" cy="432000"/>
            <a:chOff x="6656402" y="3870328"/>
            <a:chExt cx="1431570" cy="432000"/>
          </a:xfrm>
        </p:grpSpPr>
        <p:sp>
          <p:nvSpPr>
            <p:cNvPr id="118" name="TextBox 117"/>
            <p:cNvSpPr txBox="1"/>
            <p:nvPr/>
          </p:nvSpPr>
          <p:spPr>
            <a:xfrm>
              <a:off x="665640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15206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727972" y="3870328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1" name="Тескт-1-2"/>
          <p:cNvSpPr txBox="1">
            <a:spLocks/>
          </p:cNvSpPr>
          <p:nvPr/>
        </p:nvSpPr>
        <p:spPr>
          <a:xfrm>
            <a:off x="642910" y="5000636"/>
            <a:ext cx="4000528" cy="1214446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Наборы переменных, на которых функция ложна -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001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101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110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7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7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2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31" grpId="1" build="allAtOnce"/>
      <p:bldP spid="33" grpId="0" build="p"/>
      <p:bldP spid="33" grpId="1" build="allAtOnce"/>
      <p:bldP spid="53" grpId="0"/>
      <p:bldP spid="54" grpId="0"/>
      <p:bldP spid="55" grpId="0"/>
      <p:bldP spid="57" grpId="0"/>
      <p:bldP spid="58" grpId="0"/>
      <p:bldP spid="59" grpId="0"/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71472" y="1071546"/>
            <a:ext cx="8286808" cy="5381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5516570" y="1525574"/>
            <a:ext cx="828000" cy="35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55404" y="1214422"/>
          <a:ext cx="2160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1071546"/>
            <a:ext cx="5857916" cy="135732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2. </a:t>
            </a:r>
          </a:p>
          <a:p>
            <a:pPr algn="just">
              <a:spcBef>
                <a:spcPts val="600"/>
              </a:spcBef>
            </a:pPr>
            <a:endParaRPr lang="ru-RU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55404" y="3857628"/>
          <a:ext cx="21600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2" name="Управляющая кнопка: возврат 121">
            <a:hlinkClick r:id="rId2" action="ppaction://hlinksldjump" highlightClick="1"/>
          </p:cNvPr>
          <p:cNvSpPr/>
          <p:nvPr/>
        </p:nvSpPr>
        <p:spPr>
          <a:xfrm>
            <a:off x="8358607" y="5925080"/>
            <a:ext cx="413000" cy="413000"/>
          </a:xfrm>
          <a:prstGeom prst="actionButtonReturn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104" name="Текст-2"/>
          <p:cNvSpPr txBox="1">
            <a:spLocks/>
          </p:cNvSpPr>
          <p:nvPr/>
        </p:nvSpPr>
        <p:spPr>
          <a:xfrm>
            <a:off x="650848" y="2285992"/>
            <a:ext cx="5857916" cy="857256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Выясним, при каких значениях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функция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F(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z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) = 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2951786" y="1428736"/>
            <a:ext cx="135732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0</a:t>
            </a:r>
            <a:endParaRPr lang="ru-RU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4768534" y="1428736"/>
            <a:ext cx="82800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=0</a:t>
            </a:r>
          </a:p>
        </p:txBody>
      </p:sp>
      <p:sp>
        <p:nvSpPr>
          <p:cNvPr id="126" name="Текст-2-3"/>
          <p:cNvSpPr txBox="1">
            <a:spLocks/>
          </p:cNvSpPr>
          <p:nvPr/>
        </p:nvSpPr>
        <p:spPr>
          <a:xfrm>
            <a:off x="676248" y="3168648"/>
            <a:ext cx="5724000" cy="1117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Дизъюнкция («или») ложна только в случае равенства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нулю каждого из операндов, входящих в нее. </a:t>
            </a:r>
          </a:p>
        </p:txBody>
      </p:sp>
      <p:sp>
        <p:nvSpPr>
          <p:cNvPr id="127" name="Текст-2-2"/>
          <p:cNvSpPr txBox="1">
            <a:spLocks/>
          </p:cNvSpPr>
          <p:nvPr/>
        </p:nvSpPr>
        <p:spPr>
          <a:xfrm>
            <a:off x="668310" y="3176586"/>
            <a:ext cx="5724000" cy="1116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anchorCtr="0"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Конъюнкция («и») ложна, если хотя бы один из операндов равен нулю. </a:t>
            </a:r>
          </a:p>
        </p:txBody>
      </p:sp>
      <p:sp>
        <p:nvSpPr>
          <p:cNvPr id="158" name="Текст-2-4"/>
          <p:cNvSpPr txBox="1">
            <a:spLocks/>
          </p:cNvSpPr>
          <p:nvPr/>
        </p:nvSpPr>
        <p:spPr>
          <a:xfrm>
            <a:off x="642910" y="3286124"/>
            <a:ext cx="5857916" cy="1143008"/>
          </a:xfrm>
          <a:prstGeom prst="rect">
            <a:avLst/>
          </a:prstGeom>
          <a:noFill/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Сравним эту таблицу с восстановленным фрагментом исходной таблицы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истин-ности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aphicFrame>
        <p:nvGraphicFramePr>
          <p:cNvPr id="128" name="Таблица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768928" y="4429132"/>
          <a:ext cx="423170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0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47" name="Группа 146"/>
          <p:cNvGrpSpPr/>
          <p:nvPr/>
        </p:nvGrpSpPr>
        <p:grpSpPr>
          <a:xfrm>
            <a:off x="911804" y="4857760"/>
            <a:ext cx="1714512" cy="859515"/>
            <a:chOff x="911804" y="4857760"/>
            <a:chExt cx="1714512" cy="859515"/>
          </a:xfrm>
        </p:grpSpPr>
        <p:grpSp>
          <p:nvGrpSpPr>
            <p:cNvPr id="129" name="Группа 34"/>
            <p:cNvGrpSpPr/>
            <p:nvPr/>
          </p:nvGrpSpPr>
          <p:grpSpPr>
            <a:xfrm>
              <a:off x="911804" y="4857760"/>
              <a:ext cx="1714512" cy="430887"/>
              <a:chOff x="3298816" y="1714488"/>
              <a:chExt cx="1714512" cy="430887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3298816" y="1714488"/>
                <a:ext cx="171451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cxnSp>
            <p:nvCxnSpPr>
              <p:cNvPr id="131" name="Прямая соединительная линия 130"/>
              <p:cNvCxnSpPr/>
              <p:nvPr/>
            </p:nvCxnSpPr>
            <p:spPr>
              <a:xfrm rot="10800000" flipH="1">
                <a:off x="4039408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>
              <a:xfrm rot="10800000" flipH="1">
                <a:off x="4505160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Группа 39"/>
            <p:cNvGrpSpPr/>
            <p:nvPr/>
          </p:nvGrpSpPr>
          <p:grpSpPr>
            <a:xfrm>
              <a:off x="1054680" y="5286388"/>
              <a:ext cx="1428760" cy="430887"/>
              <a:chOff x="3428992" y="1714488"/>
              <a:chExt cx="1428760" cy="430887"/>
            </a:xfrm>
          </p:grpSpPr>
          <p:sp>
            <p:nvSpPr>
              <p:cNvPr id="134" name="Прямоугольник 133"/>
              <p:cNvSpPr/>
              <p:nvPr/>
            </p:nvSpPr>
            <p:spPr>
              <a:xfrm>
                <a:off x="3428992" y="1714488"/>
                <a:ext cx="14287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  <p:cxnSp>
            <p:nvCxnSpPr>
              <p:cNvPr id="135" name="Прямая соединительная линия 134"/>
              <p:cNvCxnSpPr/>
              <p:nvPr/>
            </p:nvCxnSpPr>
            <p:spPr>
              <a:xfrm rot="10800000" flipH="1">
                <a:off x="3820496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Группа 147"/>
          <p:cNvGrpSpPr/>
          <p:nvPr/>
        </p:nvGrpSpPr>
        <p:grpSpPr>
          <a:xfrm>
            <a:off x="2912068" y="4855220"/>
            <a:ext cx="1431570" cy="432000"/>
            <a:chOff x="2912068" y="4870460"/>
            <a:chExt cx="1431570" cy="432000"/>
          </a:xfrm>
        </p:grpSpPr>
        <p:sp>
          <p:nvSpPr>
            <p:cNvPr id="136" name="TextBox 135"/>
            <p:cNvSpPr txBox="1"/>
            <p:nvPr/>
          </p:nvSpPr>
          <p:spPr>
            <a:xfrm>
              <a:off x="291206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453092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98363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39" name="Таблица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768928" y="4429132"/>
          <a:ext cx="42317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20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 rowSpan="2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 v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9" name="Группа 148"/>
          <p:cNvGrpSpPr/>
          <p:nvPr/>
        </p:nvGrpSpPr>
        <p:grpSpPr>
          <a:xfrm>
            <a:off x="911804" y="4857760"/>
            <a:ext cx="1714512" cy="1071570"/>
            <a:chOff x="911804" y="4857760"/>
            <a:chExt cx="1714512" cy="1071570"/>
          </a:xfrm>
        </p:grpSpPr>
        <p:grpSp>
          <p:nvGrpSpPr>
            <p:cNvPr id="140" name="Группа 45"/>
            <p:cNvGrpSpPr/>
            <p:nvPr/>
          </p:nvGrpSpPr>
          <p:grpSpPr>
            <a:xfrm>
              <a:off x="911804" y="4857760"/>
              <a:ext cx="1714512" cy="430887"/>
              <a:chOff x="3298816" y="1714488"/>
              <a:chExt cx="1714512" cy="430887"/>
            </a:xfrm>
          </p:grpSpPr>
          <p:sp>
            <p:nvSpPr>
              <p:cNvPr id="141" name="Прямоугольник 140"/>
              <p:cNvSpPr/>
              <p:nvPr/>
            </p:nvSpPr>
            <p:spPr>
              <a:xfrm>
                <a:off x="3298816" y="1714488"/>
                <a:ext cx="171451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)</a:t>
                </a:r>
              </a:p>
            </p:txBody>
          </p:sp>
          <p:cxnSp>
            <p:nvCxnSpPr>
              <p:cNvPr id="142" name="Прямая соединительная линия 141"/>
              <p:cNvCxnSpPr/>
              <p:nvPr/>
            </p:nvCxnSpPr>
            <p:spPr>
              <a:xfrm rot="10800000" flipH="1">
                <a:off x="4039408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Прямая соединительная линия 142"/>
              <p:cNvCxnSpPr/>
              <p:nvPr/>
            </p:nvCxnSpPr>
            <p:spPr>
              <a:xfrm rot="10800000" flipH="1">
                <a:off x="4505160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Группа 49"/>
            <p:cNvGrpSpPr/>
            <p:nvPr/>
          </p:nvGrpSpPr>
          <p:grpSpPr>
            <a:xfrm>
              <a:off x="1054680" y="5498443"/>
              <a:ext cx="1428760" cy="430887"/>
              <a:chOff x="3428992" y="1714488"/>
              <a:chExt cx="1428760" cy="430887"/>
            </a:xfrm>
          </p:grpSpPr>
          <p:sp>
            <p:nvSpPr>
              <p:cNvPr id="145" name="Прямоугольник 144"/>
              <p:cNvSpPr/>
              <p:nvPr/>
            </p:nvSpPr>
            <p:spPr>
              <a:xfrm>
                <a:off x="3428992" y="1714488"/>
                <a:ext cx="142876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 ∨ </a:t>
                </a:r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ru-RU" sz="2200" dirty="0" smtClean="0">
                    <a:latin typeface="Arial" pitchFamily="34" charset="0"/>
                    <a:cs typeface="Arial" pitchFamily="34" charset="0"/>
                  </a:rPr>
                  <a:t>)</a:t>
                </a:r>
              </a:p>
            </p:txBody>
          </p:sp>
          <p:cxnSp>
            <p:nvCxnSpPr>
              <p:cNvPr id="146" name="Прямая соединительная линия 145"/>
              <p:cNvCxnSpPr/>
              <p:nvPr/>
            </p:nvCxnSpPr>
            <p:spPr>
              <a:xfrm rot="10800000" flipH="1">
                <a:off x="3820496" y="1805382"/>
                <a:ext cx="1800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Группа 24"/>
          <p:cNvGrpSpPr/>
          <p:nvPr/>
        </p:nvGrpSpPr>
        <p:grpSpPr>
          <a:xfrm>
            <a:off x="1285852" y="1428736"/>
            <a:ext cx="4500594" cy="430887"/>
            <a:chOff x="1785918" y="1714488"/>
            <a:chExt cx="4500594" cy="43088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85918" y="1714488"/>
              <a:ext cx="450059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F (x, y, z) =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 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&amp;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0800000" flipH="1">
              <a:off x="396715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0800000" flipH="1">
              <a:off x="444166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 flipH="1">
              <a:off x="537051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Группа 149"/>
          <p:cNvGrpSpPr/>
          <p:nvPr/>
        </p:nvGrpSpPr>
        <p:grpSpPr>
          <a:xfrm>
            <a:off x="2912068" y="5286388"/>
            <a:ext cx="1431570" cy="432000"/>
            <a:chOff x="2912068" y="4870460"/>
            <a:chExt cx="1431570" cy="432000"/>
          </a:xfrm>
        </p:grpSpPr>
        <p:sp>
          <p:nvSpPr>
            <p:cNvPr id="151" name="TextBox 150"/>
            <p:cNvSpPr txBox="1"/>
            <p:nvPr/>
          </p:nvSpPr>
          <p:spPr>
            <a:xfrm>
              <a:off x="291206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458172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98363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4" name="Группа 153"/>
          <p:cNvGrpSpPr/>
          <p:nvPr/>
        </p:nvGrpSpPr>
        <p:grpSpPr>
          <a:xfrm>
            <a:off x="2912068" y="5715016"/>
            <a:ext cx="1431570" cy="432000"/>
            <a:chOff x="2912068" y="4870460"/>
            <a:chExt cx="1431570" cy="432000"/>
          </a:xfrm>
        </p:grpSpPr>
        <p:sp>
          <p:nvSpPr>
            <p:cNvPr id="155" name="TextBox 154"/>
            <p:cNvSpPr txBox="1"/>
            <p:nvPr/>
          </p:nvSpPr>
          <p:spPr>
            <a:xfrm>
              <a:off x="291206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458172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983638" y="4870460"/>
              <a:ext cx="360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Прямоугольник 158"/>
          <p:cNvSpPr/>
          <p:nvPr/>
        </p:nvSpPr>
        <p:spPr>
          <a:xfrm>
            <a:off x="2844788" y="5286388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Прямоугольник 159"/>
          <p:cNvSpPr/>
          <p:nvPr/>
        </p:nvSpPr>
        <p:spPr>
          <a:xfrm>
            <a:off x="6572264" y="3857628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60 X"/>
          <p:cNvSpPr/>
          <p:nvPr/>
        </p:nvSpPr>
        <p:spPr>
          <a:xfrm>
            <a:off x="7631134" y="1214422"/>
            <a:ext cx="540000" cy="4286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Прямоугольник 161 - на синем Х"/>
          <p:cNvSpPr/>
          <p:nvPr/>
        </p:nvSpPr>
        <p:spPr>
          <a:xfrm>
            <a:off x="7715272" y="1246172"/>
            <a:ext cx="381005" cy="35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Прямоугольник 162"/>
          <p:cNvSpPr/>
          <p:nvPr/>
        </p:nvSpPr>
        <p:spPr>
          <a:xfrm>
            <a:off x="7097730" y="3857628"/>
            <a:ext cx="540000" cy="128588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63"/>
          <p:cNvSpPr/>
          <p:nvPr/>
        </p:nvSpPr>
        <p:spPr>
          <a:xfrm>
            <a:off x="3357553" y="4857760"/>
            <a:ext cx="540000" cy="128588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 164 Y"/>
          <p:cNvSpPr/>
          <p:nvPr/>
        </p:nvSpPr>
        <p:spPr>
          <a:xfrm>
            <a:off x="7097730" y="1214422"/>
            <a:ext cx="540000" cy="4286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y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Прямоугольник 161 - на синем Z"/>
          <p:cNvSpPr/>
          <p:nvPr/>
        </p:nvSpPr>
        <p:spPr>
          <a:xfrm>
            <a:off x="6572264" y="1284272"/>
            <a:ext cx="500066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Прямоугольник 161 - на синем Y"/>
          <p:cNvSpPr/>
          <p:nvPr/>
        </p:nvSpPr>
        <p:spPr>
          <a:xfrm>
            <a:off x="7137418" y="1246172"/>
            <a:ext cx="447678" cy="35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Documents and Settings\Администратор.HOME-FDD52612A3\Рабочий стол\Ирина_Раб стол\10-19\1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4643438" y="4500570"/>
            <a:ext cx="2143140" cy="2165310"/>
          </a:xfrm>
          <a:prstGeom prst="rect">
            <a:avLst/>
          </a:prstGeom>
          <a:noFill/>
        </p:spPr>
      </p:pic>
      <p:sp>
        <p:nvSpPr>
          <p:cNvPr id="62" name="Содержимое 2"/>
          <p:cNvSpPr txBox="1">
            <a:spLocks/>
          </p:cNvSpPr>
          <p:nvPr/>
        </p:nvSpPr>
        <p:spPr>
          <a:xfrm>
            <a:off x="6643702" y="5286388"/>
            <a:ext cx="2071702" cy="50006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z, y, x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4" grpId="1" animBg="1"/>
      <p:bldP spid="113" grpId="0" animBg="1"/>
      <p:bldP spid="113" grpId="1" animBg="1"/>
      <p:bldP spid="113" grpId="2" animBg="1"/>
      <p:bldP spid="113" grpId="3" animBg="1"/>
      <p:bldP spid="117" grpId="0" animBg="1"/>
      <p:bldP spid="117" grpId="1" animBg="1"/>
      <p:bldP spid="117" grpId="2" animBg="1"/>
      <p:bldP spid="117" grpId="3" animBg="1"/>
      <p:bldP spid="126" grpId="0" animBg="1"/>
      <p:bldP spid="126" grpId="1" animBg="1"/>
      <p:bldP spid="127" grpId="0" animBg="1"/>
      <p:bldP spid="127" grpId="1" animBg="1"/>
      <p:bldP spid="158" grpId="0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3" grpId="0" animBg="1"/>
      <p:bldP spid="163" grpId="1" animBg="1"/>
      <p:bldP spid="164" grpId="0" animBg="1"/>
      <p:bldP spid="164" grpId="1" animBg="1"/>
      <p:bldP spid="165" grpId="0" animBg="1"/>
      <p:bldP spid="165" grpId="1" animBg="1"/>
      <p:bldP spid="166" grpId="0" animBg="1"/>
      <p:bldP spid="169" grpId="0" animBg="1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571472" y="1071546"/>
            <a:ext cx="8286808" cy="5381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2214554"/>
            <a:ext cx="5786478" cy="78581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 данном примере два логических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выра-жения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связаны операцией «и».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85728"/>
            <a:ext cx="8244950" cy="582594"/>
          </a:xfrm>
        </p:spPr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pic>
        <p:nvPicPr>
          <p:cNvPr id="4" name="Picture 2" descr="C:\Documents and Settings\Администратор.HOME-FDD52612A3\Рабочий стол\Ирина_Раб стол\10-19\1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6715140" y="4500570"/>
            <a:ext cx="2143140" cy="2165310"/>
          </a:xfrm>
          <a:prstGeom prst="rect">
            <a:avLst/>
          </a:prstGeom>
          <a:noFill/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714348" y="5214950"/>
            <a:ext cx="6215106" cy="50006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Тогда в строках, где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значение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1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9" name="Содержимое 2"/>
          <p:cNvSpPr txBox="1">
            <a:spLocks/>
          </p:cNvSpPr>
          <p:nvPr/>
        </p:nvSpPr>
        <p:spPr>
          <a:xfrm>
            <a:off x="642910" y="1071546"/>
            <a:ext cx="5857916" cy="135732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2. </a:t>
            </a:r>
          </a:p>
          <a:p>
            <a:pPr algn="just">
              <a:spcBef>
                <a:spcPts val="600"/>
              </a:spcBef>
            </a:pPr>
            <a:endParaRPr lang="ru-RU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995601" y="1428736"/>
            <a:ext cx="1357322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</a:t>
            </a:r>
            <a:endParaRPr lang="ru-RU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808953" y="1428736"/>
            <a:ext cx="828000" cy="714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=1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1337412" y="1428736"/>
            <a:ext cx="4500594" cy="430887"/>
            <a:chOff x="1785918" y="1714488"/>
            <a:chExt cx="4500594" cy="430887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1785918" y="1714488"/>
              <a:ext cx="450059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F (x, y, z) =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 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&amp;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0800000" flipH="1">
              <a:off x="3978901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0800000" flipH="1">
              <a:off x="4443456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 flipH="1">
              <a:off x="5348747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/>
          <p:cNvGrpSpPr/>
          <p:nvPr/>
        </p:nvGrpSpPr>
        <p:grpSpPr>
          <a:xfrm>
            <a:off x="642910" y="4214818"/>
            <a:ext cx="1571636" cy="430887"/>
            <a:chOff x="1785918" y="1714488"/>
            <a:chExt cx="1571636" cy="430887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1785918" y="1714488"/>
              <a:ext cx="157163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 = 1</a:t>
              </a:r>
            </a:p>
          </p:txBody>
        </p:sp>
        <p:cxnSp>
          <p:nvCxnSpPr>
            <p:cNvPr id="34" name="Прямая соединительная линия 33"/>
            <p:cNvCxnSpPr/>
            <p:nvPr/>
          </p:nvCxnSpPr>
          <p:spPr>
            <a:xfrm rot="10800000" flipH="1">
              <a:off x="1958611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Прямоугольная выноска 37"/>
          <p:cNvSpPr/>
          <p:nvPr/>
        </p:nvSpPr>
        <p:spPr>
          <a:xfrm>
            <a:off x="785786" y="4714884"/>
            <a:ext cx="428628" cy="357190"/>
          </a:xfrm>
          <a:prstGeom prst="wedgeRectCallout">
            <a:avLst>
              <a:gd name="adj1" fmla="val -25277"/>
              <a:gd name="adj2" fmla="val -81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39" name="Прямоугольная выноска 38"/>
          <p:cNvSpPr/>
          <p:nvPr/>
        </p:nvSpPr>
        <p:spPr>
          <a:xfrm>
            <a:off x="1643042" y="4714884"/>
            <a:ext cx="428628" cy="357190"/>
          </a:xfrm>
          <a:prstGeom prst="wedgeRectCallout">
            <a:avLst>
              <a:gd name="adj1" fmla="val -100832"/>
              <a:gd name="adj2" fmla="val -81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1" name="Содержимое 2"/>
          <p:cNvSpPr txBox="1">
            <a:spLocks/>
          </p:cNvSpPr>
          <p:nvPr/>
        </p:nvSpPr>
        <p:spPr>
          <a:xfrm>
            <a:off x="2357422" y="4214818"/>
            <a:ext cx="3929090" cy="500066"/>
          </a:xfrm>
          <a:prstGeom prst="rect">
            <a:avLst/>
          </a:prstGeo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не 2-я переменная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Содержимое 2"/>
          <p:cNvSpPr txBox="1">
            <a:spLocks/>
          </p:cNvSpPr>
          <p:nvPr/>
        </p:nvSpPr>
        <p:spPr>
          <a:xfrm>
            <a:off x="2357422" y="4572008"/>
            <a:ext cx="3929090" cy="500066"/>
          </a:xfrm>
          <a:prstGeom prst="rect">
            <a:avLst/>
          </a:prstGeo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не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-я переменная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Содержимое 2"/>
          <p:cNvSpPr txBox="1">
            <a:spLocks/>
          </p:cNvSpPr>
          <p:nvPr/>
        </p:nvSpPr>
        <p:spPr>
          <a:xfrm>
            <a:off x="857224" y="5500702"/>
            <a:ext cx="3929090" cy="500066"/>
          </a:xfrm>
          <a:prstGeom prst="rect">
            <a:avLst/>
          </a:prstGeo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-я переменная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Содержимое 2"/>
          <p:cNvSpPr txBox="1">
            <a:spLocks/>
          </p:cNvSpPr>
          <p:nvPr/>
        </p:nvSpPr>
        <p:spPr>
          <a:xfrm>
            <a:off x="857224" y="5857892"/>
            <a:ext cx="3929090" cy="500066"/>
          </a:xfrm>
          <a:prstGeom prst="rect">
            <a:avLst/>
          </a:prstGeo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- 1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-я переменная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Текст-2-3"/>
          <p:cNvSpPr txBox="1">
            <a:spLocks/>
          </p:cNvSpPr>
          <p:nvPr/>
        </p:nvSpPr>
        <p:spPr>
          <a:xfrm>
            <a:off x="676248" y="3000372"/>
            <a:ext cx="5724000" cy="11176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Конъюнкция («и») истинна тогда и только тогда, когда каждый из операндов, входящих в нее, равен истине. </a:t>
            </a: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55404" y="1214422"/>
          <a:ext cx="2160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?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Прямоугольник 27"/>
          <p:cNvSpPr/>
          <p:nvPr/>
        </p:nvSpPr>
        <p:spPr>
          <a:xfrm>
            <a:off x="5516570" y="1525574"/>
            <a:ext cx="82800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 1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6572264" y="2071678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ая выноска 41"/>
          <p:cNvSpPr/>
          <p:nvPr/>
        </p:nvSpPr>
        <p:spPr>
          <a:xfrm>
            <a:off x="5929322" y="2571744"/>
            <a:ext cx="2786082" cy="857256"/>
          </a:xfrm>
          <a:prstGeom prst="wedgeRectCallout">
            <a:avLst>
              <a:gd name="adj1" fmla="val 5061"/>
              <a:gd name="adj2" fmla="val -722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х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 может быть</a:t>
            </a:r>
            <a:b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2-й переменной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6572264" y="2928934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5929322" y="3429000"/>
            <a:ext cx="2786082" cy="857256"/>
          </a:xfrm>
          <a:prstGeom prst="wedgeRectCallout">
            <a:avLst>
              <a:gd name="adj1" fmla="val -12131"/>
              <a:gd name="adj2" fmla="val -688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х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не может быть</a:t>
            </a:r>
            <a:b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переменной</a:t>
            </a:r>
          </a:p>
        </p:txBody>
      </p:sp>
      <p:sp>
        <p:nvSpPr>
          <p:cNvPr id="46" name="Прямоугольник 160 X"/>
          <p:cNvSpPr/>
          <p:nvPr/>
        </p:nvSpPr>
        <p:spPr>
          <a:xfrm>
            <a:off x="7629229" y="1214422"/>
            <a:ext cx="540000" cy="4286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x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161 - на синем Х"/>
          <p:cNvSpPr/>
          <p:nvPr/>
        </p:nvSpPr>
        <p:spPr>
          <a:xfrm>
            <a:off x="7720037" y="1285860"/>
            <a:ext cx="357190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6572264" y="2500306"/>
            <a:ext cx="2143140" cy="428628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ая выноска 48"/>
          <p:cNvSpPr/>
          <p:nvPr/>
        </p:nvSpPr>
        <p:spPr>
          <a:xfrm>
            <a:off x="5929322" y="3000372"/>
            <a:ext cx="2786082" cy="857256"/>
          </a:xfrm>
          <a:prstGeom prst="wedgeRectCallout">
            <a:avLst>
              <a:gd name="adj1" fmla="val -12131"/>
              <a:gd name="adj2" fmla="val -688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 – 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не может быть</a:t>
            </a:r>
            <a:b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2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переменной</a:t>
            </a:r>
          </a:p>
        </p:txBody>
      </p:sp>
      <p:sp>
        <p:nvSpPr>
          <p:cNvPr id="50" name="Прямоугольник 160 X"/>
          <p:cNvSpPr/>
          <p:nvPr/>
        </p:nvSpPr>
        <p:spPr>
          <a:xfrm>
            <a:off x="7098048" y="1214422"/>
            <a:ext cx="540000" cy="4286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y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Прямоугольник 160 X"/>
          <p:cNvSpPr/>
          <p:nvPr/>
        </p:nvSpPr>
        <p:spPr>
          <a:xfrm>
            <a:off x="6557750" y="1214422"/>
            <a:ext cx="540000" cy="428628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z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161 - на синем Z"/>
          <p:cNvSpPr/>
          <p:nvPr/>
        </p:nvSpPr>
        <p:spPr>
          <a:xfrm>
            <a:off x="6653227" y="1285860"/>
            <a:ext cx="357190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Прямоугольник 161 - на синем Х"/>
          <p:cNvSpPr/>
          <p:nvPr/>
        </p:nvSpPr>
        <p:spPr>
          <a:xfrm>
            <a:off x="7186631" y="1285860"/>
            <a:ext cx="357190" cy="285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Прямоугольная выноска 56"/>
          <p:cNvSpPr/>
          <p:nvPr/>
        </p:nvSpPr>
        <p:spPr>
          <a:xfrm>
            <a:off x="1071538" y="4714884"/>
            <a:ext cx="714380" cy="357190"/>
          </a:xfrm>
          <a:prstGeom prst="wedgeRectCallout">
            <a:avLst>
              <a:gd name="adj1" fmla="val -27944"/>
              <a:gd name="adj2" fmla="val -49499"/>
            </a:avLst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или</a:t>
            </a:r>
          </a:p>
        </p:txBody>
      </p:sp>
      <p:sp>
        <p:nvSpPr>
          <p:cNvPr id="58" name="Содержимое 2"/>
          <p:cNvSpPr txBox="1">
            <a:spLocks/>
          </p:cNvSpPr>
          <p:nvPr/>
        </p:nvSpPr>
        <p:spPr>
          <a:xfrm>
            <a:off x="6643702" y="4233868"/>
            <a:ext cx="2071702" cy="500066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z, y, x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9" grpId="0" animBg="1"/>
      <p:bldP spid="30" grpId="0" animBg="1"/>
      <p:bldP spid="38" grpId="0" animBg="1"/>
      <p:bldP spid="39" grpId="0" animBg="1"/>
      <p:bldP spid="41" grpId="0"/>
      <p:bldP spid="43" grpId="0"/>
      <p:bldP spid="51" grpId="0"/>
      <p:bldP spid="52" grpId="0"/>
      <p:bldP spid="56" grpId="0" animBg="1"/>
      <p:bldP spid="28" grpId="0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3" grpId="0" animBg="1"/>
      <p:bldP spid="53" grpId="1" animBg="1"/>
      <p:bldP spid="54" grpId="0" animBg="1"/>
      <p:bldP spid="55" grpId="0" animBg="1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 indent="268288"/>
            <a:r>
              <a:rPr lang="ru-RU" dirty="0" smtClean="0"/>
              <a:t>Таблицу значений, которые принимает логическое выражение при всех сочетаниях значений (наборах) входящих в него переменных, называют </a:t>
            </a:r>
            <a:r>
              <a:rPr lang="ru-RU" b="1" dirty="0" smtClean="0"/>
              <a:t>таблицей истинности логического выражения</a:t>
            </a:r>
            <a:r>
              <a:rPr lang="ru-RU" dirty="0" smtClean="0"/>
              <a:t>.</a:t>
            </a:r>
          </a:p>
          <a:p>
            <a:pPr indent="268288"/>
            <a:r>
              <a:rPr lang="ru-RU" dirty="0" smtClean="0"/>
              <a:t>Истинность логического выражения можно доказать путём построения его таблицы истинности.</a:t>
            </a:r>
          </a:p>
          <a:p>
            <a:pPr indent="268288"/>
            <a:endParaRPr lang="ru-RU" dirty="0" smtClean="0"/>
          </a:p>
          <a:p>
            <a:pPr indent="268288"/>
            <a:r>
              <a:rPr lang="ru-RU" dirty="0" smtClean="0"/>
              <a:t>Функцию от </a:t>
            </a:r>
            <a:r>
              <a:rPr lang="ru-RU" i="1" dirty="0" smtClean="0"/>
              <a:t>n</a:t>
            </a:r>
            <a:r>
              <a:rPr lang="ru-RU" dirty="0" smtClean="0"/>
              <a:t> переменных, аргументы которой и сама функция принимают только два значения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i="1" dirty="0" smtClean="0"/>
              <a:t>0</a:t>
            </a:r>
            <a:r>
              <a:rPr lang="ru-RU" dirty="0" smtClean="0"/>
              <a:t> и </a:t>
            </a:r>
            <a:r>
              <a:rPr lang="ru-RU" i="1" dirty="0" smtClean="0"/>
              <a:t>1</a:t>
            </a:r>
            <a:r>
              <a:rPr lang="ru-RU" dirty="0" smtClean="0"/>
              <a:t>, называют </a:t>
            </a:r>
            <a:r>
              <a:rPr lang="ru-RU" b="1" dirty="0" smtClean="0"/>
              <a:t>логической функцией</a:t>
            </a:r>
            <a:r>
              <a:rPr lang="ru-RU" dirty="0" smtClean="0"/>
              <a:t>. </a:t>
            </a:r>
          </a:p>
          <a:p>
            <a:pPr indent="268288"/>
            <a:r>
              <a:rPr lang="ru-RU" dirty="0" smtClean="0"/>
              <a:t>Таблица истинности может рассматриваться как способ задания логической функции.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572264" y="1214422"/>
          <a:ext cx="21600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z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y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1071546"/>
            <a:ext cx="5857916" cy="114300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</a:t>
            </a:r>
            <a:r>
              <a:rPr lang="en-US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Проверьте правильность решения задания №2. Для этого составьте таблицу истинности.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Группа 24"/>
          <p:cNvGrpSpPr/>
          <p:nvPr/>
        </p:nvGrpSpPr>
        <p:grpSpPr>
          <a:xfrm>
            <a:off x="1285852" y="2214554"/>
            <a:ext cx="4500594" cy="430887"/>
            <a:chOff x="1785918" y="1714488"/>
            <a:chExt cx="4500594" cy="43088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785918" y="1714488"/>
              <a:ext cx="450059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F (x, y, z) =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z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)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&amp;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x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∨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y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).</a:t>
              </a:r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0800000" flipH="1">
              <a:off x="4039408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0800000" flipH="1">
              <a:off x="450516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0800000" flipH="1">
              <a:off x="5219540" y="1805382"/>
              <a:ext cx="180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642910" y="1071546"/>
            <a:ext cx="8143932" cy="428628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4.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Составлена таблица истинности для логического выражения, содержащего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переменных. Известно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— количество строк, в которых выражение принимает значение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Требуется выяснить, в скольких случаях логическое выражение примет значение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при следующих значениях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just"/>
            <a:r>
              <a:rPr lang="ru-RU" sz="2200" i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9</a:t>
            </a:r>
          </a:p>
          <a:p>
            <a:pPr marL="457200" indent="-457200" algn="just">
              <a:buAutoNum type="arabicParenR"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156</a:t>
            </a:r>
          </a:p>
          <a:p>
            <a:pPr algn="just"/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12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1596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Ответ2"/>
          <p:cNvSpPr/>
          <p:nvPr/>
        </p:nvSpPr>
        <p:spPr>
          <a:xfrm>
            <a:off x="6072198" y="5929330"/>
            <a:ext cx="2683283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/ Ответ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554" y="3414486"/>
            <a:ext cx="57864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9 = 16 – 9 = 7</a:t>
            </a:r>
          </a:p>
          <a:p>
            <a:endParaRPr lang="ru-RU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156 = 256 – 156 = 100</a:t>
            </a:r>
          </a:p>
          <a:p>
            <a:endParaRPr lang="ru-RU" sz="22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="1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1596 = 4096 – 1596 = 2500</a:t>
            </a:r>
            <a:endParaRPr lang="ru-RU" sz="2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http://xn--80aanlrjbcx2b7fsb.xn--p1ai/wp-content/uploads/2015/07/156.jpg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http://iq230.com/images/sampledata/1/teacher-desk.jpg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http://www.s.0512.com.ua/s/8/section/doska/upload/pers/8/img/doska/000/000/123/1172305_blogjpg_20131007062226902_144205923264.jpg</a:t>
            </a:r>
          </a:p>
          <a:p>
            <a:pPr marL="177800" indent="-177800">
              <a:buFont typeface="Arial" pitchFamily="34" charset="0"/>
              <a:buChar char="•"/>
            </a:pPr>
            <a:endParaRPr lang="en-US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1463" indent="-271463"/>
            <a:r>
              <a:rPr lang="ru-RU" dirty="0" smtClean="0"/>
              <a:t>таблицы истинности</a:t>
            </a:r>
          </a:p>
          <a:p>
            <a:pPr marL="271463" indent="-271463"/>
            <a:r>
              <a:rPr lang="ru-RU" dirty="0" smtClean="0"/>
              <a:t>логическая функция</a:t>
            </a:r>
          </a:p>
          <a:p>
            <a:pPr marL="271463" indent="-271463" algn="l"/>
            <a:r>
              <a:rPr lang="ru-RU" dirty="0" smtClean="0"/>
              <a:t>равносильные (эквивалентные) логические выражения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Таблица истинности</a:t>
            </a:r>
            <a:endParaRPr lang="ru-RU" dirty="0"/>
          </a:p>
        </p:txBody>
      </p:sp>
      <p:sp>
        <p:nvSpPr>
          <p:cNvPr id="12" name="Подзаголовок 5"/>
          <p:cNvSpPr txBox="1">
            <a:spLocks/>
          </p:cNvSpPr>
          <p:nvPr/>
        </p:nvSpPr>
        <p:spPr>
          <a:xfrm>
            <a:off x="1428728" y="1071546"/>
            <a:ext cx="7358113" cy="142876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Таблицу значений, которые принимает логическое выражение при всех сочетаниях значений (наборах) входящих в него переменных, называют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таблицей истинности логического выражения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78629" y="117832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3" name="Группа 7"/>
          <p:cNvGrpSpPr/>
          <p:nvPr/>
        </p:nvGrpSpPr>
        <p:grpSpPr>
          <a:xfrm>
            <a:off x="714348" y="1071547"/>
            <a:ext cx="8072494" cy="1428759"/>
            <a:chOff x="428596" y="5072300"/>
            <a:chExt cx="5929354" cy="1694149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flipV="1">
              <a:off x="428596" y="5072300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V="1">
              <a:off x="428596" y="675326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42910" y="2500306"/>
            <a:ext cx="8072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Таблицы  истинности логических операций</a:t>
            </a:r>
            <a:endParaRPr lang="ru-RU" sz="2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8305"/>
              </p:ext>
            </p:extLst>
          </p:nvPr>
        </p:nvGraphicFramePr>
        <p:xfrm>
          <a:off x="2071670" y="2928934"/>
          <a:ext cx="6643735" cy="1676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8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4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dirty="0" smtClean="0">
                          <a:latin typeface="Arial" pitchFamily="34" charset="0"/>
                          <a:cs typeface="Arial" pitchFamily="34" charset="0"/>
                        </a:rPr>
                        <a:t>A &amp;</a:t>
                      </a:r>
                      <a:r>
                        <a:rPr lang="en-US" sz="2200" i="0" baseline="0" dirty="0" smtClean="0">
                          <a:latin typeface="Arial" pitchFamily="34" charset="0"/>
                          <a:cs typeface="Arial" pitchFamily="34" charset="0"/>
                        </a:rPr>
                        <a:t> B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А ∨ B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A → B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A </a:t>
                      </a:r>
                      <a:r>
                        <a:rPr lang="ru-RU" sz="1800" b="0" i="0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 B </a:t>
                      </a:r>
                      <a:r>
                        <a:rPr lang="el-GR" sz="2200" i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 ↔ B</a:t>
                      </a:r>
                      <a:endParaRPr lang="ru-RU" sz="2200" b="1" i="0" kern="1200" dirty="0">
                        <a:solidFill>
                          <a:schemeClr val="bg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4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1687"/>
              </p:ext>
            </p:extLst>
          </p:nvPr>
        </p:nvGraphicFramePr>
        <p:xfrm>
          <a:off x="755576" y="2938475"/>
          <a:ext cx="1161746" cy="1005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80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 algn="ctr"/>
                      <a:r>
                        <a:rPr lang="ru-RU" sz="2200" i="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endParaRPr lang="ru-RU" sz="2200" i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6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1527393" y="2989512"/>
            <a:ext cx="18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одзаголовок 5"/>
          <p:cNvSpPr txBox="1">
            <a:spLocks/>
          </p:cNvSpPr>
          <p:nvPr/>
        </p:nvSpPr>
        <p:spPr>
          <a:xfrm>
            <a:off x="1428728" y="4724612"/>
            <a:ext cx="7358113" cy="18573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Функцию от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переменных, аргументы которой и сама функция принимают только два значения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–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называют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логической функцией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lvl="0" algn="just"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Таблица истинности может рассматриваться как способ задания логической функции.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78629" y="484342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24" name="Группа 7"/>
          <p:cNvGrpSpPr/>
          <p:nvPr/>
        </p:nvGrpSpPr>
        <p:grpSpPr>
          <a:xfrm>
            <a:off x="714348" y="4724613"/>
            <a:ext cx="8072494" cy="1785949"/>
            <a:chOff x="428596" y="5072300"/>
            <a:chExt cx="5929354" cy="1694149"/>
          </a:xfrm>
        </p:grpSpPr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428596" y="5072300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428596" y="675326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Calibri" pitchFamily="34" charset="0"/>
              </a:rPr>
              <a:t>Построение таблиц истинности </a:t>
            </a:r>
            <a:endParaRPr lang="ru-RU" dirty="0"/>
          </a:p>
        </p:txBody>
      </p:sp>
      <p:grpSp>
        <p:nvGrpSpPr>
          <p:cNvPr id="3" name="Группа 13"/>
          <p:cNvGrpSpPr/>
          <p:nvPr/>
        </p:nvGrpSpPr>
        <p:grpSpPr>
          <a:xfrm>
            <a:off x="714348" y="1150228"/>
            <a:ext cx="8072494" cy="858870"/>
            <a:chOff x="714348" y="1150228"/>
            <a:chExt cx="8072494" cy="858870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Определить количество строк таблицы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= 2</a:t>
              </a:r>
              <a:r>
                <a:rPr lang="ru-RU" sz="2200" i="1" baseline="30000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, где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-  количество переменных в логическом выражении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Пятиугольник 5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4BACC6"/>
            </a:solidFill>
            <a:ln>
              <a:solidFill>
                <a:srgbClr val="4BACC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Группа 29"/>
          <p:cNvGrpSpPr/>
          <p:nvPr/>
        </p:nvGrpSpPr>
        <p:grpSpPr>
          <a:xfrm>
            <a:off x="714348" y="2063186"/>
            <a:ext cx="8072494" cy="858870"/>
            <a:chOff x="714348" y="1150228"/>
            <a:chExt cx="8072494" cy="858870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 flip="none" rotWithShape="1">
              <a:gsLst>
                <a:gs pos="0">
                  <a:srgbClr val="D1F3E8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Определить число столбцов таблицы  - сумма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количест-ва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логических переменных и операций в выражении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Пятиугольник 31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49D1A3"/>
            </a:solidFill>
            <a:ln>
              <a:solidFill>
                <a:srgbClr val="49D1A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Группа 32"/>
          <p:cNvGrpSpPr/>
          <p:nvPr/>
        </p:nvGrpSpPr>
        <p:grpSpPr>
          <a:xfrm>
            <a:off x="714348" y="2976144"/>
            <a:ext cx="8072494" cy="858870"/>
            <a:chOff x="714348" y="1150228"/>
            <a:chExt cx="8072494" cy="858870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 flip="none" rotWithShape="1">
              <a:gsLst>
                <a:gs pos="0">
                  <a:srgbClr val="DCF8DF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Установить последовательность выполнения 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логичес-ких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операций с учётом скобок и приоритетов операций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Пятиугольник 34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47DC57"/>
            </a:solidFill>
            <a:ln>
              <a:solidFill>
                <a:srgbClr val="47DC57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Группа 35"/>
          <p:cNvGrpSpPr/>
          <p:nvPr/>
        </p:nvGrpSpPr>
        <p:grpSpPr>
          <a:xfrm>
            <a:off x="714348" y="3889102"/>
            <a:ext cx="8072494" cy="858870"/>
            <a:chOff x="714348" y="1150228"/>
            <a:chExt cx="8072494" cy="858870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 flip="none" rotWithShape="1">
              <a:gsLst>
                <a:gs pos="0">
                  <a:srgbClr val="E8FADA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Заполнить строку с заголовками столбцов таблицы истинности (имена переменных, номера операций)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Пятиугольник 37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8DE646"/>
            </a:solidFill>
            <a:ln>
              <a:solidFill>
                <a:srgbClr val="8DE6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Группа 38"/>
          <p:cNvGrpSpPr/>
          <p:nvPr/>
        </p:nvGrpSpPr>
        <p:grpSpPr>
          <a:xfrm>
            <a:off x="714348" y="4802060"/>
            <a:ext cx="8072494" cy="858870"/>
            <a:chOff x="714348" y="1150228"/>
            <a:chExt cx="8072494" cy="858870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>
              <a:gsLst>
                <a:gs pos="0">
                  <a:srgbClr val="FFFFDD"/>
                </a:gs>
                <a:gs pos="50000">
                  <a:srgbClr val="EEEF46">
                    <a:tint val="44500"/>
                    <a:satMod val="160000"/>
                  </a:srgbClr>
                </a:gs>
                <a:gs pos="100000">
                  <a:srgbClr val="EEEF46">
                    <a:tint val="23500"/>
                    <a:satMod val="160000"/>
                  </a:srgbClr>
                </a:gs>
              </a:gsLst>
              <a:lin ang="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Выписать наборы входных переменных  (ряд целых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2200" dirty="0" smtClean="0">
                  <a:latin typeface="Arial" pitchFamily="34" charset="0"/>
                  <a:cs typeface="Arial" pitchFamily="34" charset="0"/>
                </a:rPr>
              </a:b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-разрядных двоичных чисел от 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до 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2</a:t>
              </a:r>
              <a:r>
                <a:rPr lang="ru-RU" sz="2200" i="1" baseline="30000" dirty="0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– 1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Пятиугольник 40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EEEF46"/>
            </a:solidFill>
            <a:ln>
              <a:solidFill>
                <a:srgbClr val="EEEF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Группа 41"/>
          <p:cNvGrpSpPr/>
          <p:nvPr/>
        </p:nvGrpSpPr>
        <p:grpSpPr>
          <a:xfrm>
            <a:off x="714348" y="5715016"/>
            <a:ext cx="8072494" cy="858870"/>
            <a:chOff x="714348" y="1150228"/>
            <a:chExt cx="8072494" cy="858870"/>
          </a:xfrm>
        </p:grpSpPr>
        <p:sp>
          <p:nvSpPr>
            <p:cNvPr id="43" name="Прямоугольник 42"/>
            <p:cNvSpPr/>
            <p:nvPr/>
          </p:nvSpPr>
          <p:spPr>
            <a:xfrm>
              <a:off x="1071538" y="1150228"/>
              <a:ext cx="7715304" cy="842769"/>
            </a:xfrm>
            <a:prstGeom prst="rect">
              <a:avLst/>
            </a:prstGeom>
            <a:gradFill flip="none" rotWithShape="1">
              <a:gsLst>
                <a:gs pos="0">
                  <a:srgbClr val="FDEADB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36000" rIns="72000" bIns="36000" rtlCol="0" anchor="ctr"/>
            <a:lstStyle/>
            <a:p>
              <a:pPr marL="174625"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Провести заполнение таблицы истинности по столбцам, выполняя логические операции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Пятиугольник 43"/>
            <p:cNvSpPr/>
            <p:nvPr/>
          </p:nvSpPr>
          <p:spPr>
            <a:xfrm>
              <a:off x="714348" y="1159498"/>
              <a:ext cx="500066" cy="849600"/>
            </a:xfrm>
            <a:prstGeom prst="homePlate">
              <a:avLst>
                <a:gd name="adj" fmla="val 26055"/>
              </a:avLst>
            </a:prstGeom>
            <a:solidFill>
              <a:srgbClr val="F79646"/>
            </a:solidFill>
            <a:ln>
              <a:solidFill>
                <a:srgbClr val="F7964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714348" y="1500174"/>
            <a:ext cx="8001056" cy="478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4471534" y="1500174"/>
            <a:ext cx="285752" cy="857256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4714876" y="1500174"/>
            <a:ext cx="857256" cy="857256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/>
          <p:cNvSpPr/>
          <p:nvPr/>
        </p:nvSpPr>
        <p:spPr>
          <a:xfrm>
            <a:off x="3643306" y="1500174"/>
            <a:ext cx="857256" cy="857256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/>
          <p:cNvSpPr/>
          <p:nvPr/>
        </p:nvSpPr>
        <p:spPr>
          <a:xfrm>
            <a:off x="5294000" y="1500174"/>
            <a:ext cx="285752" cy="857256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4738691" y="1500174"/>
            <a:ext cx="285752" cy="857256"/>
          </a:xfrm>
          <a:prstGeom prst="rect">
            <a:avLst/>
          </a:prstGeom>
          <a:solidFill>
            <a:srgbClr val="92D050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Calibri" pitchFamily="34" charset="0"/>
              </a:rPr>
              <a:t>Пример построения таблицы истинности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71504"/>
          </a:xfrm>
        </p:spPr>
        <p:txBody>
          <a:bodyPr/>
          <a:lstStyle/>
          <a:p>
            <a:r>
              <a:rPr lang="ru-RU" dirty="0" smtClean="0"/>
              <a:t>Построим таблицу истинности для логического выражения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28662" y="2306887"/>
            <a:ext cx="6560282" cy="428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Сколько строк будет в таблице?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8662" y="3498932"/>
            <a:ext cx="65602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Сколько столбцов будет в таблице?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662" y="2643182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 этом выражении две переменные –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и </a:t>
            </a:r>
            <a:r>
              <a:rPr lang="ru-RU" sz="22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 таблице будет 5 строк (2</a:t>
            </a:r>
            <a:r>
              <a:rPr lang="ru-RU" sz="2200" baseline="30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плюс строка заголовка).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3786190"/>
            <a:ext cx="76438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 логическом выражении две логические переменные и пять логических операций. Итого 7 столбцов.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857225" y="2357428"/>
          <a:ext cx="7715302" cy="23574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102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1491"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91"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91"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91"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91"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200" dirty="0">
                        <a:ln>
                          <a:solidFill>
                            <a:schemeClr val="tx1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Прямоугольная выноска 13"/>
          <p:cNvSpPr/>
          <p:nvPr/>
        </p:nvSpPr>
        <p:spPr>
          <a:xfrm>
            <a:off x="4777814" y="1552567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679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ая выноска 14"/>
          <p:cNvSpPr/>
          <p:nvPr/>
        </p:nvSpPr>
        <p:spPr>
          <a:xfrm>
            <a:off x="5055066" y="1552567"/>
            <a:ext cx="216000" cy="324000"/>
          </a:xfrm>
          <a:prstGeom prst="wedgeRectCallout">
            <a:avLst>
              <a:gd name="adj1" fmla="val -22705"/>
              <a:gd name="adj2" fmla="val 70949"/>
            </a:avLst>
          </a:prstGeom>
          <a:ln>
            <a:solidFill>
              <a:srgbClr val="679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ая выноска 15"/>
          <p:cNvSpPr/>
          <p:nvPr/>
        </p:nvSpPr>
        <p:spPr>
          <a:xfrm>
            <a:off x="5332317" y="1552567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679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4500562" y="1552567"/>
            <a:ext cx="216000" cy="324000"/>
          </a:xfrm>
          <a:prstGeom prst="wedgeRectCallout">
            <a:avLst>
              <a:gd name="adj1" fmla="val -17653"/>
              <a:gd name="adj2" fmla="val 70636"/>
            </a:avLst>
          </a:prstGeom>
          <a:ln>
            <a:solidFill>
              <a:srgbClr val="679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3944298" y="1552567"/>
            <a:ext cx="216000" cy="324000"/>
          </a:xfrm>
          <a:prstGeom prst="wedgeRectCallout">
            <a:avLst>
              <a:gd name="adj1" fmla="val 19831"/>
              <a:gd name="adj2" fmla="val 70636"/>
            </a:avLst>
          </a:prstGeom>
          <a:ln>
            <a:solidFill>
              <a:srgbClr val="679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71802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3372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0980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57950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29520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Чел-1"/>
          <p:cNvSpPr txBox="1"/>
          <p:nvPr/>
        </p:nvSpPr>
        <p:spPr>
          <a:xfrm>
            <a:off x="3071802" y="4786322"/>
            <a:ext cx="55007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Строим таблицу из 5 строк и 7 столбцов.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Чел - 2"/>
          <p:cNvSpPr txBox="1"/>
          <p:nvPr/>
        </p:nvSpPr>
        <p:spPr>
          <a:xfrm>
            <a:off x="3071802" y="4792156"/>
            <a:ext cx="5500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Заполним заголовок таблицы с учётом приоритета логических операций 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поря-док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выполнения операций: инверсия, конъюнкция, дизъюнкция).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Чел - 3"/>
          <p:cNvSpPr txBox="1"/>
          <p:nvPr/>
        </p:nvSpPr>
        <p:spPr>
          <a:xfrm>
            <a:off x="3071802" y="4786322"/>
            <a:ext cx="5500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Заполним наборы входных переменных с учётом того, что они представляют собой ряд целых двухразрядных двоичных чисел от 0 до 3.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Чел - 4"/>
          <p:cNvSpPr txBox="1"/>
          <p:nvPr/>
        </p:nvSpPr>
        <p:spPr>
          <a:xfrm>
            <a:off x="3071802" y="4799022"/>
            <a:ext cx="5500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Заполним столбцы таблицы согласно правилам определения истинности логических операций.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Чел - 5"/>
          <p:cNvSpPr txBox="1"/>
          <p:nvPr/>
        </p:nvSpPr>
        <p:spPr>
          <a:xfrm>
            <a:off x="3071802" y="4820796"/>
            <a:ext cx="5500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Обратите внимание на последний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стол-бец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содержащий конечный результат. Какой из рассмотренных логических операций он соответствует?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3 операция"/>
          <p:cNvSpPr/>
          <p:nvPr/>
        </p:nvSpPr>
        <p:spPr>
          <a:xfrm>
            <a:off x="866750" y="2838444"/>
            <a:ext cx="21888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857224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8794" y="2395530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</a:t>
            </a:r>
            <a:endParaRPr lang="ru-RU" sz="2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4 операция"/>
          <p:cNvSpPr/>
          <p:nvPr/>
        </p:nvSpPr>
        <p:spPr>
          <a:xfrm>
            <a:off x="3071802" y="2843005"/>
            <a:ext cx="21960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071802" y="33242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1802" y="3801430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71802" y="427101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43372" y="33242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3372" y="3801430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43372" y="427101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71802" y="285749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43372" y="285749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5 операция"/>
          <p:cNvSpPr/>
          <p:nvPr/>
        </p:nvSpPr>
        <p:spPr>
          <a:xfrm>
            <a:off x="5276854" y="2843005"/>
            <a:ext cx="21960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2 операция"/>
          <p:cNvSpPr/>
          <p:nvPr/>
        </p:nvSpPr>
        <p:spPr>
          <a:xfrm>
            <a:off x="1967504" y="2843005"/>
            <a:ext cx="10908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1 операция"/>
          <p:cNvSpPr/>
          <p:nvPr/>
        </p:nvSpPr>
        <p:spPr>
          <a:xfrm>
            <a:off x="867209" y="2843005"/>
            <a:ext cx="10872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6 операция"/>
          <p:cNvSpPr/>
          <p:nvPr/>
        </p:nvSpPr>
        <p:spPr>
          <a:xfrm>
            <a:off x="7481704" y="2843005"/>
            <a:ext cx="1087200" cy="1868400"/>
          </a:xfrm>
          <a:prstGeom prst="rect">
            <a:avLst/>
          </a:prstGeom>
          <a:solidFill>
            <a:srgbClr val="92D050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5286380" y="33242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86380" y="3801430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86380" y="427101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29388" y="33242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9388" y="3801430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9388" y="427101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86380" y="285749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429388" y="285749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00958" y="3324224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500958" y="3801430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00958" y="427101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00958" y="2857496"/>
            <a:ext cx="1071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857224" y="3329903"/>
            <a:ext cx="2214578" cy="430887"/>
            <a:chOff x="857224" y="2857496"/>
            <a:chExt cx="2214578" cy="430887"/>
          </a:xfrm>
        </p:grpSpPr>
        <p:sp>
          <p:nvSpPr>
            <p:cNvPr id="34" name="TextBox 33"/>
            <p:cNvSpPr txBox="1"/>
            <p:nvPr/>
          </p:nvSpPr>
          <p:spPr>
            <a:xfrm>
              <a:off x="85722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2879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857224" y="3819528"/>
            <a:ext cx="2214578" cy="430887"/>
            <a:chOff x="857224" y="2857496"/>
            <a:chExt cx="2214578" cy="430887"/>
          </a:xfrm>
        </p:grpSpPr>
        <p:sp>
          <p:nvSpPr>
            <p:cNvPr id="37" name="TextBox 36"/>
            <p:cNvSpPr txBox="1"/>
            <p:nvPr/>
          </p:nvSpPr>
          <p:spPr>
            <a:xfrm>
              <a:off x="85722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2879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857224" y="4268757"/>
            <a:ext cx="2214578" cy="430887"/>
            <a:chOff x="857224" y="2857496"/>
            <a:chExt cx="2214578" cy="430887"/>
          </a:xfrm>
        </p:grpSpPr>
        <p:sp>
          <p:nvSpPr>
            <p:cNvPr id="40" name="TextBox 39"/>
            <p:cNvSpPr txBox="1"/>
            <p:nvPr/>
          </p:nvSpPr>
          <p:spPr>
            <a:xfrm>
              <a:off x="85722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2879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857224" y="2857496"/>
            <a:ext cx="2214578" cy="430887"/>
            <a:chOff x="857224" y="2857496"/>
            <a:chExt cx="2214578" cy="430887"/>
          </a:xfrm>
        </p:grpSpPr>
        <p:sp>
          <p:nvSpPr>
            <p:cNvPr id="30" name="TextBox 29"/>
            <p:cNvSpPr txBox="1"/>
            <p:nvPr/>
          </p:nvSpPr>
          <p:spPr>
            <a:xfrm>
              <a:off x="85722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28794" y="2857496"/>
              <a:ext cx="11430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8915" name="Picture 3" descr="C:\Documents and Settings\Администратор.HOME-FDD52612A3\Рабочий стол\Ирина_Раб стол\10-19\teacher-desk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500570"/>
            <a:ext cx="2390398" cy="2071678"/>
          </a:xfrm>
          <a:prstGeom prst="rect">
            <a:avLst/>
          </a:prstGeom>
          <a:noFill/>
        </p:spPr>
      </p:pic>
      <p:grpSp>
        <p:nvGrpSpPr>
          <p:cNvPr id="83" name="Группа 82"/>
          <p:cNvGrpSpPr/>
          <p:nvPr/>
        </p:nvGrpSpPr>
        <p:grpSpPr>
          <a:xfrm>
            <a:off x="3556628" y="1928802"/>
            <a:ext cx="2143140" cy="428628"/>
            <a:chOff x="928662" y="1714488"/>
            <a:chExt cx="2143140" cy="428628"/>
          </a:xfrm>
        </p:grpSpPr>
        <p:sp>
          <p:nvSpPr>
            <p:cNvPr id="84" name="Содержимое 2"/>
            <p:cNvSpPr txBox="1">
              <a:spLocks/>
            </p:cNvSpPr>
            <p:nvPr/>
          </p:nvSpPr>
          <p:spPr>
            <a:xfrm>
              <a:off x="928662" y="1714488"/>
              <a:ext cx="2143140" cy="4286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algn="just">
                <a:spcBef>
                  <a:spcPct val="20000"/>
                </a:spcBef>
              </a:pPr>
              <a:r>
                <a:rPr kumimoji="0" lang="en-US" sz="240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</a:t>
              </a:r>
              <a:r>
                <a:rPr kumimoji="0" lang="en-US" sz="240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&amp; 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B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∨ 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&amp; </a:t>
              </a:r>
              <a:r>
                <a:rPr lang="en-US" sz="2400" i="1" dirty="0" smtClean="0">
                  <a:latin typeface="Arial" pitchFamily="34" charset="0"/>
                  <a:cs typeface="Arial" pitchFamily="34" charset="0"/>
                </a:rPr>
                <a:t>B </a:t>
              </a:r>
              <a:endParaRPr lang="ru-RU" sz="2400" i="1" dirty="0" smtClean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85" name="Прямая соединительная линия 84"/>
            <p:cNvCxnSpPr/>
            <p:nvPr/>
          </p:nvCxnSpPr>
          <p:spPr>
            <a:xfrm rot="10800000" flipH="1">
              <a:off x="2176446" y="1784337"/>
              <a:ext cx="180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/>
            <p:cNvCxnSpPr/>
            <p:nvPr/>
          </p:nvCxnSpPr>
          <p:spPr>
            <a:xfrm rot="10800000" flipH="1">
              <a:off x="2722232" y="1784337"/>
              <a:ext cx="180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59" grpId="0" animBg="1"/>
      <p:bldP spid="59" grpId="1" animBg="1"/>
      <p:bldP spid="53" grpId="0" animBg="1"/>
      <p:bldP spid="53" grpId="1" animBg="1"/>
      <p:bldP spid="48" grpId="0" animBg="1"/>
      <p:bldP spid="48" grpId="1" animBg="1"/>
      <p:bldP spid="43" grpId="0" animBg="1"/>
      <p:bldP spid="43" grpId="1" animBg="1"/>
      <p:bldP spid="7" grpId="0"/>
      <p:bldP spid="8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3" grpId="0"/>
      <p:bldP spid="24" grpId="0"/>
      <p:bldP spid="25" grpId="0"/>
      <p:bldP spid="26" grpId="0"/>
      <p:bldP spid="27" grpId="0"/>
      <p:bldP spid="12" grpId="0"/>
      <p:bldP spid="12" grpId="1"/>
      <p:bldP spid="13" grpId="0"/>
      <p:bldP spid="13" grpId="1"/>
      <p:bldP spid="28" grpId="0"/>
      <p:bldP spid="28" grpId="1"/>
      <p:bldP spid="42" grpId="0"/>
      <p:bldP spid="42" grpId="1"/>
      <p:bldP spid="73" grpId="0"/>
      <p:bldP spid="58" grpId="0" animBg="1"/>
      <p:bldP spid="58" grpId="1" animBg="1"/>
      <p:bldP spid="21" grpId="0"/>
      <p:bldP spid="22" grpId="0"/>
      <p:bldP spid="60" grpId="0" animBg="1"/>
      <p:bldP spid="60" grpId="1" animBg="1"/>
      <p:bldP spid="45" grpId="0"/>
      <p:bldP spid="46" grpId="0"/>
      <p:bldP spid="47" grpId="0"/>
      <p:bldP spid="50" grpId="0"/>
      <p:bldP spid="51" grpId="0"/>
      <p:bldP spid="52" grpId="0"/>
      <p:bldP spid="44" grpId="0"/>
      <p:bldP spid="49" grpId="0"/>
      <p:bldP spid="67" grpId="0" animBg="1"/>
      <p:bldP spid="67" grpId="1" animBg="1"/>
      <p:bldP spid="75" grpId="0" animBg="1"/>
      <p:bldP spid="75" grpId="1" animBg="1"/>
      <p:bldP spid="74" grpId="0" animBg="1"/>
      <p:bldP spid="74" grpId="1" animBg="1"/>
      <p:bldP spid="78" grpId="0" animBg="1"/>
      <p:bldP spid="55" grpId="0"/>
      <p:bldP spid="56" grpId="0"/>
      <p:bldP spid="57" grpId="0"/>
      <p:bldP spid="61" grpId="0"/>
      <p:bldP spid="62" grpId="0"/>
      <p:bldP spid="63" grpId="0"/>
      <p:bldP spid="54" grpId="0"/>
      <p:bldP spid="64" grpId="0"/>
      <p:bldP spid="69" grpId="0"/>
      <p:bldP spid="70" grpId="0"/>
      <p:bldP spid="71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42910" y="2928934"/>
            <a:ext cx="8072494" cy="334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выражения</a:t>
            </a:r>
            <a:endParaRPr lang="ru-RU" dirty="0"/>
          </a:p>
        </p:txBody>
      </p:sp>
      <p:sp>
        <p:nvSpPr>
          <p:cNvPr id="4" name="Подзаголовок 5"/>
          <p:cNvSpPr txBox="1">
            <a:spLocks/>
          </p:cNvSpPr>
          <p:nvPr/>
        </p:nvSpPr>
        <p:spPr>
          <a:xfrm>
            <a:off x="1428728" y="1071546"/>
            <a:ext cx="7358113" cy="18573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Логические выражения, зависящие от одних и тех же логических переменных, называются </a:t>
            </a:r>
            <a:r>
              <a:rPr lang="ru-RU" sz="2200" b="1" dirty="0" err="1" smtClean="0">
                <a:latin typeface="Arial" pitchFamily="34" charset="0"/>
                <a:cs typeface="Arial" pitchFamily="34" charset="0"/>
              </a:rPr>
              <a:t>равносильны-ми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эквивалентными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если для всех наборов входящих в них переменных значения выражений в таблицах истинности совпадают.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78629" y="116629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6" name="Группа 7"/>
          <p:cNvGrpSpPr/>
          <p:nvPr/>
        </p:nvGrpSpPr>
        <p:grpSpPr>
          <a:xfrm>
            <a:off x="714348" y="1071547"/>
            <a:ext cx="8072494" cy="1785949"/>
            <a:chOff x="428596" y="5072300"/>
            <a:chExt cx="5929354" cy="1694149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5072300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8596" y="675326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1928794" y="3071810"/>
          <a:ext cx="6643734" cy="24288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 </a:t>
                      </a:r>
                      <a:r>
                        <a:rPr lang="el-GR" sz="2200" dirty="0" smtClean="0">
                          <a:latin typeface="Arial" pitchFamily="34" charset="0"/>
                          <a:cs typeface="Arial" pitchFamily="34" charset="0"/>
                        </a:rPr>
                        <a:t>∧</a:t>
                      </a: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 В ∨  </a:t>
                      </a:r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l-GR" sz="2200" dirty="0" smtClean="0">
                          <a:latin typeface="Arial" pitchFamily="34" charset="0"/>
                          <a:cs typeface="Arial" pitchFamily="34" charset="0"/>
                        </a:rPr>
                        <a:t>∧</a:t>
                      </a: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 В</a:t>
                      </a:r>
                      <a:r>
                        <a:rPr lang="el-GR" sz="2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A ↔ B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Группа 17"/>
          <p:cNvGrpSpPr/>
          <p:nvPr/>
        </p:nvGrpSpPr>
        <p:grpSpPr>
          <a:xfrm>
            <a:off x="5495924" y="3141657"/>
            <a:ext cx="647712" cy="1588"/>
            <a:chOff x="4433886" y="3284535"/>
            <a:chExt cx="647712" cy="1588"/>
          </a:xfrm>
        </p:grpSpPr>
        <p:cxnSp>
          <p:nvCxnSpPr>
            <p:cNvPr id="16" name="Прямая соединительная линия 15"/>
            <p:cNvCxnSpPr/>
            <p:nvPr/>
          </p:nvCxnSpPr>
          <p:spPr>
            <a:xfrm rot="10800000" flipH="1">
              <a:off x="4937598" y="3284535"/>
              <a:ext cx="1440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10800000" flipH="1">
              <a:off x="4433886" y="3284535"/>
              <a:ext cx="144000" cy="158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Таблица 22"/>
          <p:cNvGraphicFramePr>
            <a:graphicFrameLocks noGrp="1"/>
          </p:cNvGraphicFramePr>
          <p:nvPr/>
        </p:nvGraphicFramePr>
        <p:xfrm>
          <a:off x="1928794" y="3071810"/>
          <a:ext cx="6643734" cy="242889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A → B </a:t>
                      </a:r>
                      <a:r>
                        <a:rPr lang="el-GR" sz="22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 ∨ B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Picture 3" descr="C:\Documents and Settings\Администратор.HOME-FDD52612A3\Рабочий стол\Ирина_Раб стол\10-19\teacher-des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500570"/>
            <a:ext cx="2390398" cy="2071678"/>
          </a:xfrm>
          <a:prstGeom prst="rect">
            <a:avLst/>
          </a:prstGeom>
          <a:noFill/>
        </p:spPr>
      </p:pic>
      <p:grpSp>
        <p:nvGrpSpPr>
          <p:cNvPr id="27" name="Группа 26"/>
          <p:cNvGrpSpPr/>
          <p:nvPr/>
        </p:nvGrpSpPr>
        <p:grpSpPr>
          <a:xfrm>
            <a:off x="2714612" y="5500702"/>
            <a:ext cx="5857916" cy="769441"/>
            <a:chOff x="2714612" y="5500702"/>
            <a:chExt cx="5857916" cy="769441"/>
          </a:xfrm>
        </p:grpSpPr>
        <p:sp>
          <p:nvSpPr>
            <p:cNvPr id="21" name="Чел - 5"/>
            <p:cNvSpPr txBox="1"/>
            <p:nvPr/>
          </p:nvSpPr>
          <p:spPr>
            <a:xfrm>
              <a:off x="2714612" y="5500702"/>
              <a:ext cx="58579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С помощью таблиц истинности докажите равносильность выражений A → B и А ∨ B.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0800000" flipH="1">
              <a:off x="7606710" y="5903677"/>
              <a:ext cx="180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Прямая соединительная линия 25"/>
          <p:cNvCxnSpPr/>
          <p:nvPr/>
        </p:nvCxnSpPr>
        <p:spPr>
          <a:xfrm rot="10800000" flipH="1">
            <a:off x="7108426" y="3143248"/>
            <a:ext cx="18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Группа 36"/>
          <p:cNvGrpSpPr/>
          <p:nvPr/>
        </p:nvGrpSpPr>
        <p:grpSpPr>
          <a:xfrm>
            <a:off x="4714876" y="3595940"/>
            <a:ext cx="3286148" cy="1869807"/>
            <a:chOff x="4714876" y="3595940"/>
            <a:chExt cx="3286148" cy="1869807"/>
          </a:xfrm>
        </p:grpSpPr>
        <p:sp>
          <p:nvSpPr>
            <p:cNvPr id="29" name="TextBox 28"/>
            <p:cNvSpPr txBox="1"/>
            <p:nvPr/>
          </p:nvSpPr>
          <p:spPr>
            <a:xfrm>
              <a:off x="4714876" y="4062668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14876" y="4565274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14876" y="5034860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4876" y="3595940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9454" y="4062668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29454" y="4565274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29454" y="5034860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29454" y="3595940"/>
              <a:ext cx="107157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Ответ2"/>
          <p:cNvSpPr/>
          <p:nvPr/>
        </p:nvSpPr>
        <p:spPr>
          <a:xfrm>
            <a:off x="5209456" y="4286256"/>
            <a:ext cx="2196000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678629" y="3000372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нет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9830" y="2591622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 descr="да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43174" y="2071678"/>
            <a:ext cx="473874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 descr="нет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3000372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Рисунок 16" descr="да0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1934" y="3389244"/>
            <a:ext cx="473874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071546"/>
            <a:ext cx="8215369" cy="114300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Известен фрагмент таблицы истинности для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логичес-кой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Сколько из приведённых ниже логических выражений соответствуют этому фрагменту?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714348" y="2151906"/>
            <a:ext cx="4214842" cy="171451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б) (A ∨ В)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(C → A)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в) (A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 ∨ С)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→ В)</a:t>
            </a:r>
            <a:endParaRPr kumimoji="0" lang="ru-RU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1" descr="C:\Documents and Settings\Администратор.HOME-FDD52612A3\Рабочий стол\Ирина_Раб стол\10-19\1172305_blogjpg_20131007062226902_14420592326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4683513"/>
            <a:ext cx="2214578" cy="1963593"/>
          </a:xfrm>
          <a:prstGeom prst="rect">
            <a:avLst/>
          </a:prstGeom>
          <a:noFill/>
        </p:spPr>
      </p:pic>
      <p:sp>
        <p:nvSpPr>
          <p:cNvPr id="18" name="Содержимое 2"/>
          <p:cNvSpPr txBox="1">
            <a:spLocks/>
          </p:cNvSpPr>
          <p:nvPr/>
        </p:nvSpPr>
        <p:spPr>
          <a:xfrm>
            <a:off x="2786050" y="4000504"/>
            <a:ext cx="6000792" cy="185738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dirty="0">
                <a:latin typeface="Arial" pitchFamily="34" charset="0"/>
                <a:cs typeface="Arial" pitchFamily="34" charset="0"/>
              </a:rPr>
              <a:t>Ответить на поставленный вопрос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можно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, вычислив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значение каждого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логического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вы-ражения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заданном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наборе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переменных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и сравнив его с имеющимся значением </a:t>
            </a:r>
            <a:r>
              <a:rPr lang="ru-RU" sz="2200" i="1" dirty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Вычисления будем производить построчно.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твет2">
            <a:hlinkClick r:id="rId6" action="ppaction://hlinksldjump"/>
          </p:cNvPr>
          <p:cNvSpPr/>
          <p:nvPr/>
        </p:nvSpPr>
        <p:spPr>
          <a:xfrm>
            <a:off x="5061806" y="2168302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Ответ2">
            <a:hlinkClick r:id="rId7" action="ppaction://hlinksldjump"/>
          </p:cNvPr>
          <p:cNvSpPr/>
          <p:nvPr/>
        </p:nvSpPr>
        <p:spPr>
          <a:xfrm>
            <a:off x="5061806" y="2609362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Ответ2">
            <a:hlinkClick r:id="rId8" action="ppaction://hlinksldjump"/>
          </p:cNvPr>
          <p:cNvSpPr/>
          <p:nvPr/>
        </p:nvSpPr>
        <p:spPr>
          <a:xfrm>
            <a:off x="5061806" y="3050422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Ответ2">
            <a:hlinkClick r:id="rId9" action="ppaction://hlinksldjump"/>
          </p:cNvPr>
          <p:cNvSpPr/>
          <p:nvPr/>
        </p:nvSpPr>
        <p:spPr>
          <a:xfrm>
            <a:off x="5061806" y="3491483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656659" y="2168319"/>
          <a:ext cx="21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Ответ2"/>
          <p:cNvSpPr/>
          <p:nvPr/>
        </p:nvSpPr>
        <p:spPr>
          <a:xfrm>
            <a:off x="7459337" y="6000768"/>
            <a:ext cx="129614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642910" y="4000504"/>
            <a:ext cx="8157186" cy="1857388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2 (а, г)</a:t>
            </a:r>
            <a:endParaRPr lang="ru-RU" sz="22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Содержимое 2"/>
          <p:cNvSpPr txBox="1">
            <a:spLocks/>
          </p:cNvSpPr>
          <p:nvPr/>
        </p:nvSpPr>
        <p:spPr>
          <a:xfrm>
            <a:off x="714348" y="2151906"/>
            <a:ext cx="4214842" cy="171451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б) (A ∨ В)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(C → A)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в) (A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 ∨ С)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→ В)</a:t>
            </a:r>
            <a:endParaRPr kumimoji="0" lang="ru-RU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071546"/>
            <a:ext cx="8215369" cy="114300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Известен фрагмент таблицы истинности для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логичес-кой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Сколько из приведённых ниже логических выражений соответствуют этому фрагменту?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4143722"/>
            <a:ext cx="518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dirty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 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89993"/>
              </p:ext>
            </p:extLst>
          </p:nvPr>
        </p:nvGraphicFramePr>
        <p:xfrm>
          <a:off x="2915817" y="4602440"/>
          <a:ext cx="2879998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7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1" descr="C:\Documents and Settings\Администратор.HOME-FDD52612A3\Рабочий стол\Ирина_Раб стол\10-19\1172305_blogjpg_20131007062226902_1442059232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83513"/>
            <a:ext cx="2214578" cy="1963593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307171" y="5468440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7171" y="5881439"/>
            <a:ext cx="468000" cy="43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7171" y="5041774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86314" y="5468440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6314" y="5881439"/>
            <a:ext cx="468000" cy="43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314" y="5041774"/>
            <a:ext cx="468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356388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4211960" y="382535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Управляющая кнопка: возврат 9">
            <a:hlinkClick r:id="rId4" action="ppaction://hlinksldjump" highlightClick="1"/>
          </p:cNvPr>
          <p:cNvSpPr/>
          <p:nvPr/>
        </p:nvSpPr>
        <p:spPr>
          <a:xfrm>
            <a:off x="8358607" y="5925080"/>
            <a:ext cx="413000" cy="413000"/>
          </a:xfrm>
          <a:prstGeom prst="actionButtonReturn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2910" y="2571744"/>
            <a:ext cx="4071966" cy="1214446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Рисунок 26" descr="да0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3174" y="2071678"/>
            <a:ext cx="473874" cy="46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656659" y="2168319"/>
          <a:ext cx="21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5704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Содержимое 2"/>
          <p:cNvSpPr txBox="1">
            <a:spLocks/>
          </p:cNvSpPr>
          <p:nvPr/>
        </p:nvSpPr>
        <p:spPr>
          <a:xfrm>
            <a:off x="714348" y="2151906"/>
            <a:ext cx="4214842" cy="1714512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а) (A ∨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б) (A ∨ В)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(C → A)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в) (A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 В ∨ С)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(В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→ A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С)</a:t>
            </a:r>
          </a:p>
          <a:p>
            <a:pPr lvl="0" algn="just">
              <a:spcBef>
                <a:spcPts val="7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г) (A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В) ∨ (С ∨ A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→ В)</a:t>
            </a:r>
            <a:endParaRPr kumimoji="0" lang="ru-RU" sz="22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3987352"/>
            <a:ext cx="8286808" cy="2465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таблиц истинности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071546"/>
            <a:ext cx="8215369" cy="1143008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№ 1.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Известен фрагмент таблицы истинности для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логичес-кой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функции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В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). Сколько из приведённых ниже логических выражений соответствуют этому фрагменту?</a:t>
            </a:r>
          </a:p>
          <a:p>
            <a:pPr lvl="0" algn="just">
              <a:spcBef>
                <a:spcPct val="20000"/>
              </a:spcBef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43808" y="4143722"/>
            <a:ext cx="5184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>
                <a:latin typeface="Arial" pitchFamily="34" charset="0"/>
                <a:cs typeface="Arial" pitchFamily="34" charset="0"/>
              </a:rPr>
              <a:t>б) (A ∨ В) ∧ (C → A)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22905"/>
              </p:ext>
            </p:extLst>
          </p:nvPr>
        </p:nvGraphicFramePr>
        <p:xfrm>
          <a:off x="2915815" y="4602440"/>
          <a:ext cx="378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1" descr="C:\Documents and Settings\Администратор.HOME-FDD52612A3\Рабочий стол\Ирина_Раб стол\10-19\1172305_blogjpg_20131007062226902_1442059232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83513"/>
            <a:ext cx="2214578" cy="1963593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4643438" y="5030453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0144" y="5041774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ая выноска 16"/>
          <p:cNvSpPr/>
          <p:nvPr/>
        </p:nvSpPr>
        <p:spPr>
          <a:xfrm>
            <a:off x="3563888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4860032" y="382535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ая выноска 17"/>
          <p:cNvSpPr/>
          <p:nvPr/>
        </p:nvSpPr>
        <p:spPr>
          <a:xfrm>
            <a:off x="4211960" y="3819722"/>
            <a:ext cx="216000" cy="324000"/>
          </a:xfrm>
          <a:prstGeom prst="wedgeRectCallout">
            <a:avLst>
              <a:gd name="adj1" fmla="val -8833"/>
              <a:gd name="adj2" fmla="val 69167"/>
            </a:avLst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6000" rIns="0" b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3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2259" y="5041774"/>
            <a:ext cx="36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Рисунок 20" descr="нет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5917" y="5072074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Прямоугольник 23"/>
          <p:cNvSpPr/>
          <p:nvPr/>
        </p:nvSpPr>
        <p:spPr>
          <a:xfrm>
            <a:off x="642910" y="3071810"/>
            <a:ext cx="4071966" cy="714380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785786" y="2143116"/>
            <a:ext cx="4071966" cy="500066"/>
          </a:xfrm>
          <a:prstGeom prst="rect">
            <a:avLst/>
          </a:prstGeom>
          <a:solidFill>
            <a:srgbClr val="FFFFFF">
              <a:alpha val="67843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 descr="нет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9830" y="2591622"/>
            <a:ext cx="357790" cy="39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089464"/>
              </p:ext>
            </p:extLst>
          </p:nvPr>
        </p:nvGraphicFramePr>
        <p:xfrm>
          <a:off x="6656659" y="2168319"/>
          <a:ext cx="2160000" cy="1706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А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В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latin typeface="Arial" pitchFamily="34" charset="0"/>
                          <a:cs typeface="Arial" pitchFamily="34" charset="0"/>
                        </a:rPr>
                        <a:t>С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ru-RU" sz="2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Управляющая кнопка: возврат 27">
            <a:hlinkClick r:id="rId5" action="ppaction://hlinksldjump" highlightClick="1"/>
          </p:cNvPr>
          <p:cNvSpPr/>
          <p:nvPr/>
        </p:nvSpPr>
        <p:spPr>
          <a:xfrm>
            <a:off x="8358607" y="5925080"/>
            <a:ext cx="413000" cy="413000"/>
          </a:xfrm>
          <a:prstGeom prst="actionButtonReturn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6505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 animBg="1"/>
      <p:bldP spid="19" grpId="0" animBg="1"/>
      <p:bldP spid="18" grpId="0" animBg="1"/>
      <p:bldP spid="2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8525</TotalTime>
  <Words>1977</Words>
  <Application>Microsoft Office PowerPoint</Application>
  <PresentationFormat>Экран (4:3)</PresentationFormat>
  <Paragraphs>720</Paragraphs>
  <Slides>19</Slides>
  <Notes>7</Notes>
  <HiddenSlides>7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Тема Office</vt:lpstr>
      <vt:lpstr>ТАБЛИЦЫ ИСТИННОСТИ</vt:lpstr>
      <vt:lpstr>Ключевые слова</vt:lpstr>
      <vt:lpstr>Таблица истинности</vt:lpstr>
      <vt:lpstr>Построение таблиц истинности </vt:lpstr>
      <vt:lpstr>Пример построения таблицы истинности</vt:lpstr>
      <vt:lpstr>Эквивалентные выражения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Анализ таблиц истинности</vt:lpstr>
      <vt:lpstr>Самое главное</vt:lpstr>
      <vt:lpstr>Вопросы и задания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Елена Мирончик</cp:lastModifiedBy>
  <cp:revision>993</cp:revision>
  <dcterms:modified xsi:type="dcterms:W3CDTF">2017-02-24T05:51:36Z</dcterms:modified>
</cp:coreProperties>
</file>