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82" r:id="rId4"/>
    <p:sldId id="283" r:id="rId5"/>
    <p:sldId id="284" r:id="rId6"/>
    <p:sldId id="286" r:id="rId7"/>
    <p:sldId id="285" r:id="rId8"/>
    <p:sldId id="272" r:id="rId9"/>
    <p:sldId id="273" r:id="rId10"/>
    <p:sldId id="289" r:id="rId11"/>
    <p:sldId id="274" r:id="rId12"/>
    <p:sldId id="275" r:id="rId13"/>
    <p:sldId id="297" r:id="rId14"/>
    <p:sldId id="298" r:id="rId15"/>
    <p:sldId id="300" r:id="rId16"/>
    <p:sldId id="259" r:id="rId17"/>
    <p:sldId id="305" r:id="rId18"/>
    <p:sldId id="302" r:id="rId19"/>
    <p:sldId id="303" r:id="rId20"/>
    <p:sldId id="271"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926" userDrawn="1">
          <p15:clr>
            <a:srgbClr val="A4A3A4"/>
          </p15:clr>
        </p15:guide>
        <p15:guide id="3" pos="385" userDrawn="1">
          <p15:clr>
            <a:srgbClr val="A4A3A4"/>
          </p15:clr>
        </p15:guide>
        <p15:guide id="4" orient="horz" pos="663" userDrawn="1">
          <p15:clr>
            <a:srgbClr val="A4A3A4"/>
          </p15:clr>
        </p15:guide>
        <p15:guide id="5" orient="horz" pos="4065">
          <p15:clr>
            <a:srgbClr val="A4A3A4"/>
          </p15:clr>
        </p15:guide>
        <p15:guide id="6" pos="5602">
          <p15:clr>
            <a:srgbClr val="A4A3A4"/>
          </p15:clr>
        </p15:guide>
        <p15:guide id="7" pos="476">
          <p15:clr>
            <a:srgbClr val="A4A3A4"/>
          </p15:clr>
        </p15:guide>
        <p15:guide id="8">
          <p15:clr>
            <a:srgbClr val="A4A3A4"/>
          </p15:clr>
        </p15:guide>
        <p15:guide id="9" pos="5556">
          <p15:clr>
            <a:srgbClr val="A4A3A4"/>
          </p15:clr>
        </p15:guide>
        <p15:guide id="10" pos="151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2AA"/>
    <a:srgbClr val="C6D9F1"/>
    <a:srgbClr val="FCD5B5"/>
    <a:srgbClr val="00B0F0"/>
    <a:srgbClr val="FFFFFF"/>
    <a:srgbClr val="29C7FF"/>
    <a:srgbClr val="CCC1DA"/>
    <a:srgbClr val="0D68ED"/>
    <a:srgbClr val="4F81BD"/>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9" autoAdjust="0"/>
    <p:restoredTop sz="91947" autoAdjust="0"/>
  </p:normalViewPr>
  <p:slideViewPr>
    <p:cSldViewPr>
      <p:cViewPr>
        <p:scale>
          <a:sx n="110" d="100"/>
          <a:sy n="110" d="100"/>
        </p:scale>
        <p:origin x="-678" y="-42"/>
      </p:cViewPr>
      <p:guideLst>
        <p:guide orient="horz" pos="2160"/>
        <p:guide orient="horz" pos="663"/>
        <p:guide orient="horz" pos="4065"/>
        <p:guide pos="2926"/>
        <p:guide pos="385"/>
        <p:guide pos="5602"/>
        <p:guide pos="476"/>
        <p:guide/>
        <p:guide pos="5556"/>
        <p:guide pos="1519"/>
      </p:guideLst>
    </p:cSldViewPr>
  </p:slideViewPr>
  <p:notesTextViewPr>
    <p:cViewPr>
      <p:scale>
        <a:sx n="100" d="100"/>
        <a:sy n="100" d="100"/>
      </p:scale>
      <p:origin x="0" y="0"/>
    </p:cViewPr>
  </p:notesTextViewPr>
  <p:sorterViewPr>
    <p:cViewPr>
      <p:scale>
        <a:sx n="150" d="100"/>
        <a:sy n="150" d="100"/>
      </p:scale>
      <p:origin x="0" y="3684"/>
    </p:cViewPr>
  </p:sorterViewPr>
  <p:notesViewPr>
    <p:cSldViewPr>
      <p:cViewPr varScale="1">
        <p:scale>
          <a:sx n="83" d="100"/>
          <a:sy n="83" d="100"/>
        </p:scale>
        <p:origin x="-16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C91728-1E6F-4D38-A709-202A381AACD1}" type="datetimeFigureOut">
              <a:rPr lang="ru-RU" smtClean="0"/>
              <a:pPr/>
              <a:t>26.02.2017</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AE11E7-4FA8-414C-A763-02B4941B0BA6}" type="slidenum">
              <a:rPr lang="ru-RU" smtClean="0"/>
              <a:pPr/>
              <a:t>‹#›</a:t>
            </a:fld>
            <a:endParaRPr lang="ru-RU"/>
          </a:p>
        </p:txBody>
      </p:sp>
    </p:spTree>
    <p:extLst>
      <p:ext uri="{BB962C8B-B14F-4D97-AF65-F5344CB8AC3E}">
        <p14:creationId xmlns:p14="http://schemas.microsoft.com/office/powerpoint/2010/main" val="955119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3DECFB-AFAA-43A6-80AE-F6B6BF481728}" type="datetimeFigureOut">
              <a:rPr lang="ru-RU" smtClean="0"/>
              <a:pPr/>
              <a:t>26.02.2017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F705C0-65DE-437A-8D67-B1204842C6AC}" type="slidenum">
              <a:rPr lang="ru-RU" smtClean="0"/>
              <a:pPr/>
              <a:t>‹#›</a:t>
            </a:fld>
            <a:endParaRPr lang="ru-RU"/>
          </a:p>
        </p:txBody>
      </p:sp>
    </p:spTree>
    <p:extLst>
      <p:ext uri="{BB962C8B-B14F-4D97-AF65-F5344CB8AC3E}">
        <p14:creationId xmlns:p14="http://schemas.microsoft.com/office/powerpoint/2010/main" val="27122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9EF705C0-65DE-437A-8D67-B1204842C6AC}" type="slidenum">
              <a:rPr lang="ru-RU" smtClean="0"/>
              <a:pPr/>
              <a:t>20</a:t>
            </a:fld>
            <a:endParaRPr lang="ru-RU"/>
          </a:p>
        </p:txBody>
      </p:sp>
    </p:spTree>
    <p:extLst>
      <p:ext uri="{BB962C8B-B14F-4D97-AF65-F5344CB8AC3E}">
        <p14:creationId xmlns:p14="http://schemas.microsoft.com/office/powerpoint/2010/main" val="2987111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рямоугольник 8"/>
          <p:cNvSpPr/>
          <p:nvPr userDrawn="1"/>
        </p:nvSpPr>
        <p:spPr>
          <a:xfrm>
            <a:off x="2071670" y="0"/>
            <a:ext cx="707233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userDrawn="1"/>
        </p:nvSpPr>
        <p:spPr>
          <a:xfrm>
            <a:off x="2071670" y="2285992"/>
            <a:ext cx="7072330"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ctrTitle" hasCustomPrompt="1"/>
          </p:nvPr>
        </p:nvSpPr>
        <p:spPr>
          <a:xfrm>
            <a:off x="2071670" y="857233"/>
            <a:ext cx="6715172" cy="3214709"/>
          </a:xfrm>
        </p:spPr>
        <p:txBody>
          <a:bodyPr rIns="0" anchor="b" anchorCtr="0">
            <a:normAutofit/>
          </a:bodyPr>
          <a:lstStyle>
            <a:lvl1pPr algn="l">
              <a:defRPr sz="4000" b="1">
                <a:solidFill>
                  <a:schemeClr val="bg1"/>
                </a:solidFill>
                <a:latin typeface="Arial" pitchFamily="34" charset="0"/>
                <a:cs typeface="Arial"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hasCustomPrompt="1"/>
          </p:nvPr>
        </p:nvSpPr>
        <p:spPr>
          <a:xfrm>
            <a:off x="2071670" y="4214818"/>
            <a:ext cx="6715172" cy="1643074"/>
          </a:xfrm>
        </p:spPr>
        <p:txBody>
          <a:bodyPr rIns="0">
            <a:normAutofit/>
          </a:bodyPr>
          <a:lstStyle>
            <a:lvl1pPr marL="0" indent="0" algn="l">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ОБРАЗЕЦ ПОДЗАГОЛОВКА</a:t>
            </a:r>
            <a:endParaRPr lang="ru-RU" dirty="0"/>
          </a:p>
        </p:txBody>
      </p:sp>
      <p:sp>
        <p:nvSpPr>
          <p:cNvPr id="11" name="Прямоугольник 10"/>
          <p:cNvSpPr/>
          <p:nvPr userDrawn="1"/>
        </p:nvSpPr>
        <p:spPr>
          <a:xfrm>
            <a:off x="0" y="6000768"/>
            <a:ext cx="2071670" cy="615553"/>
          </a:xfrm>
          <a:prstGeom prst="rect">
            <a:avLst/>
          </a:prstGeom>
          <a:noFill/>
        </p:spPr>
        <p:txBody>
          <a:bodyPr wrap="square" lIns="91440" tIns="45720" rIns="91440" bIns="45720">
            <a:spAutoFit/>
          </a:bodyPr>
          <a:lstStyle/>
          <a:p>
            <a:pPr algn="ctr"/>
            <a:r>
              <a:rPr lang="ru-RU" sz="3400" b="1" cap="none" spc="0" dirty="0" smtClean="0">
                <a:ln>
                  <a:solidFill>
                    <a:srgbClr val="0070C0"/>
                  </a:solidFill>
                </a:ln>
                <a:solidFill>
                  <a:srgbClr val="0070C0"/>
                </a:solidFill>
                <a:effectLst/>
                <a:latin typeface="Arial" pitchFamily="34" charset="0"/>
                <a:cs typeface="Arial" pitchFamily="34" charset="0"/>
              </a:rPr>
              <a:t>10 класс</a:t>
            </a:r>
            <a:endParaRPr lang="ru-RU" sz="3400" b="1" cap="none" spc="0" dirty="0">
              <a:ln>
                <a:solidFill>
                  <a:srgbClr val="0070C0"/>
                </a:solidFill>
              </a:ln>
              <a:solidFill>
                <a:srgbClr val="0070C0"/>
              </a:solidFill>
              <a:effectLst/>
              <a:latin typeface="Arial" pitchFamily="34" charset="0"/>
              <a:cs typeface="Arial" pitchFamily="34" charset="0"/>
            </a:endParaRPr>
          </a:p>
        </p:txBody>
      </p:sp>
      <p:sp>
        <p:nvSpPr>
          <p:cNvPr id="12" name="Прямоугольник 11"/>
          <p:cNvSpPr/>
          <p:nvPr userDrawn="1"/>
        </p:nvSpPr>
        <p:spPr>
          <a:xfrm>
            <a:off x="6572264" y="214290"/>
            <a:ext cx="2214578" cy="461665"/>
          </a:xfrm>
          <a:prstGeom prst="rect">
            <a:avLst/>
          </a:prstGeom>
          <a:noFill/>
        </p:spPr>
        <p:txBody>
          <a:bodyPr wrap="square" lIns="91440" tIns="45720" rIns="91440" bIns="45720">
            <a:spAutoFit/>
          </a:bodyPr>
          <a:lstStyle/>
          <a:p>
            <a:pPr algn="ctr"/>
            <a:r>
              <a:rPr lang="ru-RU" sz="2400" b="0" cap="none" spc="0" dirty="0" smtClean="0">
                <a:ln>
                  <a:solidFill>
                    <a:schemeClr val="bg1"/>
                  </a:solidFill>
                </a:ln>
                <a:solidFill>
                  <a:schemeClr val="bg1"/>
                </a:solidFill>
                <a:effectLst/>
                <a:latin typeface="Arial" pitchFamily="34" charset="0"/>
                <a:cs typeface="Arial" pitchFamily="34" charset="0"/>
              </a:rPr>
              <a:t>Информатика</a:t>
            </a:r>
            <a:endParaRPr lang="ru-RU" sz="2400" b="0" cap="none" spc="0" dirty="0">
              <a:ln>
                <a:solidFill>
                  <a:schemeClr val="bg1"/>
                </a:solidFill>
              </a:ln>
              <a:solidFill>
                <a:schemeClr val="bg1"/>
              </a:solidFill>
              <a:effectLst/>
              <a:latin typeface="Arial" pitchFamily="34" charset="0"/>
              <a:cs typeface="Arial" pitchFamily="34" charset="0"/>
            </a:endParaRPr>
          </a:p>
        </p:txBody>
      </p:sp>
      <p:sp>
        <p:nvSpPr>
          <p:cNvPr id="13" name="Прямоугольник 12"/>
          <p:cNvSpPr/>
          <p:nvPr userDrawn="1"/>
        </p:nvSpPr>
        <p:spPr>
          <a:xfrm>
            <a:off x="0" y="2285992"/>
            <a:ext cx="2071670" cy="1800000"/>
          </a:xfrm>
          <a:prstGeom prst="rect">
            <a:avLst/>
          </a:prstGeom>
          <a:gradFill flip="none" rotWithShape="1">
            <a:gsLst>
              <a:gs pos="0">
                <a:schemeClr val="bg1"/>
              </a:gs>
              <a:gs pos="100000">
                <a:schemeClr val="bg1">
                  <a:lumMod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8" name="Picture 4" descr="C:\Ирина\фото\Выпускной\логотип.png"/>
          <p:cNvPicPr>
            <a:picLocks noChangeAspect="1" noChangeArrowheads="1"/>
          </p:cNvPicPr>
          <p:nvPr userDrawn="1"/>
        </p:nvPicPr>
        <p:blipFill>
          <a:blip r:embed="rId2" cstate="print"/>
          <a:srcRect/>
          <a:stretch>
            <a:fillRect/>
          </a:stretch>
        </p:blipFill>
        <p:spPr bwMode="auto">
          <a:xfrm>
            <a:off x="2285984" y="5929330"/>
            <a:ext cx="2075784" cy="678995"/>
          </a:xfrm>
          <a:prstGeom prst="rect">
            <a:avLst/>
          </a:prstGeom>
          <a:noFill/>
        </p:spPr>
      </p:pic>
      <p:pic>
        <p:nvPicPr>
          <p:cNvPr id="1026" name="Picture 2" descr="C:\Documents and Settings\Администратор.HOME-FDD52612A3\Рабочий стол\Ирина_Раб стол\10-2\01.bmp"/>
          <p:cNvPicPr>
            <a:picLocks noChangeAspect="1" noChangeArrowheads="1"/>
          </p:cNvPicPr>
          <p:nvPr userDrawn="1"/>
        </p:nvPicPr>
        <p:blipFill>
          <a:blip r:embed="rId3"/>
          <a:srcRect l="2674" r="1625"/>
          <a:stretch>
            <a:fillRect/>
          </a:stretch>
        </p:blipFill>
        <p:spPr bwMode="auto">
          <a:xfrm>
            <a:off x="0" y="2285992"/>
            <a:ext cx="2068776" cy="180000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lvl1pPr marL="0" indent="0">
              <a:defRPr/>
            </a:lvl1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7" name="Прямоугольник 6"/>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userDrawn="1"/>
        </p:nvSpPr>
        <p:spPr>
          <a:xfrm>
            <a:off x="8143900" y="214290"/>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2_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6" name="Прямоугольник 5"/>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p:cNvSpPr/>
          <p:nvPr userDrawn="1"/>
        </p:nvSpPr>
        <p:spPr>
          <a:xfrm>
            <a:off x="8143900" y="214290"/>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6" name="Прямоугольник 5"/>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Объект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43900" y="150790"/>
            <a:ext cx="810838" cy="816935"/>
          </a:xfrm>
          <a:prstGeom prst="rect">
            <a:avLst/>
          </a:prstGeom>
        </p:spPr>
      </p:pic>
    </p:spTree>
    <p:extLst>
      <p:ext uri="{BB962C8B-B14F-4D97-AF65-F5344CB8AC3E}">
        <p14:creationId xmlns:p14="http://schemas.microsoft.com/office/powerpoint/2010/main" val="40231018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Прямоугольник 4"/>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Титульный слайд">
    <p:spTree>
      <p:nvGrpSpPr>
        <p:cNvPr id="1" name=""/>
        <p:cNvGrpSpPr/>
        <p:nvPr/>
      </p:nvGrpSpPr>
      <p:grpSpPr>
        <a:xfrm>
          <a:off x="0" y="0"/>
          <a:ext cx="0" cy="0"/>
          <a:chOff x="0" y="0"/>
          <a:chExt cx="0" cy="0"/>
        </a:xfrm>
      </p:grpSpPr>
      <p:sp>
        <p:nvSpPr>
          <p:cNvPr id="10" name="Прямоугольник 9"/>
          <p:cNvSpPr/>
          <p:nvPr userDrawn="1"/>
        </p:nvSpPr>
        <p:spPr>
          <a:xfrm>
            <a:off x="2071670" y="2285992"/>
            <a:ext cx="7072330"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ctrTitle" hasCustomPrompt="1"/>
          </p:nvPr>
        </p:nvSpPr>
        <p:spPr>
          <a:xfrm>
            <a:off x="2071670" y="857233"/>
            <a:ext cx="6715172" cy="3214709"/>
          </a:xfrm>
        </p:spPr>
        <p:txBody>
          <a:bodyPr anchor="b" anchorCtr="0">
            <a:normAutofit/>
          </a:bodyPr>
          <a:lstStyle>
            <a:lvl1pPr algn="l">
              <a:defRPr sz="4000" b="1">
                <a:solidFill>
                  <a:schemeClr val="bg1"/>
                </a:solidFill>
                <a:latin typeface="Arial" pitchFamily="34" charset="0"/>
                <a:cs typeface="Arial"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hasCustomPrompt="1"/>
          </p:nvPr>
        </p:nvSpPr>
        <p:spPr>
          <a:xfrm>
            <a:off x="2071670" y="4214818"/>
            <a:ext cx="6715172" cy="1643074"/>
          </a:xfrm>
        </p:spPr>
        <p:txBody>
          <a:bodyPr>
            <a:normAutofit/>
          </a:bodyPr>
          <a:lstStyle>
            <a:lvl1pPr marL="0" indent="0" algn="l">
              <a:buNone/>
              <a:defRPr sz="2000" b="1">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ОБРАЗЕЦ ПОДЗАГОЛОВКА</a:t>
            </a:r>
            <a:endParaRPr lang="ru-RU" dirty="0"/>
          </a:p>
        </p:txBody>
      </p:sp>
      <p:sp>
        <p:nvSpPr>
          <p:cNvPr id="13" name="Прямоугольник 12"/>
          <p:cNvSpPr/>
          <p:nvPr userDrawn="1"/>
        </p:nvSpPr>
        <p:spPr>
          <a:xfrm>
            <a:off x="0" y="2285992"/>
            <a:ext cx="2071670" cy="180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lvl1pPr marL="0" indent="0">
              <a:defRPr/>
            </a:lvl1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7" name="Прямоугольник 6"/>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a:xfrm>
            <a:off x="642910" y="1052736"/>
            <a:ext cx="8215369" cy="48051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Прямоугольник 6"/>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Управляющая кнопка: возврат 5">
            <a:hlinkClick r:id="" action="ppaction://hlinkshowjump?jump=lastslideviewed" highlightClick="1"/>
          </p:cNvPr>
          <p:cNvSpPr/>
          <p:nvPr userDrawn="1"/>
        </p:nvSpPr>
        <p:spPr>
          <a:xfrm>
            <a:off x="8215338" y="6000768"/>
            <a:ext cx="685250" cy="685250"/>
          </a:xfrm>
          <a:prstGeom prst="actionButtonRetur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714348" y="1600200"/>
            <a:ext cx="37814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905348" y="1600200"/>
            <a:ext cx="37814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8" name="Прямоугольник 7"/>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714348" y="1195404"/>
            <a:ext cx="378304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714348" y="1835166"/>
            <a:ext cx="3783040" cy="4522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902274" y="1195404"/>
            <a:ext cx="37845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902274" y="1835166"/>
            <a:ext cx="3784526" cy="4522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0" name="Прямоугольник 9"/>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9" name="Прямоугольник 8"/>
          <p:cNvSpPr/>
          <p:nvPr userDrawn="1"/>
        </p:nvSpPr>
        <p:spPr>
          <a:xfrm>
            <a:off x="0" y="0"/>
            <a:ext cx="91440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userDrawn="1"/>
        </p:nvSpPr>
        <p:spPr>
          <a:xfrm>
            <a:off x="0" y="0"/>
            <a:ext cx="9144000" cy="9286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1" name="Прямоугольник 10"/>
          <p:cNvSpPr/>
          <p:nvPr userDrawn="1"/>
        </p:nvSpPr>
        <p:spPr>
          <a:xfrm>
            <a:off x="0" y="5910280"/>
            <a:ext cx="9144000" cy="5000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lvl1pPr algn="l">
              <a:defRPr>
                <a:solidFill>
                  <a:schemeClr val="bg1"/>
                </a:solidFill>
              </a:defRPr>
            </a:lvl1pPr>
          </a:lstStyle>
          <a:p>
            <a:r>
              <a:rPr lang="ru-RU" dirty="0" smtClean="0"/>
              <a:t>Образец заголовка</a:t>
            </a:r>
            <a:endParaRPr lang="ru-RU" dirty="0"/>
          </a:p>
        </p:txBody>
      </p:sp>
      <p:sp>
        <p:nvSpPr>
          <p:cNvPr id="3" name="Содержимое 2"/>
          <p:cNvSpPr>
            <a:spLocks noGrp="1"/>
          </p:cNvSpPr>
          <p:nvPr>
            <p:ph idx="1"/>
          </p:nvPr>
        </p:nvSpPr>
        <p:spPr>
          <a:xfrm>
            <a:off x="642910" y="1071546"/>
            <a:ext cx="8215370" cy="4643470"/>
          </a:xfrm>
        </p:spPr>
        <p:txBody>
          <a:bodyPr>
            <a:normAutofit/>
          </a:bodyPr>
          <a:lstStyle>
            <a:lvl1pPr>
              <a:buFont typeface="Arial" pitchFamily="34" charset="0"/>
              <a:buChar char="•"/>
              <a:defRPr sz="3200"/>
            </a:lvl1pPr>
            <a:lvl2pPr>
              <a:defRPr sz="3200"/>
            </a:lvl2pPr>
            <a:lvl3pPr>
              <a:defRPr sz="3200"/>
            </a:lvl3pPr>
            <a:lvl4pPr>
              <a:defRPr sz="3200"/>
            </a:lvl4pPr>
            <a:lvl5pPr>
              <a:defRPr sz="3200"/>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pic>
        <p:nvPicPr>
          <p:cNvPr id="2050" name="Picture 2" descr="C:\Documents and Settings\Администратор.HOME-FDD52612A3\Рабочий стол\земля.png"/>
          <p:cNvPicPr>
            <a:picLocks noChangeAspect="1" noChangeArrowheads="1"/>
          </p:cNvPicPr>
          <p:nvPr userDrawn="1"/>
        </p:nvPicPr>
        <p:blipFill>
          <a:blip r:embed="rId2" cstate="print"/>
          <a:srcRect/>
          <a:stretch>
            <a:fillRect/>
          </a:stretch>
        </p:blipFill>
        <p:spPr bwMode="auto">
          <a:xfrm>
            <a:off x="714348" y="5715016"/>
            <a:ext cx="862841" cy="857256"/>
          </a:xfrm>
          <a:prstGeom prst="rect">
            <a:avLst/>
          </a:prstGeom>
          <a:noFill/>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Заголовок и объект">
    <p:spTree>
      <p:nvGrpSpPr>
        <p:cNvPr id="1" name=""/>
        <p:cNvGrpSpPr/>
        <p:nvPr/>
      </p:nvGrpSpPr>
      <p:grpSpPr>
        <a:xfrm>
          <a:off x="0" y="0"/>
          <a:ext cx="0" cy="0"/>
          <a:chOff x="0" y="0"/>
          <a:chExt cx="0" cy="0"/>
        </a:xfrm>
      </p:grpSpPr>
      <p:sp>
        <p:nvSpPr>
          <p:cNvPr id="9" name="Прямоугольник 8"/>
          <p:cNvSpPr/>
          <p:nvPr userDrawn="1"/>
        </p:nvSpPr>
        <p:spPr>
          <a:xfrm>
            <a:off x="0" y="0"/>
            <a:ext cx="91440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userDrawn="1"/>
        </p:nvSpPr>
        <p:spPr>
          <a:xfrm>
            <a:off x="0" y="0"/>
            <a:ext cx="9144000" cy="9286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11" name="Прямоугольник 10"/>
          <p:cNvSpPr/>
          <p:nvPr userDrawn="1"/>
        </p:nvSpPr>
        <p:spPr>
          <a:xfrm>
            <a:off x="0" y="5910280"/>
            <a:ext cx="9144000" cy="5000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lvl1pPr algn="l">
              <a:defRPr>
                <a:solidFill>
                  <a:schemeClr val="bg1"/>
                </a:solidFill>
              </a:defRPr>
            </a:lvl1pPr>
          </a:lstStyle>
          <a:p>
            <a:r>
              <a:rPr lang="ru-RU" dirty="0" smtClean="0"/>
              <a:t>Образец заголовка</a:t>
            </a:r>
            <a:endParaRPr lang="ru-RU" dirty="0"/>
          </a:p>
        </p:txBody>
      </p:sp>
      <p:sp>
        <p:nvSpPr>
          <p:cNvPr id="3" name="Содержимое 2"/>
          <p:cNvSpPr>
            <a:spLocks noGrp="1"/>
          </p:cNvSpPr>
          <p:nvPr>
            <p:ph idx="1"/>
          </p:nvPr>
        </p:nvSpPr>
        <p:spPr>
          <a:xfrm>
            <a:off x="642910" y="1071546"/>
            <a:ext cx="8215370" cy="4643470"/>
          </a:xfrm>
        </p:spPr>
        <p:txBody>
          <a:bodyPr>
            <a:normAutofit/>
          </a:bodyPr>
          <a:lstStyle>
            <a:lvl1pPr>
              <a:buFont typeface="Arial" pitchFamily="34" charset="0"/>
              <a:buNone/>
              <a:defRPr sz="2200"/>
            </a:lvl1pPr>
            <a:lvl2pPr>
              <a:defRPr sz="2200"/>
            </a:lvl2pPr>
            <a:lvl3pPr>
              <a:defRPr sz="2200"/>
            </a:lvl3pPr>
            <a:lvl4pPr>
              <a:defRPr sz="2200"/>
            </a:lvl4pPr>
            <a:lvl5pPr>
              <a:defRPr sz="2200"/>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pic>
        <p:nvPicPr>
          <p:cNvPr id="2050" name="Picture 2" descr="C:\Documents and Settings\Администратор.HOME-FDD52612A3\Рабочий стол\земля.png"/>
          <p:cNvPicPr>
            <a:picLocks noChangeAspect="1" noChangeArrowheads="1"/>
          </p:cNvPicPr>
          <p:nvPr userDrawn="1"/>
        </p:nvPicPr>
        <p:blipFill>
          <a:blip r:embed="rId2" cstate="print"/>
          <a:srcRect/>
          <a:stretch>
            <a:fillRect/>
          </a:stretch>
        </p:blipFill>
        <p:spPr bwMode="auto">
          <a:xfrm>
            <a:off x="714348" y="5715016"/>
            <a:ext cx="862841" cy="857256"/>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6" name="Прямоугольник 5"/>
          <p:cNvSpPr/>
          <p:nvPr userDrawn="1"/>
        </p:nvSpPr>
        <p:spPr>
          <a:xfrm>
            <a:off x="0" y="0"/>
            <a:ext cx="35715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userDrawn="1"/>
        </p:nvSpPr>
        <p:spPr>
          <a:xfrm>
            <a:off x="0" y="2285992"/>
            <a:ext cx="357158"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274638"/>
            <a:ext cx="8244950" cy="582594"/>
          </a:xfrm>
          <a:prstGeom prst="rect">
            <a:avLst/>
          </a:prstGeom>
        </p:spPr>
        <p:txBody>
          <a:bodyPr vert="horz" lIns="91440" tIns="45720" rIns="91440" bIns="45720" rtlCol="0" anchor="ctr" anchorCtr="0">
            <a:noAutofit/>
          </a:bodyPr>
          <a:lstStyle/>
          <a:p>
            <a:r>
              <a:rPr lang="ru-RU" dirty="0" smtClean="0"/>
              <a:t>Образец заголовка</a:t>
            </a:r>
            <a:endParaRPr lang="ru-RU" dirty="0"/>
          </a:p>
        </p:txBody>
      </p:sp>
      <p:sp>
        <p:nvSpPr>
          <p:cNvPr id="3" name="Текст 2"/>
          <p:cNvSpPr>
            <a:spLocks noGrp="1"/>
          </p:cNvSpPr>
          <p:nvPr>
            <p:ph type="body" idx="1"/>
          </p:nvPr>
        </p:nvSpPr>
        <p:spPr>
          <a:xfrm>
            <a:off x="642910" y="1071546"/>
            <a:ext cx="8215369" cy="5286412"/>
          </a:xfrm>
          <a:prstGeom prst="rect">
            <a:avLst/>
          </a:prstGeom>
        </p:spPr>
        <p:txBody>
          <a:bodyPr vert="horz" lIns="91440" tIns="45720" rIns="91440" bIns="45720" rtlCol="0">
            <a:no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TextBox 3"/>
          <p:cNvSpPr txBox="1"/>
          <p:nvPr userDrawn="1"/>
        </p:nvSpPr>
        <p:spPr>
          <a:xfrm>
            <a:off x="642910" y="0"/>
            <a:ext cx="700120" cy="107722"/>
          </a:xfrm>
          <a:prstGeom prst="rect">
            <a:avLst/>
          </a:prstGeom>
          <a:solidFill>
            <a:schemeClr val="bg1"/>
          </a:solidFill>
        </p:spPr>
        <p:txBody>
          <a:bodyPr vert="horz" wrap="square" rtlCol="0">
            <a:spAutoFit/>
          </a:bodyPr>
          <a:lstStyle/>
          <a:p>
            <a:pPr algn="r"/>
            <a:r>
              <a:rPr lang="ru-RU" sz="100" dirty="0" smtClean="0">
                <a:solidFill>
                  <a:schemeClr val="bg1"/>
                </a:solidFill>
              </a:rPr>
              <a:t>МК</a:t>
            </a:r>
            <a:endParaRPr lang="ru-RU"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8" r:id="rId4"/>
    <p:sldLayoutId id="2147483652" r:id="rId5"/>
    <p:sldLayoutId id="2147483653" r:id="rId6"/>
    <p:sldLayoutId id="2147483656" r:id="rId7"/>
    <p:sldLayoutId id="2147483657" r:id="rId8"/>
    <p:sldLayoutId id="2147483654" r:id="rId9"/>
    <p:sldLayoutId id="2147483662" r:id="rId10"/>
    <p:sldLayoutId id="2147483661" r:id="rId11"/>
    <p:sldLayoutId id="2147483660" r:id="rId12"/>
    <p:sldLayoutId id="2147483655" r:id="rId13"/>
  </p:sldLayoutIdLst>
  <p:timing>
    <p:tnLst>
      <p:par>
        <p:cTn id="1" dur="indefinite" restart="never" nodeType="tmRoot"/>
      </p:par>
    </p:tnLst>
  </p:timing>
  <p:txStyles>
    <p:titleStyle>
      <a:lvl1pPr algn="l" defTabSz="914400" rtl="0" eaLnBrk="1" latinLnBrk="0" hangingPunct="1">
        <a:spcBef>
          <a:spcPct val="0"/>
        </a:spcBef>
        <a:buNone/>
        <a:defRPr sz="3200" b="1" kern="1200">
          <a:solidFill>
            <a:srgbClr val="0070C0"/>
          </a:solidFill>
          <a:latin typeface="Arial" pitchFamily="34" charset="0"/>
          <a:ea typeface="+mj-ea"/>
          <a:cs typeface="Arial" pitchFamily="34" charset="0"/>
        </a:defRPr>
      </a:lvl1pPr>
    </p:titleStyle>
    <p:bodyStyle>
      <a:lvl1pPr marL="0" indent="0" algn="just" defTabSz="914400" rtl="0" eaLnBrk="1" latinLnBrk="0" hangingPunct="1">
        <a:spcBef>
          <a:spcPct val="20000"/>
        </a:spcBef>
        <a:buFont typeface="Arial" pitchFamily="34" charset="0"/>
        <a:buNone/>
        <a:defRPr sz="2200" kern="1200">
          <a:solidFill>
            <a:schemeClr val="tx1"/>
          </a:solidFill>
          <a:latin typeface="Arial" pitchFamily="34" charset="0"/>
          <a:ea typeface="+mn-ea"/>
          <a:cs typeface="Arial" pitchFamily="34" charset="0"/>
        </a:defRPr>
      </a:lvl1pPr>
      <a:lvl2pPr marL="742950" indent="-285750" algn="just"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2pPr>
      <a:lvl3pPr marL="1143000" indent="-228600" algn="just"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just"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4pPr>
      <a:lvl5pPr marL="2057400" indent="-228600" algn="just"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71670" y="857233"/>
            <a:ext cx="6858048" cy="3214709"/>
          </a:xfrm>
        </p:spPr>
        <p:txBody>
          <a:bodyPr>
            <a:normAutofit/>
          </a:bodyPr>
          <a:lstStyle/>
          <a:p>
            <a:pPr>
              <a:tabLst>
                <a:tab pos="534988" algn="l"/>
              </a:tabLst>
            </a:pPr>
            <a:r>
              <a:rPr lang="ru-RU" dirty="0" smtClean="0"/>
              <a:t>НЕКОТОРЫЕ СВЕДЕНИЯ ИЗ ТЕОРИИ МНОЖЕСТВ</a:t>
            </a:r>
            <a:endParaRPr lang="ru-RU" dirty="0"/>
          </a:p>
        </p:txBody>
      </p:sp>
      <p:sp>
        <p:nvSpPr>
          <p:cNvPr id="3" name="Подзаголовок 2"/>
          <p:cNvSpPr>
            <a:spLocks noGrp="1"/>
          </p:cNvSpPr>
          <p:nvPr>
            <p:ph type="subTitle" idx="1"/>
          </p:nvPr>
        </p:nvSpPr>
        <p:spPr/>
        <p:txBody>
          <a:bodyPr/>
          <a:lstStyle/>
          <a:p>
            <a:r>
              <a:rPr lang="ru-RU" dirty="0" smtClean="0"/>
              <a:t>ЭЛЕМЕНТЫ ТЕОРИИ МНОЖЕСТВ </a:t>
            </a:r>
            <a:br>
              <a:rPr lang="ru-RU" dirty="0" smtClean="0"/>
            </a:br>
            <a:r>
              <a:rPr lang="ru-RU" dirty="0" smtClean="0"/>
              <a:t>И АЛГЕБРЫ ЛОГИКИ</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3" descr="C:\Documents and Settings\Администратор.HOME-FDD52612A3\Рабочий стол\Ирина_Раб стол\10-17\1359314403_01-8.jpg"/>
          <p:cNvPicPr>
            <a:picLocks noChangeAspect="1" noChangeArrowheads="1"/>
          </p:cNvPicPr>
          <p:nvPr/>
        </p:nvPicPr>
        <p:blipFill>
          <a:blip r:embed="rId2"/>
          <a:srcRect l="1667" t="6562" r="4166" b="30008"/>
          <a:stretch>
            <a:fillRect/>
          </a:stretch>
        </p:blipFill>
        <p:spPr bwMode="auto">
          <a:xfrm>
            <a:off x="714348" y="1285860"/>
            <a:ext cx="8072494" cy="4143404"/>
          </a:xfrm>
          <a:prstGeom prst="rect">
            <a:avLst/>
          </a:prstGeom>
          <a:ln>
            <a:noFill/>
          </a:ln>
          <a:effectLst>
            <a:outerShdw blurRad="292100" dist="139700" dir="2700000" algn="tl" rotWithShape="0">
              <a:srgbClr val="333333">
                <a:alpha val="65000"/>
              </a:srgbClr>
            </a:outerShdw>
          </a:effectLst>
        </p:spPr>
      </p:pic>
      <p:sp>
        <p:nvSpPr>
          <p:cNvPr id="2" name="Заголовок 1"/>
          <p:cNvSpPr>
            <a:spLocks noGrp="1"/>
          </p:cNvSpPr>
          <p:nvPr>
            <p:ph type="title"/>
          </p:nvPr>
        </p:nvSpPr>
        <p:spPr/>
        <p:txBody>
          <a:bodyPr/>
          <a:lstStyle/>
          <a:p>
            <a:r>
              <a:rPr lang="ru-RU" dirty="0" smtClean="0"/>
              <a:t>Примеры пересечения и объединения множеств</a:t>
            </a:r>
            <a:endParaRPr lang="ru-RU" dirty="0"/>
          </a:p>
        </p:txBody>
      </p:sp>
      <p:pic>
        <p:nvPicPr>
          <p:cNvPr id="25" name="Picture 5" descr="C:\Documents and Settings\Администратор.HOME-FDD52612A3\Рабочий стол\Ирина_Раб стол\10-17\pencil-146715__1801.png"/>
          <p:cNvPicPr>
            <a:picLocks noChangeAspect="1" noChangeArrowheads="1"/>
          </p:cNvPicPr>
          <p:nvPr/>
        </p:nvPicPr>
        <p:blipFill>
          <a:blip r:embed="rId3"/>
          <a:srcRect/>
          <a:stretch>
            <a:fillRect/>
          </a:stretch>
        </p:blipFill>
        <p:spPr bwMode="auto">
          <a:xfrm rot="16200000">
            <a:off x="2265364" y="3194034"/>
            <a:ext cx="4572000" cy="469900"/>
          </a:xfrm>
          <a:prstGeom prst="rect">
            <a:avLst/>
          </a:prstGeom>
          <a:noFill/>
        </p:spPr>
      </p:pic>
      <p:sp>
        <p:nvSpPr>
          <p:cNvPr id="31" name="Хорда 30"/>
          <p:cNvSpPr/>
          <p:nvPr/>
        </p:nvSpPr>
        <p:spPr>
          <a:xfrm>
            <a:off x="5162878" y="2428868"/>
            <a:ext cx="1978469" cy="1978469"/>
          </a:xfrm>
          <a:prstGeom prst="chord">
            <a:avLst>
              <a:gd name="adj1" fmla="val 2700000"/>
              <a:gd name="adj2" fmla="val 2607572"/>
            </a:avLst>
          </a:prstGeom>
          <a:solidFill>
            <a:srgbClr val="29C7FF">
              <a:alpha val="30196"/>
            </a:srgb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Хорда 31"/>
          <p:cNvSpPr/>
          <p:nvPr/>
        </p:nvSpPr>
        <p:spPr>
          <a:xfrm>
            <a:off x="6256242" y="2428868"/>
            <a:ext cx="1978469" cy="1978469"/>
          </a:xfrm>
          <a:prstGeom prst="chord">
            <a:avLst>
              <a:gd name="adj1" fmla="val 2700000"/>
              <a:gd name="adj2" fmla="val 2607572"/>
            </a:avLst>
          </a:prstGeom>
          <a:solidFill>
            <a:srgbClr val="29C7FF">
              <a:alpha val="30196"/>
            </a:srgb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TextBox 27"/>
          <p:cNvSpPr txBox="1"/>
          <p:nvPr/>
        </p:nvSpPr>
        <p:spPr>
          <a:xfrm>
            <a:off x="5000628" y="2474906"/>
            <a:ext cx="376563"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29" name="TextBox 28"/>
          <p:cNvSpPr txBox="1"/>
          <p:nvPr/>
        </p:nvSpPr>
        <p:spPr>
          <a:xfrm>
            <a:off x="7939272" y="2474906"/>
            <a:ext cx="438315"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sp>
        <p:nvSpPr>
          <p:cNvPr id="47" name="Прямоугольник 46"/>
          <p:cNvSpPr/>
          <p:nvPr/>
        </p:nvSpPr>
        <p:spPr>
          <a:xfrm>
            <a:off x="4924426" y="4714884"/>
            <a:ext cx="3740768" cy="461665"/>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spc="50" dirty="0" smtClean="0">
                <a:ln w="11430"/>
                <a:latin typeface="Arial" pitchFamily="34" charset="0"/>
                <a:cs typeface="Arial" pitchFamily="34" charset="0"/>
              </a:rPr>
              <a:t>X </a:t>
            </a:r>
            <a:r>
              <a:rPr lang="ru-RU" sz="2400" spc="50" dirty="0" smtClean="0">
                <a:ln w="11430"/>
                <a:latin typeface="Arial" pitchFamily="34" charset="0"/>
                <a:cs typeface="Arial" pitchFamily="34" charset="0"/>
              </a:rPr>
              <a:t>∪</a:t>
            </a:r>
            <a:r>
              <a:rPr lang="en-US" sz="2400" spc="50" dirty="0" smtClean="0">
                <a:ln w="11430"/>
                <a:latin typeface="Arial" pitchFamily="34" charset="0"/>
                <a:cs typeface="Arial" pitchFamily="34" charset="0"/>
              </a:rPr>
              <a:t> Y = {</a:t>
            </a:r>
            <a:r>
              <a:rPr lang="ru-RU" sz="2400" spc="50" dirty="0" smtClean="0">
                <a:ln w="11430"/>
                <a:latin typeface="Arial" pitchFamily="34" charset="0"/>
                <a:cs typeface="Arial" pitchFamily="34" charset="0"/>
              </a:rPr>
              <a:t>Ш,К,О,Л,А,У,Р</a:t>
            </a:r>
            <a:r>
              <a:rPr lang="en-US" sz="2400" spc="50" dirty="0" smtClean="0">
                <a:ln w="11430"/>
                <a:latin typeface="Arial" pitchFamily="34" charset="0"/>
                <a:cs typeface="Arial" pitchFamily="34" charset="0"/>
              </a:rPr>
              <a:t>}</a:t>
            </a:r>
            <a:endParaRPr lang="ru-RU" sz="2400" cap="none" spc="50" dirty="0">
              <a:ln w="11430"/>
              <a:latin typeface="Arial" pitchFamily="34" charset="0"/>
              <a:cs typeface="Arial" pitchFamily="34" charset="0"/>
            </a:endParaRPr>
          </a:p>
        </p:txBody>
      </p:sp>
      <p:sp>
        <p:nvSpPr>
          <p:cNvPr id="35" name="Прямоугольник 34"/>
          <p:cNvSpPr/>
          <p:nvPr/>
        </p:nvSpPr>
        <p:spPr>
          <a:xfrm>
            <a:off x="857224" y="1439622"/>
            <a:ext cx="2488181" cy="461665"/>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spc="50" dirty="0" smtClean="0">
                <a:ln w="11430"/>
                <a:latin typeface="Arial" pitchFamily="34" charset="0"/>
                <a:cs typeface="Arial" pitchFamily="34" charset="0"/>
              </a:rPr>
              <a:t>X = {</a:t>
            </a:r>
            <a:r>
              <a:rPr lang="ru-RU" sz="2400" spc="50" dirty="0" smtClean="0">
                <a:ln w="11430"/>
                <a:latin typeface="Arial" pitchFamily="34" charset="0"/>
                <a:cs typeface="Arial" pitchFamily="34" charset="0"/>
              </a:rPr>
              <a:t>Ш,К,О,Л,А</a:t>
            </a:r>
            <a:r>
              <a:rPr lang="en-US" sz="2400" spc="50" dirty="0" smtClean="0">
                <a:ln w="11430"/>
                <a:latin typeface="Arial" pitchFamily="34" charset="0"/>
                <a:cs typeface="Arial" pitchFamily="34" charset="0"/>
              </a:rPr>
              <a:t>}</a:t>
            </a:r>
            <a:endParaRPr lang="ru-RU" sz="2400" cap="none" spc="50" dirty="0">
              <a:ln w="11430"/>
              <a:latin typeface="Arial" pitchFamily="34" charset="0"/>
              <a:cs typeface="Arial" pitchFamily="34" charset="0"/>
            </a:endParaRPr>
          </a:p>
        </p:txBody>
      </p:sp>
      <p:sp>
        <p:nvSpPr>
          <p:cNvPr id="36" name="Прямоугольник 35"/>
          <p:cNvSpPr/>
          <p:nvPr/>
        </p:nvSpPr>
        <p:spPr>
          <a:xfrm>
            <a:off x="857224" y="1846478"/>
            <a:ext cx="2057551" cy="461665"/>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spc="50" dirty="0" smtClean="0">
                <a:ln w="11430"/>
                <a:latin typeface="Arial" pitchFamily="34" charset="0"/>
                <a:cs typeface="Arial" pitchFamily="34" charset="0"/>
              </a:rPr>
              <a:t>Y = {</a:t>
            </a:r>
            <a:r>
              <a:rPr lang="ru-RU" sz="2400" spc="50" dirty="0" smtClean="0">
                <a:ln w="11430"/>
                <a:latin typeface="Arial" pitchFamily="34" charset="0"/>
                <a:cs typeface="Arial" pitchFamily="34" charset="0"/>
              </a:rPr>
              <a:t>У,Р,О,К</a:t>
            </a:r>
            <a:r>
              <a:rPr lang="en-US" sz="2400" spc="50" dirty="0" smtClean="0">
                <a:ln w="11430"/>
                <a:latin typeface="Arial" pitchFamily="34" charset="0"/>
                <a:cs typeface="Arial" pitchFamily="34" charset="0"/>
              </a:rPr>
              <a:t>}</a:t>
            </a:r>
            <a:endParaRPr lang="ru-RU" sz="2400" cap="none" spc="50" dirty="0">
              <a:ln w="11430"/>
              <a:latin typeface="Arial" pitchFamily="34" charset="0"/>
              <a:cs typeface="Arial" pitchFamily="34" charset="0"/>
            </a:endParaRPr>
          </a:p>
        </p:txBody>
      </p:sp>
      <p:sp>
        <p:nvSpPr>
          <p:cNvPr id="37" name="Прямоугольник 36"/>
          <p:cNvSpPr/>
          <p:nvPr/>
        </p:nvSpPr>
        <p:spPr>
          <a:xfrm>
            <a:off x="857224" y="4714884"/>
            <a:ext cx="2153218" cy="461665"/>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spc="50" dirty="0" smtClean="0">
                <a:ln w="11430"/>
                <a:latin typeface="Arial" pitchFamily="34" charset="0"/>
                <a:cs typeface="Arial" pitchFamily="34" charset="0"/>
              </a:rPr>
              <a:t>X </a:t>
            </a:r>
            <a:r>
              <a:rPr lang="ru-RU" sz="2400" spc="50" dirty="0" smtClean="0">
                <a:ln w="11430"/>
                <a:latin typeface="Arial" pitchFamily="34" charset="0"/>
                <a:cs typeface="Arial" pitchFamily="34" charset="0"/>
              </a:rPr>
              <a:t>∩</a:t>
            </a:r>
            <a:r>
              <a:rPr lang="en-US" sz="2400" spc="50" dirty="0" smtClean="0">
                <a:ln w="11430"/>
                <a:latin typeface="Arial" pitchFamily="34" charset="0"/>
                <a:cs typeface="Arial" pitchFamily="34" charset="0"/>
              </a:rPr>
              <a:t> Y = {</a:t>
            </a:r>
            <a:r>
              <a:rPr lang="ru-RU" sz="2400" spc="50" dirty="0" smtClean="0">
                <a:ln w="11430"/>
                <a:latin typeface="Arial" pitchFamily="34" charset="0"/>
                <a:cs typeface="Arial" pitchFamily="34" charset="0"/>
              </a:rPr>
              <a:t>К,О</a:t>
            </a:r>
            <a:r>
              <a:rPr lang="en-US" sz="2400" spc="50" dirty="0" smtClean="0">
                <a:ln w="11430"/>
                <a:latin typeface="Arial" pitchFamily="34" charset="0"/>
                <a:cs typeface="Arial" pitchFamily="34" charset="0"/>
              </a:rPr>
              <a:t>}</a:t>
            </a:r>
            <a:endParaRPr lang="ru-RU" sz="2400" cap="none" spc="50" dirty="0">
              <a:ln w="11430"/>
              <a:latin typeface="Arial" pitchFamily="34" charset="0"/>
              <a:cs typeface="Arial" pitchFamily="34" charset="0"/>
            </a:endParaRPr>
          </a:p>
        </p:txBody>
      </p:sp>
      <p:sp>
        <p:nvSpPr>
          <p:cNvPr id="49" name="Хорда 48"/>
          <p:cNvSpPr/>
          <p:nvPr/>
        </p:nvSpPr>
        <p:spPr>
          <a:xfrm>
            <a:off x="1032759" y="2428868"/>
            <a:ext cx="1978469" cy="1978469"/>
          </a:xfrm>
          <a:prstGeom prst="chord">
            <a:avLst>
              <a:gd name="adj1" fmla="val 18173091"/>
              <a:gd name="adj2" fmla="val 3423893"/>
            </a:avLst>
          </a:prstGeom>
          <a:solidFill>
            <a:srgbClr val="29C7FF">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Хорда 49"/>
          <p:cNvSpPr/>
          <p:nvPr/>
        </p:nvSpPr>
        <p:spPr>
          <a:xfrm>
            <a:off x="2126123" y="2428868"/>
            <a:ext cx="1978469" cy="1978469"/>
          </a:xfrm>
          <a:prstGeom prst="chord">
            <a:avLst>
              <a:gd name="adj1" fmla="val 7427611"/>
              <a:gd name="adj2" fmla="val 14173099"/>
            </a:avLst>
          </a:prstGeom>
          <a:solidFill>
            <a:srgbClr val="29C7FF">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Хорда 42"/>
          <p:cNvSpPr/>
          <p:nvPr/>
        </p:nvSpPr>
        <p:spPr>
          <a:xfrm>
            <a:off x="1032759" y="2428868"/>
            <a:ext cx="1978469" cy="1978469"/>
          </a:xfrm>
          <a:prstGeom prst="chord">
            <a:avLst>
              <a:gd name="adj1" fmla="val 2700000"/>
              <a:gd name="adj2" fmla="val 2607572"/>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8" name="Хорда 47"/>
          <p:cNvSpPr/>
          <p:nvPr/>
        </p:nvSpPr>
        <p:spPr>
          <a:xfrm>
            <a:off x="2126123" y="2428868"/>
            <a:ext cx="1978469" cy="1978469"/>
          </a:xfrm>
          <a:prstGeom prst="chord">
            <a:avLst>
              <a:gd name="adj1" fmla="val 2700000"/>
              <a:gd name="adj2" fmla="val 2607572"/>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TextBox 39"/>
          <p:cNvSpPr txBox="1"/>
          <p:nvPr/>
        </p:nvSpPr>
        <p:spPr>
          <a:xfrm>
            <a:off x="870509" y="2474906"/>
            <a:ext cx="376563"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41" name="TextBox 40"/>
          <p:cNvSpPr txBox="1"/>
          <p:nvPr/>
        </p:nvSpPr>
        <p:spPr>
          <a:xfrm>
            <a:off x="3809153" y="2474906"/>
            <a:ext cx="438315"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sp>
        <p:nvSpPr>
          <p:cNvPr id="67" name="Прямоугольник 66"/>
          <p:cNvSpPr/>
          <p:nvPr/>
        </p:nvSpPr>
        <p:spPr>
          <a:xfrm>
            <a:off x="5655651" y="2491283"/>
            <a:ext cx="697627"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Ш</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68" name="Прямоугольник 67"/>
          <p:cNvSpPr/>
          <p:nvPr/>
        </p:nvSpPr>
        <p:spPr>
          <a:xfrm>
            <a:off x="5731794" y="3546476"/>
            <a:ext cx="545341"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Л</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69" name="Прямоугольник 68"/>
          <p:cNvSpPr/>
          <p:nvPr/>
        </p:nvSpPr>
        <p:spPr>
          <a:xfrm>
            <a:off x="5298461" y="3018880"/>
            <a:ext cx="545341"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А</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0" name="Прямоугольник 69"/>
          <p:cNvSpPr/>
          <p:nvPr/>
        </p:nvSpPr>
        <p:spPr>
          <a:xfrm>
            <a:off x="6440192" y="2689220"/>
            <a:ext cx="508473"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К</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1" name="Прямоугольник 70"/>
          <p:cNvSpPr/>
          <p:nvPr/>
        </p:nvSpPr>
        <p:spPr>
          <a:xfrm>
            <a:off x="6408131" y="3348539"/>
            <a:ext cx="572594"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О</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2" name="Прямоугольник 71"/>
          <p:cNvSpPr/>
          <p:nvPr/>
        </p:nvSpPr>
        <p:spPr>
          <a:xfrm>
            <a:off x="7405882" y="2667149"/>
            <a:ext cx="500457"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У</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3" name="Прямоугольник 72"/>
          <p:cNvSpPr/>
          <p:nvPr/>
        </p:nvSpPr>
        <p:spPr>
          <a:xfrm>
            <a:off x="7405882" y="3370611"/>
            <a:ext cx="500457"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Р</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5" name="Прямоугольник 74"/>
          <p:cNvSpPr/>
          <p:nvPr/>
        </p:nvSpPr>
        <p:spPr>
          <a:xfrm>
            <a:off x="1532907" y="2474906"/>
            <a:ext cx="697627"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Ш</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6" name="Прямоугольник 75"/>
          <p:cNvSpPr/>
          <p:nvPr/>
        </p:nvSpPr>
        <p:spPr>
          <a:xfrm>
            <a:off x="1609050" y="3530099"/>
            <a:ext cx="545341"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Л</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7" name="Прямоугольник 76"/>
          <p:cNvSpPr/>
          <p:nvPr/>
        </p:nvSpPr>
        <p:spPr>
          <a:xfrm>
            <a:off x="1175717" y="3002503"/>
            <a:ext cx="545341"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А</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8" name="Прямоугольник 77"/>
          <p:cNvSpPr/>
          <p:nvPr/>
        </p:nvSpPr>
        <p:spPr>
          <a:xfrm>
            <a:off x="2317448" y="2672843"/>
            <a:ext cx="508473"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К</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79" name="Прямоугольник 78"/>
          <p:cNvSpPr/>
          <p:nvPr/>
        </p:nvSpPr>
        <p:spPr>
          <a:xfrm>
            <a:off x="2285387" y="3332162"/>
            <a:ext cx="572594"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О</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80" name="Прямоугольник 79"/>
          <p:cNvSpPr/>
          <p:nvPr/>
        </p:nvSpPr>
        <p:spPr>
          <a:xfrm>
            <a:off x="3283138" y="2650772"/>
            <a:ext cx="500457"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У</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p:sp>
        <p:nvSpPr>
          <p:cNvPr id="81" name="Прямоугольник 80"/>
          <p:cNvSpPr/>
          <p:nvPr/>
        </p:nvSpPr>
        <p:spPr>
          <a:xfrm>
            <a:off x="3283138" y="3354234"/>
            <a:ext cx="500457" cy="769441"/>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4400" b="1" cap="none" spc="50" dirty="0" smtClean="0">
                <a:ln w="11430"/>
                <a:solidFill>
                  <a:srgbClr val="C00000"/>
                </a:solidFill>
                <a:effectLst>
                  <a:outerShdw blurRad="76200" dist="50800" dir="5400000" algn="tl" rotWithShape="0">
                    <a:srgbClr val="000000">
                      <a:alpha val="65000"/>
                    </a:srgbClr>
                  </a:outerShdw>
                </a:effectLst>
              </a:rPr>
              <a:t>Р</a:t>
            </a:r>
            <a:endParaRPr lang="ru-RU" sz="4400" b="1" cap="none" spc="50" dirty="0">
              <a:ln w="11430"/>
              <a:solidFill>
                <a:srgbClr val="C00000"/>
              </a:soli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5" name="Подзаголовок 5"/>
              <p:cNvSpPr txBox="1">
                <a:spLocks/>
              </p:cNvSpPr>
              <p:nvPr/>
            </p:nvSpPr>
            <p:spPr>
              <a:xfrm>
                <a:off x="1428728" y="5960501"/>
                <a:ext cx="6643734" cy="441001"/>
              </a:xfrm>
              <a:prstGeom prst="rect">
                <a:avLst/>
              </a:prstGeom>
              <a:noFill/>
            </p:spPr>
            <p:txBody>
              <a:bodyPr vert="horz" lIns="91440" tIns="45720" rIns="91440" bIns="45720" rtlCol="0">
                <a:normAutofit lnSpcReduction="10000"/>
              </a:bodyPr>
              <a:lstStyle/>
              <a:p>
                <a:pPr lvl="0" algn="just">
                  <a:spcBef>
                    <a:spcPct val="20000"/>
                  </a:spcBef>
                </a:pPr>
                <a:r>
                  <a:rPr lang="ru-RU" sz="2200" i="1" dirty="0" smtClean="0">
                    <a:latin typeface="Arial" pitchFamily="34" charset="0"/>
                    <a:cs typeface="Arial" pitchFamily="34" charset="0"/>
                  </a:rPr>
                  <a:t>Возможно ли равенство: A </a:t>
                </a:r>
                <a14:m>
                  <m:oMath xmlns:m="http://schemas.openxmlformats.org/officeDocument/2006/math">
                    <m:r>
                      <m:rPr>
                        <m:nor/>
                      </m:rPr>
                      <a:rPr lang="ru-RU" sz="2400" i="0" dirty="0" smtClean="0">
                        <a:latin typeface="Cambria Math" panose="02040503050406030204" pitchFamily="18" charset="0"/>
                        <a:ea typeface="Cambria Math" panose="02040503050406030204" pitchFamily="18" charset="0"/>
                      </a:rPr>
                      <m:t>∪</m:t>
                    </m:r>
                  </m:oMath>
                </a14:m>
                <a:r>
                  <a:rPr lang="ru-RU" sz="2400" dirty="0" smtClean="0"/>
                  <a:t> </a:t>
                </a:r>
                <a:r>
                  <a:rPr lang="ru-RU" sz="2200" i="1" dirty="0" smtClean="0">
                    <a:latin typeface="Arial" pitchFamily="34" charset="0"/>
                    <a:cs typeface="Arial" pitchFamily="34" charset="0"/>
                  </a:rPr>
                  <a:t>В = A </a:t>
                </a:r>
                <a14:m>
                  <m:oMath xmlns:m="http://schemas.openxmlformats.org/officeDocument/2006/math">
                    <m:r>
                      <m:rPr>
                        <m:nor/>
                      </m:rPr>
                      <a:rPr lang="ru-RU" sz="2400" i="0" dirty="0" smtClean="0">
                        <a:latin typeface="Cambria Math" panose="02040503050406030204" pitchFamily="18" charset="0"/>
                        <a:ea typeface="Cambria Math" panose="02040503050406030204" pitchFamily="18" charset="0"/>
                      </a:rPr>
                      <m:t>∩</m:t>
                    </m:r>
                  </m:oMath>
                </a14:m>
                <a:r>
                  <a:rPr lang="ru-RU" sz="2200" i="1" dirty="0" smtClean="0">
                    <a:latin typeface="Arial" pitchFamily="34" charset="0"/>
                    <a:cs typeface="Arial" pitchFamily="34" charset="0"/>
                  </a:rPr>
                  <a:t> В </a:t>
                </a:r>
                <a:r>
                  <a:rPr lang="ru-RU" sz="2200" dirty="0" smtClean="0">
                    <a:latin typeface="Arial" pitchFamily="34" charset="0"/>
                    <a:cs typeface="Arial" pitchFamily="34" charset="0"/>
                  </a:rPr>
                  <a:t>?</a:t>
                </a:r>
                <a:endParaRPr kumimoji="0" lang="ru-RU" sz="2200" b="0" u="none" strike="noStrike" kern="1200" cap="none" spc="0" normalizeH="0" baseline="0" noProof="0" dirty="0">
                  <a:ln>
                    <a:noFill/>
                  </a:ln>
                  <a:solidFill>
                    <a:schemeClr val="tx1"/>
                  </a:solidFill>
                  <a:effectLst/>
                  <a:uLnTx/>
                  <a:uFillTx/>
                  <a:latin typeface="Arial" pitchFamily="34" charset="0"/>
                  <a:cs typeface="Arial" pitchFamily="34" charset="0"/>
                </a:endParaRPr>
              </a:p>
            </p:txBody>
          </p:sp>
        </mc:Choice>
        <mc:Fallback xmlns="">
          <p:sp>
            <p:nvSpPr>
              <p:cNvPr id="45" name="Подзаголовок 5"/>
              <p:cNvSpPr txBox="1">
                <a:spLocks noRot="1" noChangeAspect="1" noMove="1" noResize="1" noEditPoints="1" noAdjustHandles="1" noChangeArrowheads="1" noChangeShapeType="1" noTextEdit="1"/>
              </p:cNvSpPr>
              <p:nvPr/>
            </p:nvSpPr>
            <p:spPr>
              <a:xfrm>
                <a:off x="1428728" y="5960501"/>
                <a:ext cx="6643734" cy="441001"/>
              </a:xfrm>
              <a:prstGeom prst="rect">
                <a:avLst/>
              </a:prstGeom>
              <a:blipFill>
                <a:blip r:embed="rId4"/>
                <a:stretch>
                  <a:fillRect l="-1193" t="-13889" b="-20833"/>
                </a:stretch>
              </a:blipFill>
            </p:spPr>
            <p:txBody>
              <a:bodyPr/>
              <a:lstStyle/>
              <a:p>
                <a:r>
                  <a:rPr lang="ru-RU">
                    <a:noFill/>
                  </a:rPr>
                  <a:t> </a:t>
                </a:r>
              </a:p>
            </p:txBody>
          </p:sp>
        </mc:Fallback>
      </mc:AlternateContent>
      <p:sp>
        <p:nvSpPr>
          <p:cNvPr id="46" name="Овал 45"/>
          <p:cNvSpPr/>
          <p:nvPr/>
        </p:nvSpPr>
        <p:spPr>
          <a:xfrm>
            <a:off x="714348" y="5808226"/>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51" name="Группа 50"/>
          <p:cNvGrpSpPr/>
          <p:nvPr/>
        </p:nvGrpSpPr>
        <p:grpSpPr>
          <a:xfrm>
            <a:off x="714349" y="5774081"/>
            <a:ext cx="8072494" cy="798191"/>
            <a:chOff x="428596" y="5072074"/>
            <a:chExt cx="5929354" cy="1524970"/>
          </a:xfrm>
        </p:grpSpPr>
        <p:cxnSp>
          <p:nvCxnSpPr>
            <p:cNvPr id="52" name="Прямая соединительная линия 51"/>
            <p:cNvCxnSpPr/>
            <p:nvPr/>
          </p:nvCxnSpPr>
          <p:spPr>
            <a:xfrm flipV="1">
              <a:off x="428596" y="507207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a:xfrm flipV="1">
              <a:off x="428596" y="658386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4" name="Прямоугольник 53"/>
          <p:cNvSpPr/>
          <p:nvPr/>
        </p:nvSpPr>
        <p:spPr>
          <a:xfrm>
            <a:off x="4981623" y="1439622"/>
            <a:ext cx="2488181" cy="461665"/>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spc="50" dirty="0" smtClean="0">
                <a:ln w="11430"/>
                <a:latin typeface="Arial" pitchFamily="34" charset="0"/>
                <a:cs typeface="Arial" pitchFamily="34" charset="0"/>
              </a:rPr>
              <a:t>X = {</a:t>
            </a:r>
            <a:r>
              <a:rPr lang="ru-RU" sz="2400" spc="50" dirty="0" smtClean="0">
                <a:ln w="11430"/>
                <a:latin typeface="Arial" pitchFamily="34" charset="0"/>
                <a:cs typeface="Arial" pitchFamily="34" charset="0"/>
              </a:rPr>
              <a:t>Ш,К,О,Л,А</a:t>
            </a:r>
            <a:r>
              <a:rPr lang="en-US" sz="2400" spc="50" dirty="0" smtClean="0">
                <a:ln w="11430"/>
                <a:latin typeface="Arial" pitchFamily="34" charset="0"/>
                <a:cs typeface="Arial" pitchFamily="34" charset="0"/>
              </a:rPr>
              <a:t>}</a:t>
            </a:r>
            <a:endParaRPr lang="ru-RU" sz="2400" cap="none" spc="50" dirty="0">
              <a:ln w="11430"/>
              <a:latin typeface="Arial" pitchFamily="34" charset="0"/>
              <a:cs typeface="Arial" pitchFamily="34" charset="0"/>
            </a:endParaRPr>
          </a:p>
        </p:txBody>
      </p:sp>
      <p:sp>
        <p:nvSpPr>
          <p:cNvPr id="55" name="Прямоугольник 54"/>
          <p:cNvSpPr/>
          <p:nvPr/>
        </p:nvSpPr>
        <p:spPr>
          <a:xfrm>
            <a:off x="4981623" y="1846478"/>
            <a:ext cx="2057551" cy="461665"/>
          </a:xfrm>
          <a:prstGeom prst="rect">
            <a:avLst/>
          </a:prstGeom>
          <a:noFill/>
          <a:effectLst/>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spc="50" dirty="0" smtClean="0">
                <a:ln w="11430"/>
                <a:latin typeface="Arial" pitchFamily="34" charset="0"/>
                <a:cs typeface="Arial" pitchFamily="34" charset="0"/>
              </a:rPr>
              <a:t>Y = {</a:t>
            </a:r>
            <a:r>
              <a:rPr lang="ru-RU" sz="2400" spc="50" dirty="0" smtClean="0">
                <a:ln w="11430"/>
                <a:latin typeface="Arial" pitchFamily="34" charset="0"/>
                <a:cs typeface="Arial" pitchFamily="34" charset="0"/>
              </a:rPr>
              <a:t>У,Р,О,К</a:t>
            </a:r>
            <a:r>
              <a:rPr lang="en-US" sz="2400" spc="50" dirty="0" smtClean="0">
                <a:ln w="11430"/>
                <a:latin typeface="Arial" pitchFamily="34" charset="0"/>
                <a:cs typeface="Arial" pitchFamily="34" charset="0"/>
              </a:rPr>
              <a:t>}</a:t>
            </a:r>
            <a:endParaRPr lang="ru-RU" sz="2400" cap="none" spc="50" dirty="0">
              <a:ln w="1143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Дополнение множества</a:t>
            </a:r>
            <a:endParaRPr lang="ru-RU" dirty="0"/>
          </a:p>
        </p:txBody>
      </p:sp>
      <p:sp>
        <p:nvSpPr>
          <p:cNvPr id="3" name="Подзаголовок 5"/>
          <p:cNvSpPr txBox="1">
            <a:spLocks/>
          </p:cNvSpPr>
          <p:nvPr/>
        </p:nvSpPr>
        <p:spPr>
          <a:xfrm>
            <a:off x="1428728" y="1071546"/>
            <a:ext cx="7358113" cy="1571636"/>
          </a:xfrm>
          <a:prstGeom prst="rect">
            <a:avLst/>
          </a:prstGeom>
          <a:noFill/>
        </p:spPr>
        <p:txBody>
          <a:bodyPr vert="horz" lIns="91440" tIns="45720" rIns="91440" bIns="45720" rtlCol="0">
            <a:noAutofit/>
          </a:bodyPr>
          <a:lstStyle/>
          <a:p>
            <a:pPr lvl="0" algn="just">
              <a:spcBef>
                <a:spcPct val="20000"/>
              </a:spcBef>
              <a:defRPr/>
            </a:pPr>
            <a:r>
              <a:rPr lang="ru-RU" sz="2200" dirty="0" smtClean="0">
                <a:latin typeface="Arial" pitchFamily="34" charset="0"/>
                <a:cs typeface="Arial" pitchFamily="34" charset="0"/>
              </a:rPr>
              <a:t>Пусть множество </a:t>
            </a:r>
            <a:r>
              <a:rPr lang="ru-RU" sz="2200" i="1" dirty="0" smtClean="0">
                <a:latin typeface="Arial" pitchFamily="34" charset="0"/>
                <a:cs typeface="Arial" pitchFamily="34" charset="0"/>
              </a:rPr>
              <a:t>P</a:t>
            </a:r>
            <a:r>
              <a:rPr lang="ru-RU" sz="2200" dirty="0" smtClean="0">
                <a:latin typeface="Arial" pitchFamily="34" charset="0"/>
                <a:cs typeface="Arial" pitchFamily="34" charset="0"/>
              </a:rPr>
              <a:t> является </a:t>
            </a:r>
            <a:r>
              <a:rPr lang="ru-RU" sz="2200" i="1" dirty="0" smtClean="0">
                <a:latin typeface="Arial" pitchFamily="34" charset="0"/>
                <a:cs typeface="Arial" pitchFamily="34" charset="0"/>
              </a:rPr>
              <a:t>подмножеством</a:t>
            </a:r>
            <a:r>
              <a:rPr lang="ru-RU" sz="2200" dirty="0" smtClean="0">
                <a:latin typeface="Arial" pitchFamily="34" charset="0"/>
                <a:cs typeface="Arial" pitchFamily="34" charset="0"/>
              </a:rPr>
              <a:t> множества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a:t>
            </a:r>
            <a:r>
              <a:rPr lang="ru-RU" sz="2200" b="1" dirty="0" smtClean="0">
                <a:latin typeface="Arial" pitchFamily="34" charset="0"/>
                <a:cs typeface="Arial" pitchFamily="34" charset="0"/>
              </a:rPr>
              <a:t>Дополнением</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P</a:t>
            </a:r>
            <a:r>
              <a:rPr lang="ru-RU" sz="2200" dirty="0" smtClean="0">
                <a:latin typeface="Arial" pitchFamily="34" charset="0"/>
                <a:cs typeface="Arial" pitchFamily="34" charset="0"/>
              </a:rPr>
              <a:t> до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называется множество, состоящее из тех элементов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которые не вошли в </a:t>
            </a:r>
            <a:r>
              <a:rPr lang="ru-RU" sz="2200" i="1" dirty="0" smtClean="0">
                <a:latin typeface="Arial" pitchFamily="34" charset="0"/>
                <a:cs typeface="Arial" pitchFamily="34" charset="0"/>
              </a:rPr>
              <a:t>P</a:t>
            </a:r>
            <a:r>
              <a:rPr lang="ru-RU" sz="2200" dirty="0" smtClean="0">
                <a:latin typeface="Arial" pitchFamily="34" charset="0"/>
                <a:cs typeface="Arial" pitchFamily="34" charset="0"/>
              </a:rPr>
              <a:t>. Обозначается      или  </a:t>
            </a:r>
            <a:r>
              <a:rPr lang="ru-RU" sz="2200" i="1" dirty="0" smtClean="0">
                <a:latin typeface="Arial" pitchFamily="34" charset="0"/>
                <a:cs typeface="Arial" pitchFamily="34" charset="0"/>
              </a:rPr>
              <a:t>P</a:t>
            </a:r>
            <a:r>
              <a:rPr lang="en-US" sz="2200" i="1" dirty="0" smtClean="0">
                <a:latin typeface="Arial" pitchFamily="34" charset="0"/>
                <a:cs typeface="Arial" pitchFamily="34" charset="0"/>
              </a:rPr>
              <a:t> </a:t>
            </a:r>
            <a:r>
              <a:rPr lang="en-US" sz="2200" i="1" dirty="0" smtClean="0">
                <a:cs typeface="Arial" pitchFamily="34" charset="0"/>
              </a:rPr>
              <a:t>’</a:t>
            </a:r>
            <a:r>
              <a:rPr lang="ru-RU" sz="2200" i="1" dirty="0" smtClean="0">
                <a:latin typeface="Arial" pitchFamily="34" charset="0"/>
                <a:cs typeface="Arial" pitchFamily="34" charset="0"/>
              </a:rPr>
              <a:t>.</a:t>
            </a:r>
            <a:endParaRPr kumimoji="0" lang="ru-RU" sz="220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 name="Овал 3"/>
          <p:cNvSpPr/>
          <p:nvPr/>
        </p:nvSpPr>
        <p:spPr>
          <a:xfrm>
            <a:off x="678629" y="1428736"/>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5" name="Группа 7"/>
          <p:cNvGrpSpPr/>
          <p:nvPr/>
        </p:nvGrpSpPr>
        <p:grpSpPr>
          <a:xfrm>
            <a:off x="714348" y="1071546"/>
            <a:ext cx="8072494" cy="1500198"/>
            <a:chOff x="428596" y="5072074"/>
            <a:chExt cx="5929354" cy="1785950"/>
          </a:xfrm>
        </p:grpSpPr>
        <p:cxnSp>
          <p:nvCxnSpPr>
            <p:cNvPr id="6" name="Прямая соединительная линия 5"/>
            <p:cNvCxnSpPr/>
            <p:nvPr/>
          </p:nvCxnSpPr>
          <p:spPr>
            <a:xfrm flipV="1">
              <a:off x="428596" y="507207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428596" y="684484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graphicFrame>
        <p:nvGraphicFramePr>
          <p:cNvPr id="9" name="Объект 8"/>
          <p:cNvGraphicFramePr>
            <a:graphicFrameLocks noChangeAspect="1"/>
          </p:cNvGraphicFramePr>
          <p:nvPr/>
        </p:nvGraphicFramePr>
        <p:xfrm>
          <a:off x="5286379" y="2028825"/>
          <a:ext cx="312733" cy="414338"/>
        </p:xfrm>
        <a:graphic>
          <a:graphicData uri="http://schemas.openxmlformats.org/presentationml/2006/ole">
            <mc:AlternateContent xmlns:mc="http://schemas.openxmlformats.org/markup-compatibility/2006">
              <mc:Choice xmlns:v="urn:schemas-microsoft-com:vml" Requires="v">
                <p:oleObj spid="_x0000_s2055" name="Формула" r:id="rId3" imgW="152280" imgH="203040" progId="Equation.3">
                  <p:embed/>
                </p:oleObj>
              </mc:Choice>
              <mc:Fallback>
                <p:oleObj name="Формула" r:id="rId3" imgW="152280" imgH="203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79" y="2028825"/>
                        <a:ext cx="312733"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3" descr="C:\Documents and Settings\Администратор.HOME-FDD52612A3\Рабочий стол\Ирина_Раб стол\10-17\1359314403_01-8.jpg"/>
          <p:cNvPicPr>
            <a:picLocks noChangeAspect="1" noChangeArrowheads="1"/>
          </p:cNvPicPr>
          <p:nvPr/>
        </p:nvPicPr>
        <p:blipFill>
          <a:blip r:embed="rId5"/>
          <a:srcRect l="1667" t="8749" r="54166" b="32195"/>
          <a:stretch>
            <a:fillRect/>
          </a:stretch>
        </p:blipFill>
        <p:spPr bwMode="auto">
          <a:xfrm>
            <a:off x="714348" y="2643182"/>
            <a:ext cx="3786214" cy="3857652"/>
          </a:xfrm>
          <a:prstGeom prst="rect">
            <a:avLst/>
          </a:prstGeom>
          <a:ln>
            <a:noFill/>
          </a:ln>
          <a:effectLst>
            <a:outerShdw blurRad="292100" dist="139700" dir="2700000" algn="tl" rotWithShape="0">
              <a:srgbClr val="333333">
                <a:alpha val="65000"/>
              </a:srgbClr>
            </a:outerShdw>
          </a:effectLst>
        </p:spPr>
      </p:pic>
      <p:grpSp>
        <p:nvGrpSpPr>
          <p:cNvPr id="12" name="Группа 20"/>
          <p:cNvGrpSpPr/>
          <p:nvPr/>
        </p:nvGrpSpPr>
        <p:grpSpPr>
          <a:xfrm>
            <a:off x="1214414" y="2971344"/>
            <a:ext cx="2392638" cy="2172168"/>
            <a:chOff x="786721" y="2571744"/>
            <a:chExt cx="3070899" cy="2714644"/>
          </a:xfrm>
          <a:effectLst/>
        </p:grpSpPr>
        <p:grpSp>
          <p:nvGrpSpPr>
            <p:cNvPr id="13" name="Группа 16"/>
            <p:cNvGrpSpPr/>
            <p:nvPr/>
          </p:nvGrpSpPr>
          <p:grpSpPr>
            <a:xfrm>
              <a:off x="1142976" y="2571744"/>
              <a:ext cx="2714644" cy="2714644"/>
              <a:chOff x="1142976" y="2571744"/>
              <a:chExt cx="2714644" cy="2714644"/>
            </a:xfrm>
          </p:grpSpPr>
          <p:sp>
            <p:nvSpPr>
              <p:cNvPr id="16" name="Хорда 15"/>
              <p:cNvSpPr/>
              <p:nvPr/>
            </p:nvSpPr>
            <p:spPr>
              <a:xfrm>
                <a:off x="1142976" y="2571744"/>
                <a:ext cx="2714644" cy="2714644"/>
              </a:xfrm>
              <a:prstGeom prst="chord">
                <a:avLst>
                  <a:gd name="adj1" fmla="val 2700000"/>
                  <a:gd name="adj2" fmla="val 2607572"/>
                </a:avLst>
              </a:prstGeom>
              <a:solidFill>
                <a:srgbClr val="00B0F0">
                  <a:alpha val="4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Хорда 16"/>
              <p:cNvSpPr/>
              <p:nvPr/>
            </p:nvSpPr>
            <p:spPr>
              <a:xfrm>
                <a:off x="2025152" y="3512142"/>
                <a:ext cx="1573260" cy="1573260"/>
              </a:xfrm>
              <a:prstGeom prst="chord">
                <a:avLst>
                  <a:gd name="adj1" fmla="val 2700000"/>
                  <a:gd name="adj2" fmla="val 2607572"/>
                </a:avLst>
              </a:prstGeom>
              <a:solidFill>
                <a:schemeClr val="bg1">
                  <a:alpha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 name="TextBox 13"/>
            <p:cNvSpPr txBox="1"/>
            <p:nvPr/>
          </p:nvSpPr>
          <p:spPr>
            <a:xfrm>
              <a:off x="786721" y="2812880"/>
              <a:ext cx="638533" cy="492174"/>
            </a:xfrm>
            <a:prstGeom prst="rect">
              <a:avLst/>
            </a:prstGeom>
            <a:noFill/>
            <a:effectLst/>
          </p:spPr>
          <p:txBody>
            <a:bodyPr wrap="square" rtlCol="0">
              <a:spAutoFit/>
            </a:bodyPr>
            <a:lstStyle/>
            <a:p>
              <a:pPr algn="ctr"/>
              <a:r>
                <a:rPr lang="ru-RU" sz="2400" i="1" dirty="0" smtClean="0">
                  <a:latin typeface="Arial" pitchFamily="34" charset="0"/>
                  <a:cs typeface="Arial" pitchFamily="34" charset="0"/>
                </a:rPr>
                <a:t>М</a:t>
              </a:r>
              <a:endParaRPr lang="ru-RU" sz="2400" i="1" dirty="0">
                <a:latin typeface="Arial" pitchFamily="34" charset="0"/>
                <a:cs typeface="Arial" pitchFamily="34" charset="0"/>
              </a:endParaRPr>
            </a:p>
          </p:txBody>
        </p:sp>
        <p:sp>
          <p:nvSpPr>
            <p:cNvPr id="15" name="TextBox 14"/>
            <p:cNvSpPr txBox="1"/>
            <p:nvPr/>
          </p:nvSpPr>
          <p:spPr>
            <a:xfrm>
              <a:off x="2025154" y="4007187"/>
              <a:ext cx="1568313" cy="492174"/>
            </a:xfrm>
            <a:prstGeom prst="rect">
              <a:avLst/>
            </a:prstGeom>
            <a:noFill/>
          </p:spPr>
          <p:txBody>
            <a:bodyPr wrap="square" rtlCol="0">
              <a:spAutoFit/>
            </a:bodyPr>
            <a:lstStyle/>
            <a:p>
              <a:pPr algn="ctr"/>
              <a:r>
                <a:rPr lang="ru-RU" sz="2400" i="1" dirty="0" smtClean="0">
                  <a:latin typeface="Arial" pitchFamily="34" charset="0"/>
                  <a:cs typeface="Arial" pitchFamily="34" charset="0"/>
                </a:rPr>
                <a:t>Р</a:t>
              </a:r>
              <a:endParaRPr lang="ru-RU" sz="2400" i="1" dirty="0">
                <a:latin typeface="Arial" pitchFamily="34" charset="0"/>
                <a:cs typeface="Arial" pitchFamily="34" charset="0"/>
              </a:endParaRPr>
            </a:p>
          </p:txBody>
        </p:sp>
      </p:grpSp>
      <p:sp>
        <p:nvSpPr>
          <p:cNvPr id="18" name="Содержимое 7"/>
          <p:cNvSpPr txBox="1">
            <a:spLocks/>
          </p:cNvSpPr>
          <p:nvPr/>
        </p:nvSpPr>
        <p:spPr>
          <a:xfrm>
            <a:off x="4643438" y="2643182"/>
            <a:ext cx="4140000" cy="1213200"/>
          </a:xfrm>
          <a:prstGeom prst="rect">
            <a:avLst/>
          </a:prstGeom>
          <a:solidFill>
            <a:schemeClr val="accent6">
              <a:lumMod val="20000"/>
              <a:lumOff val="80000"/>
            </a:schemeClr>
          </a:solidFill>
        </p:spPr>
        <p:txBody>
          <a:bodyPr lIns="0" rIns="0" anchor="ctr" anchorCtr="0"/>
          <a:lstStyle/>
          <a:p>
            <a:pPr lvl="0" algn="ctr">
              <a:spcBef>
                <a:spcPct val="20000"/>
              </a:spcBef>
            </a:pPr>
            <a:r>
              <a:rPr lang="ru-RU" sz="2200" dirty="0" smtClean="0">
                <a:latin typeface="Arial" pitchFamily="34" charset="0"/>
                <a:cs typeface="Arial" pitchFamily="34" charset="0"/>
              </a:rPr>
              <a:t>Дополнение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до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a:t>
            </a:r>
            <a:br>
              <a:rPr lang="ru-RU" sz="2200" dirty="0" smtClean="0">
                <a:latin typeface="Arial" pitchFamily="34" charset="0"/>
                <a:cs typeface="Arial" pitchFamily="34" charset="0"/>
              </a:rPr>
            </a:br>
            <a:r>
              <a:rPr kumimoji="0" lang="ru-RU" sz="22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М</a:t>
            </a:r>
            <a:r>
              <a:rPr kumimoji="0" lang="en-US" sz="22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n-US" sz="2200" b="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 </a:t>
            </a:r>
            <a:r>
              <a:rPr lang="ru-RU" sz="2400" dirty="0" smtClean="0">
                <a:solidFill>
                  <a:schemeClr val="dk1"/>
                </a:solidFill>
                <a:latin typeface="Arial" pitchFamily="34" charset="0"/>
                <a:cs typeface="Arial" pitchFamily="34" charset="0"/>
              </a:rPr>
              <a:t>∅ </a:t>
            </a:r>
            <a:endParaRPr lang="ru-RU" sz="2400" dirty="0">
              <a:solidFill>
                <a:schemeClr val="dk1"/>
              </a:solidFill>
              <a:latin typeface="Arial" pitchFamily="34" charset="0"/>
              <a:cs typeface="Arial" pitchFamily="34" charset="0"/>
            </a:endParaRPr>
          </a:p>
        </p:txBody>
      </p:sp>
      <p:sp>
        <p:nvSpPr>
          <p:cNvPr id="19" name="Содержимое 7"/>
          <p:cNvSpPr txBox="1">
            <a:spLocks/>
          </p:cNvSpPr>
          <p:nvPr/>
        </p:nvSpPr>
        <p:spPr>
          <a:xfrm>
            <a:off x="4643438" y="3964785"/>
            <a:ext cx="4140000" cy="1213200"/>
          </a:xfrm>
          <a:prstGeom prst="rect">
            <a:avLst/>
          </a:prstGeom>
          <a:solidFill>
            <a:schemeClr val="accent1">
              <a:lumMod val="20000"/>
              <a:lumOff val="80000"/>
            </a:schemeClr>
          </a:solidFill>
        </p:spPr>
        <p:txBody>
          <a:bodyPr lIns="0" rIns="0" anchor="ctr" anchorCtr="0"/>
          <a:lstStyle/>
          <a:p>
            <a:pPr lvl="0" algn="ctr">
              <a:spcBef>
                <a:spcPct val="20000"/>
              </a:spcBef>
            </a:pPr>
            <a:r>
              <a:rPr lang="ru-RU" sz="2200" dirty="0" smtClean="0">
                <a:latin typeface="Arial" pitchFamily="34" charset="0"/>
                <a:cs typeface="Arial" pitchFamily="34" charset="0"/>
              </a:rPr>
              <a:t>Дополнение пустого </a:t>
            </a:r>
            <a:br>
              <a:rPr lang="ru-RU" sz="2200" dirty="0" smtClean="0">
                <a:latin typeface="Arial" pitchFamily="34" charset="0"/>
                <a:cs typeface="Arial" pitchFamily="34" charset="0"/>
              </a:rPr>
            </a:br>
            <a:r>
              <a:rPr lang="ru-RU" sz="2200" dirty="0" smtClean="0">
                <a:latin typeface="Arial" pitchFamily="34" charset="0"/>
                <a:cs typeface="Arial" pitchFamily="34" charset="0"/>
              </a:rPr>
              <a:t>множества до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a:t>
            </a:r>
            <a:br>
              <a:rPr lang="ru-RU" sz="2200" dirty="0" smtClean="0">
                <a:latin typeface="Arial" pitchFamily="34" charset="0"/>
                <a:cs typeface="Arial" pitchFamily="34" charset="0"/>
              </a:rPr>
            </a:br>
            <a:r>
              <a:rPr lang="ru-RU" sz="2400" dirty="0" smtClean="0">
                <a:solidFill>
                  <a:schemeClr val="dk1"/>
                </a:solidFill>
                <a:latin typeface="Arial" pitchFamily="34" charset="0"/>
                <a:cs typeface="Arial" pitchFamily="34" charset="0"/>
              </a:rPr>
              <a:t>∅</a:t>
            </a:r>
            <a:r>
              <a:rPr lang="ru-RU" sz="2200" i="1" dirty="0" smtClean="0">
                <a:latin typeface="Arial" pitchFamily="34" charset="0"/>
                <a:cs typeface="Arial" pitchFamily="34" charset="0"/>
              </a:rPr>
              <a:t> </a:t>
            </a:r>
            <a:r>
              <a:rPr lang="en-US" sz="2200" dirty="0" smtClean="0">
                <a:latin typeface="Arial" pitchFamily="34" charset="0"/>
                <a:cs typeface="Arial" pitchFamily="34" charset="0"/>
              </a:rPr>
              <a:t>’</a:t>
            </a:r>
            <a:r>
              <a:rPr lang="en-US" sz="2200" i="1" dirty="0" smtClean="0">
                <a:latin typeface="Arial" pitchFamily="34" charset="0"/>
                <a:cs typeface="Arial" pitchFamily="34" charset="0"/>
              </a:rPr>
              <a:t> </a:t>
            </a:r>
            <a:r>
              <a:rPr lang="en-US" sz="2200" dirty="0" smtClean="0">
                <a:latin typeface="Arial" pitchFamily="34" charset="0"/>
                <a:cs typeface="Arial" pitchFamily="34" charset="0"/>
              </a:rPr>
              <a:t>=</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М</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0" name="Содержимое 7"/>
          <p:cNvSpPr txBox="1">
            <a:spLocks/>
          </p:cNvSpPr>
          <p:nvPr/>
        </p:nvSpPr>
        <p:spPr>
          <a:xfrm>
            <a:off x="4643438" y="5286388"/>
            <a:ext cx="4140000" cy="1213200"/>
          </a:xfrm>
          <a:prstGeom prst="rect">
            <a:avLst/>
          </a:prstGeom>
          <a:solidFill>
            <a:schemeClr val="accent4">
              <a:lumMod val="20000"/>
              <a:lumOff val="80000"/>
            </a:schemeClr>
          </a:solidFill>
        </p:spPr>
        <p:txBody>
          <a:bodyPr lIns="0" rIns="0" anchor="ctr" anchorCtr="0"/>
          <a:lstStyle/>
          <a:p>
            <a:pPr lvl="0" algn="ctr">
              <a:spcBef>
                <a:spcPct val="20000"/>
              </a:spcBef>
            </a:pPr>
            <a:r>
              <a:rPr lang="ru-RU" sz="2200" dirty="0" smtClean="0">
                <a:latin typeface="Arial" pitchFamily="34" charset="0"/>
                <a:cs typeface="Arial" pitchFamily="34" charset="0"/>
              </a:rPr>
              <a:t>Дополнение множества М </a:t>
            </a:r>
            <a:br>
              <a:rPr lang="ru-RU" sz="2200" dirty="0" smtClean="0">
                <a:latin typeface="Arial" pitchFamily="34" charset="0"/>
                <a:cs typeface="Arial" pitchFamily="34" charset="0"/>
              </a:rPr>
            </a:br>
            <a:r>
              <a:rPr lang="ru-RU" sz="2200" dirty="0" smtClean="0">
                <a:latin typeface="Arial" pitchFamily="34" charset="0"/>
                <a:cs typeface="Arial" pitchFamily="34" charset="0"/>
              </a:rPr>
              <a:t>до универсального:</a:t>
            </a:r>
            <a:br>
              <a:rPr lang="ru-RU" sz="2200" dirty="0" smtClean="0">
                <a:latin typeface="Arial" pitchFamily="34" charset="0"/>
                <a:cs typeface="Arial" pitchFamily="34" charset="0"/>
              </a:rPr>
            </a:br>
            <a:r>
              <a:rPr lang="en-US" sz="2200" i="1" dirty="0" smtClean="0">
                <a:latin typeface="Arial" pitchFamily="34" charset="0"/>
                <a:cs typeface="Arial" pitchFamily="34" charset="0"/>
              </a:rPr>
              <a:t>M </a:t>
            </a:r>
            <a:r>
              <a:rPr lang="en-US" sz="2200" dirty="0" smtClean="0">
                <a:latin typeface="Arial" pitchFamily="34" charset="0"/>
                <a:cs typeface="Arial" pitchFamily="34" charset="0"/>
              </a:rPr>
              <a:t>∪</a:t>
            </a:r>
            <a:r>
              <a:rPr lang="en-US" sz="2200" i="1" dirty="0" smtClean="0">
                <a:latin typeface="Arial" pitchFamily="34" charset="0"/>
                <a:cs typeface="Arial" pitchFamily="34" charset="0"/>
              </a:rPr>
              <a:t> M</a:t>
            </a:r>
            <a:r>
              <a:rPr lang="ru-RU" sz="2200" i="1" dirty="0" smtClean="0">
                <a:latin typeface="Arial" pitchFamily="34" charset="0"/>
                <a:cs typeface="Arial" pitchFamily="34" charset="0"/>
              </a:rPr>
              <a:t> </a:t>
            </a:r>
            <a:r>
              <a:rPr lang="en-US" sz="2200" dirty="0" smtClean="0">
                <a:latin typeface="Arial" pitchFamily="34" charset="0"/>
                <a:cs typeface="Arial" pitchFamily="34" charset="0"/>
              </a:rPr>
              <a:t>’</a:t>
            </a:r>
            <a:r>
              <a:rPr lang="en-US" sz="2200" i="1" dirty="0" smtClean="0">
                <a:latin typeface="Arial" pitchFamily="34" charset="0"/>
                <a:cs typeface="Arial" pitchFamily="34" charset="0"/>
              </a:rPr>
              <a:t> </a:t>
            </a:r>
            <a:r>
              <a:rPr lang="en-US" sz="2200" dirty="0" smtClean="0">
                <a:latin typeface="Arial" pitchFamily="34" charset="0"/>
                <a:cs typeface="Arial" pitchFamily="34" charset="0"/>
              </a:rPr>
              <a:t>=</a:t>
            </a:r>
            <a:r>
              <a:rPr lang="ru-RU" sz="2200" dirty="0" smtClean="0">
                <a:latin typeface="Arial" pitchFamily="34" charset="0"/>
                <a:cs typeface="Arial" pitchFamily="34" charset="0"/>
              </a:rPr>
              <a:t> </a:t>
            </a:r>
            <a:r>
              <a:rPr lang="en-US" sz="2400" i="1" dirty="0" smtClean="0">
                <a:latin typeface="Times New Roman" pitchFamily="18" charset="0"/>
                <a:cs typeface="Times New Roman" pitchFamily="18" charset="0"/>
              </a:rPr>
              <a:t>U</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1" name="Picture 5" descr="C:\Documents and Settings\Администратор.HOME-FDD52612A3\Рабочий стол\Ирина_Раб стол\10-17\pencil-146715__1801.png"/>
          <p:cNvPicPr>
            <a:picLocks noChangeAspect="1" noChangeArrowheads="1"/>
          </p:cNvPicPr>
          <p:nvPr/>
        </p:nvPicPr>
        <p:blipFill>
          <a:blip r:embed="rId6"/>
          <a:srcRect/>
          <a:stretch>
            <a:fillRect/>
          </a:stretch>
        </p:blipFill>
        <p:spPr bwMode="auto">
          <a:xfrm rot="20832430">
            <a:off x="352437" y="5215234"/>
            <a:ext cx="4572000" cy="469900"/>
          </a:xfrm>
          <a:prstGeom prst="rect">
            <a:avLst/>
          </a:prstGeom>
          <a:noFill/>
        </p:spPr>
      </p:pic>
      <p:pic>
        <p:nvPicPr>
          <p:cNvPr id="2052" name="Picture 4" descr="C:\Documents and Settings\Администратор.HOME-FDD52612A3\Рабочий стол\Ирина_Раб стол\10-17\Рисунок1.png"/>
          <p:cNvPicPr>
            <a:picLocks noChangeAspect="1" noChangeArrowheads="1"/>
          </p:cNvPicPr>
          <p:nvPr/>
        </p:nvPicPr>
        <p:blipFill>
          <a:blip r:embed="rId7"/>
          <a:srcRect/>
          <a:stretch>
            <a:fillRect/>
          </a:stretch>
        </p:blipFill>
        <p:spPr bwMode="auto">
          <a:xfrm>
            <a:off x="2071670" y="3143248"/>
            <a:ext cx="323850" cy="427037"/>
          </a:xfrm>
          <a:prstGeom prst="rect">
            <a:avLst/>
          </a:prstGeom>
          <a:noFill/>
        </p:spPr>
      </p:pic>
      <p:sp>
        <p:nvSpPr>
          <p:cNvPr id="22" name="Прямоугольник 21"/>
          <p:cNvSpPr/>
          <p:nvPr/>
        </p:nvSpPr>
        <p:spPr>
          <a:xfrm>
            <a:off x="1857356" y="5819112"/>
            <a:ext cx="1534203" cy="461665"/>
          </a:xfrm>
          <a:prstGeom prst="rect">
            <a:avLst/>
          </a:prstGeom>
          <a:effectLst/>
        </p:spPr>
        <p:txBody>
          <a:bodyPr wrap="none">
            <a:spAutoFit/>
          </a:bodyPr>
          <a:lstStyle/>
          <a:p>
            <a:r>
              <a:rPr lang="en-US" sz="2400" i="1" dirty="0" smtClean="0">
                <a:latin typeface="Arial" pitchFamily="34" charset="0"/>
                <a:cs typeface="Arial" pitchFamily="34" charset="0"/>
              </a:rPr>
              <a:t>P </a:t>
            </a:r>
            <a:r>
              <a:rPr lang="en-US" sz="2400" dirty="0" smtClean="0">
                <a:latin typeface="Arial" pitchFamily="34" charset="0"/>
                <a:cs typeface="Arial" pitchFamily="34" charset="0"/>
              </a:rPr>
              <a:t>∪</a:t>
            </a:r>
            <a:r>
              <a:rPr lang="en-US" sz="2400" i="1" dirty="0" smtClean="0">
                <a:latin typeface="Arial" pitchFamily="34" charset="0"/>
                <a:cs typeface="Arial" pitchFamily="34" charset="0"/>
              </a:rPr>
              <a:t>    </a:t>
            </a:r>
            <a:r>
              <a:rPr lang="en-US" sz="2400" dirty="0" smtClean="0">
                <a:latin typeface="Arial" pitchFamily="34" charset="0"/>
                <a:cs typeface="Arial" pitchFamily="34" charset="0"/>
              </a:rPr>
              <a:t>=</a:t>
            </a:r>
            <a:r>
              <a:rPr lang="ru-RU" sz="2400" dirty="0" smtClean="0">
                <a:latin typeface="Arial" pitchFamily="34" charset="0"/>
                <a:cs typeface="Arial" pitchFamily="34" charset="0"/>
              </a:rPr>
              <a:t> </a:t>
            </a:r>
            <a:r>
              <a:rPr lang="en-US" sz="2400" i="1" dirty="0" smtClean="0">
                <a:latin typeface="Arial" pitchFamily="34" charset="0"/>
                <a:cs typeface="Arial" pitchFamily="34" charset="0"/>
              </a:rPr>
              <a:t>M</a:t>
            </a:r>
            <a:endParaRPr lang="ru-RU" sz="2400" dirty="0">
              <a:latin typeface="Arial" pitchFamily="34" charset="0"/>
              <a:cs typeface="Arial" pitchFamily="34" charset="0"/>
            </a:endParaRPr>
          </a:p>
        </p:txBody>
      </p:sp>
      <p:pic>
        <p:nvPicPr>
          <p:cNvPr id="24" name="Picture 4" descr="C:\Documents and Settings\Администратор.HOME-FDD52612A3\Рабочий стол\Ирина_Раб стол\10-17\Рисунок1.png"/>
          <p:cNvPicPr>
            <a:picLocks noChangeAspect="1" noChangeArrowheads="1"/>
          </p:cNvPicPr>
          <p:nvPr/>
        </p:nvPicPr>
        <p:blipFill>
          <a:blip r:embed="rId7"/>
          <a:srcRect/>
          <a:stretch>
            <a:fillRect/>
          </a:stretch>
        </p:blipFill>
        <p:spPr bwMode="auto">
          <a:xfrm>
            <a:off x="2428861" y="5829998"/>
            <a:ext cx="300313" cy="396000"/>
          </a:xfrm>
          <a:prstGeom prst="rect">
            <a:avLst/>
          </a:prstGeom>
          <a:noFill/>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Мощность множества</a:t>
            </a:r>
            <a:endParaRPr lang="ru-RU" dirty="0"/>
          </a:p>
        </p:txBody>
      </p:sp>
      <p:sp>
        <p:nvSpPr>
          <p:cNvPr id="3" name="Подзаголовок 5"/>
          <p:cNvSpPr txBox="1">
            <a:spLocks/>
          </p:cNvSpPr>
          <p:nvPr/>
        </p:nvSpPr>
        <p:spPr>
          <a:xfrm>
            <a:off x="1428728" y="1122346"/>
            <a:ext cx="7358113" cy="1306522"/>
          </a:xfrm>
          <a:prstGeom prst="rect">
            <a:avLst/>
          </a:prstGeom>
          <a:noFill/>
        </p:spPr>
        <p:txBody>
          <a:bodyPr vert="horz" lIns="91440" tIns="45720" rIns="91440" bIns="45720" rtlCol="0">
            <a:noAutofit/>
          </a:bodyPr>
          <a:lstStyle/>
          <a:p>
            <a:pPr lvl="0" algn="just">
              <a:spcBef>
                <a:spcPct val="20000"/>
              </a:spcBef>
              <a:defRPr/>
            </a:pPr>
            <a:r>
              <a:rPr lang="ru-RU" sz="2200" b="1" dirty="0" smtClean="0">
                <a:latin typeface="Arial" pitchFamily="34" charset="0"/>
                <a:cs typeface="Arial" pitchFamily="34" charset="0"/>
              </a:rPr>
              <a:t>Мощностью </a:t>
            </a:r>
            <a:r>
              <a:rPr lang="ru-RU" sz="2200" dirty="0" smtClean="0">
                <a:latin typeface="Arial" pitchFamily="34" charset="0"/>
                <a:cs typeface="Arial" pitchFamily="34" charset="0"/>
              </a:rPr>
              <a:t>конечного множества называется число его элементов. </a:t>
            </a:r>
          </a:p>
          <a:p>
            <a:pPr lvl="0" algn="just">
              <a:spcBef>
                <a:spcPct val="20000"/>
              </a:spcBef>
              <a:defRPr/>
            </a:pPr>
            <a:r>
              <a:rPr lang="ru-RU" sz="2200" dirty="0" smtClean="0">
                <a:latin typeface="Arial" pitchFamily="34" charset="0"/>
                <a:cs typeface="Arial" pitchFamily="34" charset="0"/>
              </a:rPr>
              <a:t>Мощность множества </a:t>
            </a:r>
            <a:r>
              <a:rPr lang="ru-RU" sz="2200" i="1" dirty="0" smtClean="0">
                <a:latin typeface="Arial" pitchFamily="34" charset="0"/>
                <a:cs typeface="Arial" pitchFamily="34" charset="0"/>
              </a:rPr>
              <a:t>X</a:t>
            </a:r>
            <a:r>
              <a:rPr lang="ru-RU" sz="2200" dirty="0" smtClean="0">
                <a:latin typeface="Arial" pitchFamily="34" charset="0"/>
                <a:cs typeface="Arial" pitchFamily="34" charset="0"/>
              </a:rPr>
              <a:t> обозначается |</a:t>
            </a:r>
            <a:r>
              <a:rPr lang="ru-RU" sz="2200" i="1" dirty="0" smtClean="0">
                <a:latin typeface="Arial" pitchFamily="34" charset="0"/>
                <a:cs typeface="Arial" pitchFamily="34" charset="0"/>
              </a:rPr>
              <a:t>X</a:t>
            </a:r>
            <a:r>
              <a:rPr lang="ru-RU" sz="2200" dirty="0" smtClean="0">
                <a:latin typeface="Arial" pitchFamily="34" charset="0"/>
                <a:cs typeface="Arial" pitchFamily="34" charset="0"/>
              </a:rPr>
              <a:t>|.</a:t>
            </a:r>
            <a:endParaRPr lang="ru-RU" sz="2200" dirty="0">
              <a:latin typeface="Arial" pitchFamily="34" charset="0"/>
              <a:cs typeface="Arial" pitchFamily="34" charset="0"/>
            </a:endParaRPr>
          </a:p>
        </p:txBody>
      </p:sp>
      <p:sp>
        <p:nvSpPr>
          <p:cNvPr id="4" name="Овал 3"/>
          <p:cNvSpPr/>
          <p:nvPr/>
        </p:nvSpPr>
        <p:spPr>
          <a:xfrm>
            <a:off x="678629" y="1357298"/>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5" name="Группа 7"/>
          <p:cNvGrpSpPr/>
          <p:nvPr/>
        </p:nvGrpSpPr>
        <p:grpSpPr>
          <a:xfrm>
            <a:off x="714348" y="1071546"/>
            <a:ext cx="8072494" cy="1357322"/>
            <a:chOff x="428596" y="5072074"/>
            <a:chExt cx="5929354" cy="1785950"/>
          </a:xfrm>
        </p:grpSpPr>
        <p:cxnSp>
          <p:nvCxnSpPr>
            <p:cNvPr id="6" name="Прямая соединительная линия 5"/>
            <p:cNvCxnSpPr/>
            <p:nvPr/>
          </p:nvCxnSpPr>
          <p:spPr>
            <a:xfrm flipV="1">
              <a:off x="428596" y="507207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428596" y="684484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graphicFrame>
        <p:nvGraphicFramePr>
          <p:cNvPr id="9" name="Содержимое 3"/>
          <p:cNvGraphicFramePr>
            <a:graphicFrameLocks/>
          </p:cNvGraphicFramePr>
          <p:nvPr/>
        </p:nvGraphicFramePr>
        <p:xfrm>
          <a:off x="714348" y="2643182"/>
          <a:ext cx="8072494" cy="17068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000792">
                  <a:extLst>
                    <a:ext uri="{9D8B030D-6E8A-4147-A177-3AD203B41FA5}">
                      <a16:colId xmlns="" xmlns:a16="http://schemas.microsoft.com/office/drawing/2014/main" val="20000"/>
                    </a:ext>
                  </a:extLst>
                </a:gridCol>
                <a:gridCol w="2071702">
                  <a:extLst>
                    <a:ext uri="{9D8B030D-6E8A-4147-A177-3AD203B41FA5}">
                      <a16:colId xmlns="" xmlns:a16="http://schemas.microsoft.com/office/drawing/2014/main" val="20001"/>
                    </a:ext>
                  </a:extLst>
                </a:gridCol>
              </a:tblGrid>
              <a:tr h="422887">
                <a:tc>
                  <a:txBody>
                    <a:bodyPr/>
                    <a:lstStyle/>
                    <a:p>
                      <a:pPr algn="l"/>
                      <a:r>
                        <a:rPr lang="ru-RU" sz="2200" dirty="0" smtClean="0">
                          <a:latin typeface="Arial" pitchFamily="34" charset="0"/>
                          <a:cs typeface="Arial" pitchFamily="34" charset="0"/>
                        </a:rPr>
                        <a:t>Множество</a:t>
                      </a:r>
                      <a:endParaRPr lang="ru-RU" sz="2200" dirty="0">
                        <a:latin typeface="Arial" pitchFamily="34" charset="0"/>
                        <a:cs typeface="Arial" pitchFamily="34" charset="0"/>
                      </a:endParaRPr>
                    </a:p>
                  </a:txBody>
                  <a:tcPr anchor="ctr"/>
                </a:tc>
                <a:tc>
                  <a:txBody>
                    <a:bodyPr/>
                    <a:lstStyle/>
                    <a:p>
                      <a:pPr algn="l"/>
                      <a:r>
                        <a:rPr lang="ru-RU" sz="2200" dirty="0" smtClean="0">
                          <a:latin typeface="Arial" pitchFamily="34" charset="0"/>
                          <a:cs typeface="Arial" pitchFamily="34" charset="0"/>
                        </a:rPr>
                        <a:t>Мощность</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0"/>
                  </a:ext>
                </a:extLst>
              </a:tr>
              <a:tr h="370840">
                <a:tc>
                  <a:txBody>
                    <a:bodyPr/>
                    <a:lstStyle/>
                    <a:p>
                      <a:pPr algn="l"/>
                      <a:r>
                        <a:rPr lang="ru-RU" sz="2200" b="0" kern="1200" baseline="0" dirty="0" smtClean="0">
                          <a:solidFill>
                            <a:schemeClr val="dk1"/>
                          </a:solidFill>
                          <a:latin typeface="Arial" pitchFamily="34" charset="0"/>
                          <a:ea typeface="+mn-ea"/>
                          <a:cs typeface="Arial" pitchFamily="34" charset="0"/>
                        </a:rPr>
                        <a:t>пустое множество</a:t>
                      </a:r>
                      <a:endParaRPr lang="ru-RU" sz="2200" b="0" kern="1200" baseline="0" dirty="0">
                        <a:solidFill>
                          <a:schemeClr val="dk1"/>
                        </a:solidFill>
                        <a:latin typeface="Arial" pitchFamily="34" charset="0"/>
                        <a:ea typeface="+mn-ea"/>
                        <a:cs typeface="Arial" pitchFamily="34" charset="0"/>
                      </a:endParaRPr>
                    </a:p>
                  </a:txBody>
                  <a:tcPr anchor="ctr"/>
                </a:tc>
                <a:tc>
                  <a:txBody>
                    <a:bodyPr/>
                    <a:lstStyle/>
                    <a:p>
                      <a:pPr algn="l"/>
                      <a:r>
                        <a:rPr lang="en-US" sz="2200" b="0" kern="1200" baseline="0" dirty="0" smtClean="0">
                          <a:solidFill>
                            <a:schemeClr val="dk1"/>
                          </a:solidFill>
                          <a:latin typeface="Arial" pitchFamily="34" charset="0"/>
                          <a:ea typeface="+mn-ea"/>
                          <a:cs typeface="Arial" pitchFamily="34" charset="0"/>
                        </a:rPr>
                        <a:t>|</a:t>
                      </a:r>
                      <a:r>
                        <a:rPr lang="ru-RU" sz="2200" b="0" kern="1200" baseline="0" dirty="0" smtClean="0">
                          <a:solidFill>
                            <a:schemeClr val="dk1"/>
                          </a:solidFill>
                          <a:latin typeface="Arial" pitchFamily="34" charset="0"/>
                          <a:ea typeface="+mn-ea"/>
                          <a:cs typeface="Arial" pitchFamily="34" charset="0"/>
                        </a:rPr>
                        <a:t> ∅ </a:t>
                      </a:r>
                      <a:r>
                        <a:rPr lang="en-US" sz="2200" b="0" kern="1200" baseline="0" dirty="0" smtClean="0">
                          <a:solidFill>
                            <a:schemeClr val="dk1"/>
                          </a:solidFill>
                          <a:latin typeface="Arial" pitchFamily="34" charset="0"/>
                          <a:ea typeface="+mn-ea"/>
                          <a:cs typeface="Arial" pitchFamily="34" charset="0"/>
                        </a:rPr>
                        <a:t>| = 0</a:t>
                      </a:r>
                      <a:endParaRPr lang="ru-RU" sz="2200" b="0" kern="1200" baseline="0" dirty="0" smtClean="0">
                        <a:solidFill>
                          <a:schemeClr val="dk1"/>
                        </a:solidFill>
                        <a:latin typeface="Arial" pitchFamily="34" charset="0"/>
                        <a:ea typeface="+mn-ea"/>
                        <a:cs typeface="Arial" pitchFamily="34" charset="0"/>
                      </a:endParaRPr>
                    </a:p>
                  </a:txBody>
                  <a:tcPr anchor="ct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solidFill>
                            <a:schemeClr val="dk1"/>
                          </a:solidFill>
                          <a:latin typeface="Arial" pitchFamily="34" charset="0"/>
                          <a:ea typeface="+mn-ea"/>
                          <a:cs typeface="Arial" pitchFamily="34" charset="0"/>
                        </a:rPr>
                        <a:t>A  - </a:t>
                      </a:r>
                      <a:r>
                        <a:rPr lang="ru-RU" sz="2200" b="0" kern="1200" baseline="0" dirty="0" smtClean="0">
                          <a:solidFill>
                            <a:schemeClr val="dk1"/>
                          </a:solidFill>
                          <a:latin typeface="Arial" pitchFamily="34" charset="0"/>
                          <a:ea typeface="+mn-ea"/>
                          <a:cs typeface="Arial" pitchFamily="34" charset="0"/>
                        </a:rPr>
                        <a:t>множество букв русского алфавита</a:t>
                      </a:r>
                      <a:endParaRPr lang="ru-RU" sz="2200" b="0" kern="1200" baseline="0" dirty="0">
                        <a:solidFill>
                          <a:schemeClr val="dk1"/>
                        </a:solidFill>
                        <a:latin typeface="Arial" pitchFamily="34" charset="0"/>
                        <a:ea typeface="+mn-ea"/>
                        <a:cs typeface="Arial" pitchFamily="34" charset="0"/>
                      </a:endParaRPr>
                    </a:p>
                  </a:txBody>
                  <a:tcPr anchor="ctr"/>
                </a:tc>
                <a:tc>
                  <a:txBody>
                    <a:bodyPr/>
                    <a:lstStyle/>
                    <a:p>
                      <a:pPr algn="l"/>
                      <a:r>
                        <a:rPr lang="en-US" sz="2200" b="0" kern="1200" baseline="0" dirty="0" smtClean="0">
                          <a:solidFill>
                            <a:schemeClr val="dk1"/>
                          </a:solidFill>
                          <a:latin typeface="Arial" pitchFamily="34" charset="0"/>
                          <a:ea typeface="+mn-ea"/>
                          <a:cs typeface="Arial" pitchFamily="34" charset="0"/>
                        </a:rPr>
                        <a:t>|</a:t>
                      </a:r>
                      <a:r>
                        <a:rPr lang="ru-RU" sz="2200" b="0" kern="1200" baseline="0" dirty="0" smtClean="0">
                          <a:solidFill>
                            <a:schemeClr val="dk1"/>
                          </a:solidFill>
                          <a:latin typeface="Arial" pitchFamily="34" charset="0"/>
                          <a:ea typeface="+mn-ea"/>
                          <a:cs typeface="Arial" pitchFamily="34" charset="0"/>
                        </a:rPr>
                        <a:t> А </a:t>
                      </a:r>
                      <a:r>
                        <a:rPr lang="en-US" sz="2200" b="0" kern="1200" baseline="0" dirty="0" smtClean="0">
                          <a:solidFill>
                            <a:schemeClr val="dk1"/>
                          </a:solidFill>
                          <a:latin typeface="Arial" pitchFamily="34" charset="0"/>
                          <a:ea typeface="+mn-ea"/>
                          <a:cs typeface="Arial" pitchFamily="34" charset="0"/>
                        </a:rPr>
                        <a:t>| = </a:t>
                      </a:r>
                      <a:r>
                        <a:rPr lang="ru-RU" sz="2200" b="0" kern="1200" baseline="0" dirty="0" smtClean="0">
                          <a:solidFill>
                            <a:schemeClr val="dk1"/>
                          </a:solidFill>
                          <a:latin typeface="Arial" pitchFamily="34" charset="0"/>
                          <a:ea typeface="+mn-ea"/>
                          <a:cs typeface="Arial" pitchFamily="34" charset="0"/>
                        </a:rPr>
                        <a:t>33</a:t>
                      </a:r>
                    </a:p>
                  </a:txBody>
                  <a:tcPr anchor="ctr"/>
                </a:tc>
                <a:extLst>
                  <a:ext uri="{0D108BD9-81ED-4DB2-BD59-A6C34878D82A}">
                    <a16:rowId xmlns="" xmlns:a16="http://schemas.microsoft.com/office/drawing/2014/main" val="10002"/>
                  </a:ext>
                </a:extLst>
              </a:tr>
              <a:tr h="370840">
                <a:tc>
                  <a:txBody>
                    <a:bodyPr/>
                    <a:lstStyle/>
                    <a:p>
                      <a:pPr algn="l"/>
                      <a:r>
                        <a:rPr lang="ru-RU" sz="2200" b="0" kern="1200" baseline="0" dirty="0" smtClean="0">
                          <a:solidFill>
                            <a:schemeClr val="dk1"/>
                          </a:solidFill>
                          <a:latin typeface="Arial" pitchFamily="34" charset="0"/>
                          <a:ea typeface="+mn-ea"/>
                          <a:cs typeface="Arial" pitchFamily="34" charset="0"/>
                        </a:rPr>
                        <a:t>В = </a:t>
                      </a:r>
                      <a:r>
                        <a:rPr lang="en-US" sz="2200" b="0" kern="1200" baseline="0" dirty="0" smtClean="0">
                          <a:solidFill>
                            <a:schemeClr val="dk1"/>
                          </a:solidFill>
                          <a:latin typeface="Arial" pitchFamily="34" charset="0"/>
                          <a:ea typeface="+mn-ea"/>
                          <a:cs typeface="Arial" pitchFamily="34" charset="0"/>
                        </a:rPr>
                        <a:t>{</a:t>
                      </a:r>
                      <a:r>
                        <a:rPr lang="ru-RU" sz="2200" b="0" kern="1200" baseline="0" dirty="0" smtClean="0">
                          <a:solidFill>
                            <a:schemeClr val="dk1"/>
                          </a:solidFill>
                          <a:latin typeface="Arial" pitchFamily="34" charset="0"/>
                          <a:ea typeface="+mn-ea"/>
                          <a:cs typeface="Arial" pitchFamily="34" charset="0"/>
                        </a:rPr>
                        <a:t>зима, весна, лето, осень</a:t>
                      </a:r>
                      <a:r>
                        <a:rPr lang="en-US" sz="2200" b="0" kern="1200" baseline="0" dirty="0" smtClean="0">
                          <a:solidFill>
                            <a:schemeClr val="dk1"/>
                          </a:solidFill>
                          <a:latin typeface="Arial" pitchFamily="34" charset="0"/>
                          <a:ea typeface="+mn-ea"/>
                          <a:cs typeface="Arial" pitchFamily="34" charset="0"/>
                        </a:rPr>
                        <a:t>}</a:t>
                      </a:r>
                      <a:endParaRPr lang="ru-RU" sz="2200" b="0" kern="1200" baseline="0" dirty="0">
                        <a:solidFill>
                          <a:schemeClr val="dk1"/>
                        </a:solidFill>
                        <a:latin typeface="Arial" pitchFamily="34" charset="0"/>
                        <a:ea typeface="+mn-ea"/>
                        <a:cs typeface="Arial" pitchFamily="34" charset="0"/>
                      </a:endParaRPr>
                    </a:p>
                  </a:txBody>
                  <a:tcPr anchor="ctr"/>
                </a:tc>
                <a:tc>
                  <a:txBody>
                    <a:bodyPr/>
                    <a:lstStyle/>
                    <a:p>
                      <a:pPr algn="l"/>
                      <a:r>
                        <a:rPr lang="en-US" sz="2200" b="0" kern="1200" baseline="0" dirty="0" smtClean="0">
                          <a:solidFill>
                            <a:schemeClr val="dk1"/>
                          </a:solidFill>
                          <a:latin typeface="Arial" pitchFamily="34" charset="0"/>
                          <a:ea typeface="+mn-ea"/>
                          <a:cs typeface="Arial" pitchFamily="34" charset="0"/>
                        </a:rPr>
                        <a:t>| </a:t>
                      </a:r>
                      <a:r>
                        <a:rPr lang="ru-RU" sz="2200" b="0" kern="1200" baseline="0" dirty="0" smtClean="0">
                          <a:solidFill>
                            <a:schemeClr val="dk1"/>
                          </a:solidFill>
                          <a:latin typeface="Arial" pitchFamily="34" charset="0"/>
                          <a:ea typeface="+mn-ea"/>
                          <a:cs typeface="Arial" pitchFamily="34" charset="0"/>
                        </a:rPr>
                        <a:t>В</a:t>
                      </a:r>
                      <a:r>
                        <a:rPr lang="en-US" sz="2200" b="0" kern="1200" baseline="0" dirty="0" smtClean="0">
                          <a:solidFill>
                            <a:schemeClr val="dk1"/>
                          </a:solidFill>
                          <a:latin typeface="Arial" pitchFamily="34" charset="0"/>
                          <a:ea typeface="+mn-ea"/>
                          <a:cs typeface="Arial" pitchFamily="34" charset="0"/>
                        </a:rPr>
                        <a:t> |</a:t>
                      </a:r>
                      <a:r>
                        <a:rPr lang="ru-RU" sz="2200" b="0" kern="1200" baseline="0" dirty="0" smtClean="0">
                          <a:solidFill>
                            <a:schemeClr val="dk1"/>
                          </a:solidFill>
                          <a:latin typeface="Arial" pitchFamily="34" charset="0"/>
                          <a:ea typeface="+mn-ea"/>
                          <a:cs typeface="Arial" pitchFamily="34" charset="0"/>
                        </a:rPr>
                        <a:t> = 4</a:t>
                      </a:r>
                      <a:endParaRPr lang="ru-RU" sz="2200" b="0" kern="1200" baseline="0" dirty="0">
                        <a:solidFill>
                          <a:schemeClr val="dk1"/>
                        </a:solidFill>
                        <a:latin typeface="Arial" pitchFamily="34" charset="0"/>
                        <a:ea typeface="+mn-ea"/>
                        <a:cs typeface="Arial" pitchFamily="34" charset="0"/>
                      </a:endParaRPr>
                    </a:p>
                  </a:txBody>
                  <a:tcPr anchor="ctr"/>
                </a:tc>
                <a:extLst>
                  <a:ext uri="{0D108BD9-81ED-4DB2-BD59-A6C34878D82A}">
                    <a16:rowId xmlns="" xmlns:a16="http://schemas.microsoft.com/office/drawing/2014/main" val="10003"/>
                  </a:ext>
                </a:extLst>
              </a:tr>
            </a:tbl>
          </a:graphicData>
        </a:graphic>
      </p:graphicFrame>
      <p:sp>
        <p:nvSpPr>
          <p:cNvPr id="10" name="TextBox 9"/>
          <p:cNvSpPr txBox="1"/>
          <p:nvPr/>
        </p:nvSpPr>
        <p:spPr>
          <a:xfrm>
            <a:off x="642910" y="4500570"/>
            <a:ext cx="8143932" cy="769441"/>
          </a:xfrm>
          <a:prstGeom prst="rect">
            <a:avLst/>
          </a:prstGeom>
          <a:noFill/>
        </p:spPr>
        <p:txBody>
          <a:bodyPr wrap="square" rtlCol="0">
            <a:spAutoFit/>
          </a:bodyPr>
          <a:lstStyle/>
          <a:p>
            <a:pPr algn="just"/>
            <a:r>
              <a:rPr lang="ru-RU" sz="2200" dirty="0" smtClean="0">
                <a:latin typeface="Arial" pitchFamily="34" charset="0"/>
                <a:cs typeface="Arial" pitchFamily="34" charset="0"/>
              </a:rPr>
              <a:t>Мощность любого </a:t>
            </a:r>
            <a:r>
              <a:rPr lang="ru-RU" sz="2200" i="1" dirty="0" smtClean="0">
                <a:latin typeface="Arial" pitchFamily="34" charset="0"/>
                <a:cs typeface="Arial" pitchFamily="34" charset="0"/>
              </a:rPr>
              <a:t>конечного</a:t>
            </a:r>
            <a:r>
              <a:rPr lang="ru-RU" sz="2200" dirty="0" smtClean="0">
                <a:latin typeface="Arial" pitchFamily="34" charset="0"/>
                <a:cs typeface="Arial" pitchFamily="34" charset="0"/>
              </a:rPr>
              <a:t> множества равно количеству элементов данного множества.</a:t>
            </a:r>
            <a:endParaRPr lang="ru-RU" dirty="0"/>
          </a:p>
        </p:txBody>
      </p:sp>
      <p:sp>
        <p:nvSpPr>
          <p:cNvPr id="11" name="Прямоугольник 10"/>
          <p:cNvSpPr/>
          <p:nvPr/>
        </p:nvSpPr>
        <p:spPr>
          <a:xfrm>
            <a:off x="642910" y="5500702"/>
            <a:ext cx="8143932" cy="769441"/>
          </a:xfrm>
          <a:prstGeom prst="rect">
            <a:avLst/>
          </a:prstGeom>
        </p:spPr>
        <p:txBody>
          <a:bodyPr wrap="square">
            <a:spAutoFit/>
          </a:bodyPr>
          <a:lstStyle/>
          <a:p>
            <a:pPr algn="just"/>
            <a:r>
              <a:rPr lang="ru-RU" sz="2200" dirty="0" smtClean="0">
                <a:latin typeface="Arial" pitchFamily="34" charset="0"/>
                <a:cs typeface="Arial" pitchFamily="34" charset="0"/>
              </a:rPr>
              <a:t>Два множества являются </a:t>
            </a:r>
            <a:r>
              <a:rPr lang="ru-RU" sz="2200" b="1" dirty="0" smtClean="0">
                <a:latin typeface="Arial" pitchFamily="34" charset="0"/>
                <a:cs typeface="Arial" pitchFamily="34" charset="0"/>
              </a:rPr>
              <a:t>равномощными</a:t>
            </a:r>
            <a:r>
              <a:rPr lang="ru-RU" sz="2200" dirty="0" smtClean="0">
                <a:latin typeface="Arial" pitchFamily="34" charset="0"/>
                <a:cs typeface="Arial" pitchFamily="34" charset="0"/>
              </a:rPr>
              <a:t>, если между ними можно установить взаимно-однозначное соответствие.</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Группа 40"/>
          <p:cNvGrpSpPr/>
          <p:nvPr/>
        </p:nvGrpSpPr>
        <p:grpSpPr>
          <a:xfrm>
            <a:off x="1500166" y="1500174"/>
            <a:ext cx="7264164" cy="714380"/>
            <a:chOff x="1500166" y="1500174"/>
            <a:chExt cx="7264164" cy="714380"/>
          </a:xfrm>
          <a:solidFill>
            <a:schemeClr val="accent2">
              <a:lumMod val="20000"/>
              <a:lumOff val="80000"/>
            </a:schemeClr>
          </a:solidFill>
        </p:grpSpPr>
        <p:sp>
          <p:nvSpPr>
            <p:cNvPr id="42" name="Прямоугольник 41"/>
            <p:cNvSpPr/>
            <p:nvPr/>
          </p:nvSpPr>
          <p:spPr>
            <a:xfrm>
              <a:off x="1500166" y="1857364"/>
              <a:ext cx="1785950"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7286644" y="1500174"/>
              <a:ext cx="1477686"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8" name="Группа 37"/>
          <p:cNvGrpSpPr/>
          <p:nvPr/>
        </p:nvGrpSpPr>
        <p:grpSpPr>
          <a:xfrm>
            <a:off x="714348" y="3000372"/>
            <a:ext cx="8215370" cy="3429024"/>
            <a:chOff x="714348" y="3000372"/>
            <a:chExt cx="8215370" cy="3429024"/>
          </a:xfrm>
        </p:grpSpPr>
        <p:sp>
          <p:nvSpPr>
            <p:cNvPr id="34" name="Прямоугольник 33"/>
            <p:cNvSpPr/>
            <p:nvPr/>
          </p:nvSpPr>
          <p:spPr>
            <a:xfrm>
              <a:off x="714348" y="3000372"/>
              <a:ext cx="8072494" cy="342902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p:cNvSpPr/>
            <p:nvPr/>
          </p:nvSpPr>
          <p:spPr>
            <a:xfrm>
              <a:off x="785786" y="5857892"/>
              <a:ext cx="7715304" cy="461665"/>
            </a:xfrm>
            <a:prstGeom prst="rect">
              <a:avLst/>
            </a:prstGeom>
            <a:effectLst/>
          </p:spPr>
          <p:txBody>
            <a:bodyPr wrap="square">
              <a:spAutoFit/>
            </a:bodyPr>
            <a:lstStyle/>
            <a:p>
              <a:pPr>
                <a:spcBef>
                  <a:spcPct val="20000"/>
                </a:spcBef>
              </a:pPr>
              <a:r>
                <a:rPr lang="en-US" sz="2200" i="1" dirty="0" smtClean="0">
                  <a:latin typeface="Arial" pitchFamily="34" charset="0"/>
                  <a:cs typeface="Arial" pitchFamily="34" charset="0"/>
                </a:rPr>
                <a:t>|X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Z| = |X| + |Y| + |Z| - |X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 - |X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Z| - |Y</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Z| + |X</a:t>
              </a:r>
              <a:r>
                <a:rPr lang="ru-RU" sz="2400" dirty="0" smtClean="0"/>
                <a:t>∩</a:t>
              </a:r>
              <a:r>
                <a:rPr lang="en-US" sz="2200" i="1" dirty="0" smtClean="0">
                  <a:latin typeface="Arial" pitchFamily="34" charset="0"/>
                  <a:cs typeface="Arial" pitchFamily="34" charset="0"/>
                </a:rPr>
                <a:t>Y</a:t>
              </a:r>
              <a:r>
                <a:rPr lang="ru-RU" sz="2400" dirty="0" smtClean="0"/>
                <a:t>∩</a:t>
              </a:r>
              <a:r>
                <a:rPr lang="en-US" sz="2200" i="1" dirty="0" smtClean="0">
                  <a:latin typeface="Arial" pitchFamily="34" charset="0"/>
                  <a:cs typeface="Arial" pitchFamily="34" charset="0"/>
                </a:rPr>
                <a:t>Z| </a:t>
              </a:r>
              <a:endParaRPr lang="ru-RU" sz="2200" i="1" dirty="0">
                <a:latin typeface="Arial" pitchFamily="34" charset="0"/>
                <a:cs typeface="Arial" pitchFamily="34" charset="0"/>
              </a:endParaRPr>
            </a:p>
          </p:txBody>
        </p:sp>
        <p:grpSp>
          <p:nvGrpSpPr>
            <p:cNvPr id="20" name="Группа 29"/>
            <p:cNvGrpSpPr/>
            <p:nvPr/>
          </p:nvGrpSpPr>
          <p:grpSpPr>
            <a:xfrm>
              <a:off x="6000760" y="3143248"/>
              <a:ext cx="2928958" cy="1890425"/>
              <a:chOff x="5857884" y="4000504"/>
              <a:chExt cx="2928958" cy="1890425"/>
            </a:xfrm>
          </p:grpSpPr>
          <p:grpSp>
            <p:nvGrpSpPr>
              <p:cNvPr id="28" name="Группа 20"/>
              <p:cNvGrpSpPr/>
              <p:nvPr/>
            </p:nvGrpSpPr>
            <p:grpSpPr>
              <a:xfrm>
                <a:off x="5857884" y="4000504"/>
                <a:ext cx="2928958" cy="1890425"/>
                <a:chOff x="90994" y="3249700"/>
                <a:chExt cx="5496424" cy="3454270"/>
              </a:xfrm>
              <a:effectLst/>
            </p:grpSpPr>
            <p:sp>
              <p:nvSpPr>
                <p:cNvPr id="21" name="Хорда 20"/>
                <p:cNvSpPr/>
                <p:nvPr/>
              </p:nvSpPr>
              <p:spPr>
                <a:xfrm>
                  <a:off x="1015258" y="3249700"/>
                  <a:ext cx="2137414" cy="2137414"/>
                </a:xfrm>
                <a:prstGeom prst="chord">
                  <a:avLst>
                    <a:gd name="adj1" fmla="val 2700000"/>
                    <a:gd name="adj2" fmla="val 2607572"/>
                  </a:avLst>
                </a:prstGeom>
                <a:solidFill>
                  <a:srgbClr val="FCD5B5"/>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p:cNvSpPr txBox="1"/>
                <p:nvPr/>
              </p:nvSpPr>
              <p:spPr>
                <a:xfrm>
                  <a:off x="90994" y="3249700"/>
                  <a:ext cx="1568315" cy="72699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23" name="Хорда 22"/>
                <p:cNvSpPr/>
                <p:nvPr/>
              </p:nvSpPr>
              <p:spPr>
                <a:xfrm>
                  <a:off x="2632714" y="3249700"/>
                  <a:ext cx="2137415" cy="2137414"/>
                </a:xfrm>
                <a:prstGeom prst="chord">
                  <a:avLst>
                    <a:gd name="adj1" fmla="val 2700000"/>
                    <a:gd name="adj2" fmla="val 2607572"/>
                  </a:avLst>
                </a:prstGeom>
                <a:solidFill>
                  <a:srgbClr val="C6D9F1">
                    <a:alpha val="40000"/>
                  </a:srgb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TextBox 23"/>
                <p:cNvSpPr txBox="1"/>
                <p:nvPr/>
              </p:nvSpPr>
              <p:spPr>
                <a:xfrm>
                  <a:off x="4019103" y="3249700"/>
                  <a:ext cx="1568315" cy="72699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sp>
              <p:nvSpPr>
                <p:cNvPr id="27" name="TextBox 26"/>
                <p:cNvSpPr txBox="1"/>
                <p:nvPr/>
              </p:nvSpPr>
              <p:spPr>
                <a:xfrm>
                  <a:off x="801685" y="5860395"/>
                  <a:ext cx="1568314" cy="84357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Z</a:t>
                  </a:r>
                  <a:endParaRPr lang="ru-RU" sz="2400" i="1" dirty="0">
                    <a:latin typeface="Arial" pitchFamily="34" charset="0"/>
                    <a:cs typeface="Arial" pitchFamily="34" charset="0"/>
                  </a:endParaRPr>
                </a:p>
              </p:txBody>
            </p:sp>
          </p:grpSp>
          <p:sp>
            <p:nvSpPr>
              <p:cNvPr id="26" name="Хорда 25"/>
              <p:cNvSpPr/>
              <p:nvPr/>
            </p:nvSpPr>
            <p:spPr>
              <a:xfrm>
                <a:off x="6786578" y="4714884"/>
                <a:ext cx="1138995" cy="1169746"/>
              </a:xfrm>
              <a:prstGeom prst="chord">
                <a:avLst>
                  <a:gd name="adj1" fmla="val 2700000"/>
                  <a:gd name="adj2" fmla="val 2607572"/>
                </a:avLst>
              </a:prstGeom>
              <a:solidFill>
                <a:schemeClr val="accent4">
                  <a:lumMod val="60000"/>
                  <a:lumOff val="40000"/>
                  <a:alpha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sp>
        <p:nvSpPr>
          <p:cNvPr id="2" name="Заголовок 1"/>
          <p:cNvSpPr>
            <a:spLocks noGrp="1"/>
          </p:cNvSpPr>
          <p:nvPr>
            <p:ph type="title"/>
          </p:nvPr>
        </p:nvSpPr>
        <p:spPr/>
        <p:txBody>
          <a:bodyPr/>
          <a:lstStyle/>
          <a:p>
            <a:r>
              <a:rPr lang="ru-RU" dirty="0" smtClean="0"/>
              <a:t>Формула включений-исключений</a:t>
            </a:r>
            <a:endParaRPr lang="ru-RU" dirty="0"/>
          </a:p>
        </p:txBody>
      </p:sp>
      <p:sp>
        <p:nvSpPr>
          <p:cNvPr id="3" name="Подзаголовок 5"/>
          <p:cNvSpPr txBox="1">
            <a:spLocks/>
          </p:cNvSpPr>
          <p:nvPr/>
        </p:nvSpPr>
        <p:spPr>
          <a:xfrm>
            <a:off x="1428728" y="1122346"/>
            <a:ext cx="7358113" cy="1806588"/>
          </a:xfrm>
          <a:prstGeom prst="rect">
            <a:avLst/>
          </a:prstGeom>
          <a:noFill/>
        </p:spPr>
        <p:txBody>
          <a:bodyPr vert="horz" lIns="91440" tIns="45720" rIns="91440" bIns="45720" rtlCol="0">
            <a:noAutofit/>
          </a:bodyPr>
          <a:lstStyle/>
          <a:p>
            <a:pPr lvl="0" algn="just">
              <a:spcBef>
                <a:spcPct val="20000"/>
              </a:spcBef>
              <a:defRPr/>
            </a:pPr>
            <a:r>
              <a:rPr lang="ru-RU" sz="2200" b="1" dirty="0" smtClean="0">
                <a:latin typeface="Arial" pitchFamily="34" charset="0"/>
                <a:cs typeface="Arial" pitchFamily="34" charset="0"/>
              </a:rPr>
              <a:t>Принципом</a:t>
            </a:r>
            <a:r>
              <a:rPr lang="en-US" sz="2200" b="1" dirty="0" smtClean="0">
                <a:latin typeface="Arial" pitchFamily="34" charset="0"/>
                <a:cs typeface="Arial" pitchFamily="34" charset="0"/>
              </a:rPr>
              <a:t> </a:t>
            </a:r>
            <a:r>
              <a:rPr lang="ru-RU" sz="2200" b="1" dirty="0" smtClean="0">
                <a:latin typeface="Arial" pitchFamily="34" charset="0"/>
                <a:cs typeface="Arial" pitchFamily="34" charset="0"/>
              </a:rPr>
              <a:t>включений-исключений </a:t>
            </a:r>
            <a:r>
              <a:rPr lang="ru-RU" sz="2200" dirty="0" smtClean="0">
                <a:latin typeface="Arial" pitchFamily="34" charset="0"/>
                <a:cs typeface="Arial" pitchFamily="34" charset="0"/>
              </a:rPr>
              <a:t>называется формула, позволяющая вычислить мощность объединения (пересечения) множеств, если известны их мощности и мощности всех их пересечений (объединений).</a:t>
            </a:r>
            <a:endParaRPr lang="ru-RU" sz="2200" dirty="0">
              <a:latin typeface="Arial" pitchFamily="34" charset="0"/>
              <a:cs typeface="Arial" pitchFamily="34" charset="0"/>
            </a:endParaRPr>
          </a:p>
        </p:txBody>
      </p:sp>
      <p:sp>
        <p:nvSpPr>
          <p:cNvPr id="4" name="Овал 3"/>
          <p:cNvSpPr/>
          <p:nvPr/>
        </p:nvSpPr>
        <p:spPr>
          <a:xfrm>
            <a:off x="714348" y="1357298"/>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5" name="Группа 7"/>
          <p:cNvGrpSpPr/>
          <p:nvPr/>
        </p:nvGrpSpPr>
        <p:grpSpPr>
          <a:xfrm>
            <a:off x="714348" y="1071546"/>
            <a:ext cx="8072494" cy="1857388"/>
            <a:chOff x="428596" y="5072074"/>
            <a:chExt cx="5929354" cy="1785950"/>
          </a:xfrm>
        </p:grpSpPr>
        <p:cxnSp>
          <p:nvCxnSpPr>
            <p:cNvPr id="6" name="Прямая соединительная линия 5"/>
            <p:cNvCxnSpPr/>
            <p:nvPr/>
          </p:nvCxnSpPr>
          <p:spPr>
            <a:xfrm flipV="1">
              <a:off x="428596" y="507207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428596" y="684484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7" name="Группа 36"/>
          <p:cNvGrpSpPr/>
          <p:nvPr/>
        </p:nvGrpSpPr>
        <p:grpSpPr>
          <a:xfrm>
            <a:off x="714348" y="3000372"/>
            <a:ext cx="5643602" cy="2786082"/>
            <a:chOff x="714348" y="3000372"/>
            <a:chExt cx="5643602" cy="2786082"/>
          </a:xfrm>
        </p:grpSpPr>
        <p:sp>
          <p:nvSpPr>
            <p:cNvPr id="33" name="Прямоугольник 32"/>
            <p:cNvSpPr/>
            <p:nvPr/>
          </p:nvSpPr>
          <p:spPr>
            <a:xfrm>
              <a:off x="714348" y="3000372"/>
              <a:ext cx="5500726" cy="2786082"/>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4" name="Группа 28"/>
            <p:cNvGrpSpPr/>
            <p:nvPr/>
          </p:nvGrpSpPr>
          <p:grpSpPr>
            <a:xfrm>
              <a:off x="3428992" y="3143248"/>
              <a:ext cx="2928958" cy="1169746"/>
              <a:chOff x="3286116" y="3214686"/>
              <a:chExt cx="2928958" cy="1169746"/>
            </a:xfrm>
          </p:grpSpPr>
          <p:sp>
            <p:nvSpPr>
              <p:cNvPr id="15" name="Хорда 14"/>
              <p:cNvSpPr/>
              <p:nvPr/>
            </p:nvSpPr>
            <p:spPr>
              <a:xfrm>
                <a:off x="3778642" y="3214686"/>
                <a:ext cx="1138994" cy="1169746"/>
              </a:xfrm>
              <a:prstGeom prst="chord">
                <a:avLst>
                  <a:gd name="adj1" fmla="val 2700000"/>
                  <a:gd name="adj2" fmla="val 2607572"/>
                </a:avLst>
              </a:prstGeom>
              <a:solidFill>
                <a:srgbClr val="FCD5B5"/>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p:cNvSpPr txBox="1"/>
              <p:nvPr/>
            </p:nvSpPr>
            <p:spPr>
              <a:xfrm>
                <a:off x="3286116" y="3214686"/>
                <a:ext cx="835730" cy="3978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17" name="Хорда 16"/>
              <p:cNvSpPr/>
              <p:nvPr/>
            </p:nvSpPr>
            <p:spPr>
              <a:xfrm>
                <a:off x="4640559" y="3214686"/>
                <a:ext cx="1138995" cy="1169746"/>
              </a:xfrm>
              <a:prstGeom prst="chord">
                <a:avLst>
                  <a:gd name="adj1" fmla="val 2700000"/>
                  <a:gd name="adj2" fmla="val 2607572"/>
                </a:avLst>
              </a:prstGeom>
              <a:solidFill>
                <a:srgbClr val="C6D9F1">
                  <a:alpha val="40000"/>
                </a:srgb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p:cNvSpPr txBox="1"/>
              <p:nvPr/>
            </p:nvSpPr>
            <p:spPr>
              <a:xfrm>
                <a:off x="5379344" y="3214686"/>
                <a:ext cx="835730" cy="3978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grpSp>
        <p:sp>
          <p:nvSpPr>
            <p:cNvPr id="19" name="Прямоугольник 18"/>
            <p:cNvSpPr/>
            <p:nvPr/>
          </p:nvSpPr>
          <p:spPr>
            <a:xfrm>
              <a:off x="785786" y="5179231"/>
              <a:ext cx="3191899" cy="430887"/>
            </a:xfrm>
            <a:prstGeom prst="rect">
              <a:avLst/>
            </a:prstGeom>
            <a:effectLst/>
          </p:spPr>
          <p:txBody>
            <a:bodyPr wrap="square">
              <a:spAutoFit/>
            </a:bodyPr>
            <a:lstStyle/>
            <a:p>
              <a:pPr algn="ctr">
                <a:spcBef>
                  <a:spcPct val="20000"/>
                </a:spcBef>
              </a:pPr>
              <a:r>
                <a:rPr lang="en-US" sz="2200" i="1" dirty="0" smtClean="0">
                  <a:latin typeface="Arial" pitchFamily="34" charset="0"/>
                  <a:cs typeface="Arial" pitchFamily="34" charset="0"/>
                </a:rPr>
                <a:t>|X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 = |X| + |Y| - |X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a:t>
              </a:r>
              <a:endParaRPr lang="ru-RU" sz="2200" i="1" dirty="0">
                <a:latin typeface="Arial" pitchFamily="34" charset="0"/>
                <a:cs typeface="Arial" pitchFamily="34" charset="0"/>
              </a:endParaRPr>
            </a:p>
          </p:txBody>
        </p:sp>
      </p:grpSp>
      <p:grpSp>
        <p:nvGrpSpPr>
          <p:cNvPr id="35" name="Группа 34"/>
          <p:cNvGrpSpPr/>
          <p:nvPr/>
        </p:nvGrpSpPr>
        <p:grpSpPr>
          <a:xfrm>
            <a:off x="714348" y="3000372"/>
            <a:ext cx="2857520" cy="2071702"/>
            <a:chOff x="714348" y="3000372"/>
            <a:chExt cx="2857520" cy="2071702"/>
          </a:xfrm>
        </p:grpSpPr>
        <p:sp>
          <p:nvSpPr>
            <p:cNvPr id="32" name="Прямоугольник 31"/>
            <p:cNvSpPr/>
            <p:nvPr/>
          </p:nvSpPr>
          <p:spPr>
            <a:xfrm>
              <a:off x="714348" y="3000372"/>
              <a:ext cx="2857520" cy="2071702"/>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20"/>
            <p:cNvGrpSpPr/>
            <p:nvPr/>
          </p:nvGrpSpPr>
          <p:grpSpPr>
            <a:xfrm>
              <a:off x="857224" y="3143248"/>
              <a:ext cx="2428892" cy="1170871"/>
              <a:chOff x="1015258" y="3249700"/>
              <a:chExt cx="4553621" cy="2137414"/>
            </a:xfrm>
            <a:effectLst/>
          </p:grpSpPr>
          <p:sp>
            <p:nvSpPr>
              <p:cNvPr id="9" name="Хорда 8"/>
              <p:cNvSpPr/>
              <p:nvPr/>
            </p:nvSpPr>
            <p:spPr>
              <a:xfrm>
                <a:off x="1015258" y="3249700"/>
                <a:ext cx="2137414" cy="2137414"/>
              </a:xfrm>
              <a:prstGeom prst="chord">
                <a:avLst>
                  <a:gd name="adj1" fmla="val 2700000"/>
                  <a:gd name="adj2" fmla="val 2607572"/>
                </a:avLst>
              </a:prstGeom>
              <a:solidFill>
                <a:srgbClr val="FCD5B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p:cNvSpPr txBox="1"/>
              <p:nvPr/>
            </p:nvSpPr>
            <p:spPr>
              <a:xfrm>
                <a:off x="1294051" y="3249700"/>
                <a:ext cx="1568314" cy="72699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11" name="Хорда 10"/>
              <p:cNvSpPr/>
              <p:nvPr/>
            </p:nvSpPr>
            <p:spPr>
              <a:xfrm>
                <a:off x="3431465" y="3249700"/>
                <a:ext cx="2137414" cy="2137414"/>
              </a:xfrm>
              <a:prstGeom prst="chord">
                <a:avLst>
                  <a:gd name="adj1" fmla="val 2700000"/>
                  <a:gd name="adj2" fmla="val 2607572"/>
                </a:avLst>
              </a:prstGeom>
              <a:solidFill>
                <a:srgbClr val="C6D9F1">
                  <a:alpha val="4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p:cNvSpPr txBox="1"/>
              <p:nvPr/>
            </p:nvSpPr>
            <p:spPr>
              <a:xfrm>
                <a:off x="3710257" y="3249700"/>
                <a:ext cx="1568314" cy="72699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grpSp>
        <p:sp>
          <p:nvSpPr>
            <p:cNvPr id="13" name="Прямоугольник 12"/>
            <p:cNvSpPr/>
            <p:nvPr/>
          </p:nvSpPr>
          <p:spPr>
            <a:xfrm>
              <a:off x="785786" y="4500570"/>
              <a:ext cx="2214068" cy="430887"/>
            </a:xfrm>
            <a:prstGeom prst="rect">
              <a:avLst/>
            </a:prstGeom>
            <a:effectLst/>
          </p:spPr>
          <p:txBody>
            <a:bodyPr wrap="square">
              <a:spAutoFit/>
            </a:bodyPr>
            <a:lstStyle/>
            <a:p>
              <a:pPr lvl="0" algn="ctr">
                <a:spcBef>
                  <a:spcPct val="20000"/>
                </a:spcBef>
              </a:pPr>
              <a:r>
                <a:rPr lang="en-US" sz="2200" i="1" dirty="0" smtClean="0">
                  <a:latin typeface="Arial" pitchFamily="34" charset="0"/>
                  <a:cs typeface="Arial" pitchFamily="34" charset="0"/>
                </a:rPr>
                <a:t>|X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 = |X| + |Y|</a:t>
              </a:r>
              <a:endParaRPr lang="ru-RU" sz="2200" i="1" dirty="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Группа 37"/>
          <p:cNvGrpSpPr/>
          <p:nvPr/>
        </p:nvGrpSpPr>
        <p:grpSpPr>
          <a:xfrm>
            <a:off x="3415504" y="1500174"/>
            <a:ext cx="5348826" cy="714380"/>
            <a:chOff x="3415504" y="1500174"/>
            <a:chExt cx="5348826" cy="714380"/>
          </a:xfrm>
          <a:solidFill>
            <a:schemeClr val="accent2">
              <a:lumMod val="20000"/>
              <a:lumOff val="80000"/>
            </a:schemeClr>
          </a:solidFill>
        </p:grpSpPr>
        <p:sp>
          <p:nvSpPr>
            <p:cNvPr id="39" name="Прямоугольник 38"/>
            <p:cNvSpPr/>
            <p:nvPr/>
          </p:nvSpPr>
          <p:spPr>
            <a:xfrm>
              <a:off x="3415504" y="1857364"/>
              <a:ext cx="1728000"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p:cNvSpPr/>
            <p:nvPr/>
          </p:nvSpPr>
          <p:spPr>
            <a:xfrm>
              <a:off x="7286644" y="1500174"/>
              <a:ext cx="1477686" cy="357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5" name="Группа 37"/>
          <p:cNvGrpSpPr/>
          <p:nvPr/>
        </p:nvGrpSpPr>
        <p:grpSpPr>
          <a:xfrm>
            <a:off x="714348" y="3000372"/>
            <a:ext cx="8215370" cy="3429024"/>
            <a:chOff x="714348" y="3000372"/>
            <a:chExt cx="8215370" cy="3429024"/>
          </a:xfrm>
        </p:grpSpPr>
        <p:sp>
          <p:nvSpPr>
            <p:cNvPr id="34" name="Прямоугольник 33"/>
            <p:cNvSpPr/>
            <p:nvPr/>
          </p:nvSpPr>
          <p:spPr>
            <a:xfrm>
              <a:off x="714348" y="3000372"/>
              <a:ext cx="8072494" cy="342902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p:cNvSpPr/>
            <p:nvPr/>
          </p:nvSpPr>
          <p:spPr>
            <a:xfrm>
              <a:off x="785786" y="5857892"/>
              <a:ext cx="7715304" cy="461665"/>
            </a:xfrm>
            <a:prstGeom prst="rect">
              <a:avLst/>
            </a:prstGeom>
            <a:effectLst/>
          </p:spPr>
          <p:txBody>
            <a:bodyPr wrap="square">
              <a:spAutoFit/>
            </a:bodyPr>
            <a:lstStyle/>
            <a:p>
              <a:pPr>
                <a:spcBef>
                  <a:spcPct val="20000"/>
                </a:spcBef>
              </a:pPr>
              <a:r>
                <a:rPr lang="en-US" sz="2200" i="1" dirty="0" smtClean="0">
                  <a:latin typeface="Arial" pitchFamily="34" charset="0"/>
                  <a:cs typeface="Arial" pitchFamily="34" charset="0"/>
                </a:rPr>
                <a:t>|X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Z| = |X| + |Y| + |Z| - |X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 - |X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Z| - |Y</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Z| + |X</a:t>
              </a:r>
              <a:r>
                <a:rPr lang="ru-RU" sz="2400" dirty="0" smtClean="0">
                  <a:latin typeface="Arial" pitchFamily="34" charset="0"/>
                  <a:cs typeface="Arial" pitchFamily="34" charset="0"/>
                </a:rPr>
                <a:t>∪</a:t>
              </a:r>
              <a:r>
                <a:rPr lang="en-US" sz="2200" i="1" dirty="0" smtClean="0">
                  <a:latin typeface="Arial" pitchFamily="34" charset="0"/>
                  <a:cs typeface="Arial" pitchFamily="34" charset="0"/>
                </a:rPr>
                <a:t>Y</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Z| </a:t>
              </a:r>
              <a:endParaRPr lang="ru-RU" sz="2200" i="1" dirty="0">
                <a:latin typeface="Arial" pitchFamily="34" charset="0"/>
                <a:cs typeface="Arial" pitchFamily="34" charset="0"/>
              </a:endParaRPr>
            </a:p>
          </p:txBody>
        </p:sp>
        <p:grpSp>
          <p:nvGrpSpPr>
            <p:cNvPr id="8" name="Группа 29"/>
            <p:cNvGrpSpPr/>
            <p:nvPr/>
          </p:nvGrpSpPr>
          <p:grpSpPr>
            <a:xfrm>
              <a:off x="6000760" y="3143248"/>
              <a:ext cx="2928958" cy="1890425"/>
              <a:chOff x="5857884" y="4000504"/>
              <a:chExt cx="2928958" cy="1890425"/>
            </a:xfrm>
          </p:grpSpPr>
          <p:grpSp>
            <p:nvGrpSpPr>
              <p:cNvPr id="14" name="Группа 20"/>
              <p:cNvGrpSpPr/>
              <p:nvPr/>
            </p:nvGrpSpPr>
            <p:grpSpPr>
              <a:xfrm>
                <a:off x="5857884" y="4000504"/>
                <a:ext cx="2928958" cy="1890425"/>
                <a:chOff x="90994" y="3249700"/>
                <a:chExt cx="5496424" cy="3454270"/>
              </a:xfrm>
              <a:effectLst/>
            </p:grpSpPr>
            <p:sp>
              <p:nvSpPr>
                <p:cNvPr id="21" name="Хорда 20"/>
                <p:cNvSpPr/>
                <p:nvPr/>
              </p:nvSpPr>
              <p:spPr>
                <a:xfrm>
                  <a:off x="1015258" y="3249700"/>
                  <a:ext cx="2137414" cy="2137414"/>
                </a:xfrm>
                <a:prstGeom prst="chord">
                  <a:avLst>
                    <a:gd name="adj1" fmla="val 2700000"/>
                    <a:gd name="adj2" fmla="val 2607572"/>
                  </a:avLst>
                </a:prstGeom>
                <a:solidFill>
                  <a:srgbClr val="FCD5B5"/>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p:cNvSpPr txBox="1"/>
                <p:nvPr/>
              </p:nvSpPr>
              <p:spPr>
                <a:xfrm>
                  <a:off x="90994" y="3249700"/>
                  <a:ext cx="1568315" cy="72699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23" name="Хорда 22"/>
                <p:cNvSpPr/>
                <p:nvPr/>
              </p:nvSpPr>
              <p:spPr>
                <a:xfrm>
                  <a:off x="2632714" y="3249700"/>
                  <a:ext cx="2137415" cy="2137414"/>
                </a:xfrm>
                <a:prstGeom prst="chord">
                  <a:avLst>
                    <a:gd name="adj1" fmla="val 2700000"/>
                    <a:gd name="adj2" fmla="val 2607572"/>
                  </a:avLst>
                </a:prstGeom>
                <a:solidFill>
                  <a:srgbClr val="C6D9F1">
                    <a:alpha val="40000"/>
                  </a:srgb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TextBox 23"/>
                <p:cNvSpPr txBox="1"/>
                <p:nvPr/>
              </p:nvSpPr>
              <p:spPr>
                <a:xfrm>
                  <a:off x="4019103" y="3249700"/>
                  <a:ext cx="1568315" cy="72699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sp>
              <p:nvSpPr>
                <p:cNvPr id="27" name="TextBox 26"/>
                <p:cNvSpPr txBox="1"/>
                <p:nvPr/>
              </p:nvSpPr>
              <p:spPr>
                <a:xfrm>
                  <a:off x="801685" y="5860395"/>
                  <a:ext cx="1568314" cy="84357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Z</a:t>
                  </a:r>
                  <a:endParaRPr lang="ru-RU" sz="2400" i="1" dirty="0">
                    <a:latin typeface="Arial" pitchFamily="34" charset="0"/>
                    <a:cs typeface="Arial" pitchFamily="34" charset="0"/>
                  </a:endParaRPr>
                </a:p>
              </p:txBody>
            </p:sp>
          </p:grpSp>
          <p:sp>
            <p:nvSpPr>
              <p:cNvPr id="26" name="Хорда 25"/>
              <p:cNvSpPr/>
              <p:nvPr/>
            </p:nvSpPr>
            <p:spPr>
              <a:xfrm>
                <a:off x="6786578" y="4714884"/>
                <a:ext cx="1138995" cy="1169746"/>
              </a:xfrm>
              <a:prstGeom prst="chord">
                <a:avLst>
                  <a:gd name="adj1" fmla="val 2700000"/>
                  <a:gd name="adj2" fmla="val 2607572"/>
                </a:avLst>
              </a:prstGeom>
              <a:solidFill>
                <a:schemeClr val="accent4">
                  <a:lumMod val="60000"/>
                  <a:lumOff val="40000"/>
                  <a:alpha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sp>
        <p:nvSpPr>
          <p:cNvPr id="2" name="Заголовок 1"/>
          <p:cNvSpPr>
            <a:spLocks noGrp="1"/>
          </p:cNvSpPr>
          <p:nvPr>
            <p:ph type="title"/>
          </p:nvPr>
        </p:nvSpPr>
        <p:spPr/>
        <p:txBody>
          <a:bodyPr/>
          <a:lstStyle/>
          <a:p>
            <a:r>
              <a:rPr lang="ru-RU" dirty="0" smtClean="0"/>
              <a:t>Формула включений-исключений</a:t>
            </a:r>
            <a:endParaRPr lang="ru-RU" dirty="0"/>
          </a:p>
        </p:txBody>
      </p:sp>
      <p:sp>
        <p:nvSpPr>
          <p:cNvPr id="3" name="Подзаголовок 5"/>
          <p:cNvSpPr txBox="1">
            <a:spLocks/>
          </p:cNvSpPr>
          <p:nvPr/>
        </p:nvSpPr>
        <p:spPr>
          <a:xfrm>
            <a:off x="1428728" y="1122346"/>
            <a:ext cx="7358113" cy="1806588"/>
          </a:xfrm>
          <a:prstGeom prst="rect">
            <a:avLst/>
          </a:prstGeom>
          <a:noFill/>
        </p:spPr>
        <p:txBody>
          <a:bodyPr vert="horz" lIns="91440" tIns="45720" rIns="91440" bIns="45720" rtlCol="0">
            <a:noAutofit/>
          </a:bodyPr>
          <a:lstStyle/>
          <a:p>
            <a:pPr lvl="0" algn="just">
              <a:spcBef>
                <a:spcPct val="20000"/>
              </a:spcBef>
              <a:defRPr/>
            </a:pPr>
            <a:r>
              <a:rPr lang="ru-RU" sz="2200" b="1" dirty="0" smtClean="0">
                <a:latin typeface="Arial" pitchFamily="34" charset="0"/>
                <a:cs typeface="Arial" pitchFamily="34" charset="0"/>
              </a:rPr>
              <a:t>Принципом</a:t>
            </a:r>
            <a:r>
              <a:rPr lang="en-US" sz="2200" b="1" dirty="0" smtClean="0">
                <a:latin typeface="Arial" pitchFamily="34" charset="0"/>
                <a:cs typeface="Arial" pitchFamily="34" charset="0"/>
              </a:rPr>
              <a:t> </a:t>
            </a:r>
            <a:r>
              <a:rPr lang="ru-RU" sz="2200" b="1" dirty="0" smtClean="0">
                <a:latin typeface="Arial" pitchFamily="34" charset="0"/>
                <a:cs typeface="Arial" pitchFamily="34" charset="0"/>
              </a:rPr>
              <a:t>включений-исключений </a:t>
            </a:r>
            <a:r>
              <a:rPr lang="ru-RU" sz="2200" dirty="0" smtClean="0">
                <a:latin typeface="Arial" pitchFamily="34" charset="0"/>
                <a:cs typeface="Arial" pitchFamily="34" charset="0"/>
              </a:rPr>
              <a:t>называется формула, позволяющая вычислить мощность объединения (пересечения) множеств, если известны их мощности и мощности всех их пересечений (объединений).</a:t>
            </a:r>
            <a:endParaRPr lang="ru-RU" sz="2200" dirty="0">
              <a:latin typeface="Arial" pitchFamily="34" charset="0"/>
              <a:cs typeface="Arial" pitchFamily="34" charset="0"/>
            </a:endParaRPr>
          </a:p>
        </p:txBody>
      </p:sp>
      <p:sp>
        <p:nvSpPr>
          <p:cNvPr id="4" name="Овал 3"/>
          <p:cNvSpPr/>
          <p:nvPr/>
        </p:nvSpPr>
        <p:spPr>
          <a:xfrm>
            <a:off x="714348" y="1357298"/>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20" name="Группа 7"/>
          <p:cNvGrpSpPr/>
          <p:nvPr/>
        </p:nvGrpSpPr>
        <p:grpSpPr>
          <a:xfrm>
            <a:off x="714348" y="1071546"/>
            <a:ext cx="8072494" cy="1857388"/>
            <a:chOff x="428596" y="5072074"/>
            <a:chExt cx="5929354" cy="1785950"/>
          </a:xfrm>
        </p:grpSpPr>
        <p:cxnSp>
          <p:nvCxnSpPr>
            <p:cNvPr id="6" name="Прямая соединительная линия 5"/>
            <p:cNvCxnSpPr/>
            <p:nvPr/>
          </p:nvCxnSpPr>
          <p:spPr>
            <a:xfrm flipV="1">
              <a:off x="428596" y="507207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428596" y="684484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8" name="Группа 36"/>
          <p:cNvGrpSpPr/>
          <p:nvPr/>
        </p:nvGrpSpPr>
        <p:grpSpPr>
          <a:xfrm>
            <a:off x="714348" y="3000372"/>
            <a:ext cx="5643602" cy="2786082"/>
            <a:chOff x="714348" y="3000372"/>
            <a:chExt cx="5643602" cy="2786082"/>
          </a:xfrm>
        </p:grpSpPr>
        <p:sp>
          <p:nvSpPr>
            <p:cNvPr id="33" name="Прямоугольник 32"/>
            <p:cNvSpPr/>
            <p:nvPr/>
          </p:nvSpPr>
          <p:spPr>
            <a:xfrm>
              <a:off x="714348" y="3000372"/>
              <a:ext cx="5500726" cy="2786082"/>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9" name="Группа 28"/>
            <p:cNvGrpSpPr/>
            <p:nvPr/>
          </p:nvGrpSpPr>
          <p:grpSpPr>
            <a:xfrm>
              <a:off x="3428992" y="3143248"/>
              <a:ext cx="2928958" cy="1169746"/>
              <a:chOff x="3286116" y="3214686"/>
              <a:chExt cx="2928958" cy="1169746"/>
            </a:xfrm>
          </p:grpSpPr>
          <p:sp>
            <p:nvSpPr>
              <p:cNvPr id="15" name="Хорда 14"/>
              <p:cNvSpPr/>
              <p:nvPr/>
            </p:nvSpPr>
            <p:spPr>
              <a:xfrm>
                <a:off x="3778642" y="3214686"/>
                <a:ext cx="1138994" cy="1169746"/>
              </a:xfrm>
              <a:prstGeom prst="chord">
                <a:avLst>
                  <a:gd name="adj1" fmla="val 2700000"/>
                  <a:gd name="adj2" fmla="val 2607572"/>
                </a:avLst>
              </a:prstGeom>
              <a:solidFill>
                <a:srgbClr val="FCD5B5"/>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p:cNvSpPr txBox="1"/>
              <p:nvPr/>
            </p:nvSpPr>
            <p:spPr>
              <a:xfrm>
                <a:off x="3286116" y="3214686"/>
                <a:ext cx="835730" cy="3978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17" name="Хорда 16"/>
              <p:cNvSpPr/>
              <p:nvPr/>
            </p:nvSpPr>
            <p:spPr>
              <a:xfrm>
                <a:off x="4640559" y="3214686"/>
                <a:ext cx="1138995" cy="1169746"/>
              </a:xfrm>
              <a:prstGeom prst="chord">
                <a:avLst>
                  <a:gd name="adj1" fmla="val 2700000"/>
                  <a:gd name="adj2" fmla="val 2607572"/>
                </a:avLst>
              </a:prstGeom>
              <a:solidFill>
                <a:srgbClr val="C6D9F1">
                  <a:alpha val="40000"/>
                </a:srgb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p:cNvSpPr txBox="1"/>
              <p:nvPr/>
            </p:nvSpPr>
            <p:spPr>
              <a:xfrm>
                <a:off x="5379344" y="3214686"/>
                <a:ext cx="835730" cy="3978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grpSp>
        <p:sp>
          <p:nvSpPr>
            <p:cNvPr id="19" name="Прямоугольник 18"/>
            <p:cNvSpPr/>
            <p:nvPr/>
          </p:nvSpPr>
          <p:spPr>
            <a:xfrm>
              <a:off x="785786" y="5179231"/>
              <a:ext cx="3191899" cy="430887"/>
            </a:xfrm>
            <a:prstGeom prst="rect">
              <a:avLst/>
            </a:prstGeom>
            <a:effectLst/>
          </p:spPr>
          <p:txBody>
            <a:bodyPr wrap="square">
              <a:spAutoFit/>
            </a:bodyPr>
            <a:lstStyle/>
            <a:p>
              <a:pPr>
                <a:spcBef>
                  <a:spcPct val="20000"/>
                </a:spcBef>
              </a:pPr>
              <a:r>
                <a:rPr lang="en-US" sz="2200" i="1" dirty="0" smtClean="0">
                  <a:latin typeface="Arial" pitchFamily="34" charset="0"/>
                  <a:cs typeface="Arial" pitchFamily="34" charset="0"/>
                </a:rPr>
                <a:t>|X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 = |X| + |Y| - |X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a:t>
              </a:r>
              <a:endParaRPr lang="ru-RU" sz="2200" i="1" dirty="0">
                <a:latin typeface="Arial" pitchFamily="34" charset="0"/>
                <a:cs typeface="Arial" pitchFamily="34" charset="0"/>
              </a:endParaRPr>
            </a:p>
          </p:txBody>
        </p:sp>
      </p:grpSp>
      <p:grpSp>
        <p:nvGrpSpPr>
          <p:cNvPr id="30" name="Группа 34"/>
          <p:cNvGrpSpPr/>
          <p:nvPr/>
        </p:nvGrpSpPr>
        <p:grpSpPr>
          <a:xfrm>
            <a:off x="714348" y="3000372"/>
            <a:ext cx="2857520" cy="2071702"/>
            <a:chOff x="714348" y="3000372"/>
            <a:chExt cx="2857520" cy="2071702"/>
          </a:xfrm>
        </p:grpSpPr>
        <p:sp>
          <p:nvSpPr>
            <p:cNvPr id="32" name="Прямоугольник 31"/>
            <p:cNvSpPr/>
            <p:nvPr/>
          </p:nvSpPr>
          <p:spPr>
            <a:xfrm>
              <a:off x="714348" y="3000372"/>
              <a:ext cx="2857520" cy="2071702"/>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1" name="Группа 20"/>
            <p:cNvGrpSpPr/>
            <p:nvPr/>
          </p:nvGrpSpPr>
          <p:grpSpPr>
            <a:xfrm>
              <a:off x="857224" y="3143248"/>
              <a:ext cx="2428892" cy="1170871"/>
              <a:chOff x="1015258" y="3249700"/>
              <a:chExt cx="4553621" cy="2137414"/>
            </a:xfrm>
            <a:effectLst/>
          </p:grpSpPr>
          <p:sp>
            <p:nvSpPr>
              <p:cNvPr id="9" name="Хорда 8"/>
              <p:cNvSpPr/>
              <p:nvPr/>
            </p:nvSpPr>
            <p:spPr>
              <a:xfrm>
                <a:off x="1015258" y="3249700"/>
                <a:ext cx="2137414" cy="2137414"/>
              </a:xfrm>
              <a:prstGeom prst="chord">
                <a:avLst>
                  <a:gd name="adj1" fmla="val 2700000"/>
                  <a:gd name="adj2" fmla="val 2607572"/>
                </a:avLst>
              </a:prstGeom>
              <a:solidFill>
                <a:srgbClr val="FCD5B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p:cNvSpPr txBox="1"/>
              <p:nvPr/>
            </p:nvSpPr>
            <p:spPr>
              <a:xfrm>
                <a:off x="1294051" y="3249700"/>
                <a:ext cx="1568314" cy="72699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11" name="Хорда 10"/>
              <p:cNvSpPr/>
              <p:nvPr/>
            </p:nvSpPr>
            <p:spPr>
              <a:xfrm>
                <a:off x="3431465" y="3249700"/>
                <a:ext cx="2137414" cy="2137414"/>
              </a:xfrm>
              <a:prstGeom prst="chord">
                <a:avLst>
                  <a:gd name="adj1" fmla="val 2700000"/>
                  <a:gd name="adj2" fmla="val 2607572"/>
                </a:avLst>
              </a:prstGeom>
              <a:solidFill>
                <a:srgbClr val="C6D9F1">
                  <a:alpha val="4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p:cNvSpPr txBox="1"/>
              <p:nvPr/>
            </p:nvSpPr>
            <p:spPr>
              <a:xfrm>
                <a:off x="3710257" y="3249700"/>
                <a:ext cx="1568314" cy="72699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grpSp>
        <p:sp>
          <p:nvSpPr>
            <p:cNvPr id="13" name="Прямоугольник 12"/>
            <p:cNvSpPr/>
            <p:nvPr/>
          </p:nvSpPr>
          <p:spPr>
            <a:xfrm>
              <a:off x="785786" y="4500570"/>
              <a:ext cx="2214068" cy="430887"/>
            </a:xfrm>
            <a:prstGeom prst="rect">
              <a:avLst/>
            </a:prstGeom>
            <a:effectLst/>
          </p:spPr>
          <p:txBody>
            <a:bodyPr wrap="square">
              <a:spAutoFit/>
            </a:bodyPr>
            <a:lstStyle/>
            <a:p>
              <a:pPr lvl="0">
                <a:spcBef>
                  <a:spcPct val="20000"/>
                </a:spcBef>
              </a:pPr>
              <a:r>
                <a:rPr lang="en-US" sz="2200" i="1" dirty="0" smtClean="0">
                  <a:latin typeface="Arial" pitchFamily="34" charset="0"/>
                  <a:cs typeface="Arial" pitchFamily="34" charset="0"/>
                </a:rPr>
                <a:t>|X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 = 0</a:t>
              </a:r>
              <a:endParaRPr lang="ru-RU" sz="2200" i="1" dirty="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Прямоугольник 37"/>
          <p:cNvSpPr/>
          <p:nvPr/>
        </p:nvSpPr>
        <p:spPr>
          <a:xfrm>
            <a:off x="714348" y="3500438"/>
            <a:ext cx="414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p:cNvSpPr/>
          <p:nvPr/>
        </p:nvSpPr>
        <p:spPr>
          <a:xfrm>
            <a:off x="4857752" y="3143248"/>
            <a:ext cx="3924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p:cNvSpPr/>
          <p:nvPr/>
        </p:nvSpPr>
        <p:spPr>
          <a:xfrm>
            <a:off x="6833072" y="5255392"/>
            <a:ext cx="1152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p:cNvSpPr/>
          <p:nvPr/>
        </p:nvSpPr>
        <p:spPr>
          <a:xfrm>
            <a:off x="5826888" y="5255392"/>
            <a:ext cx="72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p:cNvSpPr/>
          <p:nvPr/>
        </p:nvSpPr>
        <p:spPr>
          <a:xfrm>
            <a:off x="3528144" y="5641319"/>
            <a:ext cx="396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p:cNvSpPr/>
          <p:nvPr/>
        </p:nvSpPr>
        <p:spPr>
          <a:xfrm>
            <a:off x="3304384" y="5641319"/>
            <a:ext cx="746654" cy="430887"/>
          </a:xfrm>
          <a:prstGeom prst="rect">
            <a:avLst/>
          </a:prstGeom>
          <a:effectLst/>
        </p:spPr>
        <p:txBody>
          <a:bodyPr wrap="square">
            <a:spAutoFit/>
          </a:bodyPr>
          <a:lstStyle/>
          <a:p>
            <a:pPr>
              <a:spcBef>
                <a:spcPct val="20000"/>
              </a:spcBef>
            </a:pP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ru-RU" sz="2200" dirty="0" smtClean="0">
                <a:latin typeface="Arial" pitchFamily="34" charset="0"/>
                <a:cs typeface="Arial" pitchFamily="34" charset="0"/>
              </a:rPr>
              <a:t>10</a:t>
            </a:r>
            <a:endParaRPr lang="ru-RU" sz="2200" dirty="0">
              <a:latin typeface="Arial" pitchFamily="34" charset="0"/>
              <a:cs typeface="Arial" pitchFamily="34" charset="0"/>
            </a:endParaRPr>
          </a:p>
        </p:txBody>
      </p:sp>
      <p:sp>
        <p:nvSpPr>
          <p:cNvPr id="30" name="Прямоугольник 29"/>
          <p:cNvSpPr/>
          <p:nvPr/>
        </p:nvSpPr>
        <p:spPr>
          <a:xfrm>
            <a:off x="4929190" y="2786058"/>
            <a:ext cx="3528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p:cNvSpPr/>
          <p:nvPr/>
        </p:nvSpPr>
        <p:spPr>
          <a:xfrm>
            <a:off x="714348" y="3143248"/>
            <a:ext cx="3528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4882696" y="5255392"/>
            <a:ext cx="72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Прямоугольник 22"/>
          <p:cNvSpPr/>
          <p:nvPr/>
        </p:nvSpPr>
        <p:spPr>
          <a:xfrm>
            <a:off x="3944556" y="5255392"/>
            <a:ext cx="684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p:nvSpPr>
        <p:spPr>
          <a:xfrm>
            <a:off x="6000760" y="2428868"/>
            <a:ext cx="2772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21"/>
          <p:cNvSpPr/>
          <p:nvPr/>
        </p:nvSpPr>
        <p:spPr>
          <a:xfrm>
            <a:off x="714348" y="2786058"/>
            <a:ext cx="4068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3357554" y="5255392"/>
            <a:ext cx="36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1142976" y="2428868"/>
            <a:ext cx="2232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1539330" y="5641319"/>
            <a:ext cx="36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2071670" y="5255392"/>
            <a:ext cx="36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2714612" y="5255392"/>
            <a:ext cx="36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714348" y="2428868"/>
            <a:ext cx="324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2786050" y="2096622"/>
            <a:ext cx="4143404"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7072330" y="2096622"/>
            <a:ext cx="1692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960936" y="5641319"/>
            <a:ext cx="36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ru-RU" dirty="0" smtClean="0"/>
              <a:t>Вопросы и задания</a:t>
            </a:r>
            <a:endParaRPr lang="ru-RU" dirty="0"/>
          </a:p>
        </p:txBody>
      </p:sp>
      <p:sp>
        <p:nvSpPr>
          <p:cNvPr id="3" name="Содержимое 2"/>
          <p:cNvSpPr>
            <a:spLocks noGrp="1"/>
          </p:cNvSpPr>
          <p:nvPr>
            <p:ph idx="1"/>
          </p:nvPr>
        </p:nvSpPr>
        <p:spPr>
          <a:xfrm>
            <a:off x="642910" y="1071546"/>
            <a:ext cx="8215369" cy="3143272"/>
          </a:xfrm>
        </p:spPr>
        <p:txBody>
          <a:bodyPr/>
          <a:lstStyle/>
          <a:p>
            <a:r>
              <a:rPr lang="ru-RU" dirty="0" smtClean="0"/>
              <a:t>В зимний лагерь отправляется 100 старшеклассников. Почти все они увлекаются сноубордом, коньками или лыжами. При этом многие из них занимаются несколькими видами спорта. Всего кататься на сноуборде умеют 30 ребят, на лыжах — 28, на коньках — 42. Умением кататься на лыжах и </a:t>
            </a:r>
            <a:r>
              <a:rPr lang="ru-RU" dirty="0" err="1" smtClean="0"/>
              <a:t>сноубор-де</a:t>
            </a:r>
            <a:r>
              <a:rPr lang="ru-RU" dirty="0" smtClean="0"/>
              <a:t> могут похвастаться 8 ребят, на лыжах и коньках — 10, на сноуборде и коньках — 5, но только трое из них владеют всеми тремя видами спорта. Сколько ребят не умеет кататься ни на сноуборде, ни на лыжах, ни на коньках?</a:t>
            </a:r>
            <a:endParaRPr lang="ru-RU" dirty="0"/>
          </a:p>
        </p:txBody>
      </p:sp>
      <p:sp>
        <p:nvSpPr>
          <p:cNvPr id="4" name="Прямоугольник 3"/>
          <p:cNvSpPr/>
          <p:nvPr/>
        </p:nvSpPr>
        <p:spPr>
          <a:xfrm>
            <a:off x="642910" y="4143380"/>
            <a:ext cx="1509709" cy="430887"/>
          </a:xfrm>
          <a:prstGeom prst="rect">
            <a:avLst/>
          </a:prstGeom>
        </p:spPr>
        <p:txBody>
          <a:bodyPr wrap="none">
            <a:spAutoFit/>
          </a:bodyPr>
          <a:lstStyle/>
          <a:p>
            <a:r>
              <a:rPr lang="ru-RU" sz="2200" b="1" dirty="0" smtClean="0">
                <a:solidFill>
                  <a:srgbClr val="0070C0"/>
                </a:solidFill>
                <a:latin typeface="Arial" pitchFamily="34" charset="0"/>
                <a:cs typeface="Arial" pitchFamily="34" charset="0"/>
              </a:rPr>
              <a:t>Решение:</a:t>
            </a:r>
          </a:p>
        </p:txBody>
      </p:sp>
      <p:sp>
        <p:nvSpPr>
          <p:cNvPr id="5" name="Прямоугольник 4"/>
          <p:cNvSpPr/>
          <p:nvPr/>
        </p:nvSpPr>
        <p:spPr>
          <a:xfrm>
            <a:off x="642910" y="5181913"/>
            <a:ext cx="7715304" cy="461665"/>
          </a:xfrm>
          <a:prstGeom prst="rect">
            <a:avLst/>
          </a:prstGeom>
          <a:effectLst/>
        </p:spPr>
        <p:txBody>
          <a:bodyPr wrap="square">
            <a:spAutoFit/>
          </a:bodyPr>
          <a:lstStyle/>
          <a:p>
            <a:pPr>
              <a:spcBef>
                <a:spcPct val="20000"/>
              </a:spcBef>
            </a:pPr>
            <a:r>
              <a:rPr lang="en-US" sz="2200" i="1" dirty="0" smtClean="0">
                <a:latin typeface="Arial" pitchFamily="34" charset="0"/>
                <a:cs typeface="Arial" pitchFamily="34" charset="0"/>
              </a:rPr>
              <a:t>|S</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L</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K| = |S| + |L| + |K| - |S</a:t>
            </a:r>
            <a:r>
              <a:rPr lang="ru-RU" sz="2400" dirty="0" smtClean="0"/>
              <a:t>∩</a:t>
            </a:r>
            <a:r>
              <a:rPr lang="en-US" sz="2200" i="1" dirty="0" smtClean="0">
                <a:latin typeface="Arial" pitchFamily="34" charset="0"/>
                <a:cs typeface="Arial" pitchFamily="34" charset="0"/>
              </a:rPr>
              <a:t>L| - |S</a:t>
            </a:r>
            <a:r>
              <a:rPr lang="ru-RU" sz="2400" dirty="0" smtClean="0"/>
              <a:t>∩</a:t>
            </a:r>
            <a:r>
              <a:rPr lang="en-US" sz="2200" i="1" dirty="0" smtClean="0">
                <a:latin typeface="Arial" pitchFamily="34" charset="0"/>
                <a:cs typeface="Arial" pitchFamily="34" charset="0"/>
              </a:rPr>
              <a:t>K| - |L</a:t>
            </a:r>
            <a:r>
              <a:rPr lang="ru-RU" sz="2400" dirty="0" smtClean="0"/>
              <a:t>∩</a:t>
            </a:r>
            <a:r>
              <a:rPr lang="en-US" sz="2200" i="1" dirty="0" smtClean="0">
                <a:latin typeface="Arial" pitchFamily="34" charset="0"/>
                <a:cs typeface="Arial" pitchFamily="34" charset="0"/>
              </a:rPr>
              <a:t>K| + |S</a:t>
            </a:r>
            <a:r>
              <a:rPr lang="ru-RU" sz="2400" dirty="0" smtClean="0"/>
              <a:t>∩</a:t>
            </a:r>
            <a:r>
              <a:rPr lang="en-US" sz="2200" i="1" dirty="0" smtClean="0">
                <a:latin typeface="Arial" pitchFamily="34" charset="0"/>
                <a:cs typeface="Arial" pitchFamily="34" charset="0"/>
              </a:rPr>
              <a:t>L</a:t>
            </a:r>
            <a:r>
              <a:rPr lang="ru-RU" sz="2400" dirty="0" smtClean="0"/>
              <a:t>∩</a:t>
            </a:r>
            <a:r>
              <a:rPr lang="en-US" sz="2200" i="1" dirty="0" smtClean="0">
                <a:latin typeface="Arial" pitchFamily="34" charset="0"/>
                <a:cs typeface="Arial" pitchFamily="34" charset="0"/>
              </a:rPr>
              <a:t>K|= </a:t>
            </a:r>
            <a:endParaRPr lang="ru-RU" sz="2200" i="1" dirty="0">
              <a:latin typeface="Arial" pitchFamily="34" charset="0"/>
              <a:cs typeface="Arial" pitchFamily="34" charset="0"/>
            </a:endParaRPr>
          </a:p>
        </p:txBody>
      </p:sp>
      <p:sp>
        <p:nvSpPr>
          <p:cNvPr id="6" name="Прямоугольник 5"/>
          <p:cNvSpPr/>
          <p:nvPr/>
        </p:nvSpPr>
        <p:spPr>
          <a:xfrm>
            <a:off x="642910" y="5641319"/>
            <a:ext cx="746654" cy="430887"/>
          </a:xfrm>
          <a:prstGeom prst="rect">
            <a:avLst/>
          </a:prstGeom>
          <a:effectLst/>
        </p:spPr>
        <p:txBody>
          <a:bodyPr wrap="square">
            <a:spAutoFit/>
          </a:bodyPr>
          <a:lstStyle/>
          <a:p>
            <a:pPr>
              <a:spcBef>
                <a:spcPct val="20000"/>
              </a:spcBef>
            </a:pPr>
            <a:r>
              <a:rPr lang="en-US" sz="2200" dirty="0" smtClean="0">
                <a:latin typeface="Arial" pitchFamily="34" charset="0"/>
                <a:cs typeface="Arial" pitchFamily="34" charset="0"/>
              </a:rPr>
              <a:t>= 30</a:t>
            </a:r>
            <a:endParaRPr lang="ru-RU" sz="2200" dirty="0">
              <a:latin typeface="Arial" pitchFamily="34" charset="0"/>
              <a:cs typeface="Arial" pitchFamily="34" charset="0"/>
            </a:endParaRPr>
          </a:p>
        </p:txBody>
      </p:sp>
      <p:sp>
        <p:nvSpPr>
          <p:cNvPr id="7" name="Прямоугольник 6"/>
          <p:cNvSpPr/>
          <p:nvPr/>
        </p:nvSpPr>
        <p:spPr>
          <a:xfrm>
            <a:off x="642910" y="4489896"/>
            <a:ext cx="8143932" cy="769441"/>
          </a:xfrm>
          <a:prstGeom prst="rect">
            <a:avLst/>
          </a:prstGeom>
          <a:effectLst/>
        </p:spPr>
        <p:txBody>
          <a:bodyPr wrap="square">
            <a:spAutoFit/>
          </a:bodyPr>
          <a:lstStyle/>
          <a:p>
            <a:pPr algn="just">
              <a:spcBef>
                <a:spcPct val="20000"/>
              </a:spcBef>
            </a:pPr>
            <a:r>
              <a:rPr lang="ru-RU" sz="2200" dirty="0" smtClean="0">
                <a:latin typeface="Arial" pitchFamily="34" charset="0"/>
                <a:cs typeface="Arial" pitchFamily="34" charset="0"/>
              </a:rPr>
              <a:t>Обозначим через </a:t>
            </a:r>
            <a:r>
              <a:rPr lang="ru-RU" sz="2200" i="1" dirty="0" smtClean="0">
                <a:latin typeface="Arial" pitchFamily="34" charset="0"/>
                <a:cs typeface="Arial" pitchFamily="34" charset="0"/>
              </a:rPr>
              <a:t>S</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L</a:t>
            </a:r>
            <a:r>
              <a:rPr lang="ru-RU" sz="2200" dirty="0" smtClean="0">
                <a:latin typeface="Arial" pitchFamily="34" charset="0"/>
                <a:cs typeface="Arial" pitchFamily="34" charset="0"/>
              </a:rPr>
              <a:t> и </a:t>
            </a:r>
            <a:r>
              <a:rPr lang="ru-RU" sz="2200" i="1" dirty="0" smtClean="0">
                <a:latin typeface="Arial" pitchFamily="34" charset="0"/>
                <a:cs typeface="Arial" pitchFamily="34" charset="0"/>
              </a:rPr>
              <a:t>K</a:t>
            </a:r>
            <a:r>
              <a:rPr lang="ru-RU" sz="2200" dirty="0" smtClean="0">
                <a:latin typeface="Arial" pitchFamily="34" charset="0"/>
                <a:cs typeface="Arial" pitchFamily="34" charset="0"/>
              </a:rPr>
              <a:t> множество </a:t>
            </a:r>
            <a:r>
              <a:rPr lang="ru-RU" sz="2200" dirty="0" err="1" smtClean="0">
                <a:latin typeface="Arial" pitchFamily="34" charset="0"/>
                <a:cs typeface="Arial" pitchFamily="34" charset="0"/>
              </a:rPr>
              <a:t>сноубордистов</a:t>
            </a:r>
            <a:r>
              <a:rPr lang="ru-RU" sz="2200" dirty="0" smtClean="0">
                <a:latin typeface="Arial" pitchFamily="34" charset="0"/>
                <a:cs typeface="Arial" pitchFamily="34" charset="0"/>
              </a:rPr>
              <a:t>, </a:t>
            </a:r>
            <a:r>
              <a:rPr lang="ru-RU" sz="2200" dirty="0" err="1" smtClean="0">
                <a:latin typeface="Arial" pitchFamily="34" charset="0"/>
                <a:cs typeface="Arial" pitchFamily="34" charset="0"/>
              </a:rPr>
              <a:t>лыж-ников</a:t>
            </a:r>
            <a:r>
              <a:rPr lang="ru-RU" sz="2200" dirty="0" smtClean="0">
                <a:latin typeface="Arial" pitchFamily="34" charset="0"/>
                <a:cs typeface="Arial" pitchFamily="34" charset="0"/>
              </a:rPr>
              <a:t> и любителей коньков соответственно. Тогда:</a:t>
            </a:r>
            <a:endParaRPr lang="ru-RU" sz="2200" dirty="0">
              <a:latin typeface="Arial" pitchFamily="34" charset="0"/>
              <a:cs typeface="Arial" pitchFamily="34" charset="0"/>
            </a:endParaRPr>
          </a:p>
        </p:txBody>
      </p:sp>
      <p:sp>
        <p:nvSpPr>
          <p:cNvPr id="8" name="Прямоугольник 7"/>
          <p:cNvSpPr/>
          <p:nvPr/>
        </p:nvSpPr>
        <p:spPr>
          <a:xfrm>
            <a:off x="642910" y="6072206"/>
            <a:ext cx="4011547" cy="430887"/>
          </a:xfrm>
          <a:prstGeom prst="rect">
            <a:avLst/>
          </a:prstGeom>
        </p:spPr>
        <p:txBody>
          <a:bodyPr wrap="none">
            <a:spAutoFit/>
          </a:bodyPr>
          <a:lstStyle/>
          <a:p>
            <a:r>
              <a:rPr lang="ru-RU" sz="2200" b="1" dirty="0" smtClean="0">
                <a:solidFill>
                  <a:srgbClr val="0070C0"/>
                </a:solidFill>
                <a:latin typeface="Arial" pitchFamily="34" charset="0"/>
                <a:cs typeface="Arial" pitchFamily="34" charset="0"/>
              </a:rPr>
              <a:t>Ответ: </a:t>
            </a:r>
            <a:r>
              <a:rPr lang="ru-RU" sz="2200" dirty="0" smtClean="0">
                <a:latin typeface="Arial" pitchFamily="34" charset="0"/>
                <a:cs typeface="Arial" pitchFamily="34" charset="0"/>
              </a:rPr>
              <a:t>20 старшеклассников</a:t>
            </a:r>
          </a:p>
        </p:txBody>
      </p:sp>
      <p:sp>
        <p:nvSpPr>
          <p:cNvPr id="15" name="Прямоугольник 14"/>
          <p:cNvSpPr/>
          <p:nvPr/>
        </p:nvSpPr>
        <p:spPr>
          <a:xfrm>
            <a:off x="1253578" y="5641319"/>
            <a:ext cx="746654" cy="430887"/>
          </a:xfrm>
          <a:prstGeom prst="rect">
            <a:avLst/>
          </a:prstGeom>
          <a:effectLst/>
        </p:spPr>
        <p:txBody>
          <a:bodyPr wrap="square">
            <a:spAutoFit/>
          </a:bodyPr>
          <a:lstStyle/>
          <a:p>
            <a:pPr>
              <a:spcBef>
                <a:spcPct val="20000"/>
              </a:spcBef>
            </a:pP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ru-RU" sz="2200" dirty="0" smtClean="0">
                <a:latin typeface="Arial" pitchFamily="34" charset="0"/>
                <a:cs typeface="Arial" pitchFamily="34" charset="0"/>
              </a:rPr>
              <a:t>28</a:t>
            </a:r>
            <a:endParaRPr lang="ru-RU" sz="2200" dirty="0">
              <a:latin typeface="Arial" pitchFamily="34" charset="0"/>
              <a:cs typeface="Arial" pitchFamily="34" charset="0"/>
            </a:endParaRPr>
          </a:p>
        </p:txBody>
      </p:sp>
      <p:sp>
        <p:nvSpPr>
          <p:cNvPr id="19" name="Прямоугольник 18"/>
          <p:cNvSpPr/>
          <p:nvPr/>
        </p:nvSpPr>
        <p:spPr>
          <a:xfrm>
            <a:off x="2078494" y="5641319"/>
            <a:ext cx="360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792742" y="5641319"/>
            <a:ext cx="746654" cy="430887"/>
          </a:xfrm>
          <a:prstGeom prst="rect">
            <a:avLst/>
          </a:prstGeom>
          <a:effectLst/>
        </p:spPr>
        <p:txBody>
          <a:bodyPr wrap="square">
            <a:spAutoFit/>
          </a:bodyPr>
          <a:lstStyle/>
          <a:p>
            <a:pPr>
              <a:spcBef>
                <a:spcPct val="20000"/>
              </a:spcBef>
            </a:pP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ru-RU" sz="2200" dirty="0" smtClean="0">
                <a:latin typeface="Arial" pitchFamily="34" charset="0"/>
                <a:cs typeface="Arial" pitchFamily="34" charset="0"/>
              </a:rPr>
              <a:t>42</a:t>
            </a:r>
            <a:endParaRPr lang="ru-RU" sz="2200" dirty="0">
              <a:latin typeface="Arial" pitchFamily="34" charset="0"/>
              <a:cs typeface="Arial" pitchFamily="34" charset="0"/>
            </a:endParaRPr>
          </a:p>
        </p:txBody>
      </p:sp>
      <p:sp>
        <p:nvSpPr>
          <p:cNvPr id="24" name="Прямоугольник 23"/>
          <p:cNvSpPr/>
          <p:nvPr/>
        </p:nvSpPr>
        <p:spPr>
          <a:xfrm>
            <a:off x="2628252" y="5641319"/>
            <a:ext cx="252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p:cNvSpPr/>
          <p:nvPr/>
        </p:nvSpPr>
        <p:spPr>
          <a:xfrm>
            <a:off x="2410740" y="5641319"/>
            <a:ext cx="746654" cy="430887"/>
          </a:xfrm>
          <a:prstGeom prst="rect">
            <a:avLst/>
          </a:prstGeom>
          <a:effectLst/>
        </p:spPr>
        <p:txBody>
          <a:bodyPr wrap="square">
            <a:spAutoFit/>
          </a:bodyPr>
          <a:lstStyle/>
          <a:p>
            <a:pPr>
              <a:spcBef>
                <a:spcPct val="20000"/>
              </a:spcBef>
            </a:pP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ru-RU" sz="2200" dirty="0" smtClean="0">
                <a:latin typeface="Arial" pitchFamily="34" charset="0"/>
                <a:cs typeface="Arial" pitchFamily="34" charset="0"/>
              </a:rPr>
              <a:t>8</a:t>
            </a:r>
            <a:endParaRPr lang="ru-RU" sz="2200" dirty="0">
              <a:latin typeface="Arial" pitchFamily="34" charset="0"/>
              <a:cs typeface="Arial" pitchFamily="34" charset="0"/>
            </a:endParaRPr>
          </a:p>
        </p:txBody>
      </p:sp>
      <p:sp>
        <p:nvSpPr>
          <p:cNvPr id="28" name="Прямоугольник 27"/>
          <p:cNvSpPr/>
          <p:nvPr/>
        </p:nvSpPr>
        <p:spPr>
          <a:xfrm>
            <a:off x="3091270" y="5641319"/>
            <a:ext cx="252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Прямоугольник 28"/>
          <p:cNvSpPr/>
          <p:nvPr/>
        </p:nvSpPr>
        <p:spPr>
          <a:xfrm>
            <a:off x="2867510" y="5641319"/>
            <a:ext cx="746654" cy="430887"/>
          </a:xfrm>
          <a:prstGeom prst="rect">
            <a:avLst/>
          </a:prstGeom>
          <a:effectLst/>
        </p:spPr>
        <p:txBody>
          <a:bodyPr wrap="square">
            <a:spAutoFit/>
          </a:bodyPr>
          <a:lstStyle/>
          <a:p>
            <a:pPr>
              <a:spcBef>
                <a:spcPct val="20000"/>
              </a:spcBef>
            </a:pP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ru-RU" sz="2200" dirty="0" smtClean="0">
                <a:latin typeface="Arial" pitchFamily="34" charset="0"/>
                <a:cs typeface="Arial" pitchFamily="34" charset="0"/>
              </a:rPr>
              <a:t>5</a:t>
            </a:r>
            <a:endParaRPr lang="ru-RU" sz="2200" dirty="0">
              <a:latin typeface="Arial" pitchFamily="34" charset="0"/>
              <a:cs typeface="Arial" pitchFamily="34" charset="0"/>
            </a:endParaRPr>
          </a:p>
        </p:txBody>
      </p:sp>
      <p:sp>
        <p:nvSpPr>
          <p:cNvPr id="35" name="Прямоугольник 34"/>
          <p:cNvSpPr/>
          <p:nvPr/>
        </p:nvSpPr>
        <p:spPr>
          <a:xfrm>
            <a:off x="4122044" y="5641319"/>
            <a:ext cx="288000" cy="357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рямоугольник 35"/>
          <p:cNvSpPr/>
          <p:nvPr/>
        </p:nvSpPr>
        <p:spPr>
          <a:xfrm>
            <a:off x="3836292" y="5641319"/>
            <a:ext cx="746654" cy="430887"/>
          </a:xfrm>
          <a:prstGeom prst="rect">
            <a:avLst/>
          </a:prstGeom>
          <a:effectLst/>
        </p:spPr>
        <p:txBody>
          <a:bodyPr wrap="square">
            <a:spAutoFit/>
          </a:bodyPr>
          <a:lstStyle/>
          <a:p>
            <a:pPr>
              <a:spcBef>
                <a:spcPct val="20000"/>
              </a:spcBef>
            </a:pPr>
            <a:r>
              <a:rPr lang="ru-RU" sz="2200" dirty="0" smtClean="0">
                <a:latin typeface="Arial" pitchFamily="34" charset="0"/>
                <a:cs typeface="Arial" pitchFamily="34" charset="0"/>
              </a:rPr>
              <a:t>+ 3</a:t>
            </a:r>
            <a:endParaRPr lang="ru-RU" sz="2200" dirty="0">
              <a:latin typeface="Arial" pitchFamily="34" charset="0"/>
              <a:cs typeface="Arial" pitchFamily="34" charset="0"/>
            </a:endParaRPr>
          </a:p>
        </p:txBody>
      </p:sp>
      <p:sp>
        <p:nvSpPr>
          <p:cNvPr id="39" name="Прямоугольник 38"/>
          <p:cNvSpPr/>
          <p:nvPr/>
        </p:nvSpPr>
        <p:spPr>
          <a:xfrm>
            <a:off x="4417818" y="5641319"/>
            <a:ext cx="797124" cy="430887"/>
          </a:xfrm>
          <a:prstGeom prst="rect">
            <a:avLst/>
          </a:prstGeom>
          <a:effectLst/>
        </p:spPr>
        <p:txBody>
          <a:bodyPr wrap="square">
            <a:spAutoFit/>
          </a:bodyPr>
          <a:lstStyle/>
          <a:p>
            <a:pPr>
              <a:spcBef>
                <a:spcPct val="20000"/>
              </a:spcBef>
            </a:pPr>
            <a:r>
              <a:rPr lang="ru-RU" sz="2200" dirty="0" smtClean="0">
                <a:latin typeface="Arial" pitchFamily="34" charset="0"/>
                <a:cs typeface="Arial" pitchFamily="34" charset="0"/>
              </a:rPr>
              <a:t>=80</a:t>
            </a:r>
            <a:endParaRPr lang="ru-RU" sz="2200" dirty="0">
              <a:latin typeface="Arial" pitchFamily="34" charset="0"/>
              <a:cs typeface="Arial" pitchFamily="34" charset="0"/>
            </a:endParaRPr>
          </a:p>
        </p:txBody>
      </p:sp>
      <p:sp>
        <p:nvSpPr>
          <p:cNvPr id="40" name="Прямоугольник 39"/>
          <p:cNvSpPr/>
          <p:nvPr/>
        </p:nvSpPr>
        <p:spPr>
          <a:xfrm>
            <a:off x="5214942" y="5641319"/>
            <a:ext cx="3857652" cy="430887"/>
          </a:xfrm>
          <a:prstGeom prst="rect">
            <a:avLst/>
          </a:prstGeom>
          <a:effectLst/>
        </p:spPr>
        <p:txBody>
          <a:bodyPr wrap="square">
            <a:spAutoFit/>
          </a:bodyPr>
          <a:lstStyle/>
          <a:p>
            <a:pPr>
              <a:spcBef>
                <a:spcPct val="20000"/>
              </a:spcBef>
            </a:pPr>
            <a:r>
              <a:rPr lang="ru-RU" sz="2200" dirty="0" smtClean="0">
                <a:latin typeface="Arial" pitchFamily="34" charset="0"/>
                <a:cs typeface="Arial" pitchFamily="34" charset="0"/>
              </a:rPr>
              <a:t>=</a:t>
            </a:r>
            <a:r>
              <a:rPr lang="en-US" sz="2200" dirty="0" smtClean="0">
                <a:latin typeface="Arial" pitchFamily="34" charset="0"/>
                <a:cs typeface="Arial" pitchFamily="34" charset="0"/>
              </a:rPr>
              <a:t>&gt;</a:t>
            </a:r>
            <a:r>
              <a:rPr lang="ru-RU" sz="2200" dirty="0" smtClean="0">
                <a:latin typeface="Arial" pitchFamily="34" charset="0"/>
                <a:cs typeface="Arial" pitchFamily="34" charset="0"/>
              </a:rPr>
              <a:t>  100 - 80 = 20</a:t>
            </a:r>
            <a:endParaRPr lang="ru-RU"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0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20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20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0"/>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1"/>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9"/>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20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2"/>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3"/>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4"/>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6"/>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childTnLst>
                                </p:cTn>
                              </p:par>
                            </p:childTnLst>
                          </p:cTn>
                        </p:par>
                        <p:par>
                          <p:cTn id="77" fill="hold">
                            <p:stCondLst>
                              <p:cond delay="2000"/>
                            </p:stCondLst>
                            <p:childTnLst>
                              <p:par>
                                <p:cTn id="78" presetID="10" presetClass="entr" presetSubtype="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2000"/>
                                        <p:tgtEl>
                                          <p:spTgt spid="19"/>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7"/>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18"/>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19"/>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1000"/>
                                        <p:tgtEl>
                                          <p:spTgt spid="23"/>
                                        </p:tgtEl>
                                      </p:cBhvr>
                                    </p:animEffect>
                                  </p:childTnLst>
                                </p:cTn>
                              </p:par>
                            </p:childTnLst>
                          </p:cTn>
                        </p:par>
                        <p:par>
                          <p:cTn id="95" fill="hold">
                            <p:stCondLst>
                              <p:cond delay="1000"/>
                            </p:stCondLst>
                            <p:childTnLst>
                              <p:par>
                                <p:cTn id="96" presetID="10" presetClass="entr" presetSubtype="0"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1000"/>
                                        <p:tgtEl>
                                          <p:spTgt spid="22"/>
                                        </p:tgtEl>
                                      </p:cBhvr>
                                    </p:animEffect>
                                  </p:childTnLst>
                                </p:cTn>
                              </p:par>
                            </p:childTnLst>
                          </p:cTn>
                        </p:par>
                        <p:par>
                          <p:cTn id="102" fill="hold">
                            <p:stCondLst>
                              <p:cond delay="2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2000"/>
                                        <p:tgtEl>
                                          <p:spTgt spid="2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2000"/>
                                        <p:tgtEl>
                                          <p:spTgt spid="24"/>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24"/>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fade">
                                      <p:cBhvr>
                                        <p:cTn id="121" dur="1000"/>
                                        <p:tgtEl>
                                          <p:spTgt spid="27"/>
                                        </p:tgtEl>
                                      </p:cBhvr>
                                    </p:animEffect>
                                  </p:childTnLst>
                                </p:cTn>
                              </p:par>
                            </p:childTnLst>
                          </p:cTn>
                        </p:par>
                        <p:par>
                          <p:cTn id="122" fill="hold">
                            <p:stCondLst>
                              <p:cond delay="1000"/>
                            </p:stCondLst>
                            <p:childTnLst>
                              <p:par>
                                <p:cTn id="123" presetID="10" presetClass="entr" presetSubtype="0" fill="hold" grpId="0" nodeType="after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1000"/>
                                        <p:tgtEl>
                                          <p:spTgt spid="26"/>
                                        </p:tgtEl>
                                      </p:cBhvr>
                                    </p:animEffect>
                                  </p:childTnLst>
                                </p:cTn>
                              </p:par>
                            </p:childTnLst>
                          </p:cTn>
                        </p:par>
                        <p:par>
                          <p:cTn id="126" fill="hold">
                            <p:stCondLst>
                              <p:cond delay="2000"/>
                            </p:stCondLst>
                            <p:childTnLst>
                              <p:par>
                                <p:cTn id="127" presetID="10" presetClass="entr" presetSubtype="0" fill="hold" grpId="0" nodeType="afterEffect">
                                  <p:stCondLst>
                                    <p:cond delay="0"/>
                                  </p:stCondLst>
                                  <p:childTnLst>
                                    <p:set>
                                      <p:cBhvr>
                                        <p:cTn id="128" dur="1" fill="hold">
                                          <p:stCondLst>
                                            <p:cond delay="0"/>
                                          </p:stCondLst>
                                        </p:cTn>
                                        <p:tgtEl>
                                          <p:spTgt spid="29"/>
                                        </p:tgtEl>
                                        <p:attrNameLst>
                                          <p:attrName>style.visibility</p:attrName>
                                        </p:attrNameLst>
                                      </p:cBhvr>
                                      <p:to>
                                        <p:strVal val="visible"/>
                                      </p:to>
                                    </p:set>
                                    <p:animEffect transition="in" filter="fade">
                                      <p:cBhvr>
                                        <p:cTn id="129" dur="2000"/>
                                        <p:tgtEl>
                                          <p:spTgt spid="2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2000"/>
                                        <p:tgtEl>
                                          <p:spTgt spid="28"/>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2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2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28"/>
                                        </p:tgtEl>
                                        <p:attrNameLst>
                                          <p:attrName>style.visibility</p:attrName>
                                        </p:attrNameLst>
                                      </p:cBhvr>
                                      <p:to>
                                        <p:strVal val="hidden"/>
                                      </p:to>
                                    </p:set>
                                  </p:childTnLst>
                                </p:cTn>
                              </p:par>
                              <p:par>
                                <p:cTn id="141" presetID="10" presetClass="entr" presetSubtype="0" fill="hold" grpId="0" nodeType="withEffect">
                                  <p:stCondLst>
                                    <p:cond delay="0"/>
                                  </p:stCondLst>
                                  <p:childTnLst>
                                    <p:set>
                                      <p:cBhvr>
                                        <p:cTn id="142" dur="1" fill="hold">
                                          <p:stCondLst>
                                            <p:cond delay="0"/>
                                          </p:stCondLst>
                                        </p:cTn>
                                        <p:tgtEl>
                                          <p:spTgt spid="31"/>
                                        </p:tgtEl>
                                        <p:attrNameLst>
                                          <p:attrName>style.visibility</p:attrName>
                                        </p:attrNameLst>
                                      </p:cBhvr>
                                      <p:to>
                                        <p:strVal val="visible"/>
                                      </p:to>
                                    </p:set>
                                    <p:animEffect transition="in" filter="fade">
                                      <p:cBhvr>
                                        <p:cTn id="143" dur="1000"/>
                                        <p:tgtEl>
                                          <p:spTgt spid="31"/>
                                        </p:tgtEl>
                                      </p:cBhvr>
                                    </p:animEffect>
                                  </p:childTnLst>
                                </p:cTn>
                              </p:par>
                            </p:childTnLst>
                          </p:cTn>
                        </p:par>
                        <p:par>
                          <p:cTn id="144" fill="hold">
                            <p:stCondLst>
                              <p:cond delay="1000"/>
                            </p:stCondLst>
                            <p:childTnLst>
                              <p:par>
                                <p:cTn id="145" presetID="10"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fade">
                                      <p:cBhvr>
                                        <p:cTn id="147" dur="1000"/>
                                        <p:tgtEl>
                                          <p:spTgt spid="30"/>
                                        </p:tgtEl>
                                      </p:cBhvr>
                                    </p:animEffect>
                                  </p:childTnLst>
                                </p:cTn>
                              </p:par>
                            </p:childTnLst>
                          </p:cTn>
                        </p:par>
                        <p:par>
                          <p:cTn id="148" fill="hold">
                            <p:stCondLst>
                              <p:cond delay="2000"/>
                            </p:stCondLst>
                            <p:childTnLst>
                              <p:par>
                                <p:cTn id="149" presetID="10" presetClass="entr" presetSubtype="0" fill="hold" grpId="0" nodeType="afterEffect">
                                  <p:stCondLst>
                                    <p:cond delay="0"/>
                                  </p:stCondLst>
                                  <p:childTnLst>
                                    <p:set>
                                      <p:cBhvr>
                                        <p:cTn id="150" dur="1" fill="hold">
                                          <p:stCondLst>
                                            <p:cond delay="0"/>
                                          </p:stCondLst>
                                        </p:cTn>
                                        <p:tgtEl>
                                          <p:spTgt spid="33"/>
                                        </p:tgtEl>
                                        <p:attrNameLst>
                                          <p:attrName>style.visibility</p:attrName>
                                        </p:attrNameLst>
                                      </p:cBhvr>
                                      <p:to>
                                        <p:strVal val="visible"/>
                                      </p:to>
                                    </p:set>
                                    <p:animEffect transition="in" filter="fade">
                                      <p:cBhvr>
                                        <p:cTn id="151" dur="2000"/>
                                        <p:tgtEl>
                                          <p:spTgt spid="3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fade">
                                      <p:cBhvr>
                                        <p:cTn id="154" dur="2000"/>
                                        <p:tgtEl>
                                          <p:spTgt spid="32"/>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30"/>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1"/>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2"/>
                                        </p:tgtEl>
                                        <p:attrNameLst>
                                          <p:attrName>style.visibility</p:attrName>
                                        </p:attrNameLst>
                                      </p:cBhvr>
                                      <p:to>
                                        <p:strVal val="hidden"/>
                                      </p:to>
                                    </p:set>
                                  </p:childTnLst>
                                </p:cTn>
                              </p:par>
                              <p:par>
                                <p:cTn id="163" presetID="10" presetClass="entr" presetSubtype="0" fill="hold" grpId="0" nodeType="with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fade">
                                      <p:cBhvr>
                                        <p:cTn id="165" dur="1000"/>
                                        <p:tgtEl>
                                          <p:spTgt spid="34"/>
                                        </p:tgtEl>
                                      </p:cBhvr>
                                    </p:animEffect>
                                  </p:childTnLst>
                                </p:cTn>
                              </p:par>
                            </p:childTnLst>
                          </p:cTn>
                        </p:par>
                        <p:par>
                          <p:cTn id="166" fill="hold">
                            <p:stCondLst>
                              <p:cond delay="1000"/>
                            </p:stCondLst>
                            <p:childTnLst>
                              <p:par>
                                <p:cTn id="167" presetID="10" presetClass="entr" presetSubtype="0" fill="hold" grpId="0" nodeType="afterEffect">
                                  <p:stCondLst>
                                    <p:cond delay="0"/>
                                  </p:stCondLst>
                                  <p:childTnLst>
                                    <p:set>
                                      <p:cBhvr>
                                        <p:cTn id="168" dur="1" fill="hold">
                                          <p:stCondLst>
                                            <p:cond delay="0"/>
                                          </p:stCondLst>
                                        </p:cTn>
                                        <p:tgtEl>
                                          <p:spTgt spid="37"/>
                                        </p:tgtEl>
                                        <p:attrNameLst>
                                          <p:attrName>style.visibility</p:attrName>
                                        </p:attrNameLst>
                                      </p:cBhvr>
                                      <p:to>
                                        <p:strVal val="visible"/>
                                      </p:to>
                                    </p:set>
                                    <p:animEffect transition="in" filter="fade">
                                      <p:cBhvr>
                                        <p:cTn id="169" dur="1000"/>
                                        <p:tgtEl>
                                          <p:spTgt spid="37"/>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8"/>
                                        </p:tgtEl>
                                        <p:attrNameLst>
                                          <p:attrName>style.visibility</p:attrName>
                                        </p:attrNameLst>
                                      </p:cBhvr>
                                      <p:to>
                                        <p:strVal val="visible"/>
                                      </p:to>
                                    </p:set>
                                    <p:animEffect transition="in" filter="fade">
                                      <p:cBhvr>
                                        <p:cTn id="172" dur="1000"/>
                                        <p:tgtEl>
                                          <p:spTgt spid="38"/>
                                        </p:tgtEl>
                                      </p:cBhvr>
                                    </p:animEffect>
                                  </p:childTnLst>
                                </p:cTn>
                              </p:par>
                            </p:childTnLst>
                          </p:cTn>
                        </p:par>
                        <p:par>
                          <p:cTn id="173" fill="hold">
                            <p:stCondLst>
                              <p:cond delay="2000"/>
                            </p:stCondLst>
                            <p:childTnLst>
                              <p:par>
                                <p:cTn id="174" presetID="10" presetClass="entr" presetSubtype="0"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fade">
                                      <p:cBhvr>
                                        <p:cTn id="176" dur="2000"/>
                                        <p:tgtEl>
                                          <p:spTgt spid="3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35"/>
                                        </p:tgtEl>
                                        <p:attrNameLst>
                                          <p:attrName>style.visibility</p:attrName>
                                        </p:attrNameLst>
                                      </p:cBhvr>
                                      <p:to>
                                        <p:strVal val="visible"/>
                                      </p:to>
                                    </p:set>
                                    <p:animEffect transition="in" filter="fade">
                                      <p:cBhvr>
                                        <p:cTn id="179" dur="2000"/>
                                        <p:tgtEl>
                                          <p:spTgt spid="35"/>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34"/>
                                        </p:tgtEl>
                                        <p:attrNameLst>
                                          <p:attrName>style.visibility</p:attrName>
                                        </p:attrNameLst>
                                      </p:cBhvr>
                                      <p:to>
                                        <p:strVal val="hidden"/>
                                      </p:to>
                                    </p:set>
                                  </p:childTnLst>
                                </p:cTn>
                              </p:par>
                              <p:par>
                                <p:cTn id="184" presetID="1" presetClass="exit" presetSubtype="0" fill="hold" grpId="1" nodeType="withEffect">
                                  <p:stCondLst>
                                    <p:cond delay="0"/>
                                  </p:stCondLst>
                                  <p:childTnLst>
                                    <p:set>
                                      <p:cBhvr>
                                        <p:cTn id="185" dur="1" fill="hold">
                                          <p:stCondLst>
                                            <p:cond delay="0"/>
                                          </p:stCondLst>
                                        </p:cTn>
                                        <p:tgtEl>
                                          <p:spTgt spid="35"/>
                                        </p:tgtEl>
                                        <p:attrNameLst>
                                          <p:attrName>style.visibility</p:attrName>
                                        </p:attrNameLst>
                                      </p:cBhvr>
                                      <p:to>
                                        <p:strVal val="hidden"/>
                                      </p:to>
                                    </p:set>
                                  </p:childTnLst>
                                </p:cTn>
                              </p:par>
                              <p:par>
                                <p:cTn id="186" presetID="1" presetClass="exit" presetSubtype="0" fill="hold" grpId="1" nodeType="withEffect">
                                  <p:stCondLst>
                                    <p:cond delay="0"/>
                                  </p:stCondLst>
                                  <p:childTnLst>
                                    <p:set>
                                      <p:cBhvr>
                                        <p:cTn id="187" dur="1" fill="hold">
                                          <p:stCondLst>
                                            <p:cond delay="0"/>
                                          </p:stCondLst>
                                        </p:cTn>
                                        <p:tgtEl>
                                          <p:spTgt spid="37"/>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0"/>
                                          </p:stCondLst>
                                        </p:cTn>
                                        <p:tgtEl>
                                          <p:spTgt spid="38"/>
                                        </p:tgtEl>
                                        <p:attrNameLst>
                                          <p:attrName>style.visibility</p:attrName>
                                        </p:attrNameLst>
                                      </p:cBhvr>
                                      <p:to>
                                        <p:strVal val="hidden"/>
                                      </p:to>
                                    </p:set>
                                  </p:childTnLst>
                                </p:cTn>
                              </p:par>
                              <p:par>
                                <p:cTn id="190" presetID="10" presetClass="entr" presetSubtype="0" fill="hold" grpId="0" nodeType="withEffect">
                                  <p:stCondLst>
                                    <p:cond delay="0"/>
                                  </p:stCondLst>
                                  <p:childTnLst>
                                    <p:set>
                                      <p:cBhvr>
                                        <p:cTn id="191" dur="1" fill="hold">
                                          <p:stCondLst>
                                            <p:cond delay="0"/>
                                          </p:stCondLst>
                                        </p:cTn>
                                        <p:tgtEl>
                                          <p:spTgt spid="39"/>
                                        </p:tgtEl>
                                        <p:attrNameLst>
                                          <p:attrName>style.visibility</p:attrName>
                                        </p:attrNameLst>
                                      </p:cBhvr>
                                      <p:to>
                                        <p:strVal val="visible"/>
                                      </p:to>
                                    </p:set>
                                    <p:animEffect transition="in" filter="fade">
                                      <p:cBhvr>
                                        <p:cTn id="192" dur="2000"/>
                                        <p:tgtEl>
                                          <p:spTgt spid="39"/>
                                        </p:tgtEl>
                                      </p:cBhvr>
                                    </p:animEffect>
                                  </p:childTnLst>
                                </p:cTn>
                              </p:par>
                            </p:childTnLst>
                          </p:cTn>
                        </p:par>
                        <p:par>
                          <p:cTn id="193" fill="hold">
                            <p:stCondLst>
                              <p:cond delay="2000"/>
                            </p:stCondLst>
                            <p:childTnLst>
                              <p:par>
                                <p:cTn id="194" presetID="10" presetClass="entr" presetSubtype="0" fill="hold" grpId="0" nodeType="afterEffect">
                                  <p:stCondLst>
                                    <p:cond delay="0"/>
                                  </p:stCondLst>
                                  <p:childTnLst>
                                    <p:set>
                                      <p:cBhvr>
                                        <p:cTn id="195" dur="1" fill="hold">
                                          <p:stCondLst>
                                            <p:cond delay="0"/>
                                          </p:stCondLst>
                                        </p:cTn>
                                        <p:tgtEl>
                                          <p:spTgt spid="40"/>
                                        </p:tgtEl>
                                        <p:attrNameLst>
                                          <p:attrName>style.visibility</p:attrName>
                                        </p:attrNameLst>
                                      </p:cBhvr>
                                      <p:to>
                                        <p:strVal val="visible"/>
                                      </p:to>
                                    </p:set>
                                    <p:animEffect transition="in" filter="fade">
                                      <p:cBhvr>
                                        <p:cTn id="196" dur="2000"/>
                                        <p:tgtEl>
                                          <p:spTgt spid="40"/>
                                        </p:tgtEl>
                                      </p:cBhvr>
                                    </p:animEffect>
                                  </p:childTnLst>
                                </p:cTn>
                              </p:par>
                            </p:childTnLst>
                          </p:cTn>
                        </p:par>
                        <p:par>
                          <p:cTn id="197" fill="hold">
                            <p:stCondLst>
                              <p:cond delay="4000"/>
                            </p:stCondLst>
                            <p:childTnLst>
                              <p:par>
                                <p:cTn id="198" presetID="10" presetClass="entr" presetSubtype="0" fill="hold" grpId="0" nodeType="afterEffect">
                                  <p:stCondLst>
                                    <p:cond delay="0"/>
                                  </p:stCondLst>
                                  <p:childTnLst>
                                    <p:set>
                                      <p:cBhvr>
                                        <p:cTn id="199" dur="1" fill="hold">
                                          <p:stCondLst>
                                            <p:cond delay="0"/>
                                          </p:stCondLst>
                                        </p:cTn>
                                        <p:tgtEl>
                                          <p:spTgt spid="8"/>
                                        </p:tgtEl>
                                        <p:attrNameLst>
                                          <p:attrName>style.visibility</p:attrName>
                                        </p:attrNameLst>
                                      </p:cBhvr>
                                      <p:to>
                                        <p:strVal val="visible"/>
                                      </p:to>
                                    </p:set>
                                    <p:animEffect transition="in" filter="fade">
                                      <p:cBhvr>
                                        <p:cTn id="20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7" grpId="0" animBg="1"/>
      <p:bldP spid="37" grpId="1" animBg="1"/>
      <p:bldP spid="34" grpId="0" animBg="1"/>
      <p:bldP spid="34" grpId="1" animBg="1"/>
      <p:bldP spid="31" grpId="0" animBg="1"/>
      <p:bldP spid="31" grpId="1" animBg="1"/>
      <p:bldP spid="32" grpId="0" animBg="1"/>
      <p:bldP spid="32" grpId="1" animBg="1"/>
      <p:bldP spid="33" grpId="0"/>
      <p:bldP spid="30" grpId="0" animBg="1"/>
      <p:bldP spid="30" grpId="1" animBg="1"/>
      <p:bldP spid="26" grpId="0" animBg="1"/>
      <p:bldP spid="26" grpId="1" animBg="1"/>
      <p:bldP spid="27" grpId="0" animBg="1"/>
      <p:bldP spid="27" grpId="1" animBg="1"/>
      <p:bldP spid="23" grpId="0" animBg="1"/>
      <p:bldP spid="23" grpId="1" animBg="1"/>
      <p:bldP spid="21" grpId="0" animBg="1"/>
      <p:bldP spid="21" grpId="1" animBg="1"/>
      <p:bldP spid="22" grpId="0" animBg="1"/>
      <p:bldP spid="22" grpId="1" animBg="1"/>
      <p:bldP spid="18" grpId="0" animBg="1"/>
      <p:bldP spid="18" grpId="1" animBg="1"/>
      <p:bldP spid="17" grpId="0" animBg="1"/>
      <p:bldP spid="17" grpId="1" animBg="1"/>
      <p:bldP spid="16" grpId="0" animBg="1"/>
      <p:bldP spid="16" grpId="1" animBg="1"/>
      <p:bldP spid="10" grpId="0" animBg="1"/>
      <p:bldP spid="10" grpId="1" animBg="1"/>
      <p:bldP spid="14" grpId="0" animBg="1"/>
      <p:bldP spid="14" grpId="1" animBg="1"/>
      <p:bldP spid="13" grpId="0" animBg="1"/>
      <p:bldP spid="13" grpId="1" animBg="1"/>
      <p:bldP spid="9" grpId="0" animBg="1"/>
      <p:bldP spid="9" grpId="1" animBg="1"/>
      <p:bldP spid="12" grpId="0" animBg="1"/>
      <p:bldP spid="12" grpId="1" animBg="1"/>
      <p:bldP spid="11" grpId="0" animBg="1"/>
      <p:bldP spid="11" grpId="1" animBg="1"/>
      <p:bldP spid="4" grpId="0"/>
      <p:bldP spid="5" grpId="0"/>
      <p:bldP spid="6" grpId="0"/>
      <p:bldP spid="7" grpId="0"/>
      <p:bldP spid="8" grpId="0"/>
      <p:bldP spid="15" grpId="0"/>
      <p:bldP spid="19" grpId="0" animBg="1"/>
      <p:bldP spid="19" grpId="1" animBg="1"/>
      <p:bldP spid="20" grpId="0"/>
      <p:bldP spid="24" grpId="0" animBg="1"/>
      <p:bldP spid="24" grpId="1" animBg="1"/>
      <p:bldP spid="25" grpId="0"/>
      <p:bldP spid="28" grpId="0" animBg="1"/>
      <p:bldP spid="28" grpId="1" animBg="1"/>
      <p:bldP spid="29" grpId="0"/>
      <p:bldP spid="35" grpId="0" animBg="1"/>
      <p:bldP spid="35" grpId="1" animBg="1"/>
      <p:bldP spid="36" grpId="0"/>
      <p:bldP spid="39"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Самое главное</a:t>
            </a:r>
            <a:endParaRPr lang="ru-RU" dirty="0"/>
          </a:p>
        </p:txBody>
      </p:sp>
      <p:sp>
        <p:nvSpPr>
          <p:cNvPr id="3" name="Содержимое 2"/>
          <p:cNvSpPr>
            <a:spLocks noGrp="1"/>
          </p:cNvSpPr>
          <p:nvPr>
            <p:ph idx="1"/>
          </p:nvPr>
        </p:nvSpPr>
        <p:spPr>
          <a:noFill/>
        </p:spPr>
        <p:txBody>
          <a:bodyPr>
            <a:noAutofit/>
          </a:bodyPr>
          <a:lstStyle/>
          <a:p>
            <a:pPr indent="268288"/>
            <a:r>
              <a:rPr lang="ru-RU" b="1" dirty="0" smtClean="0"/>
              <a:t>Множество</a:t>
            </a:r>
            <a:r>
              <a:rPr lang="ru-RU" dirty="0" smtClean="0"/>
              <a:t> — это совокупность объектов произвольной природы, которая рассматривается как единое целое.</a:t>
            </a:r>
          </a:p>
          <a:p>
            <a:pPr indent="268288"/>
            <a:r>
              <a:rPr lang="ru-RU" b="1" dirty="0" smtClean="0"/>
              <a:t>Пересечением</a:t>
            </a:r>
            <a:r>
              <a:rPr lang="ru-RU" dirty="0" smtClean="0"/>
              <a:t> двух множеств X и Y называется множество их общих элементов.</a:t>
            </a:r>
          </a:p>
          <a:p>
            <a:pPr indent="268288"/>
            <a:r>
              <a:rPr lang="ru-RU" b="1" dirty="0" smtClean="0"/>
              <a:t>Объединением</a:t>
            </a:r>
            <a:r>
              <a:rPr lang="ru-RU" dirty="0" smtClean="0"/>
              <a:t> двух множеств X и Y называется множество, состоящее из всех элементов этих множеств и не содержащее никаких других элементов.</a:t>
            </a:r>
          </a:p>
          <a:p>
            <a:pPr indent="268288"/>
            <a:r>
              <a:rPr lang="ru-RU" dirty="0" smtClean="0"/>
              <a:t>Пусть множество P является подмножеством </a:t>
            </a:r>
            <a:r>
              <a:rPr lang="ru-RU" dirty="0" err="1" smtClean="0"/>
              <a:t>множест</a:t>
            </a:r>
            <a:r>
              <a:rPr lang="ru-RU" dirty="0" smtClean="0"/>
              <a:t>-</a:t>
            </a:r>
            <a:br>
              <a:rPr lang="ru-RU" dirty="0" smtClean="0"/>
            </a:br>
            <a:r>
              <a:rPr lang="ru-RU" dirty="0" err="1" smtClean="0"/>
              <a:t>ва</a:t>
            </a:r>
            <a:r>
              <a:rPr lang="ru-RU" dirty="0" smtClean="0"/>
              <a:t> М. </a:t>
            </a:r>
            <a:r>
              <a:rPr lang="ru-RU" b="1" dirty="0" smtClean="0"/>
              <a:t>Дополнением</a:t>
            </a:r>
            <a:r>
              <a:rPr lang="ru-RU" dirty="0" smtClean="0"/>
              <a:t> P до М называется множество, состоящее из тех элементов М, которые не вошли в P.</a:t>
            </a:r>
          </a:p>
          <a:p>
            <a:pPr indent="268288"/>
            <a:r>
              <a:rPr lang="ru-RU" b="1" dirty="0" smtClean="0"/>
              <a:t>Мощностью</a:t>
            </a:r>
            <a:r>
              <a:rPr lang="ru-RU" dirty="0" smtClean="0"/>
              <a:t> конечного множества называется число его элементов.</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 и задания</a:t>
            </a:r>
            <a:endParaRPr lang="ru-RU" dirty="0"/>
          </a:p>
        </p:txBody>
      </p:sp>
      <p:sp>
        <p:nvSpPr>
          <p:cNvPr id="3" name="Содержимое 2"/>
          <p:cNvSpPr>
            <a:spLocks noGrp="1"/>
          </p:cNvSpPr>
          <p:nvPr>
            <p:ph idx="4294967295"/>
          </p:nvPr>
        </p:nvSpPr>
        <p:spPr>
          <a:xfrm>
            <a:off x="642910" y="1071563"/>
            <a:ext cx="8143902" cy="928677"/>
          </a:xfrm>
        </p:spPr>
        <p:txBody>
          <a:bodyPr/>
          <a:lstStyle/>
          <a:p>
            <a:r>
              <a:rPr lang="ru-RU" b="1" dirty="0" smtClean="0">
                <a:solidFill>
                  <a:srgbClr val="0070C0"/>
                </a:solidFill>
              </a:rPr>
              <a:t>1.</a:t>
            </a:r>
            <a:r>
              <a:rPr lang="ru-RU" dirty="0" smtClean="0"/>
              <a:t> Сколько натуральных чисел от </a:t>
            </a:r>
            <a:r>
              <a:rPr lang="ru-RU" i="1" dirty="0" smtClean="0"/>
              <a:t>1</a:t>
            </a:r>
            <a:r>
              <a:rPr lang="ru-RU" dirty="0" smtClean="0"/>
              <a:t> до </a:t>
            </a:r>
            <a:r>
              <a:rPr lang="ru-RU" i="1" dirty="0" smtClean="0"/>
              <a:t>1000</a:t>
            </a:r>
            <a:r>
              <a:rPr lang="ru-RU" dirty="0" smtClean="0"/>
              <a:t> включительно делятся на 3 или на 5, или на 7?</a:t>
            </a:r>
            <a:endParaRPr lang="ru-RU" dirty="0"/>
          </a:p>
        </p:txBody>
      </p:sp>
      <p:sp>
        <p:nvSpPr>
          <p:cNvPr id="15" name="02"/>
          <p:cNvSpPr txBox="1">
            <a:spLocks/>
          </p:cNvSpPr>
          <p:nvPr/>
        </p:nvSpPr>
        <p:spPr>
          <a:xfrm>
            <a:off x="642910" y="2143116"/>
            <a:ext cx="8143932" cy="3929090"/>
          </a:xfrm>
          <a:prstGeom prst="rect">
            <a:avLst/>
          </a:prstGeom>
        </p:spPr>
        <p:txBody>
          <a:bodyPr vert="horz" lIns="91440" tIns="45720" rIns="91440" bIns="45720" rtlCol="0">
            <a:noAutofit/>
          </a:bodyPr>
          <a:lstStyle/>
          <a:p>
            <a:pPr marL="361950" lvl="0" indent="-361950">
              <a:spcBef>
                <a:spcPts val="300"/>
              </a:spcBef>
              <a:buAutoNum type="arabicParenR"/>
              <a:tabLst>
                <a:tab pos="361950" algn="l"/>
              </a:tabLst>
            </a:pPr>
            <a:r>
              <a:rPr lang="en-US" sz="2200" dirty="0" smtClean="0">
                <a:latin typeface="Arial" pitchFamily="34" charset="0"/>
                <a:cs typeface="Arial" pitchFamily="34" charset="0"/>
              </a:rPr>
              <a:t>[</a:t>
            </a:r>
            <a:r>
              <a:rPr lang="ru-RU" sz="2200" dirty="0" smtClean="0">
                <a:latin typeface="Arial" pitchFamily="34" charset="0"/>
                <a:cs typeface="Arial" pitchFamily="34" charset="0"/>
              </a:rPr>
              <a:t>1000</a:t>
            </a:r>
            <a:r>
              <a:rPr lang="en-US" sz="2200" dirty="0" smtClean="0">
                <a:latin typeface="Arial" pitchFamily="34" charset="0"/>
                <a:cs typeface="Arial" pitchFamily="34" charset="0"/>
              </a:rPr>
              <a:t>:3] = 333</a:t>
            </a:r>
            <a:r>
              <a:rPr lang="ru-RU" sz="2200" dirty="0" smtClean="0">
                <a:latin typeface="Arial" pitchFamily="34" charset="0"/>
                <a:cs typeface="Arial" pitchFamily="34" charset="0"/>
              </a:rPr>
              <a:t> чисел делятся на 3</a:t>
            </a:r>
          </a:p>
          <a:p>
            <a:pPr marL="361950" indent="-361950">
              <a:spcBef>
                <a:spcPts val="300"/>
              </a:spcBef>
              <a:buFontTx/>
              <a:buAutoNum type="arabicParenR"/>
              <a:tabLst>
                <a:tab pos="361950" algn="l"/>
              </a:tabLst>
            </a:pPr>
            <a:r>
              <a:rPr lang="en-US" sz="2200" dirty="0" smtClean="0">
                <a:latin typeface="Arial" pitchFamily="34" charset="0"/>
                <a:cs typeface="Arial" pitchFamily="34" charset="0"/>
              </a:rPr>
              <a:t>[</a:t>
            </a:r>
            <a:r>
              <a:rPr lang="ru-RU" sz="2200" dirty="0" smtClean="0">
                <a:latin typeface="Arial" pitchFamily="34" charset="0"/>
                <a:cs typeface="Arial" pitchFamily="34" charset="0"/>
              </a:rPr>
              <a:t>1000</a:t>
            </a:r>
            <a:r>
              <a:rPr lang="en-US" sz="2200" dirty="0" smtClean="0">
                <a:latin typeface="Arial" pitchFamily="34" charset="0"/>
                <a:cs typeface="Arial" pitchFamily="34" charset="0"/>
              </a:rPr>
              <a:t>:</a:t>
            </a:r>
            <a:r>
              <a:rPr lang="ru-RU" sz="2200" dirty="0" smtClean="0">
                <a:latin typeface="Arial" pitchFamily="34" charset="0"/>
                <a:cs typeface="Arial" pitchFamily="34" charset="0"/>
              </a:rPr>
              <a:t>5</a:t>
            </a:r>
            <a:r>
              <a:rPr lang="en-US" sz="2200" dirty="0" smtClean="0">
                <a:latin typeface="Arial" pitchFamily="34" charset="0"/>
                <a:cs typeface="Arial" pitchFamily="34" charset="0"/>
              </a:rPr>
              <a:t>] = </a:t>
            </a:r>
            <a:r>
              <a:rPr lang="ru-RU" sz="2200" dirty="0" smtClean="0">
                <a:latin typeface="Arial" pitchFamily="34" charset="0"/>
                <a:cs typeface="Arial" pitchFamily="34" charset="0"/>
              </a:rPr>
              <a:t>200 чисел делятся на 5</a:t>
            </a:r>
          </a:p>
          <a:p>
            <a:pPr marL="361950" indent="-361950">
              <a:spcBef>
                <a:spcPts val="300"/>
              </a:spcBef>
              <a:buFontTx/>
              <a:buAutoNum type="arabicParenR"/>
              <a:tabLst>
                <a:tab pos="361950" algn="l"/>
              </a:tabLst>
            </a:pPr>
            <a:r>
              <a:rPr lang="en-US" sz="2200" dirty="0" smtClean="0">
                <a:latin typeface="Arial" pitchFamily="34" charset="0"/>
                <a:cs typeface="Arial" pitchFamily="34" charset="0"/>
              </a:rPr>
              <a:t>[</a:t>
            </a:r>
            <a:r>
              <a:rPr lang="ru-RU" sz="2200" dirty="0" smtClean="0">
                <a:latin typeface="Arial" pitchFamily="34" charset="0"/>
                <a:cs typeface="Arial" pitchFamily="34" charset="0"/>
              </a:rPr>
              <a:t>1000</a:t>
            </a:r>
            <a:r>
              <a:rPr lang="en-US" sz="2200" dirty="0" smtClean="0">
                <a:latin typeface="Arial" pitchFamily="34" charset="0"/>
                <a:cs typeface="Arial" pitchFamily="34" charset="0"/>
              </a:rPr>
              <a:t>:</a:t>
            </a:r>
            <a:r>
              <a:rPr lang="ru-RU" sz="2200" dirty="0" smtClean="0">
                <a:latin typeface="Arial" pitchFamily="34" charset="0"/>
                <a:cs typeface="Arial" pitchFamily="34" charset="0"/>
              </a:rPr>
              <a:t>7</a:t>
            </a:r>
            <a:r>
              <a:rPr lang="en-US" sz="2200" dirty="0" smtClean="0">
                <a:latin typeface="Arial" pitchFamily="34" charset="0"/>
                <a:cs typeface="Arial" pitchFamily="34" charset="0"/>
              </a:rPr>
              <a:t>] = </a:t>
            </a:r>
            <a:r>
              <a:rPr lang="ru-RU" sz="2200" dirty="0" smtClean="0">
                <a:latin typeface="Arial" pitchFamily="34" charset="0"/>
                <a:cs typeface="Arial" pitchFamily="34" charset="0"/>
              </a:rPr>
              <a:t>142 числа делятся на 7</a:t>
            </a:r>
          </a:p>
          <a:p>
            <a:pPr marL="361950" indent="-361950">
              <a:spcBef>
                <a:spcPts val="300"/>
              </a:spcBef>
              <a:buFontTx/>
              <a:buAutoNum type="arabicParenR"/>
              <a:tabLst>
                <a:tab pos="361950" algn="l"/>
              </a:tabLst>
            </a:pPr>
            <a:r>
              <a:rPr lang="en-US" sz="2200" dirty="0" smtClean="0">
                <a:latin typeface="Arial" pitchFamily="34" charset="0"/>
                <a:cs typeface="Arial" pitchFamily="34" charset="0"/>
              </a:rPr>
              <a:t>[</a:t>
            </a:r>
            <a:r>
              <a:rPr lang="ru-RU" sz="2200" dirty="0" smtClean="0">
                <a:latin typeface="Arial" pitchFamily="34" charset="0"/>
                <a:cs typeface="Arial" pitchFamily="34" charset="0"/>
              </a:rPr>
              <a:t>1000</a:t>
            </a:r>
            <a:r>
              <a:rPr lang="en-US" sz="2200" dirty="0" smtClean="0">
                <a:latin typeface="Arial" pitchFamily="34" charset="0"/>
                <a:cs typeface="Arial" pitchFamily="34" charset="0"/>
              </a:rPr>
              <a:t>:</a:t>
            </a:r>
            <a:r>
              <a:rPr lang="ru-RU" sz="2200" dirty="0" smtClean="0">
                <a:latin typeface="Arial" pitchFamily="34" charset="0"/>
                <a:cs typeface="Arial" pitchFamily="34" charset="0"/>
              </a:rPr>
              <a:t>(3·5)</a:t>
            </a:r>
            <a:r>
              <a:rPr lang="en-US" sz="2200" dirty="0" smtClean="0">
                <a:latin typeface="Arial" pitchFamily="34" charset="0"/>
                <a:cs typeface="Arial" pitchFamily="34" charset="0"/>
              </a:rPr>
              <a:t>] = </a:t>
            </a:r>
            <a:r>
              <a:rPr lang="ru-RU" sz="2200" dirty="0" smtClean="0">
                <a:latin typeface="Arial" pitchFamily="34" charset="0"/>
                <a:cs typeface="Arial" pitchFamily="34" charset="0"/>
              </a:rPr>
              <a:t>66 чисел делятся на 3 и 5</a:t>
            </a:r>
          </a:p>
          <a:p>
            <a:pPr marL="361950" indent="-361950">
              <a:spcBef>
                <a:spcPts val="300"/>
              </a:spcBef>
              <a:buFontTx/>
              <a:buAutoNum type="arabicParenR"/>
              <a:tabLst>
                <a:tab pos="361950" algn="l"/>
              </a:tabLst>
            </a:pPr>
            <a:r>
              <a:rPr lang="en-US" sz="2200" dirty="0" smtClean="0">
                <a:latin typeface="Arial" pitchFamily="34" charset="0"/>
                <a:cs typeface="Arial" pitchFamily="34" charset="0"/>
              </a:rPr>
              <a:t>[</a:t>
            </a:r>
            <a:r>
              <a:rPr lang="ru-RU" sz="2200" dirty="0" smtClean="0">
                <a:latin typeface="Arial" pitchFamily="34" charset="0"/>
                <a:cs typeface="Arial" pitchFamily="34" charset="0"/>
              </a:rPr>
              <a:t>1000</a:t>
            </a:r>
            <a:r>
              <a:rPr lang="en-US" sz="2200" dirty="0" smtClean="0">
                <a:latin typeface="Arial" pitchFamily="34" charset="0"/>
                <a:cs typeface="Arial" pitchFamily="34" charset="0"/>
              </a:rPr>
              <a:t>:</a:t>
            </a:r>
            <a:r>
              <a:rPr lang="ru-RU" sz="2200" dirty="0" smtClean="0">
                <a:latin typeface="Arial" pitchFamily="34" charset="0"/>
                <a:cs typeface="Arial" pitchFamily="34" charset="0"/>
              </a:rPr>
              <a:t>(3·7)</a:t>
            </a:r>
            <a:r>
              <a:rPr lang="en-US" sz="2200" dirty="0" smtClean="0">
                <a:latin typeface="Arial" pitchFamily="34" charset="0"/>
                <a:cs typeface="Arial" pitchFamily="34" charset="0"/>
              </a:rPr>
              <a:t>] = </a:t>
            </a:r>
            <a:r>
              <a:rPr lang="ru-RU" sz="2200" dirty="0" smtClean="0">
                <a:latin typeface="Arial" pitchFamily="34" charset="0"/>
                <a:cs typeface="Arial" pitchFamily="34" charset="0"/>
              </a:rPr>
              <a:t>47 чисел делятся на 3 и 7</a:t>
            </a:r>
          </a:p>
          <a:p>
            <a:pPr marL="361950" indent="-361950">
              <a:spcBef>
                <a:spcPts val="300"/>
              </a:spcBef>
              <a:buFontTx/>
              <a:buAutoNum type="arabicParenR"/>
              <a:tabLst>
                <a:tab pos="361950" algn="l"/>
              </a:tabLst>
            </a:pPr>
            <a:r>
              <a:rPr lang="en-US" sz="2200" dirty="0" smtClean="0">
                <a:latin typeface="Arial" pitchFamily="34" charset="0"/>
                <a:cs typeface="Arial" pitchFamily="34" charset="0"/>
              </a:rPr>
              <a:t>[</a:t>
            </a:r>
            <a:r>
              <a:rPr lang="ru-RU" sz="2200" dirty="0" smtClean="0">
                <a:latin typeface="Arial" pitchFamily="34" charset="0"/>
                <a:cs typeface="Arial" pitchFamily="34" charset="0"/>
              </a:rPr>
              <a:t>1000</a:t>
            </a:r>
            <a:r>
              <a:rPr lang="en-US" sz="2200" dirty="0" smtClean="0">
                <a:latin typeface="Arial" pitchFamily="34" charset="0"/>
                <a:cs typeface="Arial" pitchFamily="34" charset="0"/>
              </a:rPr>
              <a:t>:</a:t>
            </a:r>
            <a:r>
              <a:rPr lang="ru-RU" sz="2200" dirty="0" smtClean="0">
                <a:latin typeface="Arial" pitchFamily="34" charset="0"/>
                <a:cs typeface="Arial" pitchFamily="34" charset="0"/>
              </a:rPr>
              <a:t>(5·7)</a:t>
            </a:r>
            <a:r>
              <a:rPr lang="en-US" sz="2200" dirty="0" smtClean="0">
                <a:latin typeface="Arial" pitchFamily="34" charset="0"/>
                <a:cs typeface="Arial" pitchFamily="34" charset="0"/>
              </a:rPr>
              <a:t>] = </a:t>
            </a:r>
            <a:r>
              <a:rPr lang="ru-RU" sz="2200" dirty="0" smtClean="0">
                <a:latin typeface="Arial" pitchFamily="34" charset="0"/>
                <a:cs typeface="Arial" pitchFamily="34" charset="0"/>
              </a:rPr>
              <a:t>28 чисел делятся на 5 и 7</a:t>
            </a:r>
          </a:p>
          <a:p>
            <a:pPr marL="361950" indent="-361950">
              <a:spcBef>
                <a:spcPts val="300"/>
              </a:spcBef>
              <a:buFontTx/>
              <a:buAutoNum type="arabicParenR"/>
              <a:tabLst>
                <a:tab pos="361950" algn="l"/>
              </a:tabLst>
            </a:pPr>
            <a:r>
              <a:rPr lang="en-US" sz="2200" dirty="0" smtClean="0">
                <a:latin typeface="Arial" pitchFamily="34" charset="0"/>
                <a:cs typeface="Arial" pitchFamily="34" charset="0"/>
              </a:rPr>
              <a:t>[</a:t>
            </a:r>
            <a:r>
              <a:rPr lang="ru-RU" sz="2200" dirty="0" smtClean="0">
                <a:latin typeface="Arial" pitchFamily="34" charset="0"/>
                <a:cs typeface="Arial" pitchFamily="34" charset="0"/>
              </a:rPr>
              <a:t>1000</a:t>
            </a:r>
            <a:r>
              <a:rPr lang="en-US" sz="2200" dirty="0" smtClean="0">
                <a:latin typeface="Arial" pitchFamily="34" charset="0"/>
                <a:cs typeface="Arial" pitchFamily="34" charset="0"/>
              </a:rPr>
              <a:t>:</a:t>
            </a:r>
            <a:r>
              <a:rPr lang="ru-RU" sz="2200" dirty="0" smtClean="0">
                <a:latin typeface="Arial" pitchFamily="34" charset="0"/>
                <a:cs typeface="Arial" pitchFamily="34" charset="0"/>
              </a:rPr>
              <a:t>(3·5·7)</a:t>
            </a:r>
            <a:r>
              <a:rPr lang="en-US" sz="2200" dirty="0" smtClean="0">
                <a:latin typeface="Arial" pitchFamily="34" charset="0"/>
                <a:cs typeface="Arial" pitchFamily="34" charset="0"/>
              </a:rPr>
              <a:t>] = </a:t>
            </a:r>
            <a:r>
              <a:rPr lang="ru-RU" sz="2200" dirty="0" smtClean="0">
                <a:latin typeface="Arial" pitchFamily="34" charset="0"/>
                <a:cs typeface="Arial" pitchFamily="34" charset="0"/>
              </a:rPr>
              <a:t>9 чисел делятся на 3, 5 и 7</a:t>
            </a:r>
          </a:p>
          <a:p>
            <a:pPr marL="361950" indent="-361950">
              <a:spcBef>
                <a:spcPts val="300"/>
              </a:spcBef>
              <a:buFontTx/>
              <a:buAutoNum type="arabicParenR"/>
              <a:tabLst>
                <a:tab pos="361950" algn="l"/>
              </a:tabLst>
            </a:pPr>
            <a:r>
              <a:rPr lang="ru-RU" sz="2200" dirty="0" smtClean="0">
                <a:latin typeface="Arial" pitchFamily="34" charset="0"/>
                <a:cs typeface="Arial" pitchFamily="34" charset="0"/>
              </a:rPr>
              <a:t>По формуле включений-исключений</a:t>
            </a:r>
            <a:br>
              <a:rPr lang="ru-RU" sz="2200" dirty="0" smtClean="0">
                <a:latin typeface="Arial" pitchFamily="34" charset="0"/>
                <a:cs typeface="Arial" pitchFamily="34" charset="0"/>
              </a:rPr>
            </a:br>
            <a:r>
              <a:rPr lang="en-US" sz="2200" i="1" dirty="0" smtClean="0">
                <a:latin typeface="Arial" pitchFamily="34" charset="0"/>
                <a:cs typeface="Arial" pitchFamily="34" charset="0"/>
              </a:rPr>
              <a:t>|X</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Y</a:t>
            </a:r>
            <a:r>
              <a:rPr lang="ru-RU" sz="2200" dirty="0" smtClean="0">
                <a:latin typeface="Arial" pitchFamily="34" charset="0"/>
                <a:cs typeface="Arial" pitchFamily="34" charset="0"/>
              </a:rPr>
              <a:t>∪</a:t>
            </a:r>
            <a:r>
              <a:rPr lang="en-US" sz="2200" i="1" dirty="0" smtClean="0">
                <a:latin typeface="Arial" pitchFamily="34" charset="0"/>
                <a:cs typeface="Arial" pitchFamily="34" charset="0"/>
              </a:rPr>
              <a:t>Z| = |X| + |Y| + |Z| - |X</a:t>
            </a:r>
            <a:r>
              <a:rPr lang="ru-RU" sz="2400" dirty="0" smtClean="0"/>
              <a:t>∩</a:t>
            </a:r>
            <a:r>
              <a:rPr lang="en-US" sz="2200" i="1" dirty="0" smtClean="0">
                <a:latin typeface="Arial" pitchFamily="34" charset="0"/>
                <a:cs typeface="Arial" pitchFamily="34" charset="0"/>
              </a:rPr>
              <a:t>Y| - |X</a:t>
            </a:r>
            <a:r>
              <a:rPr lang="ru-RU" sz="2400" dirty="0" smtClean="0"/>
              <a:t>∩</a:t>
            </a:r>
            <a:r>
              <a:rPr lang="en-US" sz="2200" i="1" dirty="0" smtClean="0">
                <a:latin typeface="Arial" pitchFamily="34" charset="0"/>
                <a:cs typeface="Arial" pitchFamily="34" charset="0"/>
              </a:rPr>
              <a:t>Z| - |Y</a:t>
            </a:r>
            <a:r>
              <a:rPr lang="ru-RU" sz="2400" dirty="0" smtClean="0"/>
              <a:t>∩</a:t>
            </a:r>
            <a:r>
              <a:rPr lang="en-US" sz="2200" i="1" dirty="0" smtClean="0">
                <a:latin typeface="Arial" pitchFamily="34" charset="0"/>
                <a:cs typeface="Arial" pitchFamily="34" charset="0"/>
              </a:rPr>
              <a:t>Z| + |X</a:t>
            </a:r>
            <a:r>
              <a:rPr lang="ru-RU" sz="2400" dirty="0" smtClean="0"/>
              <a:t>∩</a:t>
            </a:r>
            <a:r>
              <a:rPr lang="en-US" sz="2200" i="1" dirty="0" smtClean="0">
                <a:latin typeface="Arial" pitchFamily="34" charset="0"/>
                <a:cs typeface="Arial" pitchFamily="34" charset="0"/>
              </a:rPr>
              <a:t>Y</a:t>
            </a:r>
            <a:r>
              <a:rPr lang="ru-RU" sz="2400" dirty="0" smtClean="0"/>
              <a:t>∩</a:t>
            </a:r>
            <a:r>
              <a:rPr lang="en-US" sz="2200" i="1" dirty="0" smtClean="0">
                <a:latin typeface="Arial" pitchFamily="34" charset="0"/>
                <a:cs typeface="Arial" pitchFamily="34" charset="0"/>
              </a:rPr>
              <a:t>Z|</a:t>
            </a:r>
            <a:endParaRPr lang="ru-RU" sz="2200" i="1" dirty="0" smtClean="0">
              <a:latin typeface="Arial" pitchFamily="34" charset="0"/>
              <a:cs typeface="Arial" pitchFamily="34" charset="0"/>
            </a:endParaRPr>
          </a:p>
          <a:p>
            <a:pPr marL="361950">
              <a:spcBef>
                <a:spcPts val="300"/>
              </a:spcBef>
              <a:tabLst>
                <a:tab pos="361950" algn="l"/>
              </a:tabLst>
            </a:pPr>
            <a:r>
              <a:rPr lang="ru-RU" sz="2200" i="1" dirty="0" smtClean="0">
                <a:latin typeface="Arial" pitchFamily="34" charset="0"/>
                <a:cs typeface="Arial" pitchFamily="34" charset="0"/>
              </a:rPr>
              <a:t>получаем: 333 + 200 +142 – 66 – 47 – 28 </a:t>
            </a:r>
            <a:r>
              <a:rPr lang="en-US" sz="2200" i="1" dirty="0" smtClean="0">
                <a:latin typeface="Arial" pitchFamily="34" charset="0"/>
                <a:cs typeface="Arial" pitchFamily="34" charset="0"/>
              </a:rPr>
              <a:t> </a:t>
            </a:r>
            <a:r>
              <a:rPr lang="ru-RU" sz="2200" i="1" dirty="0" smtClean="0">
                <a:latin typeface="Arial" pitchFamily="34" charset="0"/>
                <a:cs typeface="Arial" pitchFamily="34" charset="0"/>
              </a:rPr>
              <a:t>+ 9 = 543</a:t>
            </a:r>
          </a:p>
          <a:p>
            <a:pPr marL="457200" indent="-457200">
              <a:spcBef>
                <a:spcPts val="300"/>
              </a:spcBef>
              <a:buFontTx/>
              <a:buAutoNum type="arabicParenR"/>
            </a:pPr>
            <a:endParaRPr lang="ru-RU" sz="2200" dirty="0" smtClean="0">
              <a:latin typeface="Arial" pitchFamily="34" charset="0"/>
              <a:cs typeface="Arial" pitchFamily="34" charset="0"/>
            </a:endParaRPr>
          </a:p>
          <a:p>
            <a:pPr marL="457200" indent="-457200">
              <a:spcBef>
                <a:spcPts val="300"/>
              </a:spcBef>
              <a:buFontTx/>
              <a:buAutoNum type="arabicParenR"/>
            </a:pPr>
            <a:endParaRPr lang="ru-RU" sz="2200" dirty="0" smtClean="0">
              <a:latin typeface="Arial" pitchFamily="34" charset="0"/>
              <a:cs typeface="Arial" pitchFamily="34" charset="0"/>
            </a:endParaRPr>
          </a:p>
          <a:p>
            <a:pPr marL="457200" indent="-457200">
              <a:spcBef>
                <a:spcPts val="300"/>
              </a:spcBef>
              <a:buFontTx/>
              <a:buAutoNum type="arabicParenR"/>
            </a:pPr>
            <a:endParaRPr lang="ru-RU" sz="2200" dirty="0" smtClean="0">
              <a:latin typeface="Arial" pitchFamily="34" charset="0"/>
              <a:cs typeface="Arial" pitchFamily="34" charset="0"/>
            </a:endParaRPr>
          </a:p>
          <a:p>
            <a:pPr marL="457200" indent="-457200">
              <a:spcBef>
                <a:spcPts val="300"/>
              </a:spcBef>
              <a:buFontTx/>
              <a:buAutoNum type="arabicParenR"/>
            </a:pPr>
            <a:endParaRPr lang="ru-RU" sz="2200" dirty="0" smtClean="0">
              <a:latin typeface="Arial" pitchFamily="34" charset="0"/>
              <a:cs typeface="Arial" pitchFamily="34" charset="0"/>
            </a:endParaRPr>
          </a:p>
          <a:p>
            <a:pPr marL="457200" indent="-457200">
              <a:spcBef>
                <a:spcPts val="300"/>
              </a:spcBef>
              <a:buFontTx/>
              <a:buAutoNum type="arabicParenR"/>
            </a:pPr>
            <a:endParaRPr lang="ru-RU" sz="2200" dirty="0" smtClean="0">
              <a:latin typeface="Arial" pitchFamily="34" charset="0"/>
              <a:cs typeface="Arial" pitchFamily="34" charset="0"/>
            </a:endParaRPr>
          </a:p>
          <a:p>
            <a:pPr marL="457200" indent="-457200">
              <a:spcBef>
                <a:spcPts val="300"/>
              </a:spcBef>
              <a:buFontTx/>
              <a:buAutoNum type="arabicParenR"/>
            </a:pPr>
            <a:endParaRPr lang="ru-RU" sz="2200" dirty="0" smtClean="0">
              <a:latin typeface="Arial" pitchFamily="34" charset="0"/>
              <a:cs typeface="Arial" pitchFamily="34" charset="0"/>
            </a:endParaRPr>
          </a:p>
          <a:p>
            <a:pPr marL="457200" indent="-457200">
              <a:spcBef>
                <a:spcPts val="300"/>
              </a:spcBef>
              <a:buFontTx/>
              <a:buAutoNum type="arabicParenR"/>
            </a:pPr>
            <a:endParaRPr lang="ru-RU" sz="2200" dirty="0" smtClean="0">
              <a:latin typeface="Arial" pitchFamily="34" charset="0"/>
              <a:cs typeface="Arial" pitchFamily="34" charset="0"/>
            </a:endParaRPr>
          </a:p>
          <a:p>
            <a:pPr marL="457200" indent="-457200">
              <a:spcBef>
                <a:spcPts val="300"/>
              </a:spcBef>
              <a:buFontTx/>
              <a:buAutoNum type="arabicParenR"/>
            </a:pPr>
            <a:endParaRPr lang="ru-RU" sz="2200" dirty="0" smtClean="0">
              <a:latin typeface="Arial" pitchFamily="34" charset="0"/>
              <a:cs typeface="Arial" pitchFamily="34" charset="0"/>
            </a:endParaRPr>
          </a:p>
          <a:p>
            <a:pPr marL="457200" indent="-457200">
              <a:spcBef>
                <a:spcPts val="300"/>
              </a:spcBef>
              <a:buFontTx/>
              <a:buAutoNum type="arabicParenR"/>
            </a:pPr>
            <a:endParaRPr lang="ru-RU" sz="2200" dirty="0" smtClean="0">
              <a:latin typeface="Arial" pitchFamily="34" charset="0"/>
              <a:cs typeface="Arial" pitchFamily="34" charset="0"/>
            </a:endParaRPr>
          </a:p>
          <a:p>
            <a:pPr marL="457200" lvl="0" indent="-457200">
              <a:spcBef>
                <a:spcPts val="300"/>
              </a:spcBef>
              <a:buAutoNum type="arabicParenR"/>
            </a:pPr>
            <a:endParaRPr lang="ru-RU" sz="2200" dirty="0">
              <a:latin typeface="Arial" pitchFamily="34" charset="0"/>
              <a:cs typeface="Arial" pitchFamily="34" charset="0"/>
            </a:endParaRPr>
          </a:p>
        </p:txBody>
      </p:sp>
      <p:sp>
        <p:nvSpPr>
          <p:cNvPr id="26" name="Содержимое 2"/>
          <p:cNvSpPr txBox="1">
            <a:spLocks/>
          </p:cNvSpPr>
          <p:nvPr/>
        </p:nvSpPr>
        <p:spPr>
          <a:xfrm>
            <a:off x="642910" y="6000768"/>
            <a:ext cx="3357586" cy="428628"/>
          </a:xfrm>
          <a:prstGeom prst="rect">
            <a:avLst/>
          </a:prstGeom>
        </p:spPr>
        <p:txBody>
          <a:bodyPr vert="horz" lIns="91440" tIns="45720" rIns="91440" bIns="45720" rtlCol="0">
            <a:noAutofit/>
          </a:bodyPr>
          <a:lstStyle/>
          <a:p>
            <a:pPr lvl="0" algn="just">
              <a:spcBef>
                <a:spcPct val="20000"/>
              </a:spcBef>
            </a:pPr>
            <a:r>
              <a:rPr lang="ru-RU" sz="2200" b="1" dirty="0" smtClean="0">
                <a:solidFill>
                  <a:srgbClr val="0070C0"/>
                </a:solidFill>
                <a:latin typeface="Arial" pitchFamily="34" charset="0"/>
                <a:cs typeface="Arial" pitchFamily="34" charset="0"/>
              </a:rPr>
              <a:t>Ответ: </a:t>
            </a:r>
            <a:r>
              <a:rPr lang="ru-RU" sz="2200" b="1" i="1" dirty="0" smtClean="0">
                <a:solidFill>
                  <a:srgbClr val="0070C0"/>
                </a:solidFill>
                <a:latin typeface="Arial" pitchFamily="34" charset="0"/>
                <a:cs typeface="Arial" pitchFamily="34" charset="0"/>
              </a:rPr>
              <a:t>543 числа</a:t>
            </a:r>
            <a:endParaRPr lang="ru-RU" sz="2200" b="1" dirty="0">
              <a:solidFill>
                <a:srgbClr val="0070C0"/>
              </a:solidFill>
              <a:latin typeface="Arial" pitchFamily="34" charset="0"/>
              <a:cs typeface="Arial" pitchFamily="34" charset="0"/>
            </a:endParaRPr>
          </a:p>
        </p:txBody>
      </p:sp>
      <p:sp>
        <p:nvSpPr>
          <p:cNvPr id="42" name="011"/>
          <p:cNvSpPr txBox="1">
            <a:spLocks/>
          </p:cNvSpPr>
          <p:nvPr/>
        </p:nvSpPr>
        <p:spPr>
          <a:xfrm>
            <a:off x="642910" y="1785926"/>
            <a:ext cx="3357586" cy="428628"/>
          </a:xfrm>
          <a:prstGeom prst="rect">
            <a:avLst/>
          </a:prstGeom>
        </p:spPr>
        <p:txBody>
          <a:bodyPr vert="horz" lIns="91440" tIns="45720" rIns="91440" bIns="45720" rtlCol="0">
            <a:noAutofit/>
          </a:bodyPr>
          <a:lstStyle/>
          <a:p>
            <a:pPr lvl="0" algn="just">
              <a:spcBef>
                <a:spcPct val="20000"/>
              </a:spcBef>
            </a:pPr>
            <a:r>
              <a:rPr lang="ru-RU" sz="2200" b="1" dirty="0" smtClean="0">
                <a:solidFill>
                  <a:srgbClr val="0070C0"/>
                </a:solidFill>
                <a:latin typeface="Arial" pitchFamily="34" charset="0"/>
                <a:cs typeface="Arial" pitchFamily="34" charset="0"/>
              </a:rPr>
              <a:t>Решение:</a:t>
            </a:r>
            <a:endParaRPr lang="ru-RU" sz="2200" b="1" dirty="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500"/>
                                        <p:tgtEl>
                                          <p:spTgt spid="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xEl>
                                              <p:pRg st="8" end="8"/>
                                            </p:txEl>
                                          </p:spTgt>
                                        </p:tgtEl>
                                        <p:attrNameLst>
                                          <p:attrName>style.visibility</p:attrName>
                                        </p:attrNameLst>
                                      </p:cBhvr>
                                      <p:to>
                                        <p:strVal val="visible"/>
                                      </p:to>
                                    </p:set>
                                    <p:animEffect transition="in" filter="fade">
                                      <p:cBhvr>
                                        <p:cTn id="47" dur="500"/>
                                        <p:tgtEl>
                                          <p:spTgt spid="15">
                                            <p:txEl>
                                              <p:pRg st="8" end="8"/>
                                            </p:txEl>
                                          </p:spTgt>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01"/>
          <p:cNvSpPr txBox="1">
            <a:spLocks/>
          </p:cNvSpPr>
          <p:nvPr/>
        </p:nvSpPr>
        <p:spPr>
          <a:xfrm>
            <a:off x="642911" y="4071942"/>
            <a:ext cx="3357586" cy="428628"/>
          </a:xfrm>
          <a:prstGeom prst="rect">
            <a:avLst/>
          </a:prstGeom>
        </p:spPr>
        <p:txBody>
          <a:bodyPr vert="horz" lIns="91440" tIns="45720" rIns="91440" bIns="45720" rtlCol="0">
            <a:noAutofit/>
          </a:bodyPr>
          <a:lstStyle/>
          <a:p>
            <a:pPr lvl="0" algn="just">
              <a:spcBef>
                <a:spcPct val="20000"/>
              </a:spcBef>
            </a:pPr>
            <a:r>
              <a:rPr lang="ru-RU" sz="2200" dirty="0" smtClean="0">
                <a:latin typeface="Arial" pitchFamily="34" charset="0"/>
                <a:cs typeface="Arial" pitchFamily="34" charset="0"/>
              </a:rPr>
              <a:t>1) 1 ∪ 2 ∪ 3 ∪ 4 ∪ 5 ∪ 6</a:t>
            </a:r>
            <a:endParaRPr lang="ru-RU" sz="2200" dirty="0">
              <a:latin typeface="Arial" pitchFamily="34" charset="0"/>
              <a:cs typeface="Arial" pitchFamily="34" charset="0"/>
            </a:endParaRPr>
          </a:p>
        </p:txBody>
      </p:sp>
      <p:sp>
        <p:nvSpPr>
          <p:cNvPr id="14" name="011"/>
          <p:cNvSpPr txBox="1">
            <a:spLocks/>
          </p:cNvSpPr>
          <p:nvPr/>
        </p:nvSpPr>
        <p:spPr>
          <a:xfrm>
            <a:off x="642910" y="4429132"/>
            <a:ext cx="3357586" cy="428628"/>
          </a:xfrm>
          <a:prstGeom prst="rect">
            <a:avLst/>
          </a:prstGeom>
        </p:spPr>
        <p:txBody>
          <a:bodyPr vert="horz" lIns="91440" tIns="45720" rIns="91440" bIns="45720" rtlCol="0">
            <a:noAutofit/>
          </a:bodyPr>
          <a:lstStyle/>
          <a:p>
            <a:pPr lvl="0" algn="just">
              <a:spcBef>
                <a:spcPct val="20000"/>
              </a:spcBef>
            </a:pPr>
            <a:r>
              <a:rPr lang="ru-RU" sz="2200" b="1" dirty="0" smtClean="0">
                <a:solidFill>
                  <a:srgbClr val="0070C0"/>
                </a:solidFill>
                <a:latin typeface="Arial" pitchFamily="34" charset="0"/>
                <a:cs typeface="Arial" pitchFamily="34" charset="0"/>
              </a:rPr>
              <a:t>Ответ: </a:t>
            </a:r>
            <a:r>
              <a:rPr lang="ru-RU" sz="2200" b="1" i="1" dirty="0" smtClean="0">
                <a:solidFill>
                  <a:srgbClr val="0070C0"/>
                </a:solidFill>
                <a:latin typeface="Arial" pitchFamily="34" charset="0"/>
                <a:cs typeface="Arial" pitchFamily="34" charset="0"/>
              </a:rPr>
              <a:t>А</a:t>
            </a:r>
            <a:r>
              <a:rPr lang="ru-RU" sz="2200" b="1" dirty="0" smtClean="0">
                <a:solidFill>
                  <a:srgbClr val="0070C0"/>
                </a:solidFill>
                <a:latin typeface="Arial" pitchFamily="34" charset="0"/>
                <a:cs typeface="Arial" pitchFamily="34" charset="0"/>
              </a:rPr>
              <a:t> ∪ </a:t>
            </a:r>
            <a:r>
              <a:rPr lang="ru-RU" sz="2200" b="1" i="1" dirty="0" smtClean="0">
                <a:solidFill>
                  <a:srgbClr val="0070C0"/>
                </a:solidFill>
                <a:latin typeface="Arial" pitchFamily="34" charset="0"/>
                <a:cs typeface="Arial" pitchFamily="34" charset="0"/>
              </a:rPr>
              <a:t>В</a:t>
            </a:r>
            <a:r>
              <a:rPr lang="ru-RU" sz="2200" b="1" dirty="0" smtClean="0">
                <a:solidFill>
                  <a:srgbClr val="0070C0"/>
                </a:solidFill>
                <a:latin typeface="Arial" pitchFamily="34" charset="0"/>
                <a:cs typeface="Arial" pitchFamily="34" charset="0"/>
              </a:rPr>
              <a:t> </a:t>
            </a:r>
            <a:endParaRPr lang="ru-RU" sz="2200" b="1" dirty="0">
              <a:solidFill>
                <a:srgbClr val="0070C0"/>
              </a:solidFill>
              <a:latin typeface="Arial" pitchFamily="34" charset="0"/>
              <a:cs typeface="Arial" pitchFamily="34" charset="0"/>
            </a:endParaRPr>
          </a:p>
        </p:txBody>
      </p:sp>
      <p:sp>
        <p:nvSpPr>
          <p:cNvPr id="15" name="02"/>
          <p:cNvSpPr txBox="1">
            <a:spLocks/>
          </p:cNvSpPr>
          <p:nvPr/>
        </p:nvSpPr>
        <p:spPr>
          <a:xfrm>
            <a:off x="642910" y="4929198"/>
            <a:ext cx="3357586" cy="428628"/>
          </a:xfrm>
          <a:prstGeom prst="rect">
            <a:avLst/>
          </a:prstGeom>
        </p:spPr>
        <p:txBody>
          <a:bodyPr vert="horz" lIns="91440" tIns="45720" rIns="91440" bIns="45720" rtlCol="0">
            <a:noAutofit/>
          </a:bodyPr>
          <a:lstStyle/>
          <a:p>
            <a:pPr lvl="0" algn="just">
              <a:spcBef>
                <a:spcPct val="20000"/>
              </a:spcBef>
            </a:pPr>
            <a:r>
              <a:rPr lang="ru-RU" sz="2200" dirty="0" smtClean="0">
                <a:latin typeface="Arial" pitchFamily="34" charset="0"/>
                <a:cs typeface="Arial" pitchFamily="34" charset="0"/>
              </a:rPr>
              <a:t>2) 2 ∪ 5</a:t>
            </a:r>
            <a:endParaRPr lang="ru-RU" sz="2200" dirty="0">
              <a:latin typeface="Arial" pitchFamily="34" charset="0"/>
              <a:cs typeface="Arial" pitchFamily="34" charset="0"/>
            </a:endParaRPr>
          </a:p>
        </p:txBody>
      </p:sp>
      <p:sp>
        <p:nvSpPr>
          <p:cNvPr id="16" name="021"/>
          <p:cNvSpPr txBox="1">
            <a:spLocks/>
          </p:cNvSpPr>
          <p:nvPr/>
        </p:nvSpPr>
        <p:spPr>
          <a:xfrm>
            <a:off x="642909" y="5286388"/>
            <a:ext cx="3357586" cy="428628"/>
          </a:xfrm>
          <a:prstGeom prst="rect">
            <a:avLst/>
          </a:prstGeom>
        </p:spPr>
        <p:txBody>
          <a:bodyPr vert="horz" lIns="91440" tIns="45720" rIns="91440" bIns="45720" rtlCol="0">
            <a:noAutofit/>
          </a:bodyPr>
          <a:lstStyle/>
          <a:p>
            <a:pPr lvl="0" algn="just">
              <a:spcBef>
                <a:spcPct val="20000"/>
              </a:spcBef>
            </a:pPr>
            <a:r>
              <a:rPr lang="ru-RU" sz="2200" b="1" dirty="0" smtClean="0">
                <a:solidFill>
                  <a:srgbClr val="0070C0"/>
                </a:solidFill>
                <a:latin typeface="Arial" pitchFamily="34" charset="0"/>
                <a:cs typeface="Arial" pitchFamily="34" charset="0"/>
              </a:rPr>
              <a:t>Ответ: </a:t>
            </a:r>
            <a:r>
              <a:rPr lang="ru-RU" sz="2200" b="1" i="1" dirty="0" smtClean="0">
                <a:solidFill>
                  <a:srgbClr val="0070C0"/>
                </a:solidFill>
                <a:latin typeface="Arial" pitchFamily="34" charset="0"/>
                <a:cs typeface="Arial" pitchFamily="34" charset="0"/>
              </a:rPr>
              <a:t>А</a:t>
            </a:r>
            <a:r>
              <a:rPr lang="ru-RU" sz="2200" b="1" dirty="0" smtClean="0">
                <a:solidFill>
                  <a:srgbClr val="0070C0"/>
                </a:solidFill>
                <a:latin typeface="Arial" pitchFamily="34" charset="0"/>
                <a:cs typeface="Arial" pitchFamily="34" charset="0"/>
              </a:rPr>
              <a:t> ∩ </a:t>
            </a:r>
            <a:r>
              <a:rPr lang="ru-RU" sz="2200" b="1" i="1" dirty="0" smtClean="0">
                <a:solidFill>
                  <a:srgbClr val="0070C0"/>
                </a:solidFill>
                <a:latin typeface="Arial" pitchFamily="34" charset="0"/>
                <a:cs typeface="Arial" pitchFamily="34" charset="0"/>
              </a:rPr>
              <a:t>В</a:t>
            </a:r>
            <a:r>
              <a:rPr lang="ru-RU" sz="2200" b="1" dirty="0" smtClean="0">
                <a:solidFill>
                  <a:srgbClr val="0070C0"/>
                </a:solidFill>
                <a:latin typeface="Arial" pitchFamily="34" charset="0"/>
                <a:cs typeface="Arial" pitchFamily="34" charset="0"/>
              </a:rPr>
              <a:t> </a:t>
            </a:r>
            <a:endParaRPr lang="ru-RU" sz="2200" b="1" dirty="0">
              <a:solidFill>
                <a:srgbClr val="0070C0"/>
              </a:solidFill>
              <a:latin typeface="Arial" pitchFamily="34" charset="0"/>
              <a:cs typeface="Arial" pitchFamily="34" charset="0"/>
            </a:endParaRPr>
          </a:p>
        </p:txBody>
      </p:sp>
      <p:sp>
        <p:nvSpPr>
          <p:cNvPr id="17" name="03"/>
          <p:cNvSpPr txBox="1">
            <a:spLocks/>
          </p:cNvSpPr>
          <p:nvPr/>
        </p:nvSpPr>
        <p:spPr>
          <a:xfrm>
            <a:off x="642911" y="5786454"/>
            <a:ext cx="3357586" cy="428628"/>
          </a:xfrm>
          <a:prstGeom prst="rect">
            <a:avLst/>
          </a:prstGeom>
        </p:spPr>
        <p:txBody>
          <a:bodyPr vert="horz" lIns="91440" tIns="45720" rIns="91440" bIns="45720" rtlCol="0">
            <a:noAutofit/>
          </a:bodyPr>
          <a:lstStyle/>
          <a:p>
            <a:pPr lvl="0" algn="just">
              <a:spcBef>
                <a:spcPct val="20000"/>
              </a:spcBef>
            </a:pPr>
            <a:r>
              <a:rPr lang="ru-RU" sz="2200" dirty="0" smtClean="0">
                <a:latin typeface="Arial" pitchFamily="34" charset="0"/>
                <a:cs typeface="Arial" pitchFamily="34" charset="0"/>
              </a:rPr>
              <a:t>3) 5</a:t>
            </a:r>
            <a:endParaRPr lang="ru-RU" sz="2200" dirty="0">
              <a:latin typeface="Arial" pitchFamily="34" charset="0"/>
              <a:cs typeface="Arial" pitchFamily="34" charset="0"/>
            </a:endParaRPr>
          </a:p>
        </p:txBody>
      </p:sp>
      <p:sp>
        <p:nvSpPr>
          <p:cNvPr id="18" name="031"/>
          <p:cNvSpPr txBox="1">
            <a:spLocks/>
          </p:cNvSpPr>
          <p:nvPr/>
        </p:nvSpPr>
        <p:spPr>
          <a:xfrm>
            <a:off x="642910" y="6143644"/>
            <a:ext cx="3357586" cy="428628"/>
          </a:xfrm>
          <a:prstGeom prst="rect">
            <a:avLst/>
          </a:prstGeom>
        </p:spPr>
        <p:txBody>
          <a:bodyPr vert="horz" lIns="91440" tIns="45720" rIns="91440" bIns="45720" rtlCol="0">
            <a:noAutofit/>
          </a:bodyPr>
          <a:lstStyle/>
          <a:p>
            <a:pPr algn="just">
              <a:spcBef>
                <a:spcPct val="20000"/>
              </a:spcBef>
            </a:pPr>
            <a:r>
              <a:rPr lang="ru-RU" sz="2200" b="1" dirty="0" smtClean="0">
                <a:solidFill>
                  <a:srgbClr val="0070C0"/>
                </a:solidFill>
                <a:latin typeface="Arial" pitchFamily="34" charset="0"/>
                <a:cs typeface="Arial" pitchFamily="34" charset="0"/>
              </a:rPr>
              <a:t>Ответ: </a:t>
            </a:r>
            <a:r>
              <a:rPr lang="ru-RU" sz="2200" b="1" i="1" dirty="0" smtClean="0">
                <a:solidFill>
                  <a:srgbClr val="0070C0"/>
                </a:solidFill>
                <a:latin typeface="Arial" pitchFamily="34" charset="0"/>
                <a:cs typeface="Arial" pitchFamily="34" charset="0"/>
              </a:rPr>
              <a:t>А</a:t>
            </a:r>
            <a:r>
              <a:rPr lang="ru-RU" sz="2200" b="1" dirty="0" smtClean="0">
                <a:solidFill>
                  <a:srgbClr val="0070C0"/>
                </a:solidFill>
                <a:latin typeface="Arial" pitchFamily="34" charset="0"/>
                <a:cs typeface="Arial" pitchFamily="34" charset="0"/>
              </a:rPr>
              <a:t> ∩ </a:t>
            </a:r>
            <a:r>
              <a:rPr lang="ru-RU" sz="2200" b="1" i="1" dirty="0" smtClean="0">
                <a:solidFill>
                  <a:srgbClr val="0070C0"/>
                </a:solidFill>
                <a:latin typeface="Arial" pitchFamily="34" charset="0"/>
                <a:cs typeface="Arial" pitchFamily="34" charset="0"/>
              </a:rPr>
              <a:t>В </a:t>
            </a:r>
            <a:r>
              <a:rPr lang="ru-RU" sz="2200" b="1" dirty="0" smtClean="0">
                <a:solidFill>
                  <a:srgbClr val="0070C0"/>
                </a:solidFill>
                <a:latin typeface="Arial" pitchFamily="34" charset="0"/>
                <a:cs typeface="Arial" pitchFamily="34" charset="0"/>
              </a:rPr>
              <a:t>∩ </a:t>
            </a:r>
            <a:r>
              <a:rPr lang="ru-RU" sz="2200" b="1" i="1" dirty="0" smtClean="0">
                <a:solidFill>
                  <a:srgbClr val="0070C0"/>
                </a:solidFill>
                <a:latin typeface="Arial" pitchFamily="34" charset="0"/>
                <a:cs typeface="Arial" pitchFamily="34" charset="0"/>
              </a:rPr>
              <a:t>С</a:t>
            </a:r>
            <a:endParaRPr lang="ru-RU" sz="2200" b="1" dirty="0" smtClean="0">
              <a:solidFill>
                <a:srgbClr val="0070C0"/>
              </a:solidFill>
              <a:latin typeface="Arial" pitchFamily="34" charset="0"/>
              <a:cs typeface="Arial" pitchFamily="34" charset="0"/>
            </a:endParaRPr>
          </a:p>
          <a:p>
            <a:pPr lvl="0" algn="just">
              <a:spcBef>
                <a:spcPct val="20000"/>
              </a:spcBef>
            </a:pPr>
            <a:r>
              <a:rPr lang="ru-RU" sz="2200" b="1" dirty="0" smtClean="0">
                <a:solidFill>
                  <a:srgbClr val="0070C0"/>
                </a:solidFill>
                <a:latin typeface="Arial" pitchFamily="34" charset="0"/>
                <a:cs typeface="Arial" pitchFamily="34" charset="0"/>
              </a:rPr>
              <a:t> </a:t>
            </a:r>
            <a:endParaRPr lang="ru-RU" sz="2200" b="1" dirty="0">
              <a:solidFill>
                <a:srgbClr val="0070C0"/>
              </a:solidFill>
              <a:latin typeface="Arial" pitchFamily="34" charset="0"/>
              <a:cs typeface="Arial" pitchFamily="34" charset="0"/>
            </a:endParaRPr>
          </a:p>
        </p:txBody>
      </p:sp>
      <p:sp>
        <p:nvSpPr>
          <p:cNvPr id="21" name="04"/>
          <p:cNvSpPr txBox="1">
            <a:spLocks/>
          </p:cNvSpPr>
          <p:nvPr/>
        </p:nvSpPr>
        <p:spPr>
          <a:xfrm>
            <a:off x="4429126" y="4071942"/>
            <a:ext cx="3357586" cy="428628"/>
          </a:xfrm>
          <a:prstGeom prst="rect">
            <a:avLst/>
          </a:prstGeom>
        </p:spPr>
        <p:txBody>
          <a:bodyPr vert="horz" lIns="91440" tIns="45720" rIns="91440" bIns="45720" rtlCol="0">
            <a:noAutofit/>
          </a:bodyPr>
          <a:lstStyle/>
          <a:p>
            <a:pPr lvl="0" algn="just">
              <a:spcBef>
                <a:spcPct val="20000"/>
              </a:spcBef>
            </a:pPr>
            <a:r>
              <a:rPr lang="ru-RU" sz="2200" dirty="0" smtClean="0">
                <a:latin typeface="Arial" pitchFamily="34" charset="0"/>
                <a:cs typeface="Arial" pitchFamily="34" charset="0"/>
              </a:rPr>
              <a:t>4) 2 ∪ 4 ∪ 5 ∪ 6</a:t>
            </a:r>
            <a:endParaRPr lang="ru-RU" sz="2200" dirty="0">
              <a:latin typeface="Arial" pitchFamily="34" charset="0"/>
              <a:cs typeface="Arial" pitchFamily="34" charset="0"/>
            </a:endParaRPr>
          </a:p>
        </p:txBody>
      </p:sp>
      <p:sp>
        <p:nvSpPr>
          <p:cNvPr id="22" name="041"/>
          <p:cNvSpPr txBox="1">
            <a:spLocks/>
          </p:cNvSpPr>
          <p:nvPr/>
        </p:nvSpPr>
        <p:spPr>
          <a:xfrm>
            <a:off x="4429124" y="4429132"/>
            <a:ext cx="4714876" cy="428628"/>
          </a:xfrm>
          <a:prstGeom prst="rect">
            <a:avLst/>
          </a:prstGeom>
        </p:spPr>
        <p:txBody>
          <a:bodyPr vert="horz" lIns="91440" tIns="45720" rIns="91440" bIns="45720" rtlCol="0">
            <a:noAutofit/>
          </a:bodyPr>
          <a:lstStyle/>
          <a:p>
            <a:pPr algn="just">
              <a:spcBef>
                <a:spcPct val="20000"/>
              </a:spcBef>
            </a:pPr>
            <a:r>
              <a:rPr lang="ru-RU" sz="2200" b="1" dirty="0" smtClean="0">
                <a:solidFill>
                  <a:srgbClr val="0070C0"/>
                </a:solidFill>
                <a:latin typeface="Arial" pitchFamily="34" charset="0"/>
                <a:cs typeface="Arial" pitchFamily="34" charset="0"/>
              </a:rPr>
              <a:t>Ответ</a:t>
            </a:r>
            <a:r>
              <a:rPr lang="ru-RU" sz="2200" b="1" spc="-100" dirty="0" smtClean="0">
                <a:solidFill>
                  <a:srgbClr val="0070C0"/>
                </a:solidFill>
                <a:latin typeface="Arial" pitchFamily="34" charset="0"/>
                <a:cs typeface="Arial" pitchFamily="34" charset="0"/>
              </a:rPr>
              <a:t>: (</a:t>
            </a:r>
            <a:r>
              <a:rPr lang="ru-RU" sz="2200" b="1" i="1" spc="-100" dirty="0" smtClean="0">
                <a:solidFill>
                  <a:srgbClr val="0070C0"/>
                </a:solidFill>
                <a:latin typeface="Arial" pitchFamily="34" charset="0"/>
                <a:cs typeface="Arial" pitchFamily="34" charset="0"/>
              </a:rPr>
              <a:t>А </a:t>
            </a:r>
            <a:r>
              <a:rPr lang="ru-RU" sz="2200" b="1" spc="-100" dirty="0" smtClean="0">
                <a:solidFill>
                  <a:srgbClr val="0070C0"/>
                </a:solidFill>
                <a:latin typeface="Arial" pitchFamily="34" charset="0"/>
                <a:cs typeface="Arial" pitchFamily="34" charset="0"/>
              </a:rPr>
              <a:t>∩ </a:t>
            </a:r>
            <a:r>
              <a:rPr lang="ru-RU" sz="2200" b="1" i="1" spc="-100" dirty="0" smtClean="0">
                <a:solidFill>
                  <a:srgbClr val="0070C0"/>
                </a:solidFill>
                <a:latin typeface="Arial" pitchFamily="34" charset="0"/>
                <a:cs typeface="Arial" pitchFamily="34" charset="0"/>
              </a:rPr>
              <a:t>В</a:t>
            </a:r>
            <a:r>
              <a:rPr lang="ru-RU" sz="2200" b="1" spc="-100" dirty="0" smtClean="0">
                <a:solidFill>
                  <a:srgbClr val="0070C0"/>
                </a:solidFill>
                <a:latin typeface="Arial" pitchFamily="34" charset="0"/>
                <a:cs typeface="Arial" pitchFamily="34" charset="0"/>
              </a:rPr>
              <a:t>) ∪ (</a:t>
            </a:r>
            <a:r>
              <a:rPr lang="ru-RU" sz="2200" b="1" i="1" spc="-100" dirty="0" smtClean="0">
                <a:solidFill>
                  <a:srgbClr val="0070C0"/>
                </a:solidFill>
                <a:latin typeface="Arial" pitchFamily="34" charset="0"/>
                <a:cs typeface="Arial" pitchFamily="34" charset="0"/>
              </a:rPr>
              <a:t>А </a:t>
            </a:r>
            <a:r>
              <a:rPr lang="ru-RU" sz="2200" b="1" spc="-100" dirty="0" smtClean="0">
                <a:solidFill>
                  <a:srgbClr val="0070C0"/>
                </a:solidFill>
                <a:latin typeface="Arial" pitchFamily="34" charset="0"/>
                <a:cs typeface="Arial" pitchFamily="34" charset="0"/>
              </a:rPr>
              <a:t>∩ </a:t>
            </a:r>
            <a:r>
              <a:rPr lang="ru-RU" sz="2200" b="1" i="1" spc="-100" dirty="0" smtClean="0">
                <a:solidFill>
                  <a:srgbClr val="0070C0"/>
                </a:solidFill>
                <a:latin typeface="Arial" pitchFamily="34" charset="0"/>
                <a:cs typeface="Arial" pitchFamily="34" charset="0"/>
              </a:rPr>
              <a:t>С</a:t>
            </a:r>
            <a:r>
              <a:rPr lang="ru-RU" sz="2200" b="1" spc="-100" dirty="0" smtClean="0">
                <a:solidFill>
                  <a:srgbClr val="0070C0"/>
                </a:solidFill>
                <a:latin typeface="Arial" pitchFamily="34" charset="0"/>
                <a:cs typeface="Arial" pitchFamily="34" charset="0"/>
              </a:rPr>
              <a:t>) ∪ (</a:t>
            </a:r>
            <a:r>
              <a:rPr lang="ru-RU" sz="2200" b="1" i="1" spc="-100" dirty="0" smtClean="0">
                <a:solidFill>
                  <a:srgbClr val="0070C0"/>
                </a:solidFill>
                <a:latin typeface="Arial" pitchFamily="34" charset="0"/>
                <a:cs typeface="Arial" pitchFamily="34" charset="0"/>
              </a:rPr>
              <a:t>В </a:t>
            </a:r>
            <a:r>
              <a:rPr lang="ru-RU" sz="2200" b="1" spc="-100" dirty="0" smtClean="0">
                <a:solidFill>
                  <a:srgbClr val="0070C0"/>
                </a:solidFill>
                <a:latin typeface="Arial" pitchFamily="34" charset="0"/>
                <a:cs typeface="Arial" pitchFamily="34" charset="0"/>
              </a:rPr>
              <a:t>∩ </a:t>
            </a:r>
            <a:r>
              <a:rPr lang="ru-RU" sz="2200" b="1" i="1" spc="-100" dirty="0" smtClean="0">
                <a:solidFill>
                  <a:srgbClr val="0070C0"/>
                </a:solidFill>
                <a:latin typeface="Arial" pitchFamily="34" charset="0"/>
                <a:cs typeface="Arial" pitchFamily="34" charset="0"/>
              </a:rPr>
              <a:t>С</a:t>
            </a:r>
            <a:r>
              <a:rPr lang="ru-RU" sz="2200" b="1" spc="-100" dirty="0" smtClean="0">
                <a:solidFill>
                  <a:srgbClr val="0070C0"/>
                </a:solidFill>
                <a:latin typeface="Arial" pitchFamily="34" charset="0"/>
                <a:cs typeface="Arial" pitchFamily="34" charset="0"/>
              </a:rPr>
              <a:t>)</a:t>
            </a:r>
          </a:p>
          <a:p>
            <a:pPr lvl="0" algn="just">
              <a:spcBef>
                <a:spcPct val="20000"/>
              </a:spcBef>
            </a:pPr>
            <a:endParaRPr lang="ru-RU" sz="2200" b="1" dirty="0">
              <a:solidFill>
                <a:srgbClr val="0070C0"/>
              </a:solidFill>
              <a:latin typeface="Arial" pitchFamily="34" charset="0"/>
              <a:cs typeface="Arial" pitchFamily="34" charset="0"/>
            </a:endParaRPr>
          </a:p>
        </p:txBody>
      </p:sp>
      <p:sp>
        <p:nvSpPr>
          <p:cNvPr id="23" name="05"/>
          <p:cNvSpPr txBox="1">
            <a:spLocks/>
          </p:cNvSpPr>
          <p:nvPr/>
        </p:nvSpPr>
        <p:spPr>
          <a:xfrm>
            <a:off x="4429125" y="4929198"/>
            <a:ext cx="3357586" cy="428628"/>
          </a:xfrm>
          <a:prstGeom prst="rect">
            <a:avLst/>
          </a:prstGeom>
        </p:spPr>
        <p:txBody>
          <a:bodyPr vert="horz" lIns="91440" tIns="45720" rIns="91440" bIns="45720" rtlCol="0">
            <a:noAutofit/>
          </a:bodyPr>
          <a:lstStyle/>
          <a:p>
            <a:pPr lvl="0" algn="just">
              <a:spcBef>
                <a:spcPct val="20000"/>
              </a:spcBef>
            </a:pPr>
            <a:r>
              <a:rPr lang="ru-RU" sz="2200" dirty="0" smtClean="0">
                <a:latin typeface="Arial" pitchFamily="34" charset="0"/>
                <a:cs typeface="Arial" pitchFamily="34" charset="0"/>
              </a:rPr>
              <a:t>5) 1 ∪ 2 ∪ 3</a:t>
            </a:r>
            <a:endParaRPr lang="ru-RU" sz="2200" dirty="0">
              <a:latin typeface="Arial" pitchFamily="34" charset="0"/>
              <a:cs typeface="Arial" pitchFamily="34" charset="0"/>
            </a:endParaRPr>
          </a:p>
        </p:txBody>
      </p:sp>
      <p:sp>
        <p:nvSpPr>
          <p:cNvPr id="25" name="06"/>
          <p:cNvSpPr txBox="1">
            <a:spLocks/>
          </p:cNvSpPr>
          <p:nvPr/>
        </p:nvSpPr>
        <p:spPr>
          <a:xfrm>
            <a:off x="4429126" y="5786454"/>
            <a:ext cx="3357586" cy="428628"/>
          </a:xfrm>
          <a:prstGeom prst="rect">
            <a:avLst/>
          </a:prstGeom>
        </p:spPr>
        <p:txBody>
          <a:bodyPr vert="horz" lIns="91440" tIns="45720" rIns="91440" bIns="45720" rtlCol="0">
            <a:noAutofit/>
          </a:bodyPr>
          <a:lstStyle/>
          <a:p>
            <a:pPr lvl="0" algn="just">
              <a:spcBef>
                <a:spcPct val="20000"/>
              </a:spcBef>
            </a:pPr>
            <a:r>
              <a:rPr lang="ru-RU" sz="2200" dirty="0" smtClean="0">
                <a:latin typeface="Arial" pitchFamily="34" charset="0"/>
                <a:cs typeface="Arial" pitchFamily="34" charset="0"/>
              </a:rPr>
              <a:t>6) 8</a:t>
            </a:r>
            <a:endParaRPr lang="ru-RU" sz="2200" dirty="0">
              <a:latin typeface="Arial" pitchFamily="34" charset="0"/>
              <a:cs typeface="Arial" pitchFamily="34" charset="0"/>
            </a:endParaRPr>
          </a:p>
        </p:txBody>
      </p:sp>
      <p:grpSp>
        <p:nvGrpSpPr>
          <p:cNvPr id="29" name="061"/>
          <p:cNvGrpSpPr/>
          <p:nvPr/>
        </p:nvGrpSpPr>
        <p:grpSpPr>
          <a:xfrm>
            <a:off x="4429125" y="6143644"/>
            <a:ext cx="3357586" cy="428628"/>
            <a:chOff x="4429125" y="6215082"/>
            <a:chExt cx="3357586" cy="428628"/>
          </a:xfrm>
        </p:grpSpPr>
        <p:sp>
          <p:nvSpPr>
            <p:cNvPr id="26" name="Содержимое 2"/>
            <p:cNvSpPr txBox="1">
              <a:spLocks/>
            </p:cNvSpPr>
            <p:nvPr/>
          </p:nvSpPr>
          <p:spPr>
            <a:xfrm>
              <a:off x="4429125" y="6215082"/>
              <a:ext cx="3357586" cy="428628"/>
            </a:xfrm>
            <a:prstGeom prst="rect">
              <a:avLst/>
            </a:prstGeom>
          </p:spPr>
          <p:txBody>
            <a:bodyPr vert="horz" lIns="91440" tIns="45720" rIns="91440" bIns="45720" rtlCol="0">
              <a:noAutofit/>
            </a:bodyPr>
            <a:lstStyle/>
            <a:p>
              <a:pPr lvl="0" algn="just">
                <a:spcBef>
                  <a:spcPct val="20000"/>
                </a:spcBef>
              </a:pPr>
              <a:r>
                <a:rPr lang="ru-RU" sz="2200" b="1" dirty="0" smtClean="0">
                  <a:solidFill>
                    <a:srgbClr val="0070C0"/>
                  </a:solidFill>
                  <a:latin typeface="Arial" pitchFamily="34" charset="0"/>
                  <a:cs typeface="Arial" pitchFamily="34" charset="0"/>
                </a:rPr>
                <a:t>Ответ: </a:t>
              </a:r>
              <a:r>
                <a:rPr lang="ru-RU" sz="2200" b="1" i="1" dirty="0" smtClean="0">
                  <a:solidFill>
                    <a:srgbClr val="0070C0"/>
                  </a:solidFill>
                  <a:latin typeface="Arial" pitchFamily="34" charset="0"/>
                  <a:cs typeface="Arial" pitchFamily="34" charset="0"/>
                </a:rPr>
                <a:t>А</a:t>
              </a:r>
              <a:r>
                <a:rPr lang="ru-RU" sz="2200" b="1" dirty="0" smtClean="0">
                  <a:solidFill>
                    <a:srgbClr val="0070C0"/>
                  </a:solidFill>
                  <a:latin typeface="Arial" pitchFamily="34" charset="0"/>
                  <a:cs typeface="Arial" pitchFamily="34" charset="0"/>
                </a:rPr>
                <a:t> ∪ </a:t>
              </a:r>
              <a:r>
                <a:rPr lang="ru-RU" sz="2200" b="1" i="1" dirty="0" smtClean="0">
                  <a:solidFill>
                    <a:srgbClr val="0070C0"/>
                  </a:solidFill>
                  <a:latin typeface="Arial" pitchFamily="34" charset="0"/>
                  <a:cs typeface="Arial" pitchFamily="34" charset="0"/>
                </a:rPr>
                <a:t>В </a:t>
              </a:r>
              <a:r>
                <a:rPr lang="ru-RU" sz="2200" b="1" dirty="0" smtClean="0">
                  <a:solidFill>
                    <a:srgbClr val="0070C0"/>
                  </a:solidFill>
                  <a:latin typeface="Arial" pitchFamily="34" charset="0"/>
                  <a:cs typeface="Arial" pitchFamily="34" charset="0"/>
                </a:rPr>
                <a:t>∪ </a:t>
              </a:r>
              <a:r>
                <a:rPr lang="ru-RU" sz="2200" b="1" i="1" dirty="0" smtClean="0">
                  <a:solidFill>
                    <a:srgbClr val="0070C0"/>
                  </a:solidFill>
                  <a:latin typeface="Arial" pitchFamily="34" charset="0"/>
                  <a:cs typeface="Arial" pitchFamily="34" charset="0"/>
                </a:rPr>
                <a:t>С</a:t>
              </a:r>
              <a:r>
                <a:rPr lang="ru-RU" sz="2200" b="1" dirty="0" smtClean="0">
                  <a:solidFill>
                    <a:srgbClr val="0070C0"/>
                  </a:solidFill>
                  <a:latin typeface="Arial" pitchFamily="34" charset="0"/>
                  <a:cs typeface="Arial" pitchFamily="34" charset="0"/>
                </a:rPr>
                <a:t> </a:t>
              </a:r>
              <a:endParaRPr lang="ru-RU" sz="2200" b="1" dirty="0">
                <a:solidFill>
                  <a:srgbClr val="0070C0"/>
                </a:solidFill>
                <a:latin typeface="Arial" pitchFamily="34" charset="0"/>
                <a:cs typeface="Arial" pitchFamily="34" charset="0"/>
              </a:endParaRPr>
            </a:p>
          </p:txBody>
        </p:sp>
        <p:cxnSp>
          <p:nvCxnSpPr>
            <p:cNvPr id="28" name="Прямая соединительная линия 27"/>
            <p:cNvCxnSpPr/>
            <p:nvPr/>
          </p:nvCxnSpPr>
          <p:spPr>
            <a:xfrm rot="10800000" flipH="1">
              <a:off x="5500695" y="6286520"/>
              <a:ext cx="1296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5" name="051"/>
          <p:cNvGrpSpPr/>
          <p:nvPr/>
        </p:nvGrpSpPr>
        <p:grpSpPr>
          <a:xfrm>
            <a:off x="4429124" y="5286388"/>
            <a:ext cx="3357586" cy="428628"/>
            <a:chOff x="4429124" y="5357826"/>
            <a:chExt cx="3357586" cy="428628"/>
          </a:xfrm>
        </p:grpSpPr>
        <p:sp>
          <p:nvSpPr>
            <p:cNvPr id="24" name="051"/>
            <p:cNvSpPr txBox="1">
              <a:spLocks/>
            </p:cNvSpPr>
            <p:nvPr/>
          </p:nvSpPr>
          <p:spPr>
            <a:xfrm>
              <a:off x="4429124" y="5357826"/>
              <a:ext cx="3357586" cy="428628"/>
            </a:xfrm>
            <a:prstGeom prst="rect">
              <a:avLst/>
            </a:prstGeom>
          </p:spPr>
          <p:txBody>
            <a:bodyPr vert="horz" lIns="91440" tIns="45720" rIns="91440" bIns="45720" rtlCol="0">
              <a:noAutofit/>
            </a:bodyPr>
            <a:lstStyle/>
            <a:p>
              <a:pPr lvl="0" algn="just">
                <a:spcBef>
                  <a:spcPct val="20000"/>
                </a:spcBef>
              </a:pPr>
              <a:r>
                <a:rPr lang="ru-RU" sz="2200" b="1" spc="-100" dirty="0" smtClean="0">
                  <a:solidFill>
                    <a:srgbClr val="0070C0"/>
                  </a:solidFill>
                  <a:latin typeface="Arial" pitchFamily="34" charset="0"/>
                  <a:cs typeface="Arial" pitchFamily="34" charset="0"/>
                </a:rPr>
                <a:t>Ответ: </a:t>
              </a:r>
              <a:r>
                <a:rPr lang="en-US" sz="2200" b="1" spc="-100" dirty="0" smtClean="0">
                  <a:solidFill>
                    <a:srgbClr val="0070C0"/>
                  </a:solidFill>
                  <a:latin typeface="Arial" pitchFamily="34" charset="0"/>
                  <a:cs typeface="Arial" pitchFamily="34" charset="0"/>
                </a:rPr>
                <a:t>(</a:t>
              </a:r>
              <a:r>
                <a:rPr lang="ru-RU" sz="2200" b="1" spc="-100" dirty="0" smtClean="0">
                  <a:solidFill>
                    <a:srgbClr val="0070C0"/>
                  </a:solidFill>
                  <a:latin typeface="Arial" pitchFamily="34" charset="0"/>
                  <a:cs typeface="Arial" pitchFamily="34" charset="0"/>
                </a:rPr>
                <a:t>А ∪ В</a:t>
              </a:r>
              <a:r>
                <a:rPr lang="en-US" sz="2200" b="1" spc="-100" dirty="0" smtClean="0">
                  <a:solidFill>
                    <a:srgbClr val="0070C0"/>
                  </a:solidFill>
                  <a:latin typeface="Arial" pitchFamily="34" charset="0"/>
                  <a:cs typeface="Arial" pitchFamily="34" charset="0"/>
                </a:rPr>
                <a:t>) </a:t>
              </a:r>
              <a:r>
                <a:rPr lang="ru-RU" sz="2200" b="1" spc="-100" dirty="0" smtClean="0">
                  <a:solidFill>
                    <a:srgbClr val="0070C0"/>
                  </a:solidFill>
                  <a:latin typeface="Arial" pitchFamily="34" charset="0"/>
                  <a:cs typeface="Arial" pitchFamily="34" charset="0"/>
                </a:rPr>
                <a:t>∩ </a:t>
              </a:r>
              <a:r>
                <a:rPr lang="ru-RU" sz="2200" b="1" i="1" spc="-100" dirty="0" smtClean="0">
                  <a:solidFill>
                    <a:srgbClr val="0070C0"/>
                  </a:solidFill>
                  <a:latin typeface="Arial" pitchFamily="34" charset="0"/>
                  <a:cs typeface="Arial" pitchFamily="34" charset="0"/>
                </a:rPr>
                <a:t>С</a:t>
              </a:r>
              <a:r>
                <a:rPr lang="en-US" sz="2200" b="1" spc="-100" dirty="0" smtClean="0">
                  <a:solidFill>
                    <a:srgbClr val="0070C0"/>
                  </a:solidFill>
                  <a:latin typeface="Arial" pitchFamily="34" charset="0"/>
                  <a:cs typeface="Arial" pitchFamily="34" charset="0"/>
                </a:rPr>
                <a:t> </a:t>
              </a:r>
              <a:r>
                <a:rPr lang="ru-RU" sz="2200" b="1" spc="-100" dirty="0" smtClean="0">
                  <a:solidFill>
                    <a:srgbClr val="0070C0"/>
                  </a:solidFill>
                  <a:latin typeface="Arial" pitchFamily="34" charset="0"/>
                  <a:cs typeface="Arial" pitchFamily="34" charset="0"/>
                </a:rPr>
                <a:t> </a:t>
              </a:r>
            </a:p>
          </p:txBody>
        </p:sp>
        <p:cxnSp>
          <p:nvCxnSpPr>
            <p:cNvPr id="44" name="Прямая соединительная линия 43"/>
            <p:cNvCxnSpPr/>
            <p:nvPr/>
          </p:nvCxnSpPr>
          <p:spPr>
            <a:xfrm rot="10800000" flipH="1">
              <a:off x="6580694" y="5429264"/>
              <a:ext cx="216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1" name="Рисунок 10" descr="17407.png"/>
          <p:cNvPicPr>
            <a:picLocks noChangeAspect="1"/>
          </p:cNvPicPr>
          <p:nvPr/>
        </p:nvPicPr>
        <p:blipFill>
          <a:blip r:embed="rId2" cstate="print"/>
          <a:stretch>
            <a:fillRect/>
          </a:stretch>
        </p:blipFill>
        <p:spPr>
          <a:xfrm>
            <a:off x="5072066" y="1142984"/>
            <a:ext cx="3630175" cy="2700533"/>
          </a:xfrm>
          <a:prstGeom prst="rect">
            <a:avLst/>
          </a:prstGeom>
          <a:effectLst>
            <a:outerShdw blurRad="50800" dist="38100" dir="2700000" algn="tl" rotWithShape="0">
              <a:prstClr val="black">
                <a:alpha val="40000"/>
              </a:prstClr>
            </a:outerShdw>
          </a:effectLst>
        </p:spPr>
      </p:pic>
      <p:sp>
        <p:nvSpPr>
          <p:cNvPr id="2" name="Заголовок 1"/>
          <p:cNvSpPr>
            <a:spLocks noGrp="1"/>
          </p:cNvSpPr>
          <p:nvPr>
            <p:ph type="title"/>
          </p:nvPr>
        </p:nvSpPr>
        <p:spPr/>
        <p:txBody>
          <a:bodyPr/>
          <a:lstStyle/>
          <a:p>
            <a:r>
              <a:rPr lang="ru-RU" dirty="0" smtClean="0"/>
              <a:t>Вопросы и задания</a:t>
            </a:r>
            <a:endParaRPr lang="ru-RU" dirty="0"/>
          </a:p>
        </p:txBody>
      </p:sp>
      <p:sp>
        <p:nvSpPr>
          <p:cNvPr id="3" name="Содержимое 2"/>
          <p:cNvSpPr>
            <a:spLocks noGrp="1"/>
          </p:cNvSpPr>
          <p:nvPr>
            <p:ph idx="4294967295"/>
          </p:nvPr>
        </p:nvSpPr>
        <p:spPr>
          <a:xfrm>
            <a:off x="642940" y="1071563"/>
            <a:ext cx="4286250" cy="2857500"/>
          </a:xfrm>
        </p:spPr>
        <p:txBody>
          <a:bodyPr/>
          <a:lstStyle/>
          <a:p>
            <a:r>
              <a:rPr lang="ru-RU" b="1" dirty="0" smtClean="0">
                <a:solidFill>
                  <a:srgbClr val="0070C0"/>
                </a:solidFill>
              </a:rPr>
              <a:t>2.</a:t>
            </a:r>
            <a:r>
              <a:rPr lang="ru-RU" dirty="0" smtClean="0"/>
              <a:t> Пусть </a:t>
            </a:r>
            <a:r>
              <a:rPr lang="ru-RU" i="1" dirty="0" smtClean="0"/>
              <a:t>A</a:t>
            </a:r>
            <a:r>
              <a:rPr lang="ru-RU" dirty="0" smtClean="0"/>
              <a:t>, </a:t>
            </a:r>
            <a:r>
              <a:rPr lang="ru-RU" i="1" dirty="0" smtClean="0"/>
              <a:t>B</a:t>
            </a:r>
            <a:r>
              <a:rPr lang="ru-RU" dirty="0" smtClean="0"/>
              <a:t> и </a:t>
            </a:r>
            <a:r>
              <a:rPr lang="ru-RU" i="1" dirty="0" smtClean="0"/>
              <a:t>C</a:t>
            </a:r>
            <a:r>
              <a:rPr lang="ru-RU" dirty="0" smtClean="0"/>
              <a:t> - некоторые множества, обозначенные </a:t>
            </a:r>
            <a:r>
              <a:rPr lang="ru-RU" dirty="0" err="1" smtClean="0"/>
              <a:t>кру-гами</a:t>
            </a:r>
            <a:r>
              <a:rPr lang="ru-RU" dirty="0" smtClean="0"/>
              <a:t>, </a:t>
            </a:r>
            <a:r>
              <a:rPr lang="ru-RU" i="1" dirty="0" smtClean="0"/>
              <a:t>U</a:t>
            </a:r>
            <a:r>
              <a:rPr lang="ru-RU" dirty="0" smtClean="0"/>
              <a:t> - универсальное </a:t>
            </a:r>
            <a:r>
              <a:rPr lang="ru-RU" dirty="0" err="1" smtClean="0"/>
              <a:t>мно-жество</a:t>
            </a:r>
            <a:r>
              <a:rPr lang="ru-RU" dirty="0" smtClean="0"/>
              <a:t>. С помощью операций объединения, пересечения и дополнения до универсального множества выразите через </a:t>
            </a:r>
            <a:r>
              <a:rPr lang="ru-RU" i="1" dirty="0" smtClean="0"/>
              <a:t>A</a:t>
            </a:r>
            <a:r>
              <a:rPr lang="ru-RU" dirty="0" smtClean="0"/>
              <a:t>, </a:t>
            </a:r>
            <a:r>
              <a:rPr lang="ru-RU" i="1" dirty="0" smtClean="0"/>
              <a:t>B</a:t>
            </a:r>
            <a:r>
              <a:rPr lang="ru-RU" dirty="0" smtClean="0"/>
              <a:t> и </a:t>
            </a:r>
            <a:r>
              <a:rPr lang="ru-RU" i="1" dirty="0" smtClean="0"/>
              <a:t>C</a:t>
            </a:r>
            <a:r>
              <a:rPr lang="ru-RU" dirty="0" smtClean="0"/>
              <a:t> следующие множества:</a:t>
            </a:r>
            <a:endParaRPr lang="ru-RU" dirty="0"/>
          </a:p>
        </p:txBody>
      </p:sp>
      <p:pic>
        <p:nvPicPr>
          <p:cNvPr id="5" name="Рисунок 4" descr="17401.png"/>
          <p:cNvPicPr>
            <a:picLocks noChangeAspect="1"/>
          </p:cNvPicPr>
          <p:nvPr/>
        </p:nvPicPr>
        <p:blipFill>
          <a:blip r:embed="rId3" cstate="print"/>
          <a:stretch>
            <a:fillRect/>
          </a:stretch>
        </p:blipFill>
        <p:spPr>
          <a:xfrm>
            <a:off x="6138868" y="2539746"/>
            <a:ext cx="1496571" cy="1136906"/>
          </a:xfrm>
          <a:prstGeom prst="rect">
            <a:avLst/>
          </a:prstGeom>
        </p:spPr>
      </p:pic>
      <p:pic>
        <p:nvPicPr>
          <p:cNvPr id="6" name="Рисунок 5" descr="17402.png"/>
          <p:cNvPicPr>
            <a:picLocks noChangeAspect="1"/>
          </p:cNvPicPr>
          <p:nvPr/>
        </p:nvPicPr>
        <p:blipFill>
          <a:blip r:embed="rId4" cstate="print"/>
          <a:stretch>
            <a:fillRect/>
          </a:stretch>
        </p:blipFill>
        <p:spPr>
          <a:xfrm>
            <a:off x="5603943" y="1306052"/>
            <a:ext cx="2566421" cy="2374397"/>
          </a:xfrm>
          <a:prstGeom prst="rect">
            <a:avLst/>
          </a:prstGeom>
        </p:spPr>
      </p:pic>
      <p:pic>
        <p:nvPicPr>
          <p:cNvPr id="7" name="Рисунок 6" descr="17403.png"/>
          <p:cNvPicPr>
            <a:picLocks noChangeAspect="1"/>
          </p:cNvPicPr>
          <p:nvPr/>
        </p:nvPicPr>
        <p:blipFill>
          <a:blip r:embed="rId5" cstate="print"/>
          <a:stretch>
            <a:fillRect/>
          </a:stretch>
        </p:blipFill>
        <p:spPr>
          <a:xfrm>
            <a:off x="5603943" y="1306052"/>
            <a:ext cx="2566421" cy="2374397"/>
          </a:xfrm>
          <a:prstGeom prst="rect">
            <a:avLst/>
          </a:prstGeom>
        </p:spPr>
      </p:pic>
      <p:pic>
        <p:nvPicPr>
          <p:cNvPr id="8" name="Рисунок 7" descr="17404.png"/>
          <p:cNvPicPr>
            <a:picLocks noChangeAspect="1"/>
          </p:cNvPicPr>
          <p:nvPr/>
        </p:nvPicPr>
        <p:blipFill>
          <a:blip r:embed="rId6" cstate="print"/>
          <a:stretch>
            <a:fillRect/>
          </a:stretch>
        </p:blipFill>
        <p:spPr>
          <a:xfrm>
            <a:off x="5603943" y="1306052"/>
            <a:ext cx="2566421" cy="2374397"/>
          </a:xfrm>
          <a:prstGeom prst="rect">
            <a:avLst/>
          </a:prstGeom>
        </p:spPr>
      </p:pic>
      <p:pic>
        <p:nvPicPr>
          <p:cNvPr id="12" name="Рисунок 11" descr="17408.png"/>
          <p:cNvPicPr>
            <a:picLocks noChangeAspect="1"/>
          </p:cNvPicPr>
          <p:nvPr/>
        </p:nvPicPr>
        <p:blipFill>
          <a:blip r:embed="rId7" cstate="print"/>
          <a:stretch>
            <a:fillRect/>
          </a:stretch>
        </p:blipFill>
        <p:spPr>
          <a:xfrm>
            <a:off x="6689740" y="2188203"/>
            <a:ext cx="396241" cy="396241"/>
          </a:xfrm>
          <a:prstGeom prst="rect">
            <a:avLst/>
          </a:prstGeom>
        </p:spPr>
      </p:pic>
      <p:pic>
        <p:nvPicPr>
          <p:cNvPr id="9" name="Рисунок 8" descr="17405.png"/>
          <p:cNvPicPr>
            <a:picLocks noChangeAspect="1"/>
          </p:cNvPicPr>
          <p:nvPr/>
        </p:nvPicPr>
        <p:blipFill>
          <a:blip r:embed="rId8" cstate="print"/>
          <a:stretch>
            <a:fillRect/>
          </a:stretch>
        </p:blipFill>
        <p:spPr>
          <a:xfrm>
            <a:off x="6138868" y="2180081"/>
            <a:ext cx="1496571" cy="1496571"/>
          </a:xfrm>
          <a:prstGeom prst="rect">
            <a:avLst/>
          </a:prstGeom>
        </p:spPr>
      </p:pic>
      <p:pic>
        <p:nvPicPr>
          <p:cNvPr id="28674" name="Picture 2" descr="C:\Documents and Settings\Администратор.HOME-FDD52612A3\Рабочий стол\Ирина_Раб стол\10-17\17409.png"/>
          <p:cNvPicPr>
            <a:picLocks noChangeAspect="1" noChangeArrowheads="1"/>
          </p:cNvPicPr>
          <p:nvPr/>
        </p:nvPicPr>
        <p:blipFill>
          <a:blip r:embed="rId9"/>
          <a:srcRect/>
          <a:stretch>
            <a:fillRect/>
          </a:stretch>
        </p:blipFill>
        <p:spPr bwMode="auto">
          <a:xfrm>
            <a:off x="5072066" y="1142984"/>
            <a:ext cx="3630612" cy="2700338"/>
          </a:xfrm>
          <a:prstGeom prst="rect">
            <a:avLst/>
          </a:prstGeom>
          <a:noFill/>
        </p:spPr>
      </p:pic>
      <p:pic>
        <p:nvPicPr>
          <p:cNvPr id="10" name="Рисунок 9" descr="17406.png"/>
          <p:cNvPicPr>
            <a:picLocks noChangeAspect="1"/>
          </p:cNvPicPr>
          <p:nvPr/>
        </p:nvPicPr>
        <p:blipFill>
          <a:blip r:embed="rId10" cstate="print"/>
          <a:stretch>
            <a:fillRect/>
          </a:stretch>
        </p:blipFill>
        <p:spPr>
          <a:xfrm>
            <a:off x="5610232" y="1307194"/>
            <a:ext cx="2566421" cy="2374397"/>
          </a:xfrm>
          <a:prstGeom prst="rect">
            <a:avLst/>
          </a:prstGeom>
        </p:spPr>
      </p:pic>
      <p:grpSp>
        <p:nvGrpSpPr>
          <p:cNvPr id="42" name="Группа 41"/>
          <p:cNvGrpSpPr/>
          <p:nvPr/>
        </p:nvGrpSpPr>
        <p:grpSpPr>
          <a:xfrm>
            <a:off x="5214942" y="1343187"/>
            <a:ext cx="3357586" cy="2428892"/>
            <a:chOff x="5214942" y="1428736"/>
            <a:chExt cx="3357586" cy="2428892"/>
          </a:xfrm>
        </p:grpSpPr>
        <p:sp>
          <p:nvSpPr>
            <p:cNvPr id="30" name="TextBox 29"/>
            <p:cNvSpPr txBox="1"/>
            <p:nvPr/>
          </p:nvSpPr>
          <p:spPr>
            <a:xfrm>
              <a:off x="6072198" y="1428736"/>
              <a:ext cx="500066" cy="430887"/>
            </a:xfrm>
            <a:prstGeom prst="rect">
              <a:avLst/>
            </a:prstGeom>
            <a:noFill/>
          </p:spPr>
          <p:txBody>
            <a:bodyPr wrap="square" rtlCol="0">
              <a:spAutoFit/>
            </a:bodyPr>
            <a:lstStyle/>
            <a:p>
              <a:pPr algn="ctr"/>
              <a:r>
                <a:rPr lang="ru-RU" sz="2200" b="1" dirty="0" smtClean="0">
                  <a:latin typeface="Arial" pitchFamily="34" charset="0"/>
                  <a:cs typeface="Arial" pitchFamily="34" charset="0"/>
                </a:rPr>
                <a:t>А</a:t>
              </a:r>
              <a:endParaRPr lang="ru-RU" sz="2200" b="1" dirty="0">
                <a:latin typeface="Arial" pitchFamily="34" charset="0"/>
                <a:cs typeface="Arial" pitchFamily="34" charset="0"/>
              </a:endParaRPr>
            </a:p>
          </p:txBody>
        </p:sp>
        <p:sp>
          <p:nvSpPr>
            <p:cNvPr id="31" name="TextBox 30"/>
            <p:cNvSpPr txBox="1"/>
            <p:nvPr/>
          </p:nvSpPr>
          <p:spPr>
            <a:xfrm>
              <a:off x="7215206" y="1428736"/>
              <a:ext cx="500066" cy="430887"/>
            </a:xfrm>
            <a:prstGeom prst="rect">
              <a:avLst/>
            </a:prstGeom>
            <a:noFill/>
          </p:spPr>
          <p:txBody>
            <a:bodyPr wrap="square" rtlCol="0">
              <a:spAutoFit/>
            </a:bodyPr>
            <a:lstStyle/>
            <a:p>
              <a:r>
                <a:rPr lang="ru-RU" sz="2200" b="1" dirty="0" smtClean="0">
                  <a:latin typeface="Arial" pitchFamily="34" charset="0"/>
                  <a:cs typeface="Arial" pitchFamily="34" charset="0"/>
                </a:rPr>
                <a:t>В</a:t>
              </a:r>
              <a:endParaRPr lang="ru-RU" sz="2200" b="1" dirty="0">
                <a:latin typeface="Arial" pitchFamily="34" charset="0"/>
                <a:cs typeface="Arial" pitchFamily="34" charset="0"/>
              </a:endParaRPr>
            </a:p>
          </p:txBody>
        </p:sp>
        <p:sp>
          <p:nvSpPr>
            <p:cNvPr id="32" name="TextBox 31"/>
            <p:cNvSpPr txBox="1"/>
            <p:nvPr/>
          </p:nvSpPr>
          <p:spPr>
            <a:xfrm>
              <a:off x="6643702" y="3286124"/>
              <a:ext cx="500066" cy="430887"/>
            </a:xfrm>
            <a:prstGeom prst="rect">
              <a:avLst/>
            </a:prstGeom>
            <a:noFill/>
          </p:spPr>
          <p:txBody>
            <a:bodyPr wrap="square" rtlCol="0">
              <a:spAutoFit/>
            </a:bodyPr>
            <a:lstStyle/>
            <a:p>
              <a:pPr algn="ctr"/>
              <a:r>
                <a:rPr lang="ru-RU" sz="2200" b="1" dirty="0" smtClean="0">
                  <a:latin typeface="Arial" pitchFamily="34" charset="0"/>
                  <a:cs typeface="Arial" pitchFamily="34" charset="0"/>
                </a:rPr>
                <a:t>С</a:t>
              </a:r>
              <a:endParaRPr lang="ru-RU" sz="2200" b="1" dirty="0">
                <a:latin typeface="Arial" pitchFamily="34" charset="0"/>
                <a:cs typeface="Arial" pitchFamily="34" charset="0"/>
              </a:endParaRPr>
            </a:p>
          </p:txBody>
        </p:sp>
        <p:sp>
          <p:nvSpPr>
            <p:cNvPr id="33" name="TextBox 32"/>
            <p:cNvSpPr txBox="1"/>
            <p:nvPr/>
          </p:nvSpPr>
          <p:spPr>
            <a:xfrm>
              <a:off x="8072462" y="3426741"/>
              <a:ext cx="500066" cy="430887"/>
            </a:xfrm>
            <a:prstGeom prst="rect">
              <a:avLst/>
            </a:prstGeom>
            <a:noFill/>
          </p:spPr>
          <p:txBody>
            <a:bodyPr wrap="square" rtlCol="0">
              <a:spAutoFit/>
            </a:bodyPr>
            <a:lstStyle/>
            <a:p>
              <a:r>
                <a:rPr lang="en-US" sz="2200" b="1" dirty="0" smtClean="0">
                  <a:latin typeface="Arial" pitchFamily="34" charset="0"/>
                  <a:cs typeface="Arial" pitchFamily="34" charset="0"/>
                </a:rPr>
                <a:t>U</a:t>
              </a:r>
              <a:endParaRPr lang="ru-RU" sz="2200" b="1" dirty="0">
                <a:latin typeface="Arial" pitchFamily="34" charset="0"/>
                <a:cs typeface="Arial" pitchFamily="34" charset="0"/>
              </a:endParaRPr>
            </a:p>
          </p:txBody>
        </p:sp>
        <p:sp>
          <p:nvSpPr>
            <p:cNvPr id="34" name="TextBox 33"/>
            <p:cNvSpPr txBox="1"/>
            <p:nvPr/>
          </p:nvSpPr>
          <p:spPr>
            <a:xfrm>
              <a:off x="6715140" y="1857364"/>
              <a:ext cx="35719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2</a:t>
              </a:r>
              <a:endParaRPr lang="ru-RU" sz="2200" dirty="0">
                <a:latin typeface="Arial" pitchFamily="34" charset="0"/>
                <a:cs typeface="Arial" pitchFamily="34" charset="0"/>
              </a:endParaRPr>
            </a:p>
          </p:txBody>
        </p:sp>
        <p:sp>
          <p:nvSpPr>
            <p:cNvPr id="35" name="TextBox 34"/>
            <p:cNvSpPr txBox="1"/>
            <p:nvPr/>
          </p:nvSpPr>
          <p:spPr>
            <a:xfrm>
              <a:off x="5929322" y="2071678"/>
              <a:ext cx="35719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1</a:t>
              </a:r>
              <a:endParaRPr lang="ru-RU" sz="2200" dirty="0">
                <a:latin typeface="Arial" pitchFamily="34" charset="0"/>
                <a:cs typeface="Arial" pitchFamily="34" charset="0"/>
              </a:endParaRPr>
            </a:p>
          </p:txBody>
        </p:sp>
        <p:sp>
          <p:nvSpPr>
            <p:cNvPr id="36" name="TextBox 35"/>
            <p:cNvSpPr txBox="1"/>
            <p:nvPr/>
          </p:nvSpPr>
          <p:spPr>
            <a:xfrm>
              <a:off x="7500958" y="2071678"/>
              <a:ext cx="35719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3</a:t>
              </a:r>
              <a:endParaRPr lang="ru-RU" sz="2200" dirty="0">
                <a:latin typeface="Arial" pitchFamily="34" charset="0"/>
                <a:cs typeface="Arial" pitchFamily="34" charset="0"/>
              </a:endParaRPr>
            </a:p>
          </p:txBody>
        </p:sp>
        <p:sp>
          <p:nvSpPr>
            <p:cNvPr id="37" name="TextBox 36"/>
            <p:cNvSpPr txBox="1"/>
            <p:nvPr/>
          </p:nvSpPr>
          <p:spPr>
            <a:xfrm>
              <a:off x="6357950" y="2428868"/>
              <a:ext cx="35719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4</a:t>
              </a:r>
              <a:endParaRPr lang="ru-RU" sz="2200" dirty="0">
                <a:latin typeface="Arial" pitchFamily="34" charset="0"/>
                <a:cs typeface="Arial" pitchFamily="34" charset="0"/>
              </a:endParaRPr>
            </a:p>
          </p:txBody>
        </p:sp>
        <p:sp>
          <p:nvSpPr>
            <p:cNvPr id="38" name="TextBox 37"/>
            <p:cNvSpPr txBox="1"/>
            <p:nvPr/>
          </p:nvSpPr>
          <p:spPr>
            <a:xfrm>
              <a:off x="7072330" y="2428868"/>
              <a:ext cx="35719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6</a:t>
              </a:r>
              <a:endParaRPr lang="ru-RU" sz="2200" dirty="0">
                <a:latin typeface="Arial" pitchFamily="34" charset="0"/>
                <a:cs typeface="Arial" pitchFamily="34" charset="0"/>
              </a:endParaRPr>
            </a:p>
          </p:txBody>
        </p:sp>
        <p:sp>
          <p:nvSpPr>
            <p:cNvPr id="39" name="TextBox 38"/>
            <p:cNvSpPr txBox="1"/>
            <p:nvPr/>
          </p:nvSpPr>
          <p:spPr>
            <a:xfrm>
              <a:off x="6715140" y="2214554"/>
              <a:ext cx="35719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5</a:t>
              </a:r>
              <a:endParaRPr lang="ru-RU" sz="2200" dirty="0">
                <a:latin typeface="Arial" pitchFamily="34" charset="0"/>
                <a:cs typeface="Arial" pitchFamily="34" charset="0"/>
              </a:endParaRPr>
            </a:p>
          </p:txBody>
        </p:sp>
        <p:sp>
          <p:nvSpPr>
            <p:cNvPr id="40" name="TextBox 39"/>
            <p:cNvSpPr txBox="1"/>
            <p:nvPr/>
          </p:nvSpPr>
          <p:spPr>
            <a:xfrm>
              <a:off x="6715140" y="2857496"/>
              <a:ext cx="35719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7</a:t>
              </a:r>
              <a:endParaRPr lang="ru-RU" sz="2200" dirty="0">
                <a:latin typeface="Arial" pitchFamily="34" charset="0"/>
                <a:cs typeface="Arial" pitchFamily="34" charset="0"/>
              </a:endParaRPr>
            </a:p>
          </p:txBody>
        </p:sp>
        <p:sp>
          <p:nvSpPr>
            <p:cNvPr id="41" name="TextBox 40"/>
            <p:cNvSpPr txBox="1"/>
            <p:nvPr/>
          </p:nvSpPr>
          <p:spPr>
            <a:xfrm>
              <a:off x="5214942" y="3426741"/>
              <a:ext cx="35719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8</a:t>
              </a:r>
              <a:endParaRPr lang="ru-RU" sz="2200" dirty="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 presetClass="exit" presetSubtype="0" fill="hold" nodeType="withEffect">
                                  <p:stCondLst>
                                    <p:cond delay="0"/>
                                  </p:stCondLst>
                                  <p:childTnLst>
                                    <p:set>
                                      <p:cBhvr>
                                        <p:cTn id="23" dur="1" fill="hold">
                                          <p:stCondLst>
                                            <p:cond delay="0"/>
                                          </p:stCondLst>
                                        </p:cTn>
                                        <p:tgtEl>
                                          <p:spTgt spid="5"/>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 presetClass="exit" presetSubtype="0" fill="hold"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 presetClass="exit" presetSubtype="0" fill="hold" nodeType="withEffect">
                                  <p:stCondLst>
                                    <p:cond delay="0"/>
                                  </p:stCondLst>
                                  <p:childTnLst>
                                    <p:set>
                                      <p:cBhvr>
                                        <p:cTn id="53" dur="1" fill="hold">
                                          <p:stCondLst>
                                            <p:cond delay="0"/>
                                          </p:stCondLst>
                                        </p:cTn>
                                        <p:tgtEl>
                                          <p:spTgt spid="7"/>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 presetClass="exit" presetSubtype="0" fill="hold"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10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fade">
                                      <p:cBhvr>
                                        <p:cTn id="76" dur="5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500"/>
                                        <p:tgtEl>
                                          <p:spTgt spid="25"/>
                                        </p:tgtEl>
                                      </p:cBhvr>
                                    </p:animEffect>
                                  </p:childTnLst>
                                </p:cTn>
                              </p:par>
                              <p:par>
                                <p:cTn id="82" presetID="1" presetClass="exit" presetSubtype="0" fill="hold" nodeType="withEffect">
                                  <p:stCondLst>
                                    <p:cond delay="0"/>
                                  </p:stCondLst>
                                  <p:childTnLst>
                                    <p:set>
                                      <p:cBhvr>
                                        <p:cTn id="83" dur="1" fill="hold">
                                          <p:stCondLst>
                                            <p:cond delay="0"/>
                                          </p:stCondLst>
                                        </p:cTn>
                                        <p:tgtEl>
                                          <p:spTgt spid="9"/>
                                        </p:tgtEl>
                                        <p:attrNameLst>
                                          <p:attrName>style.visibility</p:attrName>
                                        </p:attrNameLst>
                                      </p:cBhvr>
                                      <p:to>
                                        <p:strVal val="hidden"/>
                                      </p:to>
                                    </p:set>
                                  </p:childTnLst>
                                </p:cTn>
                              </p:par>
                              <p:par>
                                <p:cTn id="84" presetID="10" presetClass="entr" presetSubtype="0" fill="hold" nodeType="withEffect">
                                  <p:stCondLst>
                                    <p:cond delay="0"/>
                                  </p:stCondLst>
                                  <p:childTnLst>
                                    <p:set>
                                      <p:cBhvr>
                                        <p:cTn id="85" dur="1" fill="hold">
                                          <p:stCondLst>
                                            <p:cond delay="0"/>
                                          </p:stCondLst>
                                        </p:cTn>
                                        <p:tgtEl>
                                          <p:spTgt spid="28674"/>
                                        </p:tgtEl>
                                        <p:attrNameLst>
                                          <p:attrName>style.visibility</p:attrName>
                                        </p:attrNameLst>
                                      </p:cBhvr>
                                      <p:to>
                                        <p:strVal val="visible"/>
                                      </p:to>
                                    </p:set>
                                    <p:animEffect transition="in" filter="fade">
                                      <p:cBhvr>
                                        <p:cTn id="86" dur="2000"/>
                                        <p:tgtEl>
                                          <p:spTgt spid="28674"/>
                                        </p:tgtEl>
                                      </p:cBhvr>
                                    </p:animEffect>
                                  </p:childTnLst>
                                </p:cTn>
                              </p:par>
                              <p:par>
                                <p:cTn id="87" presetID="10" presetClass="entr" presetSubtype="0" fill="hold" nodeType="with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fade">
                                      <p:cBhvr>
                                        <p:cTn id="89" dur="1000"/>
                                        <p:tgtEl>
                                          <p:spTgt spid="1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1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86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21" grpId="0"/>
      <p:bldP spid="22" grpId="0"/>
      <p:bldP spid="23"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Прямоугольник 22"/>
          <p:cNvSpPr/>
          <p:nvPr/>
        </p:nvSpPr>
        <p:spPr>
          <a:xfrm>
            <a:off x="642910" y="4857760"/>
            <a:ext cx="3786214" cy="126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p:cNvSpPr/>
          <p:nvPr/>
        </p:nvSpPr>
        <p:spPr>
          <a:xfrm>
            <a:off x="4500562" y="4857760"/>
            <a:ext cx="4286280" cy="126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3012" name="все" descr="C:\Documents and Settings\Администратор.HOME-FDD52612A3\Рабочий стол\Ирина_Раб стол\10-17\17407.png"/>
          <p:cNvPicPr>
            <a:picLocks noChangeAspect="1" noChangeArrowheads="1"/>
          </p:cNvPicPr>
          <p:nvPr/>
        </p:nvPicPr>
        <p:blipFill>
          <a:blip r:embed="rId2" cstate="print"/>
          <a:srcRect/>
          <a:stretch>
            <a:fillRect/>
          </a:stretch>
        </p:blipFill>
        <p:spPr bwMode="auto">
          <a:xfrm>
            <a:off x="5799173" y="2564186"/>
            <a:ext cx="2987669" cy="2222136"/>
          </a:xfrm>
          <a:prstGeom prst="rect">
            <a:avLst/>
          </a:prstGeom>
          <a:noFill/>
          <a:effectLst>
            <a:outerShdw blurRad="50800" dist="38100" dir="2700000" algn="tl" rotWithShape="0">
              <a:prstClr val="black">
                <a:alpha val="40000"/>
              </a:prstClr>
            </a:outerShdw>
          </a:effectLst>
        </p:spPr>
      </p:pic>
      <p:sp>
        <p:nvSpPr>
          <p:cNvPr id="2" name="Заголовок 1"/>
          <p:cNvSpPr>
            <a:spLocks noGrp="1"/>
          </p:cNvSpPr>
          <p:nvPr>
            <p:ph type="title"/>
          </p:nvPr>
        </p:nvSpPr>
        <p:spPr/>
        <p:txBody>
          <a:bodyPr/>
          <a:lstStyle/>
          <a:p>
            <a:r>
              <a:rPr lang="ru-RU" dirty="0" smtClean="0"/>
              <a:t>Вопросы и задания</a:t>
            </a:r>
            <a:endParaRPr lang="ru-RU" dirty="0"/>
          </a:p>
        </p:txBody>
      </p:sp>
      <p:sp>
        <p:nvSpPr>
          <p:cNvPr id="3" name="Содержимое 2"/>
          <p:cNvSpPr>
            <a:spLocks noGrp="1"/>
          </p:cNvSpPr>
          <p:nvPr>
            <p:ph idx="1"/>
          </p:nvPr>
        </p:nvSpPr>
        <p:spPr>
          <a:xfrm>
            <a:off x="642910" y="1071546"/>
            <a:ext cx="8215369" cy="1428760"/>
          </a:xfrm>
        </p:spPr>
        <p:txBody>
          <a:bodyPr/>
          <a:lstStyle/>
          <a:p>
            <a:r>
              <a:rPr lang="ru-RU" b="1" dirty="0" smtClean="0">
                <a:solidFill>
                  <a:srgbClr val="0070C0"/>
                </a:solidFill>
              </a:rPr>
              <a:t>3.</a:t>
            </a:r>
            <a:r>
              <a:rPr lang="ru-RU" dirty="0" smtClean="0"/>
              <a:t> Из </a:t>
            </a:r>
            <a:r>
              <a:rPr lang="ru-RU" i="1" dirty="0" smtClean="0"/>
              <a:t>100</a:t>
            </a:r>
            <a:r>
              <a:rPr lang="ru-RU" dirty="0" smtClean="0"/>
              <a:t> человек </a:t>
            </a:r>
            <a:r>
              <a:rPr lang="ru-RU" i="1" dirty="0" smtClean="0"/>
              <a:t>85</a:t>
            </a:r>
            <a:r>
              <a:rPr lang="ru-RU" dirty="0" smtClean="0"/>
              <a:t> знают английский язык, </a:t>
            </a:r>
            <a:r>
              <a:rPr lang="ru-RU" i="1" dirty="0" smtClean="0"/>
              <a:t>80</a:t>
            </a:r>
            <a:r>
              <a:rPr lang="ru-RU" dirty="0" smtClean="0"/>
              <a:t> - испанский, </a:t>
            </a:r>
            <a:r>
              <a:rPr lang="ru-RU" i="1" dirty="0" smtClean="0"/>
              <a:t>75 </a:t>
            </a:r>
            <a:r>
              <a:rPr lang="ru-RU" dirty="0" smtClean="0"/>
              <a:t>- немецкий. </a:t>
            </a:r>
            <a:r>
              <a:rPr lang="ru-RU" i="1" dirty="0" smtClean="0"/>
              <a:t>Каждый владеет хотя бы одним языком</a:t>
            </a:r>
            <a:r>
              <a:rPr lang="ru-RU" dirty="0" smtClean="0"/>
              <a:t>. Сколько человек знают все три языка? Укажите множество решений.</a:t>
            </a:r>
            <a:endParaRPr lang="ru-RU" dirty="0"/>
          </a:p>
        </p:txBody>
      </p:sp>
      <p:sp>
        <p:nvSpPr>
          <p:cNvPr id="14" name="011"/>
          <p:cNvSpPr txBox="1">
            <a:spLocks/>
          </p:cNvSpPr>
          <p:nvPr/>
        </p:nvSpPr>
        <p:spPr>
          <a:xfrm>
            <a:off x="642910" y="2428868"/>
            <a:ext cx="5072098" cy="428628"/>
          </a:xfrm>
          <a:prstGeom prst="rect">
            <a:avLst/>
          </a:prstGeom>
        </p:spPr>
        <p:txBody>
          <a:bodyPr vert="horz" lIns="91440" tIns="45720" rIns="91440" bIns="45720" rtlCol="0">
            <a:noAutofit/>
          </a:bodyPr>
          <a:lstStyle/>
          <a:p>
            <a:pPr lvl="0" algn="just">
              <a:spcBef>
                <a:spcPct val="20000"/>
              </a:spcBef>
            </a:pPr>
            <a:r>
              <a:rPr lang="ru-RU" sz="2200" b="1" dirty="0" smtClean="0">
                <a:solidFill>
                  <a:srgbClr val="0070C0"/>
                </a:solidFill>
                <a:latin typeface="Arial" pitchFamily="34" charset="0"/>
                <a:cs typeface="Arial" pitchFamily="34" charset="0"/>
              </a:rPr>
              <a:t>Решение (один из способов): </a:t>
            </a:r>
            <a:endParaRPr lang="ru-RU" sz="2200" b="1" dirty="0">
              <a:solidFill>
                <a:srgbClr val="0070C0"/>
              </a:solidFill>
              <a:latin typeface="Arial" pitchFamily="34" charset="0"/>
              <a:cs typeface="Arial" pitchFamily="34" charset="0"/>
            </a:endParaRPr>
          </a:p>
        </p:txBody>
      </p:sp>
      <p:sp>
        <p:nvSpPr>
          <p:cNvPr id="15" name="02"/>
          <p:cNvSpPr txBox="1">
            <a:spLocks/>
          </p:cNvSpPr>
          <p:nvPr/>
        </p:nvSpPr>
        <p:spPr>
          <a:xfrm>
            <a:off x="642910" y="2786058"/>
            <a:ext cx="3714776" cy="785818"/>
          </a:xfrm>
          <a:prstGeom prst="rect">
            <a:avLst/>
          </a:prstGeom>
        </p:spPr>
        <p:txBody>
          <a:bodyPr vert="horz" lIns="91440" tIns="45720" rIns="91440" bIns="45720" rtlCol="0">
            <a:noAutofit/>
          </a:bodyPr>
          <a:lstStyle/>
          <a:p>
            <a:pPr marL="361950" lvl="0" indent="-361950">
              <a:spcBef>
                <a:spcPct val="20000"/>
              </a:spcBef>
            </a:pPr>
            <a:r>
              <a:rPr lang="ru-RU" sz="2200" dirty="0" smtClean="0">
                <a:latin typeface="Arial" pitchFamily="34" charset="0"/>
                <a:cs typeface="Arial" pitchFamily="34" charset="0"/>
              </a:rPr>
              <a:t>1. 100 - 85 = 15 (чел.) –</a:t>
            </a:r>
            <a:br>
              <a:rPr lang="ru-RU" sz="2200" dirty="0" smtClean="0">
                <a:latin typeface="Arial" pitchFamily="34" charset="0"/>
                <a:cs typeface="Arial" pitchFamily="34" charset="0"/>
              </a:rPr>
            </a:br>
            <a:r>
              <a:rPr lang="ru-RU" sz="2200" dirty="0" smtClean="0">
                <a:latin typeface="Arial" pitchFamily="34" charset="0"/>
                <a:cs typeface="Arial" pitchFamily="34" charset="0"/>
              </a:rPr>
              <a:t>не знают английского</a:t>
            </a:r>
          </a:p>
          <a:p>
            <a:pPr lvl="0" algn="just">
              <a:spcBef>
                <a:spcPct val="20000"/>
              </a:spcBef>
            </a:pPr>
            <a:endParaRPr lang="ru-RU" sz="2200" dirty="0">
              <a:latin typeface="Arial" pitchFamily="34" charset="0"/>
              <a:cs typeface="Arial" pitchFamily="34" charset="0"/>
            </a:endParaRPr>
          </a:p>
        </p:txBody>
      </p:sp>
      <p:sp>
        <p:nvSpPr>
          <p:cNvPr id="16" name="021"/>
          <p:cNvSpPr txBox="1">
            <a:spLocks/>
          </p:cNvSpPr>
          <p:nvPr/>
        </p:nvSpPr>
        <p:spPr>
          <a:xfrm>
            <a:off x="714348" y="6143644"/>
            <a:ext cx="7072362" cy="428628"/>
          </a:xfrm>
          <a:prstGeom prst="rect">
            <a:avLst/>
          </a:prstGeom>
        </p:spPr>
        <p:txBody>
          <a:bodyPr vert="horz" lIns="91440" tIns="45720" rIns="91440" bIns="45720" rtlCol="0">
            <a:noAutofit/>
          </a:bodyPr>
          <a:lstStyle/>
          <a:p>
            <a:pPr lvl="0" algn="just">
              <a:spcBef>
                <a:spcPct val="20000"/>
              </a:spcBef>
            </a:pPr>
            <a:r>
              <a:rPr lang="ru-RU" sz="2200" b="1" dirty="0" smtClean="0">
                <a:solidFill>
                  <a:srgbClr val="0070C0"/>
                </a:solidFill>
                <a:latin typeface="Arial" pitchFamily="34" charset="0"/>
                <a:cs typeface="Arial" pitchFamily="34" charset="0"/>
              </a:rPr>
              <a:t>Ответ: от </a:t>
            </a:r>
            <a:r>
              <a:rPr lang="ru-RU" sz="2200" b="1" i="1" dirty="0" smtClean="0">
                <a:solidFill>
                  <a:srgbClr val="0070C0"/>
                </a:solidFill>
                <a:latin typeface="Arial" pitchFamily="34" charset="0"/>
                <a:cs typeface="Arial" pitchFamily="34" charset="0"/>
              </a:rPr>
              <a:t>40 до 70 человек включительно</a:t>
            </a:r>
            <a:endParaRPr lang="ru-RU" sz="2200" b="1" dirty="0">
              <a:solidFill>
                <a:srgbClr val="0070C0"/>
              </a:solidFill>
              <a:latin typeface="Arial" pitchFamily="34" charset="0"/>
              <a:cs typeface="Arial" pitchFamily="34" charset="0"/>
            </a:endParaRPr>
          </a:p>
        </p:txBody>
      </p:sp>
      <p:pic>
        <p:nvPicPr>
          <p:cNvPr id="43013" name="англ" descr="C:\Documents and Settings\Администратор.HOME-FDD52612A3\Рабочий стол\Ирина_Раб стол\10-17\17501.png"/>
          <p:cNvPicPr>
            <a:picLocks noChangeAspect="1" noChangeArrowheads="1"/>
          </p:cNvPicPr>
          <p:nvPr/>
        </p:nvPicPr>
        <p:blipFill>
          <a:blip r:embed="rId3" cstate="print"/>
          <a:srcRect/>
          <a:stretch>
            <a:fillRect/>
          </a:stretch>
        </p:blipFill>
        <p:spPr bwMode="auto">
          <a:xfrm>
            <a:off x="5895844" y="2637996"/>
            <a:ext cx="2794326" cy="2074516"/>
          </a:xfrm>
          <a:prstGeom prst="rect">
            <a:avLst/>
          </a:prstGeom>
          <a:noFill/>
        </p:spPr>
      </p:pic>
      <p:pic>
        <p:nvPicPr>
          <p:cNvPr id="43010" name="Исп" descr="C:\Documents and Settings\Администратор.HOME-FDD52612A3\Рабочий стол\Ирина_Раб стол\10-17\17502.png"/>
          <p:cNvPicPr>
            <a:picLocks noChangeAspect="1" noChangeArrowheads="1"/>
          </p:cNvPicPr>
          <p:nvPr/>
        </p:nvPicPr>
        <p:blipFill>
          <a:blip r:embed="rId4" cstate="print"/>
          <a:srcRect/>
          <a:stretch>
            <a:fillRect/>
          </a:stretch>
        </p:blipFill>
        <p:spPr bwMode="auto">
          <a:xfrm>
            <a:off x="5952671" y="2679800"/>
            <a:ext cx="2680672" cy="1990909"/>
          </a:xfrm>
          <a:prstGeom prst="rect">
            <a:avLst/>
          </a:prstGeom>
          <a:noFill/>
        </p:spPr>
      </p:pic>
      <p:pic>
        <p:nvPicPr>
          <p:cNvPr id="43011" name="Нем" descr="C:\Documents and Settings\Администратор.HOME-FDD52612A3\Рабочий стол\Ирина_Раб стол\10-17\17503.png"/>
          <p:cNvPicPr>
            <a:picLocks noChangeAspect="1" noChangeArrowheads="1"/>
          </p:cNvPicPr>
          <p:nvPr/>
        </p:nvPicPr>
        <p:blipFill>
          <a:blip r:embed="rId5" cstate="print"/>
          <a:srcRect/>
          <a:stretch>
            <a:fillRect/>
          </a:stretch>
        </p:blipFill>
        <p:spPr bwMode="auto">
          <a:xfrm>
            <a:off x="5955938" y="2683066"/>
            <a:ext cx="2674139" cy="1984376"/>
          </a:xfrm>
          <a:prstGeom prst="rect">
            <a:avLst/>
          </a:prstGeom>
          <a:noFill/>
        </p:spPr>
      </p:pic>
      <p:grpSp>
        <p:nvGrpSpPr>
          <p:cNvPr id="51" name="Группа 50"/>
          <p:cNvGrpSpPr/>
          <p:nvPr/>
        </p:nvGrpSpPr>
        <p:grpSpPr>
          <a:xfrm>
            <a:off x="6413625" y="2702831"/>
            <a:ext cx="1763613" cy="1826118"/>
            <a:chOff x="5786446" y="2498047"/>
            <a:chExt cx="2143140" cy="2219096"/>
          </a:xfrm>
        </p:grpSpPr>
        <p:sp>
          <p:nvSpPr>
            <p:cNvPr id="46" name="TextBox 45"/>
            <p:cNvSpPr txBox="1"/>
            <p:nvPr/>
          </p:nvSpPr>
          <p:spPr>
            <a:xfrm>
              <a:off x="5786446" y="2498047"/>
              <a:ext cx="1000132" cy="523613"/>
            </a:xfrm>
            <a:prstGeom prst="rect">
              <a:avLst/>
            </a:prstGeom>
            <a:noFill/>
          </p:spPr>
          <p:txBody>
            <a:bodyPr wrap="square" rtlCol="0">
              <a:spAutoFit/>
            </a:bodyPr>
            <a:lstStyle/>
            <a:p>
              <a:pPr algn="ctr"/>
              <a:r>
                <a:rPr lang="ru-RU" sz="2200" b="1" dirty="0" err="1" smtClean="0">
                  <a:latin typeface="Arial" pitchFamily="34" charset="0"/>
                  <a:cs typeface="Arial" pitchFamily="34" charset="0"/>
                </a:rPr>
                <a:t>Анг</a:t>
              </a:r>
              <a:r>
                <a:rPr lang="ru-RU" sz="2200" b="1" dirty="0" smtClean="0">
                  <a:latin typeface="Arial" pitchFamily="34" charset="0"/>
                  <a:cs typeface="Arial" pitchFamily="34" charset="0"/>
                </a:rPr>
                <a:t>.</a:t>
              </a:r>
              <a:endParaRPr lang="ru-RU" sz="2200" b="1" dirty="0">
                <a:latin typeface="Arial" pitchFamily="34" charset="0"/>
                <a:cs typeface="Arial" pitchFamily="34" charset="0"/>
              </a:endParaRPr>
            </a:p>
          </p:txBody>
        </p:sp>
        <p:sp>
          <p:nvSpPr>
            <p:cNvPr id="47" name="TextBox 46"/>
            <p:cNvSpPr txBox="1"/>
            <p:nvPr/>
          </p:nvSpPr>
          <p:spPr>
            <a:xfrm>
              <a:off x="6929454" y="2498047"/>
              <a:ext cx="1000132" cy="430887"/>
            </a:xfrm>
            <a:prstGeom prst="rect">
              <a:avLst/>
            </a:prstGeom>
            <a:noFill/>
          </p:spPr>
          <p:txBody>
            <a:bodyPr wrap="square" rtlCol="0">
              <a:spAutoFit/>
            </a:bodyPr>
            <a:lstStyle/>
            <a:p>
              <a:pPr algn="ctr"/>
              <a:r>
                <a:rPr lang="ru-RU" sz="2200" b="1" dirty="0" smtClean="0">
                  <a:latin typeface="Arial" pitchFamily="34" charset="0"/>
                  <a:cs typeface="Arial" pitchFamily="34" charset="0"/>
                </a:rPr>
                <a:t>Исп.</a:t>
              </a:r>
              <a:endParaRPr lang="ru-RU" sz="2200" b="1" dirty="0">
                <a:latin typeface="Arial" pitchFamily="34" charset="0"/>
                <a:cs typeface="Arial" pitchFamily="34" charset="0"/>
              </a:endParaRPr>
            </a:p>
          </p:txBody>
        </p:sp>
        <p:sp>
          <p:nvSpPr>
            <p:cNvPr id="48" name="TextBox 47"/>
            <p:cNvSpPr txBox="1"/>
            <p:nvPr/>
          </p:nvSpPr>
          <p:spPr>
            <a:xfrm>
              <a:off x="6357950" y="4286256"/>
              <a:ext cx="1000132" cy="430887"/>
            </a:xfrm>
            <a:prstGeom prst="rect">
              <a:avLst/>
            </a:prstGeom>
            <a:noFill/>
          </p:spPr>
          <p:txBody>
            <a:bodyPr wrap="square" rtlCol="0">
              <a:spAutoFit/>
            </a:bodyPr>
            <a:lstStyle/>
            <a:p>
              <a:pPr algn="ctr"/>
              <a:r>
                <a:rPr lang="ru-RU" sz="2200" b="1" dirty="0" smtClean="0">
                  <a:latin typeface="Arial" pitchFamily="34" charset="0"/>
                  <a:cs typeface="Arial" pitchFamily="34" charset="0"/>
                </a:rPr>
                <a:t>Нем.</a:t>
              </a:r>
              <a:endParaRPr lang="ru-RU" sz="2200" b="1" dirty="0">
                <a:latin typeface="Arial" pitchFamily="34" charset="0"/>
                <a:cs typeface="Arial" pitchFamily="34" charset="0"/>
              </a:endParaRPr>
            </a:p>
          </p:txBody>
        </p:sp>
        <p:sp>
          <p:nvSpPr>
            <p:cNvPr id="50" name="TextBox 49"/>
            <p:cNvSpPr txBox="1"/>
            <p:nvPr/>
          </p:nvSpPr>
          <p:spPr>
            <a:xfrm>
              <a:off x="6368074" y="3287660"/>
              <a:ext cx="1000132" cy="430888"/>
            </a:xfrm>
            <a:prstGeom prst="rect">
              <a:avLst/>
            </a:prstGeom>
            <a:noFill/>
          </p:spPr>
          <p:txBody>
            <a:bodyPr wrap="square" rtlCol="0">
              <a:spAutoFit/>
            </a:bodyPr>
            <a:lstStyle/>
            <a:p>
              <a:pPr algn="ctr"/>
              <a:r>
                <a:rPr lang="ru-RU" sz="2200" b="1" dirty="0" smtClean="0">
                  <a:latin typeface="Arial" pitchFamily="34" charset="0"/>
                  <a:cs typeface="Arial" pitchFamily="34" charset="0"/>
                </a:rPr>
                <a:t>?</a:t>
              </a:r>
              <a:endParaRPr lang="ru-RU" sz="2200" b="1" dirty="0">
                <a:latin typeface="Arial" pitchFamily="34" charset="0"/>
                <a:cs typeface="Arial" pitchFamily="34" charset="0"/>
              </a:endParaRPr>
            </a:p>
          </p:txBody>
        </p:sp>
      </p:grpSp>
      <p:sp>
        <p:nvSpPr>
          <p:cNvPr id="52" name="02"/>
          <p:cNvSpPr txBox="1">
            <a:spLocks/>
          </p:cNvSpPr>
          <p:nvPr/>
        </p:nvSpPr>
        <p:spPr>
          <a:xfrm>
            <a:off x="642910" y="3500438"/>
            <a:ext cx="3714776" cy="785818"/>
          </a:xfrm>
          <a:prstGeom prst="rect">
            <a:avLst/>
          </a:prstGeom>
        </p:spPr>
        <p:txBody>
          <a:bodyPr vert="horz" lIns="91440" tIns="45720" rIns="91440" bIns="45720" rtlCol="0">
            <a:noAutofit/>
          </a:bodyPr>
          <a:lstStyle/>
          <a:p>
            <a:pPr marL="361950" lvl="0" indent="-361950">
              <a:spcBef>
                <a:spcPct val="20000"/>
              </a:spcBef>
            </a:pPr>
            <a:r>
              <a:rPr lang="ru-RU" sz="2200" dirty="0" smtClean="0">
                <a:latin typeface="Arial" pitchFamily="34" charset="0"/>
                <a:cs typeface="Arial" pitchFamily="34" charset="0"/>
              </a:rPr>
              <a:t>2. 100 - 80 = 20 (чел.) –</a:t>
            </a:r>
            <a:br>
              <a:rPr lang="ru-RU" sz="2200" dirty="0" smtClean="0">
                <a:latin typeface="Arial" pitchFamily="34" charset="0"/>
                <a:cs typeface="Arial" pitchFamily="34" charset="0"/>
              </a:rPr>
            </a:br>
            <a:r>
              <a:rPr lang="ru-RU" sz="2200" dirty="0" smtClean="0">
                <a:latin typeface="Arial" pitchFamily="34" charset="0"/>
                <a:cs typeface="Arial" pitchFamily="34" charset="0"/>
              </a:rPr>
              <a:t>не знают испанского</a:t>
            </a:r>
          </a:p>
          <a:p>
            <a:pPr lvl="0" algn="just">
              <a:spcBef>
                <a:spcPct val="20000"/>
              </a:spcBef>
            </a:pPr>
            <a:endParaRPr lang="ru-RU" sz="2200" dirty="0">
              <a:latin typeface="Arial" pitchFamily="34" charset="0"/>
              <a:cs typeface="Arial" pitchFamily="34" charset="0"/>
            </a:endParaRPr>
          </a:p>
        </p:txBody>
      </p:sp>
      <p:sp>
        <p:nvSpPr>
          <p:cNvPr id="53" name="02"/>
          <p:cNvSpPr txBox="1">
            <a:spLocks/>
          </p:cNvSpPr>
          <p:nvPr/>
        </p:nvSpPr>
        <p:spPr>
          <a:xfrm>
            <a:off x="642910" y="4143380"/>
            <a:ext cx="3714776" cy="785818"/>
          </a:xfrm>
          <a:prstGeom prst="rect">
            <a:avLst/>
          </a:prstGeom>
        </p:spPr>
        <p:txBody>
          <a:bodyPr vert="horz" lIns="91440" tIns="45720" rIns="91440" bIns="45720" rtlCol="0">
            <a:noAutofit/>
          </a:bodyPr>
          <a:lstStyle/>
          <a:p>
            <a:pPr marL="361950" lvl="0" indent="-361950">
              <a:spcBef>
                <a:spcPct val="20000"/>
              </a:spcBef>
            </a:pPr>
            <a:r>
              <a:rPr lang="ru-RU" sz="2200" dirty="0" smtClean="0">
                <a:latin typeface="Arial" pitchFamily="34" charset="0"/>
                <a:cs typeface="Arial" pitchFamily="34" charset="0"/>
              </a:rPr>
              <a:t>3. 100 - 75 = 25 (чел.) –</a:t>
            </a:r>
            <a:br>
              <a:rPr lang="ru-RU" sz="2200" dirty="0" smtClean="0">
                <a:latin typeface="Arial" pitchFamily="34" charset="0"/>
                <a:cs typeface="Arial" pitchFamily="34" charset="0"/>
              </a:rPr>
            </a:br>
            <a:r>
              <a:rPr lang="ru-RU" sz="2200" dirty="0" smtClean="0">
                <a:latin typeface="Arial" pitchFamily="34" charset="0"/>
                <a:cs typeface="Arial" pitchFamily="34" charset="0"/>
              </a:rPr>
              <a:t>не знают немецкого</a:t>
            </a:r>
          </a:p>
          <a:p>
            <a:pPr lvl="0" algn="just">
              <a:spcBef>
                <a:spcPct val="20000"/>
              </a:spcBef>
            </a:pPr>
            <a:endParaRPr lang="ru-RU" sz="2200" dirty="0">
              <a:latin typeface="Arial" pitchFamily="34" charset="0"/>
              <a:cs typeface="Arial" pitchFamily="34" charset="0"/>
            </a:endParaRPr>
          </a:p>
        </p:txBody>
      </p:sp>
      <p:sp>
        <p:nvSpPr>
          <p:cNvPr id="54" name="02"/>
          <p:cNvSpPr txBox="1">
            <a:spLocks/>
          </p:cNvSpPr>
          <p:nvPr/>
        </p:nvSpPr>
        <p:spPr>
          <a:xfrm>
            <a:off x="642910" y="4786322"/>
            <a:ext cx="3714776" cy="785818"/>
          </a:xfrm>
          <a:prstGeom prst="rect">
            <a:avLst/>
          </a:prstGeom>
        </p:spPr>
        <p:txBody>
          <a:bodyPr vert="horz" lIns="91440" tIns="45720" rIns="91440" bIns="45720" rtlCol="0">
            <a:noAutofit/>
          </a:bodyPr>
          <a:lstStyle/>
          <a:p>
            <a:pPr marL="361950" lvl="0" indent="-361950">
              <a:spcBef>
                <a:spcPct val="20000"/>
              </a:spcBef>
            </a:pPr>
            <a:r>
              <a:rPr lang="ru-RU" sz="2200" dirty="0" smtClean="0">
                <a:latin typeface="Arial" pitchFamily="34" charset="0"/>
                <a:cs typeface="Arial" pitchFamily="34" charset="0"/>
              </a:rPr>
              <a:t>4. 15 + 20 +25 = 60 (чел.) –</a:t>
            </a:r>
            <a:br>
              <a:rPr lang="ru-RU" sz="2200" dirty="0" smtClean="0">
                <a:latin typeface="Arial" pitchFamily="34" charset="0"/>
                <a:cs typeface="Arial" pitchFamily="34" charset="0"/>
              </a:rPr>
            </a:br>
            <a:r>
              <a:rPr lang="ru-RU" sz="2200" dirty="0" smtClean="0">
                <a:latin typeface="Arial" pitchFamily="34" charset="0"/>
                <a:cs typeface="Arial" pitchFamily="34" charset="0"/>
              </a:rPr>
              <a:t>могут знать два языка</a:t>
            </a:r>
            <a:endParaRPr lang="ru-RU" sz="2200" dirty="0">
              <a:latin typeface="Arial" pitchFamily="34" charset="0"/>
              <a:cs typeface="Arial" pitchFamily="34" charset="0"/>
            </a:endParaRPr>
          </a:p>
        </p:txBody>
      </p:sp>
      <p:sp>
        <p:nvSpPr>
          <p:cNvPr id="55" name="02"/>
          <p:cNvSpPr txBox="1">
            <a:spLocks/>
          </p:cNvSpPr>
          <p:nvPr/>
        </p:nvSpPr>
        <p:spPr>
          <a:xfrm>
            <a:off x="642910" y="5429264"/>
            <a:ext cx="3714776" cy="785818"/>
          </a:xfrm>
          <a:prstGeom prst="rect">
            <a:avLst/>
          </a:prstGeom>
        </p:spPr>
        <p:txBody>
          <a:bodyPr vert="horz" lIns="91440" tIns="45720" rIns="91440" bIns="45720" rtlCol="0">
            <a:noAutofit/>
          </a:bodyPr>
          <a:lstStyle/>
          <a:p>
            <a:pPr marL="361950" lvl="0" indent="-361950">
              <a:spcBef>
                <a:spcPct val="20000"/>
              </a:spcBef>
            </a:pPr>
            <a:r>
              <a:rPr lang="ru-RU" sz="2200" dirty="0" smtClean="0">
                <a:latin typeface="Arial" pitchFamily="34" charset="0"/>
                <a:cs typeface="Arial" pitchFamily="34" charset="0"/>
              </a:rPr>
              <a:t>5. 100 - 60 = 40 (чел.) –</a:t>
            </a:r>
            <a:br>
              <a:rPr lang="ru-RU" sz="2200" dirty="0" smtClean="0">
                <a:latin typeface="Arial" pitchFamily="34" charset="0"/>
                <a:cs typeface="Arial" pitchFamily="34" charset="0"/>
              </a:rPr>
            </a:br>
            <a:r>
              <a:rPr lang="ru-RU" sz="2200" dirty="0" smtClean="0">
                <a:latin typeface="Arial" pitchFamily="34" charset="0"/>
                <a:cs typeface="Arial" pitchFamily="34" charset="0"/>
              </a:rPr>
              <a:t>знают три языка</a:t>
            </a:r>
            <a:endParaRPr lang="ru-RU" sz="2200" dirty="0">
              <a:latin typeface="Arial" pitchFamily="34" charset="0"/>
              <a:cs typeface="Arial" pitchFamily="34" charset="0"/>
            </a:endParaRPr>
          </a:p>
        </p:txBody>
      </p:sp>
      <p:sp>
        <p:nvSpPr>
          <p:cNvPr id="20" name="02"/>
          <p:cNvSpPr txBox="1">
            <a:spLocks/>
          </p:cNvSpPr>
          <p:nvPr/>
        </p:nvSpPr>
        <p:spPr>
          <a:xfrm>
            <a:off x="4500562" y="4786322"/>
            <a:ext cx="4643438" cy="785818"/>
          </a:xfrm>
          <a:prstGeom prst="rect">
            <a:avLst/>
          </a:prstGeom>
        </p:spPr>
        <p:txBody>
          <a:bodyPr vert="horz" lIns="91440" tIns="45720" rIns="91440" bIns="45720" rtlCol="0">
            <a:noAutofit/>
          </a:bodyPr>
          <a:lstStyle/>
          <a:p>
            <a:pPr marL="361950" lvl="0" indent="-361950">
              <a:spcBef>
                <a:spcPct val="20000"/>
              </a:spcBef>
            </a:pPr>
            <a:r>
              <a:rPr lang="ru-RU" sz="2200" dirty="0" smtClean="0">
                <a:latin typeface="Arial" pitchFamily="34" charset="0"/>
                <a:cs typeface="Arial" pitchFamily="34" charset="0"/>
              </a:rPr>
              <a:t>4. (15 + 20 +25) : 2 = 30 (чел.) –</a:t>
            </a:r>
            <a:br>
              <a:rPr lang="ru-RU" sz="2200" dirty="0" smtClean="0">
                <a:latin typeface="Arial" pitchFamily="34" charset="0"/>
                <a:cs typeface="Arial" pitchFamily="34" charset="0"/>
              </a:rPr>
            </a:br>
            <a:r>
              <a:rPr lang="ru-RU" sz="2200" dirty="0" smtClean="0">
                <a:latin typeface="Arial" pitchFamily="34" charset="0"/>
                <a:cs typeface="Arial" pitchFamily="34" charset="0"/>
              </a:rPr>
              <a:t>могут знать только один язык</a:t>
            </a:r>
            <a:endParaRPr lang="ru-RU" sz="2200" dirty="0">
              <a:latin typeface="Arial" pitchFamily="34" charset="0"/>
              <a:cs typeface="Arial" pitchFamily="34" charset="0"/>
            </a:endParaRPr>
          </a:p>
        </p:txBody>
      </p:sp>
      <p:sp>
        <p:nvSpPr>
          <p:cNvPr id="21" name="02"/>
          <p:cNvSpPr txBox="1">
            <a:spLocks/>
          </p:cNvSpPr>
          <p:nvPr/>
        </p:nvSpPr>
        <p:spPr>
          <a:xfrm>
            <a:off x="4500562" y="5429264"/>
            <a:ext cx="4286280" cy="785818"/>
          </a:xfrm>
          <a:prstGeom prst="rect">
            <a:avLst/>
          </a:prstGeom>
        </p:spPr>
        <p:txBody>
          <a:bodyPr vert="horz" lIns="91440" tIns="45720" rIns="91440" bIns="45720" rtlCol="0">
            <a:noAutofit/>
          </a:bodyPr>
          <a:lstStyle/>
          <a:p>
            <a:pPr marL="361950" lvl="0" indent="-361950">
              <a:spcBef>
                <a:spcPct val="20000"/>
              </a:spcBef>
            </a:pPr>
            <a:r>
              <a:rPr lang="ru-RU" sz="2200" dirty="0" smtClean="0">
                <a:latin typeface="Arial" pitchFamily="34" charset="0"/>
                <a:cs typeface="Arial" pitchFamily="34" charset="0"/>
              </a:rPr>
              <a:t>5. 100 - 30 = 70 (чел.) –</a:t>
            </a:r>
            <a:br>
              <a:rPr lang="ru-RU" sz="2200" dirty="0" smtClean="0">
                <a:latin typeface="Arial" pitchFamily="34" charset="0"/>
                <a:cs typeface="Arial" pitchFamily="34" charset="0"/>
              </a:rPr>
            </a:br>
            <a:r>
              <a:rPr lang="ru-RU" sz="2200" dirty="0" smtClean="0">
                <a:latin typeface="Arial" pitchFamily="34" charset="0"/>
                <a:cs typeface="Arial" pitchFamily="34" charset="0"/>
              </a:rPr>
              <a:t>знают три языка</a:t>
            </a:r>
            <a:endParaRPr lang="ru-RU" sz="2200" dirty="0">
              <a:latin typeface="Arial" pitchFamily="34" charset="0"/>
              <a:cs typeface="Arial" pitchFamily="34" charset="0"/>
            </a:endParaRPr>
          </a:p>
        </p:txBody>
      </p:sp>
      <p:sp>
        <p:nvSpPr>
          <p:cNvPr id="25" name="Прямоугольник 24"/>
          <p:cNvSpPr/>
          <p:nvPr/>
        </p:nvSpPr>
        <p:spPr>
          <a:xfrm>
            <a:off x="4071934" y="4405978"/>
            <a:ext cx="878767" cy="523220"/>
          </a:xfrm>
          <a:prstGeom prst="rect">
            <a:avLst/>
          </a:prstGeom>
          <a:noFill/>
        </p:spPr>
        <p:txBody>
          <a:bodyPr wrap="none" lIns="91440" tIns="45720" rIns="91440" bIns="45720">
            <a:spAutoFit/>
          </a:bodyPr>
          <a:lstStyle/>
          <a:p>
            <a:pPr algn="ctr"/>
            <a:r>
              <a:rPr lang="ru-RU" sz="2800" b="1" cap="none" spc="0" dirty="0" smtClean="0">
                <a:ln w="10541" cmpd="sng">
                  <a:solidFill>
                    <a:srgbClr val="C00000"/>
                  </a:solidFill>
                  <a:prstDash val="solid"/>
                </a:ln>
                <a:solidFill>
                  <a:srgbClr val="C00000"/>
                </a:solidFill>
                <a:effectLst/>
              </a:rPr>
              <a:t>ИЛИ</a:t>
            </a:r>
            <a:endParaRPr lang="ru-RU" sz="2800" b="1" cap="none" spc="0" dirty="0">
              <a:ln w="10541" cmpd="sng">
                <a:solidFill>
                  <a:srgbClr val="C00000"/>
                </a:solidFill>
                <a:prstDash val="solid"/>
              </a:ln>
              <a:solidFill>
                <a:srgbClr val="C0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fade">
                                      <p:cBhvr>
                                        <p:cTn id="7" dur="500"/>
                                        <p:tgtEl>
                                          <p:spTgt spid="430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3010"/>
                                        </p:tgtEl>
                                        <p:attrNameLst>
                                          <p:attrName>style.visibility</p:attrName>
                                        </p:attrNameLst>
                                      </p:cBhvr>
                                      <p:to>
                                        <p:strVal val="visible"/>
                                      </p:to>
                                    </p:set>
                                    <p:animEffect transition="in" filter="fade">
                                      <p:cBhvr>
                                        <p:cTn id="16" dur="500"/>
                                        <p:tgtEl>
                                          <p:spTgt spid="430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10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011"/>
                                        </p:tgtEl>
                                        <p:attrNameLst>
                                          <p:attrName>style.visibility</p:attrName>
                                        </p:attrNameLst>
                                      </p:cBhvr>
                                      <p:to>
                                        <p:strVal val="visible"/>
                                      </p:to>
                                    </p:set>
                                    <p:animEffect transition="in" filter="fade">
                                      <p:cBhvr>
                                        <p:cTn id="25" dur="500"/>
                                        <p:tgtEl>
                                          <p:spTgt spid="4301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5" grpId="0"/>
      <p:bldP spid="16" grpId="0"/>
      <p:bldP spid="52" grpId="0"/>
      <p:bldP spid="53" grpId="0"/>
      <p:bldP spid="54" grpId="0"/>
      <p:bldP spid="55" grpId="0"/>
      <p:bldP spid="20" grpId="0"/>
      <p:bldP spid="21"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Ключевые слова</a:t>
            </a:r>
            <a:endParaRPr lang="ru-RU" dirty="0"/>
          </a:p>
        </p:txBody>
      </p:sp>
      <p:sp>
        <p:nvSpPr>
          <p:cNvPr id="3" name="Содержимое 2"/>
          <p:cNvSpPr>
            <a:spLocks noGrp="1"/>
          </p:cNvSpPr>
          <p:nvPr>
            <p:ph idx="1"/>
          </p:nvPr>
        </p:nvSpPr>
        <p:spPr/>
        <p:txBody>
          <a:bodyPr>
            <a:normAutofit/>
          </a:bodyPr>
          <a:lstStyle/>
          <a:p>
            <a:pPr marL="271463" indent="-271463"/>
            <a:r>
              <a:rPr lang="ru-RU" dirty="0" smtClean="0"/>
              <a:t>множество</a:t>
            </a:r>
          </a:p>
          <a:p>
            <a:pPr marL="271463" indent="-271463"/>
            <a:r>
              <a:rPr lang="ru-RU" dirty="0" smtClean="0"/>
              <a:t>пустое множество</a:t>
            </a:r>
          </a:p>
          <a:p>
            <a:pPr marL="271463" indent="-271463"/>
            <a:r>
              <a:rPr lang="ru-RU" dirty="0" smtClean="0"/>
              <a:t>пересечение двух множеств</a:t>
            </a:r>
          </a:p>
          <a:p>
            <a:pPr marL="271463" indent="-271463"/>
            <a:r>
              <a:rPr lang="ru-RU" dirty="0" smtClean="0"/>
              <a:t>объединение двух множеств </a:t>
            </a:r>
          </a:p>
          <a:p>
            <a:pPr marL="271463" indent="-271463"/>
            <a:r>
              <a:rPr lang="ru-RU" dirty="0" smtClean="0"/>
              <a:t>дополнение множества</a:t>
            </a:r>
          </a:p>
          <a:p>
            <a:pPr marL="271463" indent="-271463"/>
            <a:r>
              <a:rPr lang="ru-RU" dirty="0" smtClean="0"/>
              <a:t>мощность множества </a:t>
            </a:r>
          </a:p>
          <a:p>
            <a:pPr marL="271463" indent="-271463"/>
            <a:r>
              <a:rPr lang="ru-RU" dirty="0" smtClean="0"/>
              <a:t>формула включений-исключений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Информационные источники</a:t>
            </a:r>
            <a:endParaRPr lang="ru-RU" dirty="0"/>
          </a:p>
        </p:txBody>
      </p:sp>
      <p:sp>
        <p:nvSpPr>
          <p:cNvPr id="3" name="Содержимое 2"/>
          <p:cNvSpPr>
            <a:spLocks noGrp="1"/>
          </p:cNvSpPr>
          <p:nvPr>
            <p:ph idx="1"/>
          </p:nvPr>
        </p:nvSpPr>
        <p:spPr/>
        <p:txBody>
          <a:bodyPr/>
          <a:lstStyle/>
          <a:p>
            <a:pPr marL="177800" indent="-177800">
              <a:buFont typeface="Arial" pitchFamily="34" charset="0"/>
              <a:buChar char="•"/>
            </a:pPr>
            <a:r>
              <a:rPr lang="ru-RU" sz="1200" dirty="0" smtClean="0"/>
              <a:t>http://www.unikru.ru/userfiles/zoo-animal-friends-angela-waye.jpg</a:t>
            </a:r>
          </a:p>
          <a:p>
            <a:pPr marL="177800" indent="-177800">
              <a:buFont typeface="Arial" pitchFamily="34" charset="0"/>
              <a:buChar char="•"/>
            </a:pPr>
            <a:r>
              <a:rPr lang="ru-RU" sz="1200" dirty="0" smtClean="0"/>
              <a:t>http://download.4-designer.com/files/20140221/Childlike-cartoon-alphabet-vector-material-62504.jpg</a:t>
            </a:r>
          </a:p>
          <a:p>
            <a:pPr marL="177800" indent="-177800">
              <a:buFont typeface="Arial" pitchFamily="34" charset="0"/>
              <a:buChar char="•"/>
            </a:pPr>
            <a:r>
              <a:rPr lang="ru-RU" sz="1200" dirty="0" smtClean="0"/>
              <a:t>http://s4.pic4you.ru/y2014/07-04/12216/4477117.png</a:t>
            </a:r>
          </a:p>
          <a:p>
            <a:pPr marL="177800" indent="-177800">
              <a:buFont typeface="Arial" pitchFamily="34" charset="0"/>
              <a:buChar char="•"/>
            </a:pPr>
            <a:r>
              <a:rPr lang="ru-RU" sz="1200" dirty="0" smtClean="0"/>
              <a:t>http://azbukadekor.ru/upload/iblock/475/475cddb0ce49566682e02adfdffd946e.jpg</a:t>
            </a:r>
          </a:p>
          <a:p>
            <a:pPr marL="177800" indent="-177800">
              <a:buFont typeface="Arial" pitchFamily="34" charset="0"/>
              <a:buChar char="•"/>
            </a:pPr>
            <a:r>
              <a:rPr lang="ru-RU" sz="1200" dirty="0" smtClean="0"/>
              <a:t>http://st.gdefon.com/wallpapers_original/s/580857_babochki_raznotsvetnyie_radujnyie_5500x3765.jpg</a:t>
            </a:r>
          </a:p>
          <a:p>
            <a:pPr marL="177800" indent="-177800">
              <a:buFont typeface="Arial" pitchFamily="34" charset="0"/>
              <a:buChar char="•"/>
            </a:pPr>
            <a:r>
              <a:rPr lang="en-US" sz="1200" dirty="0" smtClean="0"/>
              <a:t>https://pixabay.com/static/uploads/photo/2013/07/12/13/16/pencil-146715__180.png</a:t>
            </a:r>
            <a:endParaRPr lang="ru-RU" sz="1200" dirty="0" smtClean="0"/>
          </a:p>
          <a:p>
            <a:pPr marL="177800" indent="-177800">
              <a:buFont typeface="Arial" pitchFamily="34" charset="0"/>
              <a:buChar char="•"/>
            </a:pPr>
            <a:endParaRPr lang="ru-RU" sz="1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Администратор.HOME-FDD52612A3\Рабочий стол\Ирина_Раб стол\10-17\17102.jpg"/>
          <p:cNvPicPr>
            <a:picLocks noChangeAspect="1" noChangeArrowheads="1"/>
          </p:cNvPicPr>
          <p:nvPr/>
        </p:nvPicPr>
        <p:blipFill>
          <a:blip r:embed="rId2"/>
          <a:srcRect r="1834"/>
          <a:stretch>
            <a:fillRect/>
          </a:stretch>
        </p:blipFill>
        <p:spPr bwMode="auto">
          <a:xfrm flipH="1">
            <a:off x="428596" y="555530"/>
            <a:ext cx="8286808" cy="4802296"/>
          </a:xfrm>
          <a:prstGeom prst="rect">
            <a:avLst/>
          </a:prstGeom>
          <a:noFill/>
        </p:spPr>
      </p:pic>
      <p:sp>
        <p:nvSpPr>
          <p:cNvPr id="2" name="Заголовок 1"/>
          <p:cNvSpPr>
            <a:spLocks noGrp="1"/>
          </p:cNvSpPr>
          <p:nvPr>
            <p:ph type="title"/>
          </p:nvPr>
        </p:nvSpPr>
        <p:spPr/>
        <p:txBody>
          <a:bodyPr/>
          <a:lstStyle/>
          <a:p>
            <a:r>
              <a:rPr lang="ru-RU" dirty="0" smtClean="0"/>
              <a:t>Понятие множества</a:t>
            </a:r>
            <a:endParaRPr lang="ru-RU" dirty="0"/>
          </a:p>
        </p:txBody>
      </p:sp>
      <p:pic>
        <p:nvPicPr>
          <p:cNvPr id="2053" name="Picture 5" descr="C:\Documents and Settings\Администратор.HOME-FDD52612A3\Рабочий стол\Ирина_Раб стол\10-17\17101.png"/>
          <p:cNvPicPr>
            <a:picLocks noChangeAspect="1" noChangeArrowheads="1"/>
          </p:cNvPicPr>
          <p:nvPr/>
        </p:nvPicPr>
        <p:blipFill>
          <a:blip r:embed="rId3" cstate="print"/>
          <a:srcRect/>
          <a:stretch>
            <a:fillRect/>
          </a:stretch>
        </p:blipFill>
        <p:spPr bwMode="auto">
          <a:xfrm>
            <a:off x="8286776" y="4143380"/>
            <a:ext cx="496959" cy="985350"/>
          </a:xfrm>
          <a:prstGeom prst="rect">
            <a:avLst/>
          </a:prstGeom>
          <a:noFill/>
          <a:effectLst>
            <a:outerShdw blurRad="50800" dist="38100" dir="2700000" algn="tl" rotWithShape="0">
              <a:prstClr val="black">
                <a:alpha val="40000"/>
              </a:prstClr>
            </a:outerShdw>
          </a:effectLst>
        </p:spPr>
      </p:pic>
      <p:pic>
        <p:nvPicPr>
          <p:cNvPr id="4099" name="Picture 3" descr="C:\Documents and Settings\Администратор.HOME-FDD52612A3\Рабочий стол\Ирина_Раб стол\10-17\171051.png"/>
          <p:cNvPicPr>
            <a:picLocks noChangeAspect="1" noChangeArrowheads="1"/>
          </p:cNvPicPr>
          <p:nvPr/>
        </p:nvPicPr>
        <p:blipFill>
          <a:blip r:embed="rId4" cstate="print"/>
          <a:srcRect/>
          <a:stretch>
            <a:fillRect/>
          </a:stretch>
        </p:blipFill>
        <p:spPr bwMode="auto">
          <a:xfrm>
            <a:off x="642910" y="1000108"/>
            <a:ext cx="1958937" cy="2000264"/>
          </a:xfrm>
          <a:prstGeom prst="rect">
            <a:avLst/>
          </a:prstGeom>
          <a:noFill/>
          <a:effectLst>
            <a:outerShdw blurRad="50800" dist="38100" dir="2700000" algn="tl" rotWithShape="0">
              <a:prstClr val="black">
                <a:alpha val="40000"/>
              </a:prstClr>
            </a:outerShdw>
          </a:effectLst>
        </p:spPr>
      </p:pic>
      <p:sp>
        <p:nvSpPr>
          <p:cNvPr id="12" name="Подзаголовок 5"/>
          <p:cNvSpPr txBox="1">
            <a:spLocks/>
          </p:cNvSpPr>
          <p:nvPr/>
        </p:nvSpPr>
        <p:spPr>
          <a:xfrm>
            <a:off x="1428728" y="5286388"/>
            <a:ext cx="7358113" cy="857256"/>
          </a:xfrm>
          <a:prstGeom prst="rect">
            <a:avLst/>
          </a:prstGeom>
          <a:noFill/>
        </p:spPr>
        <p:txBody>
          <a:bodyPr vert="horz" lIns="91440" tIns="45720" rIns="91440" bIns="45720" rtlCol="0">
            <a:noAutofit/>
          </a:bodyPr>
          <a:lstStyle/>
          <a:p>
            <a:pPr lvl="0" algn="just">
              <a:spcBef>
                <a:spcPct val="20000"/>
              </a:spcBef>
              <a:defRPr/>
            </a:pPr>
            <a:r>
              <a:rPr lang="ru-RU" sz="2200" b="1" dirty="0" smtClean="0">
                <a:latin typeface="Arial" pitchFamily="34" charset="0"/>
                <a:cs typeface="Arial" pitchFamily="34" charset="0"/>
              </a:rPr>
              <a:t>Множество </a:t>
            </a:r>
            <a:r>
              <a:rPr lang="ru-RU" sz="2200" dirty="0" smtClean="0">
                <a:latin typeface="Arial" pitchFamily="34" charset="0"/>
                <a:cs typeface="Arial" pitchFamily="34" charset="0"/>
              </a:rPr>
              <a:t>— совокупность объектов произвольной природы, которая рассматривается как единое целое.</a:t>
            </a:r>
            <a:endParaRPr kumimoji="0" lang="ru-RU" sz="220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3" name="Овал 12"/>
          <p:cNvSpPr/>
          <p:nvPr/>
        </p:nvSpPr>
        <p:spPr>
          <a:xfrm>
            <a:off x="678629" y="5286388"/>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14" name="Группа 7"/>
          <p:cNvGrpSpPr/>
          <p:nvPr/>
        </p:nvGrpSpPr>
        <p:grpSpPr>
          <a:xfrm>
            <a:off x="714348" y="5214951"/>
            <a:ext cx="8072494" cy="928693"/>
            <a:chOff x="428596" y="5072300"/>
            <a:chExt cx="5929354" cy="1694149"/>
          </a:xfrm>
        </p:grpSpPr>
        <p:cxnSp>
          <p:nvCxnSpPr>
            <p:cNvPr id="15" name="Прямая соединительная линия 14"/>
            <p:cNvCxnSpPr/>
            <p:nvPr/>
          </p:nvCxnSpPr>
          <p:spPr>
            <a:xfrm flipV="1">
              <a:off x="428596" y="5072300"/>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V="1">
              <a:off x="428596" y="6753269"/>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5125" name="Picture 5" descr="C:\Documents and Settings\Администратор.HOME-FDD52612A3\Рабочий стол\Ирина_Раб стол\10-17\4477117.png"/>
          <p:cNvPicPr>
            <a:picLocks noChangeAspect="1" noChangeArrowheads="1"/>
          </p:cNvPicPr>
          <p:nvPr/>
        </p:nvPicPr>
        <p:blipFill>
          <a:blip r:embed="rId5"/>
          <a:srcRect/>
          <a:stretch>
            <a:fillRect/>
          </a:stretch>
        </p:blipFill>
        <p:spPr bwMode="auto">
          <a:xfrm>
            <a:off x="3643306" y="1000108"/>
            <a:ext cx="2939942" cy="928694"/>
          </a:xfrm>
          <a:prstGeom prst="rect">
            <a:avLst/>
          </a:prstGeom>
          <a:noFill/>
          <a:effectLst>
            <a:outerShdw blurRad="50800" dist="38100" dir="2700000" algn="tl" rotWithShape="0">
              <a:prstClr val="black">
                <a:alpha val="40000"/>
              </a:prstClr>
            </a:outerShdw>
          </a:effectLst>
        </p:spPr>
      </p:pic>
      <p:pic>
        <p:nvPicPr>
          <p:cNvPr id="10243" name="Picture 3" descr="C:\Documents and Settings\Администратор.HOME-FDD52612A3\Рабочий стол\Ирина_Раб стол\10-17\17202.png"/>
          <p:cNvPicPr>
            <a:picLocks noChangeAspect="1" noChangeArrowheads="1"/>
          </p:cNvPicPr>
          <p:nvPr/>
        </p:nvPicPr>
        <p:blipFill>
          <a:blip r:embed="rId6"/>
          <a:srcRect/>
          <a:stretch>
            <a:fillRect/>
          </a:stretch>
        </p:blipFill>
        <p:spPr bwMode="auto">
          <a:xfrm>
            <a:off x="785786" y="6357958"/>
            <a:ext cx="7918450" cy="247650"/>
          </a:xfrm>
          <a:prstGeom prst="rect">
            <a:avLst/>
          </a:prstGeom>
          <a:noFill/>
          <a:effectLst>
            <a:outerShdw blurRad="50800" dist="38100" dir="2700000" algn="tl" rotWithShape="0">
              <a:prstClr val="black">
                <a:alpha val="40000"/>
              </a:prstClr>
            </a:outerShdw>
          </a:effectLst>
        </p:spPr>
      </p:pic>
      <p:pic>
        <p:nvPicPr>
          <p:cNvPr id="10247" name="Picture 7" descr="C:\Documents and Settings\Администратор.HOME-FDD52612A3\Рабочий стол\Ирина_Раб стол\10-17\17206.png"/>
          <p:cNvPicPr>
            <a:picLocks noChangeAspect="1" noChangeArrowheads="1"/>
          </p:cNvPicPr>
          <p:nvPr/>
        </p:nvPicPr>
        <p:blipFill>
          <a:blip r:embed="rId7" cstate="print"/>
          <a:srcRect/>
          <a:stretch>
            <a:fillRect/>
          </a:stretch>
        </p:blipFill>
        <p:spPr bwMode="auto">
          <a:xfrm>
            <a:off x="8122128" y="707399"/>
            <a:ext cx="785818" cy="435585"/>
          </a:xfrm>
          <a:prstGeom prst="rect">
            <a:avLst/>
          </a:prstGeom>
          <a:noFill/>
          <a:effectLst>
            <a:outerShdw blurRad="50800" dist="38100" dir="2700000" algn="tl" rotWithShape="0">
              <a:prstClr val="black">
                <a:alpha val="40000"/>
              </a:prstClr>
            </a:outerShdw>
          </a:effectLst>
        </p:spPr>
      </p:pic>
      <p:pic>
        <p:nvPicPr>
          <p:cNvPr id="20" name="Picture 2" descr="C:\Documents and Settings\Администратор.HOME-FDD52612A3\Рабочий стол\Ирина_Раб стол\10-17\17109.png"/>
          <p:cNvPicPr>
            <a:picLocks noChangeAspect="1" noChangeArrowheads="1"/>
          </p:cNvPicPr>
          <p:nvPr/>
        </p:nvPicPr>
        <p:blipFill>
          <a:blip r:embed="rId8" cstate="print"/>
          <a:srcRect/>
          <a:stretch>
            <a:fillRect/>
          </a:stretch>
        </p:blipFill>
        <p:spPr bwMode="auto">
          <a:xfrm>
            <a:off x="6572264" y="605731"/>
            <a:ext cx="2298060" cy="3494311"/>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Способы задания множества</a:t>
            </a:r>
            <a:endParaRPr lang="ru-RU" dirty="0"/>
          </a:p>
        </p:txBody>
      </p:sp>
      <p:graphicFrame>
        <p:nvGraphicFramePr>
          <p:cNvPr id="5" name="Содержимое 4"/>
          <p:cNvGraphicFramePr>
            <a:graphicFrameLocks noGrp="1"/>
          </p:cNvGraphicFramePr>
          <p:nvPr>
            <p:ph idx="1"/>
          </p:nvPr>
        </p:nvGraphicFramePr>
        <p:xfrm>
          <a:off x="642938" y="1071563"/>
          <a:ext cx="8072466" cy="381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29128">
                  <a:extLst>
                    <a:ext uri="{9D8B030D-6E8A-4147-A177-3AD203B41FA5}">
                      <a16:colId xmlns="" xmlns:a16="http://schemas.microsoft.com/office/drawing/2014/main" val="20000"/>
                    </a:ext>
                  </a:extLst>
                </a:gridCol>
                <a:gridCol w="3643338">
                  <a:extLst>
                    <a:ext uri="{9D8B030D-6E8A-4147-A177-3AD203B41FA5}">
                      <a16:colId xmlns="" xmlns:a16="http://schemas.microsoft.com/office/drawing/2014/main" val="20001"/>
                    </a:ext>
                  </a:extLst>
                </a:gridCol>
              </a:tblGrid>
              <a:tr h="370840">
                <a:tc>
                  <a:txBody>
                    <a:bodyPr/>
                    <a:lstStyle/>
                    <a:p>
                      <a:pPr algn="ctr"/>
                      <a:r>
                        <a:rPr lang="ru-RU" sz="2200" dirty="0" smtClean="0">
                          <a:latin typeface="Arial" pitchFamily="34" charset="0"/>
                          <a:cs typeface="Arial" pitchFamily="34" charset="0"/>
                        </a:rPr>
                        <a:t>Перечисление всех  </a:t>
                      </a:r>
                      <a:br>
                        <a:rPr lang="ru-RU" sz="2200" dirty="0" smtClean="0">
                          <a:latin typeface="Arial" pitchFamily="34" charset="0"/>
                          <a:cs typeface="Arial" pitchFamily="34" charset="0"/>
                        </a:rPr>
                      </a:br>
                      <a:r>
                        <a:rPr lang="ru-RU" sz="2200" dirty="0" smtClean="0">
                          <a:latin typeface="Arial" pitchFamily="34" charset="0"/>
                          <a:cs typeface="Arial" pitchFamily="34" charset="0"/>
                        </a:rPr>
                        <a:t>элементов множества</a:t>
                      </a:r>
                      <a:endParaRPr lang="ru-RU" sz="2200" dirty="0">
                        <a:latin typeface="Arial" pitchFamily="34" charset="0"/>
                        <a:cs typeface="Arial" pitchFamily="34" charset="0"/>
                      </a:endParaRPr>
                    </a:p>
                  </a:txBody>
                  <a:tcPr anchor="ctr"/>
                </a:tc>
                <a:tc>
                  <a:txBody>
                    <a:bodyPr/>
                    <a:lstStyle/>
                    <a:p>
                      <a:pPr algn="ctr"/>
                      <a:r>
                        <a:rPr lang="ru-RU" sz="2200" dirty="0" smtClean="0">
                          <a:latin typeface="Arial" pitchFamily="34" charset="0"/>
                          <a:cs typeface="Arial" pitchFamily="34" charset="0"/>
                        </a:rPr>
                        <a:t>Словесное описание множества</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0"/>
                  </a:ext>
                </a:extLst>
              </a:tr>
              <a:tr h="370840">
                <a:tc>
                  <a:txBody>
                    <a:bodyPr/>
                    <a:lstStyle/>
                    <a:p>
                      <a:pPr algn="ctr"/>
                      <a:r>
                        <a:rPr lang="en-US" sz="2200" dirty="0" smtClean="0">
                          <a:latin typeface="Arial" pitchFamily="34" charset="0"/>
                          <a:cs typeface="Arial" pitchFamily="34" charset="0"/>
                        </a:rPr>
                        <a:t>M</a:t>
                      </a:r>
                      <a:r>
                        <a:rPr lang="en-US" sz="2200" baseline="0" dirty="0" smtClean="0">
                          <a:latin typeface="Arial" pitchFamily="34" charset="0"/>
                          <a:cs typeface="Arial" pitchFamily="34" charset="0"/>
                        </a:rPr>
                        <a:t> = </a:t>
                      </a:r>
                      <a:r>
                        <a:rPr lang="en-US" sz="2200" dirty="0" smtClean="0">
                          <a:latin typeface="Arial" pitchFamily="34" charset="0"/>
                          <a:cs typeface="Arial" pitchFamily="34" charset="0"/>
                        </a:rPr>
                        <a:t>{1,</a:t>
                      </a:r>
                      <a:r>
                        <a:rPr lang="en-US" sz="2200" baseline="0" dirty="0" smtClean="0">
                          <a:latin typeface="Arial" pitchFamily="34" charset="0"/>
                          <a:cs typeface="Arial" pitchFamily="34" charset="0"/>
                        </a:rPr>
                        <a:t> 3, 5, 7, 9</a:t>
                      </a:r>
                      <a:r>
                        <a:rPr lang="en-US" sz="2200" dirty="0" smtClean="0">
                          <a:latin typeface="Arial" pitchFamily="34" charset="0"/>
                          <a:cs typeface="Arial" pitchFamily="34" charset="0"/>
                        </a:rPr>
                        <a:t>}</a:t>
                      </a:r>
                      <a:endParaRPr lang="ru-RU" sz="2200" dirty="0">
                        <a:latin typeface="Arial" pitchFamily="34" charset="0"/>
                        <a:cs typeface="Arial" pitchFamily="34" charset="0"/>
                      </a:endParaRPr>
                    </a:p>
                  </a:txBody>
                  <a:tcPr anchor="ctr"/>
                </a:tc>
                <a:tc>
                  <a:txBody>
                    <a:bodyPr/>
                    <a:lstStyle/>
                    <a:p>
                      <a:pPr algn="ctr"/>
                      <a:r>
                        <a:rPr lang="ru-RU" sz="2200" dirty="0" smtClean="0">
                          <a:latin typeface="Arial" pitchFamily="34" charset="0"/>
                          <a:cs typeface="Arial" pitchFamily="34" charset="0"/>
                        </a:rPr>
                        <a:t>множество</a:t>
                      </a:r>
                      <a:r>
                        <a:rPr lang="ru-RU" sz="2200" baseline="0" dirty="0" smtClean="0">
                          <a:latin typeface="Arial" pitchFamily="34" charset="0"/>
                          <a:cs typeface="Arial" pitchFamily="34" charset="0"/>
                        </a:rPr>
                        <a:t> однозначных нечетных чисел</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1"/>
                  </a:ext>
                </a:extLst>
              </a:tr>
              <a:tr h="370840">
                <a:tc>
                  <a:txBody>
                    <a:bodyPr/>
                    <a:lstStyle/>
                    <a:p>
                      <a:pPr algn="ctr"/>
                      <a:r>
                        <a:rPr lang="en-US" sz="2200" dirty="0" smtClean="0">
                          <a:latin typeface="Arial" pitchFamily="34" charset="0"/>
                          <a:cs typeface="Arial" pitchFamily="34" charset="0"/>
                        </a:rPr>
                        <a:t>A = {x | 10</a:t>
                      </a:r>
                      <a:r>
                        <a:rPr lang="ru-RU" sz="2200" dirty="0" smtClean="0">
                          <a:latin typeface="Arial" pitchFamily="34" charset="0"/>
                          <a:cs typeface="Arial" pitchFamily="34" charset="0"/>
                        </a:rPr>
                        <a:t> </a:t>
                      </a:r>
                      <a:r>
                        <a:rPr lang="en-US" sz="2200" dirty="0" smtClean="0">
                          <a:latin typeface="Arial" pitchFamily="34" charset="0"/>
                          <a:cs typeface="Arial" pitchFamily="34" charset="0"/>
                        </a:rPr>
                        <a:t>≤</a:t>
                      </a:r>
                      <a:r>
                        <a:rPr lang="ru-RU" sz="2200" dirty="0" smtClean="0">
                          <a:latin typeface="Arial" pitchFamily="34" charset="0"/>
                          <a:cs typeface="Arial" pitchFamily="34" charset="0"/>
                        </a:rPr>
                        <a:t> </a:t>
                      </a:r>
                      <a:r>
                        <a:rPr lang="en-US" sz="2200" dirty="0" smtClean="0">
                          <a:latin typeface="Arial" pitchFamily="34" charset="0"/>
                          <a:cs typeface="Arial" pitchFamily="34" charset="0"/>
                        </a:rPr>
                        <a:t> x &lt; 100}</a:t>
                      </a:r>
                      <a:endParaRPr lang="ru-RU" sz="2200" dirty="0">
                        <a:latin typeface="Arial" pitchFamily="34" charset="0"/>
                        <a:cs typeface="Arial" pitchFamily="34" charset="0"/>
                      </a:endParaRPr>
                    </a:p>
                  </a:txBody>
                  <a:tcPr anchor="ctr"/>
                </a:tc>
                <a:tc>
                  <a:txBody>
                    <a:bodyPr/>
                    <a:lstStyle/>
                    <a:p>
                      <a:pPr algn="ctr"/>
                      <a:r>
                        <a:rPr lang="ru-RU" sz="2200" dirty="0" smtClean="0">
                          <a:latin typeface="Arial" pitchFamily="34" charset="0"/>
                          <a:cs typeface="Arial" pitchFamily="34" charset="0"/>
                        </a:rPr>
                        <a:t>множество целых </a:t>
                      </a:r>
                      <a:br>
                        <a:rPr lang="ru-RU" sz="2200" dirty="0" smtClean="0">
                          <a:latin typeface="Arial" pitchFamily="34" charset="0"/>
                          <a:cs typeface="Arial" pitchFamily="34" charset="0"/>
                        </a:rPr>
                      </a:br>
                      <a:r>
                        <a:rPr lang="ru-RU" sz="2200" dirty="0" smtClean="0">
                          <a:latin typeface="Arial" pitchFamily="34" charset="0"/>
                          <a:cs typeface="Arial" pitchFamily="34" charset="0"/>
                        </a:rPr>
                        <a:t>двузначных</a:t>
                      </a:r>
                      <a:r>
                        <a:rPr lang="ru-RU" sz="2200" baseline="0" dirty="0" smtClean="0">
                          <a:latin typeface="Arial" pitchFamily="34" charset="0"/>
                          <a:cs typeface="Arial" pitchFamily="34" charset="0"/>
                        </a:rPr>
                        <a:t> чисел </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2"/>
                  </a:ext>
                </a:extLst>
              </a:tr>
              <a:tr h="370840">
                <a:tc>
                  <a:txBody>
                    <a:bodyPr/>
                    <a:lstStyle/>
                    <a:p>
                      <a:pPr algn="ctr"/>
                      <a:r>
                        <a:rPr lang="en-US" sz="2200" dirty="0" smtClean="0">
                          <a:latin typeface="Arial" pitchFamily="34" charset="0"/>
                          <a:cs typeface="Arial" pitchFamily="34" charset="0"/>
                        </a:rPr>
                        <a:t>B = {0, 1}</a:t>
                      </a:r>
                      <a:endParaRPr lang="ru-RU" sz="2200" dirty="0">
                        <a:latin typeface="Arial" pitchFamily="34" charset="0"/>
                        <a:cs typeface="Arial" pitchFamily="34" charset="0"/>
                      </a:endParaRPr>
                    </a:p>
                  </a:txBody>
                  <a:tcPr anchor="ctr"/>
                </a:tc>
                <a:tc>
                  <a:txBody>
                    <a:bodyPr/>
                    <a:lstStyle/>
                    <a:p>
                      <a:pPr algn="ctr"/>
                      <a:r>
                        <a:rPr lang="ru-RU" sz="2200" dirty="0" smtClean="0">
                          <a:latin typeface="Arial" pitchFamily="34" charset="0"/>
                          <a:cs typeface="Arial" pitchFamily="34" charset="0"/>
                        </a:rPr>
                        <a:t>цифры</a:t>
                      </a:r>
                      <a:r>
                        <a:rPr lang="ru-RU" sz="2200" baseline="0" dirty="0" smtClean="0">
                          <a:latin typeface="Arial" pitchFamily="34" charset="0"/>
                          <a:cs typeface="Arial" pitchFamily="34" charset="0"/>
                        </a:rPr>
                        <a:t> двоичного </a:t>
                      </a:r>
                      <a:br>
                        <a:rPr lang="ru-RU" sz="2200" baseline="0" dirty="0" smtClean="0">
                          <a:latin typeface="Arial" pitchFamily="34" charset="0"/>
                          <a:cs typeface="Arial" pitchFamily="34" charset="0"/>
                        </a:rPr>
                      </a:br>
                      <a:r>
                        <a:rPr lang="ru-RU" sz="2200" baseline="0" dirty="0" smtClean="0">
                          <a:latin typeface="Arial" pitchFamily="34" charset="0"/>
                          <a:cs typeface="Arial" pitchFamily="34" charset="0"/>
                        </a:rPr>
                        <a:t>алфавита</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3"/>
                  </a:ext>
                </a:extLst>
              </a:tr>
              <a:tr h="370840">
                <a:tc>
                  <a:txBody>
                    <a:bodyPr/>
                    <a:lstStyle/>
                    <a:p>
                      <a:pPr algn="ctr"/>
                      <a:r>
                        <a:rPr lang="en-US" sz="2200" dirty="0" smtClean="0">
                          <a:latin typeface="Arial" pitchFamily="34" charset="0"/>
                          <a:cs typeface="Arial" pitchFamily="34" charset="0"/>
                        </a:rPr>
                        <a:t>C = {</a:t>
                      </a:r>
                      <a:r>
                        <a:rPr lang="ru-RU" sz="2200" dirty="0" smtClean="0">
                          <a:latin typeface="Arial" pitchFamily="34" charset="0"/>
                          <a:cs typeface="Arial" pitchFamily="34" charset="0"/>
                        </a:rPr>
                        <a:t>А, Е, Ё, И, О, У, Ы, Э, Ю, Я</a:t>
                      </a:r>
                      <a:r>
                        <a:rPr lang="en-US" sz="2200" dirty="0" smtClean="0">
                          <a:latin typeface="Arial" pitchFamily="34" charset="0"/>
                          <a:cs typeface="Arial" pitchFamily="34" charset="0"/>
                        </a:rPr>
                        <a:t>}</a:t>
                      </a:r>
                      <a:endParaRPr lang="ru-RU" sz="2200" dirty="0">
                        <a:latin typeface="Arial" pitchFamily="34" charset="0"/>
                        <a:cs typeface="Arial" pitchFamily="34" charset="0"/>
                      </a:endParaRPr>
                    </a:p>
                  </a:txBody>
                  <a:tcPr anchor="ctr"/>
                </a:tc>
                <a:tc>
                  <a:txBody>
                    <a:bodyPr/>
                    <a:lstStyle/>
                    <a:p>
                      <a:pPr algn="ctr"/>
                      <a:r>
                        <a:rPr lang="ru-RU" sz="2200" dirty="0" smtClean="0">
                          <a:latin typeface="Arial" pitchFamily="34" charset="0"/>
                          <a:cs typeface="Arial" pitchFamily="34" charset="0"/>
                        </a:rPr>
                        <a:t>гласные буквы русского алфавита</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4"/>
                  </a:ext>
                </a:extLst>
              </a:tr>
            </a:tbl>
          </a:graphicData>
        </a:graphic>
      </p:graphicFrame>
      <p:sp>
        <p:nvSpPr>
          <p:cNvPr id="6" name="Подзаголовок 5"/>
          <p:cNvSpPr txBox="1">
            <a:spLocks/>
          </p:cNvSpPr>
          <p:nvPr/>
        </p:nvSpPr>
        <p:spPr>
          <a:xfrm>
            <a:off x="1500166" y="5429264"/>
            <a:ext cx="6940674" cy="785818"/>
          </a:xfrm>
          <a:prstGeom prst="rect">
            <a:avLst/>
          </a:prstGeom>
          <a:noFill/>
        </p:spPr>
        <p:txBody>
          <a:bodyPr vert="horz" lIns="91440" tIns="45720" rIns="91440" bIns="45720" rtlCol="0">
            <a:normAutofit/>
          </a:bodyPr>
          <a:lstStyle/>
          <a:p>
            <a:pPr lvl="0" algn="just">
              <a:spcBef>
                <a:spcPct val="20000"/>
              </a:spcBef>
            </a:pPr>
            <a:r>
              <a:rPr lang="ru-RU" sz="2200" i="1" dirty="0" smtClean="0">
                <a:latin typeface="Arial" pitchFamily="34" charset="0"/>
                <a:cs typeface="Arial" pitchFamily="34" charset="0"/>
              </a:rPr>
              <a:t>Какие множества можно задавать перечислением всех элементов? </a:t>
            </a:r>
            <a:endParaRPr kumimoji="0" lang="ru-RU" sz="2200" b="0" i="1"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7" name="Овал 6"/>
          <p:cNvSpPr/>
          <p:nvPr/>
        </p:nvSpPr>
        <p:spPr>
          <a:xfrm>
            <a:off x="678629" y="5500702"/>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8" name="Группа 7"/>
          <p:cNvGrpSpPr/>
          <p:nvPr/>
        </p:nvGrpSpPr>
        <p:grpSpPr>
          <a:xfrm>
            <a:off x="714348" y="5416891"/>
            <a:ext cx="8001055" cy="869629"/>
            <a:chOff x="428596" y="5072074"/>
            <a:chExt cx="5929354" cy="1524970"/>
          </a:xfrm>
        </p:grpSpPr>
        <p:cxnSp>
          <p:nvCxnSpPr>
            <p:cNvPr id="9" name="Прямая соединительная линия 8"/>
            <p:cNvCxnSpPr/>
            <p:nvPr/>
          </p:nvCxnSpPr>
          <p:spPr>
            <a:xfrm flipV="1">
              <a:off x="428596" y="507207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428596" y="658386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Стандартные обозначения</a:t>
            </a:r>
            <a:endParaRPr lang="ru-RU" dirty="0"/>
          </a:p>
        </p:txBody>
      </p:sp>
      <p:graphicFrame>
        <p:nvGraphicFramePr>
          <p:cNvPr id="7" name="Содержимое 3"/>
          <p:cNvGraphicFramePr>
            <a:graphicFrameLocks/>
          </p:cNvGraphicFramePr>
          <p:nvPr/>
        </p:nvGraphicFramePr>
        <p:xfrm>
          <a:off x="642910" y="2571744"/>
          <a:ext cx="8215312" cy="383380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143508">
                  <a:extLst>
                    <a:ext uri="{9D8B030D-6E8A-4147-A177-3AD203B41FA5}">
                      <a16:colId xmlns="" xmlns:a16="http://schemas.microsoft.com/office/drawing/2014/main" val="20000"/>
                    </a:ext>
                  </a:extLst>
                </a:gridCol>
                <a:gridCol w="3071804">
                  <a:extLst>
                    <a:ext uri="{9D8B030D-6E8A-4147-A177-3AD203B41FA5}">
                      <a16:colId xmlns="" xmlns:a16="http://schemas.microsoft.com/office/drawing/2014/main" val="20001"/>
                    </a:ext>
                  </a:extLst>
                </a:gridCol>
              </a:tblGrid>
              <a:tr h="785801">
                <a:tc>
                  <a:txBody>
                    <a:bodyPr/>
                    <a:lstStyle/>
                    <a:p>
                      <a:pPr algn="ctr"/>
                      <a:r>
                        <a:rPr lang="ru-RU" sz="2200" dirty="0" smtClean="0">
                          <a:latin typeface="Arial" pitchFamily="34" charset="0"/>
                          <a:cs typeface="Arial" pitchFamily="34" charset="0"/>
                        </a:rPr>
                        <a:t>Описание</a:t>
                      </a:r>
                      <a:endParaRPr lang="ru-RU" sz="2200" dirty="0">
                        <a:latin typeface="Arial" pitchFamily="34" charset="0"/>
                        <a:cs typeface="Arial" pitchFamily="34" charset="0"/>
                      </a:endParaRPr>
                    </a:p>
                  </a:txBody>
                  <a:tcPr anchor="ctr"/>
                </a:tc>
                <a:tc>
                  <a:txBody>
                    <a:bodyPr/>
                    <a:lstStyle/>
                    <a:p>
                      <a:pPr algn="ctr"/>
                      <a:r>
                        <a:rPr lang="ru-RU" sz="2200" dirty="0" smtClean="0">
                          <a:latin typeface="Arial" pitchFamily="34" charset="0"/>
                          <a:cs typeface="Arial" pitchFamily="34" charset="0"/>
                        </a:rPr>
                        <a:t>Обозначение</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0"/>
                  </a:ext>
                </a:extLst>
              </a:tr>
              <a:tr h="370840">
                <a:tc>
                  <a:txBody>
                    <a:bodyPr/>
                    <a:lstStyle/>
                    <a:p>
                      <a:pPr algn="l"/>
                      <a:r>
                        <a:rPr lang="en-US" sz="2200" i="1" dirty="0" smtClean="0">
                          <a:latin typeface="Arial" pitchFamily="34" charset="0"/>
                          <a:cs typeface="Arial" pitchFamily="34" charset="0"/>
                        </a:rPr>
                        <a:t>x</a:t>
                      </a:r>
                      <a:r>
                        <a:rPr lang="ru-RU" sz="2200" dirty="0" smtClean="0">
                          <a:latin typeface="Arial" pitchFamily="34" charset="0"/>
                          <a:cs typeface="Arial" pitchFamily="34" charset="0"/>
                        </a:rPr>
                        <a:t> - элемент множества </a:t>
                      </a:r>
                      <a:r>
                        <a:rPr lang="en-US" sz="2200" i="1" dirty="0" smtClean="0">
                          <a:latin typeface="Arial" pitchFamily="34" charset="0"/>
                          <a:cs typeface="Arial" pitchFamily="34" charset="0"/>
                        </a:rPr>
                        <a:t>M</a:t>
                      </a:r>
                      <a:r>
                        <a:rPr lang="ru-RU" sz="2200" dirty="0" smtClean="0">
                          <a:latin typeface="Arial" pitchFamily="34" charset="0"/>
                          <a:cs typeface="Arial" pitchFamily="34" charset="0"/>
                        </a:rPr>
                        <a:t/>
                      </a:r>
                      <a:br>
                        <a:rPr lang="ru-RU" sz="2200" dirty="0" smtClean="0">
                          <a:latin typeface="Arial" pitchFamily="34" charset="0"/>
                          <a:cs typeface="Arial" pitchFamily="34" charset="0"/>
                        </a:rPr>
                      </a:br>
                      <a:r>
                        <a:rPr lang="ru-RU" sz="2200" dirty="0" smtClean="0">
                          <a:latin typeface="Arial" pitchFamily="34" charset="0"/>
                          <a:cs typeface="Arial" pitchFamily="34" charset="0"/>
                        </a:rPr>
                        <a:t>(</a:t>
                      </a:r>
                      <a:r>
                        <a:rPr lang="en-US" sz="2200" i="1" dirty="0" smtClean="0">
                          <a:latin typeface="Arial" pitchFamily="34" charset="0"/>
                          <a:cs typeface="Arial" pitchFamily="34" charset="0"/>
                        </a:rPr>
                        <a:t>x </a:t>
                      </a:r>
                      <a:r>
                        <a:rPr lang="ru-RU" sz="2200" dirty="0" smtClean="0">
                          <a:latin typeface="Arial" pitchFamily="34" charset="0"/>
                          <a:cs typeface="Arial" pitchFamily="34" charset="0"/>
                        </a:rPr>
                        <a:t>принадлежит множеству </a:t>
                      </a:r>
                      <a:r>
                        <a:rPr lang="en-US" sz="2200" i="1" dirty="0" smtClean="0">
                          <a:latin typeface="Arial" pitchFamily="34" charset="0"/>
                          <a:cs typeface="Arial" pitchFamily="34" charset="0"/>
                        </a:rPr>
                        <a:t>M</a:t>
                      </a: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en-US" sz="2200" baseline="0" dirty="0" smtClean="0">
                          <a:latin typeface="Arial" pitchFamily="34" charset="0"/>
                          <a:cs typeface="Arial" pitchFamily="34" charset="0"/>
                        </a:rPr>
                        <a:t> </a:t>
                      </a:r>
                      <a:endParaRPr lang="ru-RU" sz="2200" dirty="0">
                        <a:latin typeface="Arial" pitchFamily="34" charset="0"/>
                        <a:cs typeface="Arial" pitchFamily="34" charset="0"/>
                      </a:endParaRPr>
                    </a:p>
                  </a:txBody>
                  <a:tcPr anchor="ctr"/>
                </a:tc>
                <a:tc>
                  <a:txBody>
                    <a:bodyPr/>
                    <a:lstStyle/>
                    <a:p>
                      <a:pPr algn="ctr"/>
                      <a:r>
                        <a:rPr lang="en-US" sz="2200" i="1" dirty="0" smtClean="0">
                          <a:latin typeface="Arial" pitchFamily="34" charset="0"/>
                          <a:cs typeface="Arial" pitchFamily="34" charset="0"/>
                        </a:rPr>
                        <a:t>x</a:t>
                      </a:r>
                      <a:r>
                        <a:rPr lang="ru-RU" sz="2200" baseline="0" dirty="0" smtClean="0">
                          <a:latin typeface="Arial" pitchFamily="34" charset="0"/>
                          <a:cs typeface="Arial" pitchFamily="34" charset="0"/>
                        </a:rPr>
                        <a:t> </a:t>
                      </a:r>
                      <a:r>
                        <a:rPr lang="ru-RU" sz="2200" kern="1200" dirty="0" smtClean="0">
                          <a:solidFill>
                            <a:schemeClr val="dk1"/>
                          </a:solidFill>
                          <a:latin typeface="Arial" pitchFamily="34" charset="0"/>
                          <a:ea typeface="+mn-ea"/>
                          <a:cs typeface="Arial" pitchFamily="34" charset="0"/>
                        </a:rPr>
                        <a:t>∈ </a:t>
                      </a:r>
                      <a:r>
                        <a:rPr lang="en-US" sz="2200" i="1" kern="1200" dirty="0" smtClean="0">
                          <a:solidFill>
                            <a:schemeClr val="dk1"/>
                          </a:solidFill>
                          <a:latin typeface="Arial" pitchFamily="34" charset="0"/>
                          <a:ea typeface="+mn-ea"/>
                          <a:cs typeface="Arial" pitchFamily="34" charset="0"/>
                        </a:rPr>
                        <a:t>M</a:t>
                      </a:r>
                      <a:endParaRPr lang="ru-RU" sz="2200" i="1" kern="1200" dirty="0" smtClean="0">
                        <a:solidFill>
                          <a:schemeClr val="dk1"/>
                        </a:solidFill>
                        <a:latin typeface="Arial" pitchFamily="34" charset="0"/>
                        <a:ea typeface="+mn-ea"/>
                        <a:cs typeface="Arial" pitchFamily="34" charset="0"/>
                      </a:endParaRPr>
                    </a:p>
                  </a:txBody>
                  <a:tcPr anchor="ct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i="1" dirty="0" smtClean="0">
                          <a:latin typeface="Arial" pitchFamily="34" charset="0"/>
                          <a:cs typeface="Arial" pitchFamily="34" charset="0"/>
                        </a:rPr>
                        <a:t>x</a:t>
                      </a:r>
                      <a:r>
                        <a:rPr lang="ru-RU" sz="2200" dirty="0" smtClean="0">
                          <a:latin typeface="Arial" pitchFamily="34" charset="0"/>
                          <a:cs typeface="Arial" pitchFamily="34" charset="0"/>
                        </a:rPr>
                        <a:t>  не является элементом</a:t>
                      </a:r>
                      <a:r>
                        <a:rPr lang="ru-RU" sz="2200" baseline="0" dirty="0" smtClean="0">
                          <a:latin typeface="Arial" pitchFamily="34" charset="0"/>
                          <a:cs typeface="Arial" pitchFamily="34" charset="0"/>
                        </a:rPr>
                        <a:t> </a:t>
                      </a:r>
                      <a:br>
                        <a:rPr lang="ru-RU" sz="2200" baseline="0" dirty="0" smtClean="0">
                          <a:latin typeface="Arial" pitchFamily="34" charset="0"/>
                          <a:cs typeface="Arial" pitchFamily="34" charset="0"/>
                        </a:rPr>
                      </a:br>
                      <a:r>
                        <a:rPr lang="ru-RU" sz="2200" baseline="0" dirty="0" smtClean="0">
                          <a:latin typeface="Arial" pitchFamily="34" charset="0"/>
                          <a:cs typeface="Arial" pitchFamily="34" charset="0"/>
                        </a:rPr>
                        <a:t>множества </a:t>
                      </a:r>
                      <a:r>
                        <a:rPr lang="ru-RU" sz="2200" i="1" baseline="0" dirty="0" smtClean="0">
                          <a:latin typeface="Arial" pitchFamily="34" charset="0"/>
                          <a:cs typeface="Arial" pitchFamily="34" charset="0"/>
                        </a:rPr>
                        <a:t>М</a:t>
                      </a:r>
                      <a:r>
                        <a:rPr lang="ru-RU" sz="2200" baseline="0" dirty="0" smtClean="0">
                          <a:latin typeface="Arial" pitchFamily="34" charset="0"/>
                          <a:cs typeface="Arial" pitchFamily="34" charset="0"/>
                        </a:rPr>
                        <a:t> (</a:t>
                      </a:r>
                      <a:r>
                        <a:rPr lang="en-US" sz="2200" i="1" dirty="0" smtClean="0">
                          <a:latin typeface="Arial" pitchFamily="34" charset="0"/>
                          <a:cs typeface="Arial" pitchFamily="34" charset="0"/>
                        </a:rPr>
                        <a:t>x</a:t>
                      </a:r>
                      <a:r>
                        <a:rPr lang="ru-RU" sz="2200" i="1" dirty="0" smtClean="0">
                          <a:latin typeface="Arial" pitchFamily="34" charset="0"/>
                          <a:cs typeface="Arial" pitchFamily="34" charset="0"/>
                        </a:rPr>
                        <a:t> </a:t>
                      </a:r>
                      <a:r>
                        <a:rPr lang="ru-RU" sz="2200" baseline="0" dirty="0" smtClean="0">
                          <a:latin typeface="Arial" pitchFamily="34" charset="0"/>
                          <a:cs typeface="Arial" pitchFamily="34" charset="0"/>
                        </a:rPr>
                        <a:t>не </a:t>
                      </a:r>
                      <a:r>
                        <a:rPr lang="ru-RU" sz="2200" dirty="0" smtClean="0">
                          <a:latin typeface="Arial" pitchFamily="34" charset="0"/>
                          <a:cs typeface="Arial" pitchFamily="34" charset="0"/>
                        </a:rPr>
                        <a:t>принадлежит </a:t>
                      </a:r>
                      <a:r>
                        <a:rPr lang="en-US" sz="2200" i="1" dirty="0" smtClean="0">
                          <a:latin typeface="Arial" pitchFamily="34" charset="0"/>
                          <a:cs typeface="Arial" pitchFamily="34" charset="0"/>
                        </a:rPr>
                        <a:t>M</a:t>
                      </a:r>
                      <a:r>
                        <a:rPr lang="ru-RU" sz="2200" i="1" dirty="0" smtClean="0">
                          <a:latin typeface="Arial" pitchFamily="34" charset="0"/>
                          <a:cs typeface="Arial" pitchFamily="34" charset="0"/>
                        </a:rPr>
                        <a:t>)</a:t>
                      </a:r>
                      <a:endParaRPr lang="ru-RU" sz="2200"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i="1" dirty="0" smtClean="0">
                          <a:latin typeface="Arial" pitchFamily="34" charset="0"/>
                          <a:cs typeface="Arial" pitchFamily="34" charset="0"/>
                        </a:rPr>
                        <a:t>x </a:t>
                      </a:r>
                      <a:r>
                        <a:rPr lang="ru-RU" sz="2200" kern="1200" dirty="0" smtClean="0">
                          <a:solidFill>
                            <a:schemeClr val="dk1"/>
                          </a:solidFill>
                          <a:latin typeface="Arial" pitchFamily="34" charset="0"/>
                          <a:ea typeface="+mn-ea"/>
                          <a:cs typeface="Arial" pitchFamily="34" charset="0"/>
                        </a:rPr>
                        <a:t>∉ </a:t>
                      </a:r>
                      <a:r>
                        <a:rPr lang="en-US" sz="2200" i="1" kern="1200" dirty="0" smtClean="0">
                          <a:solidFill>
                            <a:schemeClr val="dk1"/>
                          </a:solidFill>
                          <a:latin typeface="Arial" pitchFamily="34" charset="0"/>
                          <a:ea typeface="+mn-ea"/>
                          <a:cs typeface="Arial" pitchFamily="34" charset="0"/>
                        </a:rPr>
                        <a:t>M</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2"/>
                  </a:ext>
                </a:extLst>
              </a:tr>
              <a:tr h="370840">
                <a:tc>
                  <a:txBody>
                    <a:bodyPr/>
                    <a:lstStyle/>
                    <a:p>
                      <a:pPr algn="l"/>
                      <a:r>
                        <a:rPr lang="ru-RU" sz="2200" dirty="0" smtClean="0">
                          <a:latin typeface="Arial" pitchFamily="34" charset="0"/>
                          <a:cs typeface="Arial" pitchFamily="34" charset="0"/>
                        </a:rPr>
                        <a:t>мощность (количество элементов) </a:t>
                      </a:r>
                      <a:br>
                        <a:rPr lang="ru-RU" sz="2200" dirty="0" smtClean="0">
                          <a:latin typeface="Arial" pitchFamily="34" charset="0"/>
                          <a:cs typeface="Arial" pitchFamily="34" charset="0"/>
                        </a:rPr>
                      </a:br>
                      <a:r>
                        <a:rPr lang="ru-RU" sz="2200" dirty="0" smtClean="0">
                          <a:latin typeface="Arial" pitchFamily="34" charset="0"/>
                          <a:cs typeface="Arial" pitchFamily="34" charset="0"/>
                        </a:rPr>
                        <a:t>множества </a:t>
                      </a:r>
                      <a:r>
                        <a:rPr lang="ru-RU" sz="2200" i="1" dirty="0" smtClean="0">
                          <a:latin typeface="Arial" pitchFamily="34" charset="0"/>
                          <a:cs typeface="Arial" pitchFamily="34" charset="0"/>
                        </a:rPr>
                        <a:t>М</a:t>
                      </a:r>
                      <a:endParaRPr lang="ru-RU" sz="2200" i="1" dirty="0">
                        <a:latin typeface="Arial" pitchFamily="34" charset="0"/>
                        <a:cs typeface="Arial" pitchFamily="34" charset="0"/>
                      </a:endParaRPr>
                    </a:p>
                  </a:txBody>
                  <a:tcPr anchor="ctr"/>
                </a:tc>
                <a:tc>
                  <a:txBody>
                    <a:bodyPr/>
                    <a:lstStyle/>
                    <a:p>
                      <a:pPr algn="ctr"/>
                      <a:r>
                        <a:rPr lang="en-US" sz="2200" dirty="0" smtClean="0">
                          <a:latin typeface="Arial" pitchFamily="34" charset="0"/>
                          <a:cs typeface="Arial" pitchFamily="34" charset="0"/>
                        </a:rPr>
                        <a:t>| M |</a:t>
                      </a:r>
                      <a:endParaRPr lang="ru-RU" sz="2200" dirty="0">
                        <a:latin typeface="Arial" pitchFamily="34" charset="0"/>
                        <a:cs typeface="Arial" pitchFamily="34" charset="0"/>
                      </a:endParaRPr>
                    </a:p>
                  </a:txBody>
                  <a:tcPr anchor="ctr"/>
                </a:tc>
                <a:extLst>
                  <a:ext uri="{0D108BD9-81ED-4DB2-BD59-A6C34878D82A}">
                    <a16:rowId xmlns="" xmlns:a16="http://schemas.microsoft.com/office/drawing/2014/main" val="10003"/>
                  </a:ext>
                </a:extLst>
              </a:tr>
              <a:tr h="370840">
                <a:tc>
                  <a:txBody>
                    <a:bodyPr/>
                    <a:lstStyle/>
                    <a:p>
                      <a:pPr algn="l"/>
                      <a:r>
                        <a:rPr lang="ru-RU" sz="2200" dirty="0" smtClean="0">
                          <a:latin typeface="Arial" pitchFamily="34" charset="0"/>
                          <a:cs typeface="Arial" pitchFamily="34" charset="0"/>
                        </a:rPr>
                        <a:t>пустое множество – </a:t>
                      </a:r>
                      <a:r>
                        <a:rPr lang="ru-RU" sz="2200" dirty="0" err="1" smtClean="0">
                          <a:latin typeface="Arial" pitchFamily="34" charset="0"/>
                          <a:cs typeface="Arial" pitchFamily="34" charset="0"/>
                        </a:rPr>
                        <a:t>множество</a:t>
                      </a:r>
                      <a:r>
                        <a:rPr lang="ru-RU" sz="2200" dirty="0" smtClean="0">
                          <a:latin typeface="Arial" pitchFamily="34" charset="0"/>
                          <a:cs typeface="Arial" pitchFamily="34" charset="0"/>
                        </a:rPr>
                        <a:t>, в котором нет ни одного элемента</a:t>
                      </a:r>
                      <a:endParaRPr lang="ru-RU" sz="2200" dirty="0">
                        <a:latin typeface="Arial" pitchFamily="34" charset="0"/>
                        <a:cs typeface="Arial" pitchFamily="34" charset="0"/>
                      </a:endParaRPr>
                    </a:p>
                  </a:txBody>
                  <a:tcPr anchor="ctr"/>
                </a:tc>
                <a:tc>
                  <a:txBody>
                    <a:bodyPr/>
                    <a:lstStyle/>
                    <a:p>
                      <a:pPr algn="ctr"/>
                      <a:r>
                        <a:rPr lang="ru-RU" sz="2800" kern="1200" dirty="0" smtClean="0">
                          <a:solidFill>
                            <a:schemeClr val="dk1"/>
                          </a:solidFill>
                          <a:latin typeface="Arial" pitchFamily="34" charset="0"/>
                          <a:ea typeface="+mn-ea"/>
                          <a:cs typeface="Arial" pitchFamily="34" charset="0"/>
                        </a:rPr>
                        <a:t>∅</a:t>
                      </a:r>
                    </a:p>
                  </a:txBody>
                  <a:tcPr anchor="ctr"/>
                </a:tc>
                <a:extLst>
                  <a:ext uri="{0D108BD9-81ED-4DB2-BD59-A6C34878D82A}">
                    <a16:rowId xmlns="" xmlns:a16="http://schemas.microsoft.com/office/drawing/2014/main" val="10004"/>
                  </a:ext>
                </a:extLst>
              </a:tr>
            </a:tbl>
          </a:graphicData>
        </a:graphic>
      </p:graphicFrame>
      <p:sp>
        <p:nvSpPr>
          <p:cNvPr id="5" name="Содержимое 7"/>
          <p:cNvSpPr txBox="1">
            <a:spLocks/>
          </p:cNvSpPr>
          <p:nvPr/>
        </p:nvSpPr>
        <p:spPr>
          <a:xfrm>
            <a:off x="642910" y="1071546"/>
            <a:ext cx="8215370" cy="1500198"/>
          </a:xfrm>
          <a:prstGeom prst="rect">
            <a:avLst/>
          </a:prstGeom>
        </p:spPr>
        <p:txBody>
          <a:bodyPr/>
          <a:lstStyle/>
          <a:p>
            <a:pPr lvl="0" algn="just">
              <a:spcBef>
                <a:spcPct val="20000"/>
              </a:spcBef>
            </a:pPr>
            <a:r>
              <a:rPr lang="ru-RU" sz="2200" dirty="0" smtClean="0">
                <a:latin typeface="Arial" pitchFamily="34" charset="0"/>
                <a:cs typeface="Arial" pitchFamily="34" charset="0"/>
              </a:rPr>
              <a:t>Множества принято обозначать прописными буквами латинского алфавита (A, B, C, …). Объекты, входящие в состав множества, называются его </a:t>
            </a:r>
            <a:r>
              <a:rPr lang="ru-RU" sz="2200" i="1" dirty="0" smtClean="0">
                <a:latin typeface="Arial" pitchFamily="34" charset="0"/>
                <a:cs typeface="Arial" pitchFamily="34" charset="0"/>
              </a:rPr>
              <a:t>элементами</a:t>
            </a:r>
            <a:r>
              <a:rPr lang="ru-RU" sz="2200" dirty="0" smtClean="0">
                <a:latin typeface="Arial" pitchFamily="34" charset="0"/>
                <a:cs typeface="Arial" pitchFamily="34" charset="0"/>
              </a:rPr>
              <a:t> и обозначаются строчными латинскими буквами.</a:t>
            </a:r>
            <a:endParaRPr kumimoji="0" lang="ru-RU"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Круги Эйлера</a:t>
            </a:r>
            <a:endParaRPr lang="ru-RU" dirty="0"/>
          </a:p>
        </p:txBody>
      </p:sp>
      <p:sp>
        <p:nvSpPr>
          <p:cNvPr id="3" name="Содержимое 7"/>
          <p:cNvSpPr txBox="1">
            <a:spLocks/>
          </p:cNvSpPr>
          <p:nvPr/>
        </p:nvSpPr>
        <p:spPr>
          <a:xfrm>
            <a:off x="642910" y="1071546"/>
            <a:ext cx="8215370" cy="1214446"/>
          </a:xfrm>
          <a:prstGeom prst="rect">
            <a:avLst/>
          </a:prstGeom>
        </p:spPr>
        <p:txBody>
          <a:bodyPr/>
          <a:lstStyle/>
          <a:p>
            <a:pPr lvl="0" algn="just">
              <a:spcBef>
                <a:spcPct val="20000"/>
              </a:spcBef>
            </a:pPr>
            <a:r>
              <a:rPr lang="ru-RU" sz="2200" dirty="0" smtClean="0">
                <a:latin typeface="Arial" pitchFamily="34" charset="0"/>
                <a:cs typeface="Arial" pitchFamily="34" charset="0"/>
              </a:rPr>
              <a:t>Для наглядного изображения множеств используются круги Эйлера. </a:t>
            </a:r>
          </a:p>
          <a:p>
            <a:pPr lvl="0" algn="just">
              <a:spcBef>
                <a:spcPct val="20000"/>
              </a:spcBef>
            </a:pPr>
            <a:r>
              <a:rPr lang="ru-RU" sz="2200" dirty="0" smtClean="0">
                <a:latin typeface="Arial" pitchFamily="34" charset="0"/>
                <a:cs typeface="Arial" pitchFamily="34" charset="0"/>
              </a:rPr>
              <a:t>Точки внутри круга считаются элементами множества.</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4" name="Picture 3" descr="C:\Documents and Settings\Администратор.HOME-FDD52612A3\Рабочий стол\Ирина_Раб стол\10-17\1359314403_01-8.jpg"/>
          <p:cNvPicPr>
            <a:picLocks noChangeAspect="1" noChangeArrowheads="1"/>
          </p:cNvPicPr>
          <p:nvPr/>
        </p:nvPicPr>
        <p:blipFill>
          <a:blip r:embed="rId2"/>
          <a:srcRect l="1667" t="6562" r="4166" b="30008"/>
          <a:stretch>
            <a:fillRect/>
          </a:stretch>
        </p:blipFill>
        <p:spPr bwMode="auto">
          <a:xfrm>
            <a:off x="714348" y="2357430"/>
            <a:ext cx="8072494" cy="4143404"/>
          </a:xfrm>
          <a:prstGeom prst="rect">
            <a:avLst/>
          </a:prstGeom>
          <a:ln>
            <a:noFill/>
          </a:ln>
          <a:effectLst>
            <a:outerShdw blurRad="292100" dist="139700" dir="2700000" algn="tl" rotWithShape="0">
              <a:srgbClr val="333333">
                <a:alpha val="65000"/>
              </a:srgbClr>
            </a:outerShdw>
          </a:effectLst>
        </p:spPr>
      </p:pic>
      <p:grpSp>
        <p:nvGrpSpPr>
          <p:cNvPr id="6" name="Группа 20"/>
          <p:cNvGrpSpPr/>
          <p:nvPr/>
        </p:nvGrpSpPr>
        <p:grpSpPr>
          <a:xfrm>
            <a:off x="1714480" y="2857497"/>
            <a:ext cx="1978469" cy="1978469"/>
            <a:chOff x="1142976" y="2571744"/>
            <a:chExt cx="2714644" cy="2714644"/>
          </a:xfrm>
          <a:effectLst/>
        </p:grpSpPr>
        <p:sp>
          <p:nvSpPr>
            <p:cNvPr id="12" name="Хорда 11"/>
            <p:cNvSpPr/>
            <p:nvPr/>
          </p:nvSpPr>
          <p:spPr>
            <a:xfrm>
              <a:off x="1142976" y="2571744"/>
              <a:ext cx="2714644" cy="2714644"/>
            </a:xfrm>
            <a:prstGeom prst="chord">
              <a:avLst>
                <a:gd name="adj1" fmla="val 2700000"/>
                <a:gd name="adj2" fmla="val 26075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p:cNvSpPr txBox="1"/>
            <p:nvPr/>
          </p:nvSpPr>
          <p:spPr>
            <a:xfrm>
              <a:off x="1214414" y="2928934"/>
              <a:ext cx="2071703" cy="633447"/>
            </a:xfrm>
            <a:prstGeom prst="rect">
              <a:avLst/>
            </a:prstGeom>
            <a:noFill/>
          </p:spPr>
          <p:txBody>
            <a:bodyPr wrap="square" rtlCol="0">
              <a:spAutoFit/>
            </a:bodyPr>
            <a:lstStyle/>
            <a:p>
              <a:pPr algn="ctr"/>
              <a:r>
                <a:rPr lang="ru-RU" sz="2400" i="1" dirty="0" smtClean="0">
                  <a:latin typeface="Arial" pitchFamily="34" charset="0"/>
                  <a:cs typeface="Arial" pitchFamily="34" charset="0"/>
                </a:rPr>
                <a:t>М</a:t>
              </a:r>
              <a:endParaRPr lang="ru-RU" sz="2400" i="1" dirty="0">
                <a:latin typeface="Arial" pitchFamily="34" charset="0"/>
                <a:cs typeface="Arial" pitchFamily="34" charset="0"/>
              </a:endParaRPr>
            </a:p>
          </p:txBody>
        </p:sp>
        <p:sp>
          <p:nvSpPr>
            <p:cNvPr id="10" name="TextBox 9"/>
            <p:cNvSpPr txBox="1"/>
            <p:nvPr/>
          </p:nvSpPr>
          <p:spPr>
            <a:xfrm>
              <a:off x="2802775" y="3750748"/>
              <a:ext cx="882176" cy="633447"/>
            </a:xfrm>
            <a:prstGeom prst="rect">
              <a:avLst/>
            </a:prstGeom>
            <a:noFill/>
          </p:spPr>
          <p:txBody>
            <a:bodyPr wrap="square" rtlCol="0">
              <a:spAutoFit/>
            </a:bodyPr>
            <a:lstStyle/>
            <a:p>
              <a:pPr algn="ctr"/>
              <a:r>
                <a:rPr lang="ru-RU" sz="2400" i="1" dirty="0" err="1" smtClean="0">
                  <a:latin typeface="Arial" pitchFamily="34" charset="0"/>
                  <a:cs typeface="Arial" pitchFamily="34" charset="0"/>
                </a:rPr>
                <a:t>х</a:t>
              </a:r>
              <a:endParaRPr lang="ru-RU" sz="2400" i="1" dirty="0">
                <a:latin typeface="Arial" pitchFamily="34" charset="0"/>
                <a:cs typeface="Arial" pitchFamily="34" charset="0"/>
              </a:endParaRPr>
            </a:p>
          </p:txBody>
        </p:sp>
        <p:sp>
          <p:nvSpPr>
            <p:cNvPr id="33" name="TextBox 32"/>
            <p:cNvSpPr txBox="1"/>
            <p:nvPr/>
          </p:nvSpPr>
          <p:spPr>
            <a:xfrm>
              <a:off x="2809309" y="4142258"/>
              <a:ext cx="882176" cy="464528"/>
            </a:xfrm>
            <a:prstGeom prst="rect">
              <a:avLst/>
            </a:prstGeom>
            <a:noFill/>
          </p:spPr>
          <p:txBody>
            <a:bodyPr wrap="square" rtlCol="0">
              <a:spAutoFit/>
            </a:bodyPr>
            <a:lstStyle/>
            <a:p>
              <a:pPr algn="ctr"/>
              <a:r>
                <a:rPr lang="ru-RU" sz="1600" dirty="0" smtClean="0">
                  <a:latin typeface="Arial" pitchFamily="34" charset="0"/>
                  <a:cs typeface="Arial" pitchFamily="34" charset="0"/>
                </a:rPr>
                <a:t>●</a:t>
              </a:r>
              <a:endParaRPr lang="ru-RU" sz="1600" dirty="0">
                <a:latin typeface="Arial" pitchFamily="34" charset="0"/>
                <a:cs typeface="Arial" pitchFamily="34" charset="0"/>
              </a:endParaRPr>
            </a:p>
          </p:txBody>
        </p:sp>
      </p:grpSp>
      <p:pic>
        <p:nvPicPr>
          <p:cNvPr id="32" name="Picture 5" descr="C:\Documents and Settings\Администратор.HOME-FDD52612A3\Рабочий стол\Ирина_Раб стол\10-17\pencil-146715__1801.png"/>
          <p:cNvPicPr>
            <a:picLocks noChangeAspect="1" noChangeArrowheads="1"/>
          </p:cNvPicPr>
          <p:nvPr/>
        </p:nvPicPr>
        <p:blipFill>
          <a:blip r:embed="rId3"/>
          <a:srcRect/>
          <a:stretch>
            <a:fillRect/>
          </a:stretch>
        </p:blipFill>
        <p:spPr bwMode="auto">
          <a:xfrm rot="3956763" flipH="1">
            <a:off x="2646495" y="4234295"/>
            <a:ext cx="4572000" cy="469900"/>
          </a:xfrm>
          <a:prstGeom prst="rect">
            <a:avLst/>
          </a:prstGeom>
          <a:noFill/>
        </p:spPr>
      </p:pic>
      <p:grpSp>
        <p:nvGrpSpPr>
          <p:cNvPr id="34" name="Группа 20"/>
          <p:cNvGrpSpPr/>
          <p:nvPr/>
        </p:nvGrpSpPr>
        <p:grpSpPr>
          <a:xfrm>
            <a:off x="5110167" y="2857497"/>
            <a:ext cx="2583310" cy="1978469"/>
            <a:chOff x="313075" y="2571744"/>
            <a:chExt cx="3544545" cy="2714644"/>
          </a:xfrm>
          <a:effectLst/>
        </p:grpSpPr>
        <p:sp>
          <p:nvSpPr>
            <p:cNvPr id="35" name="Хорда 34"/>
            <p:cNvSpPr/>
            <p:nvPr/>
          </p:nvSpPr>
          <p:spPr>
            <a:xfrm>
              <a:off x="1142976" y="2571744"/>
              <a:ext cx="2714644" cy="2714644"/>
            </a:xfrm>
            <a:prstGeom prst="chord">
              <a:avLst>
                <a:gd name="adj1" fmla="val 2700000"/>
                <a:gd name="adj2" fmla="val 26075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Box 35"/>
            <p:cNvSpPr txBox="1"/>
            <p:nvPr/>
          </p:nvSpPr>
          <p:spPr>
            <a:xfrm>
              <a:off x="1214414" y="2928934"/>
              <a:ext cx="2071703" cy="633447"/>
            </a:xfrm>
            <a:prstGeom prst="rect">
              <a:avLst/>
            </a:prstGeom>
            <a:noFill/>
          </p:spPr>
          <p:txBody>
            <a:bodyPr wrap="square" rtlCol="0">
              <a:spAutoFit/>
            </a:bodyPr>
            <a:lstStyle/>
            <a:p>
              <a:pPr algn="ctr"/>
              <a:r>
                <a:rPr lang="ru-RU" sz="2400" i="1" dirty="0" smtClean="0">
                  <a:latin typeface="Arial" pitchFamily="34" charset="0"/>
                  <a:cs typeface="Arial" pitchFamily="34" charset="0"/>
                </a:rPr>
                <a:t>М</a:t>
              </a:r>
              <a:endParaRPr lang="ru-RU" sz="2400" i="1" dirty="0">
                <a:latin typeface="Arial" pitchFamily="34" charset="0"/>
                <a:cs typeface="Arial" pitchFamily="34" charset="0"/>
              </a:endParaRPr>
            </a:p>
          </p:txBody>
        </p:sp>
        <p:sp>
          <p:nvSpPr>
            <p:cNvPr id="37" name="TextBox 36"/>
            <p:cNvSpPr txBox="1"/>
            <p:nvPr/>
          </p:nvSpPr>
          <p:spPr>
            <a:xfrm>
              <a:off x="313075" y="3734910"/>
              <a:ext cx="882177" cy="633447"/>
            </a:xfrm>
            <a:prstGeom prst="rect">
              <a:avLst/>
            </a:prstGeom>
            <a:noFill/>
          </p:spPr>
          <p:txBody>
            <a:bodyPr wrap="square" rtlCol="0">
              <a:spAutoFit/>
            </a:bodyPr>
            <a:lstStyle/>
            <a:p>
              <a:pPr algn="ctr"/>
              <a:r>
                <a:rPr lang="ru-RU" sz="2400" i="1" dirty="0" err="1" smtClean="0">
                  <a:latin typeface="Arial" pitchFamily="34" charset="0"/>
                  <a:cs typeface="Arial" pitchFamily="34" charset="0"/>
                </a:rPr>
                <a:t>х</a:t>
              </a:r>
              <a:endParaRPr lang="ru-RU" sz="2400" i="1" dirty="0">
                <a:latin typeface="Arial" pitchFamily="34" charset="0"/>
                <a:cs typeface="Arial" pitchFamily="34" charset="0"/>
              </a:endParaRPr>
            </a:p>
          </p:txBody>
        </p:sp>
        <p:sp>
          <p:nvSpPr>
            <p:cNvPr id="38" name="TextBox 37"/>
            <p:cNvSpPr txBox="1"/>
            <p:nvPr/>
          </p:nvSpPr>
          <p:spPr>
            <a:xfrm>
              <a:off x="319609" y="4126420"/>
              <a:ext cx="882177" cy="464528"/>
            </a:xfrm>
            <a:prstGeom prst="rect">
              <a:avLst/>
            </a:prstGeom>
            <a:noFill/>
          </p:spPr>
          <p:txBody>
            <a:bodyPr wrap="square" rtlCol="0">
              <a:spAutoFit/>
            </a:bodyPr>
            <a:lstStyle/>
            <a:p>
              <a:pPr algn="ctr"/>
              <a:r>
                <a:rPr lang="ru-RU" sz="1600" dirty="0" smtClean="0">
                  <a:latin typeface="Arial" pitchFamily="34" charset="0"/>
                  <a:cs typeface="Arial" pitchFamily="34" charset="0"/>
                </a:rPr>
                <a:t>●</a:t>
              </a:r>
              <a:endParaRPr lang="ru-RU" sz="1600" dirty="0">
                <a:latin typeface="Arial" pitchFamily="34" charset="0"/>
                <a:cs typeface="Arial" pitchFamily="34" charset="0"/>
              </a:endParaRPr>
            </a:p>
          </p:txBody>
        </p:sp>
      </p:grpSp>
      <p:sp>
        <p:nvSpPr>
          <p:cNvPr id="39" name="TextBox 38"/>
          <p:cNvSpPr txBox="1"/>
          <p:nvPr/>
        </p:nvSpPr>
        <p:spPr>
          <a:xfrm>
            <a:off x="2214546" y="5129224"/>
            <a:ext cx="1145430"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r>
              <a:rPr lang="ru-RU" sz="2400" dirty="0" smtClean="0">
                <a:latin typeface="Arial" pitchFamily="34" charset="0"/>
                <a:cs typeface="Arial" pitchFamily="34" charset="0"/>
              </a:rPr>
              <a:t> </a:t>
            </a:r>
            <a:r>
              <a:rPr lang="ru-RU" sz="2400" dirty="0" smtClean="0">
                <a:solidFill>
                  <a:schemeClr val="dk1"/>
                </a:solidFill>
                <a:latin typeface="Arial" pitchFamily="34" charset="0"/>
                <a:cs typeface="Arial" pitchFamily="34" charset="0"/>
              </a:rPr>
              <a:t>∈ </a:t>
            </a:r>
            <a:r>
              <a:rPr lang="en-US" sz="2400" i="1" dirty="0" smtClean="0">
                <a:solidFill>
                  <a:schemeClr val="dk1"/>
                </a:solidFill>
                <a:latin typeface="Arial" pitchFamily="34" charset="0"/>
                <a:cs typeface="Arial" pitchFamily="34" charset="0"/>
              </a:rPr>
              <a:t>M</a:t>
            </a:r>
            <a:endParaRPr lang="ru-RU" sz="2400" i="1" dirty="0" smtClean="0">
              <a:solidFill>
                <a:schemeClr val="dk1"/>
              </a:solidFill>
              <a:latin typeface="Arial" pitchFamily="34" charset="0"/>
              <a:cs typeface="Arial" pitchFamily="34" charset="0"/>
            </a:endParaRPr>
          </a:p>
        </p:txBody>
      </p:sp>
      <p:sp>
        <p:nvSpPr>
          <p:cNvPr id="40" name="TextBox 39"/>
          <p:cNvSpPr txBox="1"/>
          <p:nvPr/>
        </p:nvSpPr>
        <p:spPr>
          <a:xfrm>
            <a:off x="6143636" y="5129224"/>
            <a:ext cx="1145430"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r>
              <a:rPr lang="ru-RU" sz="2400" dirty="0" smtClean="0">
                <a:latin typeface="Arial" pitchFamily="34" charset="0"/>
                <a:cs typeface="Arial" pitchFamily="34" charset="0"/>
              </a:rPr>
              <a:t> </a:t>
            </a:r>
            <a:r>
              <a:rPr lang="ru-RU" sz="2400" dirty="0" smtClean="0">
                <a:solidFill>
                  <a:schemeClr val="dk1"/>
                </a:solidFill>
                <a:latin typeface="Arial" pitchFamily="34" charset="0"/>
                <a:cs typeface="Arial" pitchFamily="34" charset="0"/>
              </a:rPr>
              <a:t>∉ </a:t>
            </a:r>
            <a:r>
              <a:rPr lang="en-US" sz="2400" i="1" dirty="0" smtClean="0">
                <a:solidFill>
                  <a:schemeClr val="dk1"/>
                </a:solidFill>
                <a:latin typeface="Arial" pitchFamily="34" charset="0"/>
                <a:cs typeface="Arial" pitchFamily="34" charset="0"/>
              </a:rPr>
              <a:t>M</a:t>
            </a:r>
            <a:endParaRPr lang="ru-RU" sz="2400" i="1" dirty="0" smtClean="0">
              <a:solidFill>
                <a:schemeClr val="dk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Подмножество</a:t>
            </a:r>
            <a:endParaRPr lang="ru-RU" dirty="0"/>
          </a:p>
        </p:txBody>
      </p:sp>
      <p:sp>
        <p:nvSpPr>
          <p:cNvPr id="3" name="Содержимое 7"/>
          <p:cNvSpPr txBox="1">
            <a:spLocks/>
          </p:cNvSpPr>
          <p:nvPr/>
        </p:nvSpPr>
        <p:spPr>
          <a:xfrm>
            <a:off x="642910" y="1071546"/>
            <a:ext cx="8215370" cy="1214446"/>
          </a:xfrm>
          <a:prstGeom prst="rect">
            <a:avLst/>
          </a:prstGeom>
        </p:spPr>
        <p:txBody>
          <a:bodyPr/>
          <a:lstStyle/>
          <a:p>
            <a:pPr lvl="0" algn="just">
              <a:spcBef>
                <a:spcPct val="20000"/>
              </a:spcBef>
            </a:pPr>
            <a:r>
              <a:rPr lang="ru-RU" sz="2200" dirty="0" smtClean="0">
                <a:latin typeface="Arial" pitchFamily="34" charset="0"/>
                <a:cs typeface="Arial" pitchFamily="34" charset="0"/>
              </a:rPr>
              <a:t>Если каждый элемент множества </a:t>
            </a:r>
            <a:r>
              <a:rPr lang="ru-RU" sz="2200" i="1" dirty="0" smtClean="0">
                <a:latin typeface="Arial" pitchFamily="34" charset="0"/>
                <a:cs typeface="Arial" pitchFamily="34" charset="0"/>
              </a:rPr>
              <a:t>P</a:t>
            </a:r>
            <a:r>
              <a:rPr lang="ru-RU" sz="2200" dirty="0" smtClean="0">
                <a:latin typeface="Arial" pitchFamily="34" charset="0"/>
                <a:cs typeface="Arial" pitchFamily="34" charset="0"/>
              </a:rPr>
              <a:t> принадлежит </a:t>
            </a:r>
            <a:r>
              <a:rPr lang="ru-RU" sz="2200" dirty="0" err="1" smtClean="0">
                <a:latin typeface="Arial" pitchFamily="34" charset="0"/>
                <a:cs typeface="Arial" pitchFamily="34" charset="0"/>
              </a:rPr>
              <a:t>множест</a:t>
            </a:r>
            <a:r>
              <a:rPr lang="ru-RU" sz="2200" dirty="0" smtClean="0">
                <a:latin typeface="Arial" pitchFamily="34" charset="0"/>
                <a:cs typeface="Arial" pitchFamily="34" charset="0"/>
              </a:rPr>
              <a:t>-</a:t>
            </a:r>
            <a:br>
              <a:rPr lang="ru-RU" sz="2200" dirty="0" smtClean="0">
                <a:latin typeface="Arial" pitchFamily="34" charset="0"/>
                <a:cs typeface="Arial" pitchFamily="34" charset="0"/>
              </a:rPr>
            </a:br>
            <a:r>
              <a:rPr lang="ru-RU" sz="2200" dirty="0" err="1" smtClean="0">
                <a:latin typeface="Arial" pitchFamily="34" charset="0"/>
                <a:cs typeface="Arial" pitchFamily="34" charset="0"/>
              </a:rPr>
              <a:t>ву</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то говорят, что </a:t>
            </a:r>
            <a:r>
              <a:rPr lang="ru-RU" sz="2200" i="1" dirty="0" smtClean="0">
                <a:latin typeface="Arial" pitchFamily="34" charset="0"/>
                <a:cs typeface="Arial" pitchFamily="34" charset="0"/>
              </a:rPr>
              <a:t>P</a:t>
            </a:r>
            <a:r>
              <a:rPr lang="ru-RU" sz="2200" dirty="0" smtClean="0">
                <a:latin typeface="Arial" pitchFamily="34" charset="0"/>
                <a:cs typeface="Arial" pitchFamily="34" charset="0"/>
              </a:rPr>
              <a:t> есть </a:t>
            </a:r>
            <a:r>
              <a:rPr lang="ru-RU" sz="2200" b="1" dirty="0" smtClean="0">
                <a:latin typeface="Arial" pitchFamily="34" charset="0"/>
                <a:cs typeface="Arial" pitchFamily="34" charset="0"/>
              </a:rPr>
              <a:t>подмножество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и записывают:</a:t>
            </a:r>
          </a:p>
          <a:p>
            <a:pPr lvl="0" algn="ctr">
              <a:spcBef>
                <a:spcPct val="20000"/>
              </a:spcBef>
            </a:pPr>
            <a:r>
              <a:rPr lang="ru-RU" sz="2200" i="1" dirty="0" smtClean="0">
                <a:latin typeface="Arial" pitchFamily="34" charset="0"/>
                <a:cs typeface="Arial" pitchFamily="34" charset="0"/>
              </a:rPr>
              <a:t>P </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М</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5" name="Picture 3" descr="C:\Documents and Settings\Администратор.HOME-FDD52612A3\Рабочий стол\Ирина_Раб стол\10-17\1359314403_01-8.jpg"/>
          <p:cNvPicPr>
            <a:picLocks noChangeAspect="1" noChangeArrowheads="1"/>
          </p:cNvPicPr>
          <p:nvPr/>
        </p:nvPicPr>
        <p:blipFill>
          <a:blip r:embed="rId2"/>
          <a:srcRect l="1667" t="4374" r="54166" b="32195"/>
          <a:stretch>
            <a:fillRect/>
          </a:stretch>
        </p:blipFill>
        <p:spPr bwMode="auto">
          <a:xfrm>
            <a:off x="714348" y="2357430"/>
            <a:ext cx="3786214" cy="4143404"/>
          </a:xfrm>
          <a:prstGeom prst="rect">
            <a:avLst/>
          </a:prstGeom>
          <a:ln>
            <a:noFill/>
          </a:ln>
          <a:effectLst>
            <a:outerShdw blurRad="292100" dist="139700" dir="2700000" algn="tl" rotWithShape="0">
              <a:srgbClr val="333333">
                <a:alpha val="65000"/>
              </a:srgbClr>
            </a:outerShdw>
          </a:effectLst>
        </p:spPr>
      </p:pic>
      <p:grpSp>
        <p:nvGrpSpPr>
          <p:cNvPr id="7" name="Группа 20"/>
          <p:cNvGrpSpPr/>
          <p:nvPr/>
        </p:nvGrpSpPr>
        <p:grpSpPr>
          <a:xfrm>
            <a:off x="1334271" y="2697610"/>
            <a:ext cx="2546368" cy="2546368"/>
            <a:chOff x="1142976" y="2571744"/>
            <a:chExt cx="2714644" cy="2714644"/>
          </a:xfrm>
          <a:effectLst/>
        </p:grpSpPr>
        <p:grpSp>
          <p:nvGrpSpPr>
            <p:cNvPr id="9" name="Группа 16"/>
            <p:cNvGrpSpPr/>
            <p:nvPr/>
          </p:nvGrpSpPr>
          <p:grpSpPr>
            <a:xfrm>
              <a:off x="1142976" y="2571744"/>
              <a:ext cx="2714644" cy="2714644"/>
              <a:chOff x="1142976" y="2571744"/>
              <a:chExt cx="2714644" cy="2714644"/>
            </a:xfrm>
          </p:grpSpPr>
          <p:sp>
            <p:nvSpPr>
              <p:cNvPr id="13" name="Хорда 12"/>
              <p:cNvSpPr/>
              <p:nvPr/>
            </p:nvSpPr>
            <p:spPr>
              <a:xfrm>
                <a:off x="1142976" y="2571744"/>
                <a:ext cx="2714644" cy="2714644"/>
              </a:xfrm>
              <a:prstGeom prst="chord">
                <a:avLst>
                  <a:gd name="adj1" fmla="val 2700000"/>
                  <a:gd name="adj2" fmla="val 26075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 name="Хорда 13"/>
              <p:cNvSpPr/>
              <p:nvPr/>
            </p:nvSpPr>
            <p:spPr>
              <a:xfrm>
                <a:off x="2025152" y="3512142"/>
                <a:ext cx="1573260" cy="1573260"/>
              </a:xfrm>
              <a:prstGeom prst="chord">
                <a:avLst>
                  <a:gd name="adj1" fmla="val 2700000"/>
                  <a:gd name="adj2" fmla="val 2607572"/>
                </a:avLst>
              </a:prstGeom>
              <a:solidFill>
                <a:srgbClr val="29C7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0" name="TextBox 9"/>
            <p:cNvSpPr txBox="1"/>
            <p:nvPr/>
          </p:nvSpPr>
          <p:spPr>
            <a:xfrm>
              <a:off x="1214414" y="2928934"/>
              <a:ext cx="2071703" cy="492174"/>
            </a:xfrm>
            <a:prstGeom prst="rect">
              <a:avLst/>
            </a:prstGeom>
            <a:noFill/>
          </p:spPr>
          <p:txBody>
            <a:bodyPr wrap="square" rtlCol="0">
              <a:spAutoFit/>
            </a:bodyPr>
            <a:lstStyle/>
            <a:p>
              <a:pPr algn="ctr"/>
              <a:r>
                <a:rPr lang="ru-RU" sz="2400" i="1" dirty="0" smtClean="0">
                  <a:latin typeface="Arial" pitchFamily="34" charset="0"/>
                  <a:cs typeface="Arial" pitchFamily="34" charset="0"/>
                </a:rPr>
                <a:t>М</a:t>
              </a:r>
              <a:endParaRPr lang="ru-RU" sz="2400" i="1" dirty="0">
                <a:latin typeface="Arial" pitchFamily="34" charset="0"/>
                <a:cs typeface="Arial" pitchFamily="34" charset="0"/>
              </a:endParaRPr>
            </a:p>
          </p:txBody>
        </p:sp>
        <p:sp>
          <p:nvSpPr>
            <p:cNvPr id="11" name="TextBox 10"/>
            <p:cNvSpPr txBox="1"/>
            <p:nvPr/>
          </p:nvSpPr>
          <p:spPr>
            <a:xfrm>
              <a:off x="2025154" y="4007187"/>
              <a:ext cx="1568313" cy="492174"/>
            </a:xfrm>
            <a:prstGeom prst="rect">
              <a:avLst/>
            </a:prstGeom>
            <a:noFill/>
          </p:spPr>
          <p:txBody>
            <a:bodyPr wrap="square" rtlCol="0">
              <a:spAutoFit/>
            </a:bodyPr>
            <a:lstStyle/>
            <a:p>
              <a:pPr algn="ctr"/>
              <a:r>
                <a:rPr lang="ru-RU" sz="2400" i="1" dirty="0" smtClean="0">
                  <a:latin typeface="Arial" pitchFamily="34" charset="0"/>
                  <a:cs typeface="Arial" pitchFamily="34" charset="0"/>
                </a:rPr>
                <a:t>Р</a:t>
              </a:r>
              <a:endParaRPr lang="ru-RU" sz="2400" i="1" dirty="0">
                <a:latin typeface="Arial" pitchFamily="34" charset="0"/>
                <a:cs typeface="Arial" pitchFamily="34" charset="0"/>
              </a:endParaRPr>
            </a:p>
          </p:txBody>
        </p:sp>
      </p:grpSp>
      <p:sp>
        <p:nvSpPr>
          <p:cNvPr id="34" name="Содержимое 7"/>
          <p:cNvSpPr txBox="1">
            <a:spLocks/>
          </p:cNvSpPr>
          <p:nvPr/>
        </p:nvSpPr>
        <p:spPr>
          <a:xfrm>
            <a:off x="4643438" y="2357430"/>
            <a:ext cx="4140000" cy="1214446"/>
          </a:xfrm>
          <a:prstGeom prst="rect">
            <a:avLst/>
          </a:prstGeom>
          <a:solidFill>
            <a:schemeClr val="accent6">
              <a:lumMod val="20000"/>
              <a:lumOff val="80000"/>
            </a:schemeClr>
          </a:solidFill>
        </p:spPr>
        <p:txBody>
          <a:bodyPr anchor="ctr" anchorCtr="0"/>
          <a:lstStyle/>
          <a:p>
            <a:pPr lvl="0" algn="ctr">
              <a:spcBef>
                <a:spcPct val="20000"/>
              </a:spcBef>
            </a:pPr>
            <a:r>
              <a:rPr lang="ru-RU" sz="2200" dirty="0" smtClean="0">
                <a:latin typeface="Arial" pitchFamily="34" charset="0"/>
                <a:cs typeface="Arial" pitchFamily="34" charset="0"/>
              </a:rPr>
              <a:t>Само множество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является своим подмножеством:</a:t>
            </a:r>
            <a:br>
              <a:rPr lang="ru-RU" sz="2200" dirty="0" smtClean="0">
                <a:latin typeface="Arial" pitchFamily="34" charset="0"/>
                <a:cs typeface="Arial" pitchFamily="34" charset="0"/>
              </a:rPr>
            </a:br>
            <a:r>
              <a:rPr lang="ru-RU" sz="2200" i="1" dirty="0" smtClean="0">
                <a:latin typeface="Arial" pitchFamily="34" charset="0"/>
                <a:cs typeface="Arial" pitchFamily="34" charset="0"/>
              </a:rPr>
              <a:t>М </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М</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5" name="Содержимое 7"/>
          <p:cNvSpPr txBox="1">
            <a:spLocks/>
          </p:cNvSpPr>
          <p:nvPr/>
        </p:nvSpPr>
        <p:spPr>
          <a:xfrm>
            <a:off x="4643438" y="3673794"/>
            <a:ext cx="4140000" cy="1214446"/>
          </a:xfrm>
          <a:prstGeom prst="rect">
            <a:avLst/>
          </a:prstGeom>
          <a:solidFill>
            <a:schemeClr val="accent1">
              <a:lumMod val="20000"/>
              <a:lumOff val="80000"/>
            </a:schemeClr>
          </a:solidFill>
        </p:spPr>
        <p:txBody>
          <a:bodyPr anchor="ctr" anchorCtr="0"/>
          <a:lstStyle/>
          <a:p>
            <a:pPr lvl="0" algn="ctr">
              <a:spcBef>
                <a:spcPct val="20000"/>
              </a:spcBef>
            </a:pPr>
            <a:r>
              <a:rPr lang="ru-RU" sz="2200" dirty="0" smtClean="0">
                <a:latin typeface="Arial" pitchFamily="34" charset="0"/>
                <a:cs typeface="Arial" pitchFamily="34" charset="0"/>
              </a:rPr>
              <a:t>Пустое множество является подмножеством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a:t>
            </a:r>
            <a:br>
              <a:rPr lang="ru-RU" sz="2200" dirty="0" smtClean="0">
                <a:latin typeface="Arial" pitchFamily="34" charset="0"/>
                <a:cs typeface="Arial" pitchFamily="34" charset="0"/>
              </a:rPr>
            </a:br>
            <a:r>
              <a:rPr lang="ru-RU" sz="2400" dirty="0" smtClean="0">
                <a:solidFill>
                  <a:schemeClr val="dk1"/>
                </a:solidFill>
                <a:latin typeface="Arial" pitchFamily="34" charset="0"/>
                <a:cs typeface="Arial" pitchFamily="34" charset="0"/>
              </a:rPr>
              <a:t>∅</a:t>
            </a:r>
            <a:r>
              <a:rPr lang="ru-RU" sz="2200" i="1" dirty="0" smtClean="0">
                <a:latin typeface="Arial" pitchFamily="34" charset="0"/>
                <a:cs typeface="Arial" pitchFamily="34" charset="0"/>
              </a:rPr>
              <a:t> </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М</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6" name="Содержимое 7"/>
          <p:cNvSpPr txBox="1">
            <a:spLocks/>
          </p:cNvSpPr>
          <p:nvPr/>
        </p:nvSpPr>
        <p:spPr>
          <a:xfrm>
            <a:off x="4643438" y="5000636"/>
            <a:ext cx="4140000" cy="1500198"/>
          </a:xfrm>
          <a:prstGeom prst="rect">
            <a:avLst/>
          </a:prstGeom>
          <a:solidFill>
            <a:schemeClr val="accent4">
              <a:lumMod val="20000"/>
              <a:lumOff val="80000"/>
            </a:schemeClr>
          </a:solidFill>
        </p:spPr>
        <p:txBody>
          <a:bodyPr anchor="ctr" anchorCtr="0"/>
          <a:lstStyle/>
          <a:p>
            <a:pPr lvl="0" algn="ctr">
              <a:spcBef>
                <a:spcPct val="20000"/>
              </a:spcBef>
            </a:pPr>
            <a:r>
              <a:rPr lang="ru-RU" sz="2200" b="1" dirty="0" smtClean="0">
                <a:latin typeface="Arial" pitchFamily="34" charset="0"/>
                <a:cs typeface="Arial" pitchFamily="34" charset="0"/>
              </a:rPr>
              <a:t>Универсальное</a:t>
            </a:r>
            <a:r>
              <a:rPr lang="ru-RU" sz="2200" dirty="0" smtClean="0">
                <a:latin typeface="Arial" pitchFamily="34" charset="0"/>
                <a:cs typeface="Arial" pitchFamily="34" charset="0"/>
              </a:rPr>
              <a:t> множество содержит все возможные подмножества одной </a:t>
            </a:r>
            <a:r>
              <a:rPr lang="ru-RU" sz="2200" dirty="0" err="1" smtClean="0">
                <a:latin typeface="Arial" pitchFamily="34" charset="0"/>
                <a:cs typeface="Arial" pitchFamily="34" charset="0"/>
              </a:rPr>
              <a:t>приро-ды</a:t>
            </a:r>
            <a:r>
              <a:rPr lang="ru-RU" sz="2200" dirty="0" smtClean="0">
                <a:latin typeface="Arial" pitchFamily="34" charset="0"/>
                <a:cs typeface="Arial" pitchFamily="34" charset="0"/>
              </a:rPr>
              <a:t>. Обозначается буквой </a:t>
            </a:r>
            <a:r>
              <a:rPr lang="en-US" sz="2400" i="1" dirty="0" smtClean="0">
                <a:latin typeface="Times New Roman" pitchFamily="18" charset="0"/>
                <a:cs typeface="Times New Roman" pitchFamily="18" charset="0"/>
              </a:rPr>
              <a:t>U</a:t>
            </a:r>
            <a:r>
              <a:rPr lang="ru-RU" sz="2200" dirty="0" smtClean="0">
                <a:latin typeface="Arial" pitchFamily="34" charset="0"/>
                <a:cs typeface="Arial" pitchFamily="34" charset="0"/>
              </a:rPr>
              <a:t>.</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3" name="Picture 5" descr="C:\Documents and Settings\Администратор.HOME-FDD52612A3\Рабочий стол\Ирина_Раб стол\10-17\pencil-146715__1801.png"/>
          <p:cNvPicPr>
            <a:picLocks noChangeAspect="1" noChangeArrowheads="1"/>
          </p:cNvPicPr>
          <p:nvPr/>
        </p:nvPicPr>
        <p:blipFill>
          <a:blip r:embed="rId3"/>
          <a:srcRect/>
          <a:stretch>
            <a:fillRect/>
          </a:stretch>
        </p:blipFill>
        <p:spPr bwMode="auto">
          <a:xfrm rot="20832430">
            <a:off x="352437" y="5215234"/>
            <a:ext cx="4572000" cy="469900"/>
          </a:xfrm>
          <a:prstGeom prst="rect">
            <a:avLst/>
          </a:prstGeom>
          <a:noFill/>
        </p:spPr>
      </p:pic>
      <p:sp>
        <p:nvSpPr>
          <p:cNvPr id="15" name="Прямоугольник 14"/>
          <p:cNvSpPr/>
          <p:nvPr/>
        </p:nvSpPr>
        <p:spPr>
          <a:xfrm>
            <a:off x="2090422" y="5821623"/>
            <a:ext cx="1034066" cy="461665"/>
          </a:xfrm>
          <a:prstGeom prst="rect">
            <a:avLst/>
          </a:prstGeom>
          <a:effectLst/>
        </p:spPr>
        <p:txBody>
          <a:bodyPr wrap="none">
            <a:spAutoFit/>
          </a:bodyPr>
          <a:lstStyle/>
          <a:p>
            <a:pPr lvl="0" algn="ctr">
              <a:spcBef>
                <a:spcPct val="20000"/>
              </a:spcBef>
            </a:pPr>
            <a:r>
              <a:rPr lang="ru-RU" sz="2400" i="1" dirty="0" smtClean="0">
                <a:latin typeface="Arial" pitchFamily="34" charset="0"/>
                <a:cs typeface="Arial" pitchFamily="34" charset="0"/>
              </a:rPr>
              <a:t>P </a:t>
            </a:r>
            <a:r>
              <a:rPr lang="ru-RU" sz="2400" dirty="0" smtClean="0">
                <a:latin typeface="Arial" pitchFamily="34" charset="0"/>
                <a:cs typeface="Arial" pitchFamily="34" charset="0"/>
              </a:rPr>
              <a:t>⊂ </a:t>
            </a:r>
            <a:r>
              <a:rPr lang="ru-RU" sz="2400" i="1" dirty="0" smtClean="0">
                <a:latin typeface="Arial" pitchFamily="34" charset="0"/>
                <a:cs typeface="Arial" pitchFamily="34" charset="0"/>
              </a:rPr>
              <a:t>М</a:t>
            </a:r>
            <a:endParaRPr lang="ru-RU" sz="24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Содержимое 7"/>
          <p:cNvSpPr txBox="1">
            <a:spLocks/>
          </p:cNvSpPr>
          <p:nvPr/>
        </p:nvSpPr>
        <p:spPr>
          <a:xfrm>
            <a:off x="4672672" y="2357430"/>
            <a:ext cx="4140000" cy="1296000"/>
          </a:xfrm>
          <a:prstGeom prst="rect">
            <a:avLst/>
          </a:prstGeom>
          <a:solidFill>
            <a:schemeClr val="accent6">
              <a:lumMod val="20000"/>
              <a:lumOff val="80000"/>
            </a:schemeClr>
          </a:solidFill>
        </p:spPr>
        <p:txBody>
          <a:bodyPr lIns="72000" rIns="72000" anchor="ctr" anchorCtr="0"/>
          <a:lstStyle/>
          <a:p>
            <a:pPr lvl="0" algn="ctr"/>
            <a:r>
              <a:rPr lang="ru-RU" sz="2200" dirty="0" smtClean="0">
                <a:latin typeface="Arial" pitchFamily="34" charset="0"/>
                <a:cs typeface="Arial" pitchFamily="34" charset="0"/>
              </a:rPr>
              <a:t>Множества </a:t>
            </a:r>
            <a:r>
              <a:rPr lang="ru-RU" sz="2200" i="1" dirty="0" smtClean="0">
                <a:latin typeface="Arial" pitchFamily="34" charset="0"/>
                <a:cs typeface="Arial" pitchFamily="34" charset="0"/>
              </a:rPr>
              <a:t>M</a:t>
            </a:r>
            <a:r>
              <a:rPr lang="ru-RU" sz="2200" dirty="0" smtClean="0">
                <a:latin typeface="Arial" pitchFamily="34" charset="0"/>
                <a:cs typeface="Arial" pitchFamily="34" charset="0"/>
              </a:rPr>
              <a:t> и </a:t>
            </a:r>
            <a:r>
              <a:rPr lang="ru-RU" sz="2200" i="1" dirty="0" smtClean="0">
                <a:latin typeface="Arial" pitchFamily="34" charset="0"/>
                <a:cs typeface="Arial" pitchFamily="34" charset="0"/>
              </a:rPr>
              <a:t>X</a:t>
            </a:r>
            <a:r>
              <a:rPr lang="ru-RU" sz="2200" dirty="0" smtClean="0">
                <a:latin typeface="Arial" pitchFamily="34" charset="0"/>
                <a:cs typeface="Arial" pitchFamily="34" charset="0"/>
              </a:rPr>
              <a:t> не имеют общих элементов:</a:t>
            </a:r>
            <a:br>
              <a:rPr lang="ru-RU" sz="2200" dirty="0" smtClean="0">
                <a:latin typeface="Arial" pitchFamily="34" charset="0"/>
                <a:cs typeface="Arial" pitchFamily="34" charset="0"/>
              </a:rPr>
            </a:br>
            <a:r>
              <a:rPr lang="en-US" sz="2200" i="1" dirty="0" smtClean="0">
                <a:latin typeface="Arial" pitchFamily="34" charset="0"/>
                <a:cs typeface="Arial" pitchFamily="34" charset="0"/>
              </a:rPr>
              <a:t>M </a:t>
            </a: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en-US" sz="2200" i="1" dirty="0" smtClean="0">
                <a:latin typeface="Arial" pitchFamily="34" charset="0"/>
                <a:cs typeface="Arial" pitchFamily="34" charset="0"/>
              </a:rPr>
              <a:t>X = </a:t>
            </a:r>
            <a:r>
              <a:rPr lang="ru-RU" sz="2400" dirty="0" smtClean="0">
                <a:latin typeface="Arial" pitchFamily="34" charset="0"/>
                <a:cs typeface="Arial" pitchFamily="34" charset="0"/>
              </a:rPr>
              <a:t>∅</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5" name="Содержимое 7"/>
          <p:cNvSpPr txBox="1">
            <a:spLocks/>
          </p:cNvSpPr>
          <p:nvPr/>
        </p:nvSpPr>
        <p:spPr>
          <a:xfrm>
            <a:off x="4672672" y="3781132"/>
            <a:ext cx="4140000" cy="1296000"/>
          </a:xfrm>
          <a:prstGeom prst="rect">
            <a:avLst/>
          </a:prstGeom>
          <a:solidFill>
            <a:schemeClr val="accent1">
              <a:lumMod val="20000"/>
              <a:lumOff val="80000"/>
            </a:schemeClr>
          </a:solidFill>
        </p:spPr>
        <p:txBody>
          <a:bodyPr lIns="0" rIns="0" anchor="ctr" anchorCtr="0"/>
          <a:lstStyle/>
          <a:p>
            <a:pPr lvl="0" algn="ctr"/>
            <a:r>
              <a:rPr lang="en-US" sz="2200" i="1" dirty="0" smtClean="0">
                <a:latin typeface="Arial" pitchFamily="34" charset="0"/>
                <a:cs typeface="Arial" pitchFamily="34" charset="0"/>
              </a:rPr>
              <a:t>P</a:t>
            </a:r>
            <a:r>
              <a:rPr lang="en-US" sz="2200" dirty="0" smtClean="0">
                <a:latin typeface="Arial" pitchFamily="34" charset="0"/>
                <a:cs typeface="Arial" pitchFamily="34" charset="0"/>
              </a:rPr>
              <a:t> </a:t>
            </a:r>
            <a:r>
              <a:rPr lang="ru-RU" sz="2200" dirty="0" smtClean="0">
                <a:latin typeface="Arial" pitchFamily="34" charset="0"/>
                <a:cs typeface="Arial" pitchFamily="34" charset="0"/>
              </a:rPr>
              <a:t>подмножество множества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a:t>
            </a:r>
            <a:br>
              <a:rPr lang="ru-RU" sz="2200" dirty="0" smtClean="0">
                <a:latin typeface="Arial" pitchFamily="34" charset="0"/>
                <a:cs typeface="Arial" pitchFamily="34" charset="0"/>
              </a:rPr>
            </a:br>
            <a:r>
              <a:rPr lang="ru-RU" sz="2200" i="1" dirty="0" smtClean="0">
                <a:latin typeface="Arial" pitchFamily="34" charset="0"/>
                <a:cs typeface="Arial" pitchFamily="34" charset="0"/>
              </a:rPr>
              <a:t>М  </a:t>
            </a:r>
            <a:r>
              <a:rPr lang="ru-RU" sz="2200" dirty="0" smtClean="0">
                <a:latin typeface="Arial" pitchFamily="34" charset="0"/>
                <a:cs typeface="Arial" pitchFamily="34" charset="0"/>
              </a:rPr>
              <a:t>∩ </a:t>
            </a:r>
            <a:r>
              <a:rPr lang="en-US" sz="2200" i="1" dirty="0" smtClean="0">
                <a:latin typeface="Arial" pitchFamily="34" charset="0"/>
                <a:cs typeface="Arial" pitchFamily="34" charset="0"/>
              </a:rPr>
              <a:t>P = P</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6" name="Содержимое 7"/>
          <p:cNvSpPr txBox="1">
            <a:spLocks/>
          </p:cNvSpPr>
          <p:nvPr/>
        </p:nvSpPr>
        <p:spPr>
          <a:xfrm>
            <a:off x="4672672" y="5204834"/>
            <a:ext cx="4140000" cy="1296000"/>
          </a:xfrm>
          <a:prstGeom prst="rect">
            <a:avLst/>
          </a:prstGeom>
          <a:solidFill>
            <a:schemeClr val="accent4">
              <a:lumMod val="20000"/>
              <a:lumOff val="80000"/>
            </a:schemeClr>
          </a:solidFill>
        </p:spPr>
        <p:txBody>
          <a:bodyPr lIns="72000" rIns="72000" anchor="ctr" anchorCtr="0"/>
          <a:lstStyle/>
          <a:p>
            <a:pPr lvl="0" algn="ctr"/>
            <a:r>
              <a:rPr lang="ru-RU" sz="2200" dirty="0" smtClean="0">
                <a:latin typeface="Arial" pitchFamily="34" charset="0"/>
                <a:cs typeface="Arial" pitchFamily="34" charset="0"/>
              </a:rPr>
              <a:t>Пересечение множеств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и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a:t>
            </a:r>
            <a:br>
              <a:rPr lang="ru-RU" sz="2200" dirty="0" smtClean="0">
                <a:latin typeface="Arial" pitchFamily="34" charset="0"/>
                <a:cs typeface="Arial" pitchFamily="34" charset="0"/>
              </a:rPr>
            </a:br>
            <a:r>
              <a:rPr lang="ru-RU" sz="2200" i="1" dirty="0" smtClean="0">
                <a:latin typeface="Arial" pitchFamily="34" charset="0"/>
                <a:cs typeface="Arial" pitchFamily="34" charset="0"/>
              </a:rPr>
              <a:t>М  </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М</a:t>
            </a:r>
            <a:r>
              <a:rPr lang="en-US" sz="2200" i="1" dirty="0" smtClean="0">
                <a:latin typeface="Arial" pitchFamily="34" charset="0"/>
                <a:cs typeface="Arial" pitchFamily="34" charset="0"/>
              </a:rPr>
              <a:t> = </a:t>
            </a:r>
            <a:r>
              <a:rPr lang="ru-RU" sz="2200" i="1" dirty="0" smtClean="0">
                <a:latin typeface="Arial" pitchFamily="34" charset="0"/>
                <a:cs typeface="Arial" pitchFamily="34" charset="0"/>
              </a:rPr>
              <a:t>М</a:t>
            </a:r>
            <a:endParaRPr kumimoji="0" lang="ru-RU" sz="220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51" name="Picture 3" descr="C:\Documents and Settings\Администратор.HOME-FDD52612A3\Рабочий стол\Ирина_Раб стол\10-17\1359314403_01-8.jpg"/>
          <p:cNvPicPr>
            <a:picLocks noChangeAspect="1" noChangeArrowheads="1"/>
          </p:cNvPicPr>
          <p:nvPr/>
        </p:nvPicPr>
        <p:blipFill>
          <a:blip r:embed="rId2"/>
          <a:srcRect l="1667" t="4374" r="54166" b="32195"/>
          <a:stretch>
            <a:fillRect/>
          </a:stretch>
        </p:blipFill>
        <p:spPr bwMode="auto">
          <a:xfrm>
            <a:off x="714348" y="2357430"/>
            <a:ext cx="3786214" cy="4143404"/>
          </a:xfrm>
          <a:prstGeom prst="rect">
            <a:avLst/>
          </a:prstGeom>
          <a:ln>
            <a:noFill/>
          </a:ln>
          <a:effectLst>
            <a:outerShdw blurRad="292100" dist="139700" dir="2700000" algn="tl" rotWithShape="0">
              <a:srgbClr val="333333">
                <a:alpha val="65000"/>
              </a:srgbClr>
            </a:outerShdw>
          </a:effectLst>
        </p:spPr>
      </p:pic>
      <p:pic>
        <p:nvPicPr>
          <p:cNvPr id="52" name="Picture 5" descr="C:\Documents and Settings\Администратор.HOME-FDD52612A3\Рабочий стол\Ирина_Раб стол\10-17\pencil-146715__1801.png"/>
          <p:cNvPicPr>
            <a:picLocks noChangeAspect="1" noChangeArrowheads="1"/>
          </p:cNvPicPr>
          <p:nvPr/>
        </p:nvPicPr>
        <p:blipFill>
          <a:blip r:embed="rId3"/>
          <a:srcRect/>
          <a:stretch>
            <a:fillRect/>
          </a:stretch>
        </p:blipFill>
        <p:spPr bwMode="auto">
          <a:xfrm rot="20311419">
            <a:off x="284457" y="4964010"/>
            <a:ext cx="4572000" cy="469900"/>
          </a:xfrm>
          <a:prstGeom prst="rect">
            <a:avLst/>
          </a:prstGeom>
          <a:noFill/>
        </p:spPr>
      </p:pic>
      <p:sp>
        <p:nvSpPr>
          <p:cNvPr id="53" name="Прямоугольник 52"/>
          <p:cNvSpPr/>
          <p:nvPr/>
        </p:nvSpPr>
        <p:spPr>
          <a:xfrm>
            <a:off x="2114372" y="5726739"/>
            <a:ext cx="986167" cy="461665"/>
          </a:xfrm>
          <a:prstGeom prst="rect">
            <a:avLst/>
          </a:prstGeom>
          <a:effectLst/>
        </p:spPr>
        <p:txBody>
          <a:bodyPr wrap="none">
            <a:spAutoFit/>
          </a:bodyPr>
          <a:lstStyle/>
          <a:p>
            <a:pPr lvl="0" algn="ctr">
              <a:spcBef>
                <a:spcPct val="20000"/>
              </a:spcBef>
            </a:pPr>
            <a:r>
              <a:rPr lang="ru-RU" sz="2400" i="1" dirty="0" smtClean="0">
                <a:latin typeface="Arial" pitchFamily="34" charset="0"/>
                <a:cs typeface="Arial" pitchFamily="34" charset="0"/>
              </a:rPr>
              <a:t>X</a:t>
            </a:r>
            <a:r>
              <a:rPr lang="ru-RU" sz="2400" dirty="0" smtClean="0">
                <a:latin typeface="Arial" pitchFamily="34" charset="0"/>
                <a:cs typeface="Arial" pitchFamily="34" charset="0"/>
              </a:rPr>
              <a:t> ∩ </a:t>
            </a:r>
            <a:r>
              <a:rPr lang="ru-RU" sz="2400" i="1" dirty="0" smtClean="0">
                <a:latin typeface="Arial" pitchFamily="34" charset="0"/>
                <a:cs typeface="Arial" pitchFamily="34" charset="0"/>
              </a:rPr>
              <a:t>Y</a:t>
            </a:r>
            <a:endParaRPr lang="ru-RU" sz="2400" i="1" dirty="0">
              <a:latin typeface="Arial" pitchFamily="34" charset="0"/>
              <a:cs typeface="Arial" pitchFamily="34" charset="0"/>
            </a:endParaRPr>
          </a:p>
        </p:txBody>
      </p:sp>
      <p:sp>
        <p:nvSpPr>
          <p:cNvPr id="2" name="Заголовок 1"/>
          <p:cNvSpPr>
            <a:spLocks noGrp="1"/>
          </p:cNvSpPr>
          <p:nvPr>
            <p:ph type="title"/>
          </p:nvPr>
        </p:nvSpPr>
        <p:spPr/>
        <p:txBody>
          <a:bodyPr/>
          <a:lstStyle/>
          <a:p>
            <a:r>
              <a:rPr lang="ru-RU" dirty="0" smtClean="0"/>
              <a:t>Пересечение множеств</a:t>
            </a:r>
            <a:endParaRPr lang="ru-RU" dirty="0"/>
          </a:p>
        </p:txBody>
      </p:sp>
      <p:sp>
        <p:nvSpPr>
          <p:cNvPr id="3" name="Подзаголовок 5"/>
          <p:cNvSpPr txBox="1">
            <a:spLocks/>
          </p:cNvSpPr>
          <p:nvPr/>
        </p:nvSpPr>
        <p:spPr>
          <a:xfrm>
            <a:off x="1428728" y="1122346"/>
            <a:ext cx="7358113" cy="806456"/>
          </a:xfrm>
          <a:prstGeom prst="rect">
            <a:avLst/>
          </a:prstGeom>
          <a:noFill/>
        </p:spPr>
        <p:txBody>
          <a:bodyPr vert="horz" lIns="91440" tIns="45720" rIns="91440" bIns="45720" rtlCol="0">
            <a:noAutofit/>
          </a:bodyPr>
          <a:lstStyle/>
          <a:p>
            <a:pPr lvl="0" algn="just">
              <a:spcBef>
                <a:spcPct val="20000"/>
              </a:spcBef>
              <a:defRPr/>
            </a:pPr>
            <a:r>
              <a:rPr lang="ru-RU" sz="2200" b="1" dirty="0" smtClean="0">
                <a:latin typeface="Arial" pitchFamily="34" charset="0"/>
                <a:cs typeface="Arial" pitchFamily="34" charset="0"/>
              </a:rPr>
              <a:t>Пересечением</a:t>
            </a:r>
            <a:r>
              <a:rPr lang="ru-RU" sz="2200" dirty="0" smtClean="0">
                <a:latin typeface="Arial" pitchFamily="34" charset="0"/>
                <a:cs typeface="Arial" pitchFamily="34" charset="0"/>
              </a:rPr>
              <a:t> двух множеств </a:t>
            </a:r>
            <a:r>
              <a:rPr lang="ru-RU" sz="2200" i="1" dirty="0" smtClean="0">
                <a:latin typeface="Arial" pitchFamily="34" charset="0"/>
                <a:cs typeface="Arial" pitchFamily="34" charset="0"/>
              </a:rPr>
              <a:t>X</a:t>
            </a:r>
            <a:r>
              <a:rPr lang="ru-RU" sz="2200" dirty="0" smtClean="0">
                <a:latin typeface="Arial" pitchFamily="34" charset="0"/>
                <a:cs typeface="Arial" pitchFamily="34" charset="0"/>
              </a:rPr>
              <a:t> и </a:t>
            </a:r>
            <a:r>
              <a:rPr lang="ru-RU" sz="2200" i="1" dirty="0" smtClean="0">
                <a:latin typeface="Arial" pitchFamily="34" charset="0"/>
                <a:cs typeface="Arial" pitchFamily="34" charset="0"/>
              </a:rPr>
              <a:t>Y</a:t>
            </a:r>
            <a:r>
              <a:rPr lang="ru-RU" sz="2200" dirty="0" smtClean="0">
                <a:latin typeface="Arial" pitchFamily="34" charset="0"/>
                <a:cs typeface="Arial" pitchFamily="34" charset="0"/>
              </a:rPr>
              <a:t> называется множество их общих элементов. Обозначается </a:t>
            </a:r>
            <a:r>
              <a:rPr lang="ru-RU" sz="2200" i="1" dirty="0" smtClean="0">
                <a:latin typeface="Arial" pitchFamily="34" charset="0"/>
                <a:cs typeface="Arial" pitchFamily="34" charset="0"/>
              </a:rPr>
              <a:t>X</a:t>
            </a:r>
            <a:r>
              <a:rPr lang="ru-RU" sz="2200" dirty="0" smtClean="0">
                <a:latin typeface="Arial" pitchFamily="34" charset="0"/>
                <a:cs typeface="Arial" pitchFamily="34" charset="0"/>
              </a:rPr>
              <a:t> ∩ </a:t>
            </a:r>
            <a:r>
              <a:rPr lang="ru-RU" sz="2200" i="1" dirty="0" smtClean="0">
                <a:latin typeface="Arial" pitchFamily="34" charset="0"/>
                <a:cs typeface="Arial" pitchFamily="34" charset="0"/>
              </a:rPr>
              <a:t>Y.</a:t>
            </a:r>
            <a:r>
              <a:rPr lang="ru-RU" sz="2200" dirty="0" smtClean="0">
                <a:latin typeface="Arial" pitchFamily="34" charset="0"/>
                <a:cs typeface="Arial" pitchFamily="34" charset="0"/>
              </a:rPr>
              <a:t> </a:t>
            </a:r>
            <a:endParaRPr kumimoji="0" lang="ru-RU" sz="220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 name="Овал 3"/>
          <p:cNvSpPr/>
          <p:nvPr/>
        </p:nvSpPr>
        <p:spPr>
          <a:xfrm>
            <a:off x="678629" y="1142984"/>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5" name="Группа 7"/>
          <p:cNvGrpSpPr/>
          <p:nvPr/>
        </p:nvGrpSpPr>
        <p:grpSpPr>
          <a:xfrm>
            <a:off x="714348" y="1071546"/>
            <a:ext cx="8072494" cy="928694"/>
            <a:chOff x="428596" y="5072074"/>
            <a:chExt cx="5929354" cy="1785950"/>
          </a:xfrm>
        </p:grpSpPr>
        <p:cxnSp>
          <p:nvCxnSpPr>
            <p:cNvPr id="6" name="Прямая соединительная линия 5"/>
            <p:cNvCxnSpPr/>
            <p:nvPr/>
          </p:nvCxnSpPr>
          <p:spPr>
            <a:xfrm flipV="1">
              <a:off x="428596" y="507207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428596" y="684484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5" name="Группа 14"/>
          <p:cNvGrpSpPr/>
          <p:nvPr/>
        </p:nvGrpSpPr>
        <p:grpSpPr>
          <a:xfrm>
            <a:off x="1081226" y="2525706"/>
            <a:ext cx="3071833" cy="1978469"/>
            <a:chOff x="1142976" y="2571744"/>
            <a:chExt cx="4214842" cy="2714644"/>
          </a:xfrm>
          <a:effectLst/>
        </p:grpSpPr>
        <p:sp>
          <p:nvSpPr>
            <p:cNvPr id="13" name="Хорда 12"/>
            <p:cNvSpPr/>
            <p:nvPr/>
          </p:nvSpPr>
          <p:spPr>
            <a:xfrm>
              <a:off x="1142976" y="2571744"/>
              <a:ext cx="2714644" cy="2714644"/>
            </a:xfrm>
            <a:prstGeom prst="chord">
              <a:avLst>
                <a:gd name="adj1" fmla="val 18173091"/>
                <a:gd name="adj2" fmla="val 3423893"/>
              </a:avLst>
            </a:prstGeom>
            <a:solidFill>
              <a:srgbClr val="29C7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Хорда 13"/>
            <p:cNvSpPr/>
            <p:nvPr/>
          </p:nvSpPr>
          <p:spPr>
            <a:xfrm>
              <a:off x="2643174" y="2571744"/>
              <a:ext cx="2714644" cy="2714644"/>
            </a:xfrm>
            <a:prstGeom prst="chord">
              <a:avLst>
                <a:gd name="adj1" fmla="val 7427611"/>
                <a:gd name="adj2" fmla="val 14173099"/>
              </a:avLst>
            </a:prstGeom>
            <a:solidFill>
              <a:srgbClr val="29C7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1" name="Хорда 10"/>
          <p:cNvSpPr/>
          <p:nvPr/>
        </p:nvSpPr>
        <p:spPr>
          <a:xfrm>
            <a:off x="1081226" y="2525706"/>
            <a:ext cx="1978469" cy="1978469"/>
          </a:xfrm>
          <a:prstGeom prst="chord">
            <a:avLst>
              <a:gd name="adj1" fmla="val 2700000"/>
              <a:gd name="adj2" fmla="val 2607572"/>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Хорда 11"/>
          <p:cNvSpPr/>
          <p:nvPr/>
        </p:nvSpPr>
        <p:spPr>
          <a:xfrm>
            <a:off x="2174590" y="2525706"/>
            <a:ext cx="1978469" cy="1978469"/>
          </a:xfrm>
          <a:prstGeom prst="chord">
            <a:avLst>
              <a:gd name="adj1" fmla="val 2700000"/>
              <a:gd name="adj2" fmla="val 2607572"/>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918976" y="2571744"/>
            <a:ext cx="376563"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19" name="TextBox 18"/>
          <p:cNvSpPr txBox="1"/>
          <p:nvPr/>
        </p:nvSpPr>
        <p:spPr>
          <a:xfrm>
            <a:off x="3857620" y="2571744"/>
            <a:ext cx="438315"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sp>
        <p:nvSpPr>
          <p:cNvPr id="20" name="TextBox 19"/>
          <p:cNvSpPr txBox="1"/>
          <p:nvPr/>
        </p:nvSpPr>
        <p:spPr>
          <a:xfrm>
            <a:off x="2051411" y="3276651"/>
            <a:ext cx="1145430" cy="461665"/>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r>
              <a:rPr lang="en-US" sz="2400" dirty="0" smtClean="0">
                <a:latin typeface="Arial" pitchFamily="34" charset="0"/>
                <a:cs typeface="Arial" pitchFamily="34" charset="0"/>
              </a:rPr>
              <a:t> ∩ </a:t>
            </a: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 descr="C:\Documents and Settings\Администратор.HOME-FDD52612A3\Рабочий стол\Ирина_Раб стол\10-17\1359314403_01-8.jpg"/>
          <p:cNvPicPr>
            <a:picLocks noChangeAspect="1" noChangeArrowheads="1"/>
          </p:cNvPicPr>
          <p:nvPr/>
        </p:nvPicPr>
        <p:blipFill>
          <a:blip r:embed="rId2"/>
          <a:srcRect l="1667" t="4374" r="54166" b="32195"/>
          <a:stretch>
            <a:fillRect/>
          </a:stretch>
        </p:blipFill>
        <p:spPr bwMode="auto">
          <a:xfrm>
            <a:off x="714348" y="2357430"/>
            <a:ext cx="3786214" cy="4143404"/>
          </a:xfrm>
          <a:prstGeom prst="rect">
            <a:avLst/>
          </a:prstGeom>
          <a:ln>
            <a:noFill/>
          </a:ln>
          <a:effectLst>
            <a:outerShdw blurRad="292100" dist="139700" dir="2700000" algn="tl" rotWithShape="0">
              <a:srgbClr val="333333">
                <a:alpha val="65000"/>
              </a:srgbClr>
            </a:outerShdw>
          </a:effectLst>
        </p:spPr>
      </p:pic>
      <p:sp>
        <p:nvSpPr>
          <p:cNvPr id="38" name="Прямоугольник 37"/>
          <p:cNvSpPr/>
          <p:nvPr/>
        </p:nvSpPr>
        <p:spPr>
          <a:xfrm>
            <a:off x="2114372" y="5824855"/>
            <a:ext cx="986167" cy="461665"/>
          </a:xfrm>
          <a:prstGeom prst="rect">
            <a:avLst/>
          </a:prstGeom>
          <a:effectLst/>
        </p:spPr>
        <p:txBody>
          <a:bodyPr wrap="none">
            <a:spAutoFit/>
          </a:bodyPr>
          <a:lstStyle/>
          <a:p>
            <a:pPr lvl="0" algn="ctr">
              <a:spcBef>
                <a:spcPct val="20000"/>
              </a:spcBef>
            </a:pPr>
            <a:r>
              <a:rPr lang="ru-RU" sz="2400" i="1" dirty="0" smtClean="0">
                <a:latin typeface="Arial" pitchFamily="34" charset="0"/>
                <a:cs typeface="Arial" pitchFamily="34" charset="0"/>
              </a:rPr>
              <a:t>X</a:t>
            </a:r>
            <a:r>
              <a:rPr lang="ru-RU" sz="2400" dirty="0" smtClean="0">
                <a:latin typeface="Arial" pitchFamily="34" charset="0"/>
                <a:cs typeface="Arial" pitchFamily="34" charset="0"/>
              </a:rPr>
              <a:t> ∪ </a:t>
            </a:r>
            <a:r>
              <a:rPr lang="ru-RU" sz="2400" i="1" dirty="0" smtClean="0">
                <a:latin typeface="Arial" pitchFamily="34" charset="0"/>
                <a:cs typeface="Arial" pitchFamily="34" charset="0"/>
              </a:rPr>
              <a:t>Y</a:t>
            </a:r>
            <a:endParaRPr lang="ru-RU" sz="2400" i="1" dirty="0">
              <a:latin typeface="Arial" pitchFamily="34" charset="0"/>
              <a:cs typeface="Arial" pitchFamily="34" charset="0"/>
            </a:endParaRPr>
          </a:p>
        </p:txBody>
      </p:sp>
      <p:sp>
        <p:nvSpPr>
          <p:cNvPr id="2" name="Заголовок 1"/>
          <p:cNvSpPr>
            <a:spLocks noGrp="1"/>
          </p:cNvSpPr>
          <p:nvPr>
            <p:ph type="title"/>
          </p:nvPr>
        </p:nvSpPr>
        <p:spPr/>
        <p:txBody>
          <a:bodyPr/>
          <a:lstStyle/>
          <a:p>
            <a:r>
              <a:rPr lang="ru-RU" dirty="0" smtClean="0"/>
              <a:t>Объединение множеств</a:t>
            </a:r>
            <a:endParaRPr lang="ru-RU" dirty="0"/>
          </a:p>
        </p:txBody>
      </p:sp>
      <p:grpSp>
        <p:nvGrpSpPr>
          <p:cNvPr id="11" name="Группа 10"/>
          <p:cNvGrpSpPr/>
          <p:nvPr/>
        </p:nvGrpSpPr>
        <p:grpSpPr>
          <a:xfrm>
            <a:off x="908090" y="2643182"/>
            <a:ext cx="3376959" cy="1978469"/>
            <a:chOff x="920354" y="2571744"/>
            <a:chExt cx="4633503" cy="2714644"/>
          </a:xfrm>
          <a:effectLst/>
        </p:grpSpPr>
        <p:grpSp>
          <p:nvGrpSpPr>
            <p:cNvPr id="12" name="Группа 20"/>
            <p:cNvGrpSpPr/>
            <p:nvPr/>
          </p:nvGrpSpPr>
          <p:grpSpPr>
            <a:xfrm>
              <a:off x="920354" y="2571744"/>
              <a:ext cx="4633503" cy="2714644"/>
              <a:chOff x="920354" y="2571744"/>
              <a:chExt cx="4633503" cy="2714644"/>
            </a:xfrm>
          </p:grpSpPr>
          <p:grpSp>
            <p:nvGrpSpPr>
              <p:cNvPr id="14" name="Группа 16"/>
              <p:cNvGrpSpPr/>
              <p:nvPr/>
            </p:nvGrpSpPr>
            <p:grpSpPr>
              <a:xfrm>
                <a:off x="1142976" y="2571744"/>
                <a:ext cx="4214842" cy="2714644"/>
                <a:chOff x="1142976" y="2571744"/>
                <a:chExt cx="4214842" cy="2714644"/>
              </a:xfrm>
            </p:grpSpPr>
            <p:sp>
              <p:nvSpPr>
                <p:cNvPr id="18" name="Хорда 17"/>
                <p:cNvSpPr/>
                <p:nvPr/>
              </p:nvSpPr>
              <p:spPr>
                <a:xfrm>
                  <a:off x="1142976" y="2571744"/>
                  <a:ext cx="2714644" cy="2714644"/>
                </a:xfrm>
                <a:prstGeom prst="chord">
                  <a:avLst>
                    <a:gd name="adj1" fmla="val 2700000"/>
                    <a:gd name="adj2" fmla="val 2607572"/>
                  </a:avLst>
                </a:prstGeom>
                <a:solidFill>
                  <a:srgbClr val="29C7FF">
                    <a:alpha val="30196"/>
                  </a:srgb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Хорда 18"/>
                <p:cNvSpPr/>
                <p:nvPr/>
              </p:nvSpPr>
              <p:spPr>
                <a:xfrm>
                  <a:off x="2643174" y="2571744"/>
                  <a:ext cx="2714644" cy="2714644"/>
                </a:xfrm>
                <a:prstGeom prst="chord">
                  <a:avLst>
                    <a:gd name="adj1" fmla="val 2700000"/>
                    <a:gd name="adj2" fmla="val 2607572"/>
                  </a:avLst>
                </a:prstGeom>
                <a:solidFill>
                  <a:srgbClr val="29C7FF">
                    <a:alpha val="30196"/>
                  </a:srgb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5" name="TextBox 14"/>
              <p:cNvSpPr txBox="1"/>
              <p:nvPr/>
            </p:nvSpPr>
            <p:spPr>
              <a:xfrm>
                <a:off x="920354" y="2634912"/>
                <a:ext cx="516680" cy="63344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endParaRPr lang="ru-RU" sz="2400" i="1" dirty="0">
                  <a:latin typeface="Arial" pitchFamily="34" charset="0"/>
                  <a:cs typeface="Arial" pitchFamily="34" charset="0"/>
                </a:endParaRPr>
              </a:p>
            </p:txBody>
          </p:sp>
          <p:sp>
            <p:nvSpPr>
              <p:cNvPr id="16" name="TextBox 15"/>
              <p:cNvSpPr txBox="1"/>
              <p:nvPr/>
            </p:nvSpPr>
            <p:spPr>
              <a:xfrm>
                <a:off x="4952448" y="2634912"/>
                <a:ext cx="601409" cy="63344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grpSp>
        <p:sp>
          <p:nvSpPr>
            <p:cNvPr id="13" name="TextBox 12"/>
            <p:cNvSpPr txBox="1"/>
            <p:nvPr/>
          </p:nvSpPr>
          <p:spPr>
            <a:xfrm>
              <a:off x="2474160" y="3602111"/>
              <a:ext cx="1571637" cy="633447"/>
            </a:xfrm>
            <a:prstGeom prst="rect">
              <a:avLst/>
            </a:prstGeom>
            <a:noFill/>
            <a:effectLst/>
          </p:spPr>
          <p:txBody>
            <a:bodyPr wrap="square" rtlCol="0">
              <a:spAutoFit/>
            </a:bodyPr>
            <a:lstStyle/>
            <a:p>
              <a:pPr algn="ctr"/>
              <a:r>
                <a:rPr lang="en-US" sz="2400" i="1" dirty="0" smtClean="0">
                  <a:latin typeface="Arial" pitchFamily="34" charset="0"/>
                  <a:cs typeface="Arial" pitchFamily="34" charset="0"/>
                </a:rPr>
                <a:t>X</a:t>
              </a:r>
              <a:r>
                <a:rPr lang="en-US" sz="2400" dirty="0" smtClean="0">
                  <a:latin typeface="Arial" pitchFamily="34" charset="0"/>
                  <a:cs typeface="Arial" pitchFamily="34" charset="0"/>
                </a:rPr>
                <a:t> </a:t>
              </a:r>
              <a:r>
                <a:rPr lang="ru-RU" sz="2400" dirty="0" smtClean="0">
                  <a:latin typeface="Arial" pitchFamily="34" charset="0"/>
                  <a:cs typeface="Arial" pitchFamily="34" charset="0"/>
                </a:rPr>
                <a:t>∪</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Y</a:t>
              </a:r>
              <a:endParaRPr lang="ru-RU" sz="2400" i="1" dirty="0">
                <a:latin typeface="Arial" pitchFamily="34" charset="0"/>
                <a:cs typeface="Arial" pitchFamily="34" charset="0"/>
              </a:endParaRPr>
            </a:p>
          </p:txBody>
        </p:sp>
      </p:grpSp>
      <p:sp>
        <p:nvSpPr>
          <p:cNvPr id="3" name="Подзаголовок 5"/>
          <p:cNvSpPr txBox="1">
            <a:spLocks/>
          </p:cNvSpPr>
          <p:nvPr/>
        </p:nvSpPr>
        <p:spPr>
          <a:xfrm>
            <a:off x="1428728" y="1071546"/>
            <a:ext cx="7358113" cy="1214446"/>
          </a:xfrm>
          <a:prstGeom prst="rect">
            <a:avLst/>
          </a:prstGeom>
          <a:noFill/>
        </p:spPr>
        <p:txBody>
          <a:bodyPr vert="horz" lIns="91440" tIns="45720" rIns="91440" bIns="45720" rtlCol="0">
            <a:noAutofit/>
          </a:bodyPr>
          <a:lstStyle/>
          <a:p>
            <a:pPr algn="just">
              <a:spcBef>
                <a:spcPct val="20000"/>
              </a:spcBef>
              <a:defRPr/>
            </a:pPr>
            <a:r>
              <a:rPr lang="ru-RU" sz="2200" b="1" dirty="0" smtClean="0">
                <a:latin typeface="Arial" pitchFamily="34" charset="0"/>
                <a:cs typeface="Arial" pitchFamily="34" charset="0"/>
              </a:rPr>
              <a:t>Объединением </a:t>
            </a:r>
            <a:r>
              <a:rPr lang="ru-RU" sz="2200" dirty="0" smtClean="0">
                <a:latin typeface="Arial" pitchFamily="34" charset="0"/>
                <a:cs typeface="Arial" pitchFamily="34" charset="0"/>
              </a:rPr>
              <a:t>двух множеств </a:t>
            </a:r>
            <a:r>
              <a:rPr lang="ru-RU" sz="2200" i="1" dirty="0" smtClean="0">
                <a:latin typeface="Arial" pitchFamily="34" charset="0"/>
                <a:cs typeface="Arial" pitchFamily="34" charset="0"/>
              </a:rPr>
              <a:t>X</a:t>
            </a:r>
            <a:r>
              <a:rPr lang="ru-RU" sz="2200" dirty="0" smtClean="0">
                <a:latin typeface="Arial" pitchFamily="34" charset="0"/>
                <a:cs typeface="Arial" pitchFamily="34" charset="0"/>
              </a:rPr>
              <a:t> и </a:t>
            </a:r>
            <a:r>
              <a:rPr lang="ru-RU" sz="2200" i="1" dirty="0" smtClean="0">
                <a:latin typeface="Arial" pitchFamily="34" charset="0"/>
                <a:cs typeface="Arial" pitchFamily="34" charset="0"/>
              </a:rPr>
              <a:t>Y</a:t>
            </a:r>
            <a:r>
              <a:rPr lang="ru-RU" sz="2200" dirty="0" smtClean="0">
                <a:latin typeface="Arial" pitchFamily="34" charset="0"/>
                <a:cs typeface="Arial" pitchFamily="34" charset="0"/>
              </a:rPr>
              <a:t> называется </a:t>
            </a:r>
            <a:r>
              <a:rPr lang="ru-RU" sz="2200" dirty="0" err="1" smtClean="0">
                <a:latin typeface="Arial" pitchFamily="34" charset="0"/>
                <a:cs typeface="Arial" pitchFamily="34" charset="0"/>
              </a:rPr>
              <a:t>мно-жество</a:t>
            </a:r>
            <a:r>
              <a:rPr lang="ru-RU" sz="2200" dirty="0" smtClean="0">
                <a:latin typeface="Arial" pitchFamily="34" charset="0"/>
                <a:cs typeface="Arial" pitchFamily="34" charset="0"/>
              </a:rPr>
              <a:t>, состоящее из всех элементов этих множеств и не содержащее никаких других элементов (</a:t>
            </a:r>
            <a:r>
              <a:rPr lang="en-US" sz="2200" i="1" dirty="0" smtClean="0">
                <a:latin typeface="Arial" pitchFamily="34" charset="0"/>
                <a:cs typeface="Arial" pitchFamily="34" charset="0"/>
              </a:rPr>
              <a:t>X</a:t>
            </a:r>
            <a:r>
              <a:rPr lang="en-US" sz="2200" dirty="0" smtClean="0">
                <a:latin typeface="Arial" pitchFamily="34" charset="0"/>
                <a:cs typeface="Arial" pitchFamily="34" charset="0"/>
              </a:rPr>
              <a:t> </a:t>
            </a: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en-US" sz="2200" i="1" dirty="0" smtClean="0">
                <a:latin typeface="Arial" pitchFamily="34" charset="0"/>
                <a:cs typeface="Arial" pitchFamily="34" charset="0"/>
              </a:rPr>
              <a:t>Y</a:t>
            </a:r>
            <a:r>
              <a:rPr lang="ru-RU" sz="2200" dirty="0" smtClean="0">
                <a:latin typeface="Arial" pitchFamily="34" charset="0"/>
                <a:cs typeface="Arial" pitchFamily="34" charset="0"/>
              </a:rPr>
              <a:t>). </a:t>
            </a:r>
            <a:endParaRPr lang="ru-RU" sz="2200" dirty="0">
              <a:latin typeface="Arial" pitchFamily="34" charset="0"/>
              <a:cs typeface="Arial" pitchFamily="34" charset="0"/>
            </a:endParaRPr>
          </a:p>
        </p:txBody>
      </p:sp>
      <p:sp>
        <p:nvSpPr>
          <p:cNvPr id="4" name="Овал 3"/>
          <p:cNvSpPr/>
          <p:nvPr/>
        </p:nvSpPr>
        <p:spPr>
          <a:xfrm>
            <a:off x="678629" y="1285860"/>
            <a:ext cx="714380" cy="7143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4000" b="1" dirty="0" smtClean="0">
                <a:latin typeface="Arial Black" pitchFamily="34" charset="0"/>
                <a:cs typeface="Arial" pitchFamily="34" charset="0"/>
              </a:rPr>
              <a:t>!</a:t>
            </a:r>
            <a:endParaRPr lang="ru-RU" sz="4000" b="1" dirty="0">
              <a:latin typeface="Arial Black" pitchFamily="34" charset="0"/>
              <a:cs typeface="Arial" pitchFamily="34" charset="0"/>
            </a:endParaRPr>
          </a:p>
        </p:txBody>
      </p:sp>
      <p:grpSp>
        <p:nvGrpSpPr>
          <p:cNvPr id="5" name="Группа 7"/>
          <p:cNvGrpSpPr/>
          <p:nvPr/>
        </p:nvGrpSpPr>
        <p:grpSpPr>
          <a:xfrm>
            <a:off x="714348" y="1071546"/>
            <a:ext cx="8072494" cy="1143008"/>
            <a:chOff x="428596" y="5072074"/>
            <a:chExt cx="5929354" cy="1785950"/>
          </a:xfrm>
        </p:grpSpPr>
        <p:cxnSp>
          <p:nvCxnSpPr>
            <p:cNvPr id="6" name="Прямая соединительная линия 5"/>
            <p:cNvCxnSpPr/>
            <p:nvPr/>
          </p:nvCxnSpPr>
          <p:spPr>
            <a:xfrm flipV="1">
              <a:off x="428596" y="507207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428596" y="6844844"/>
              <a:ext cx="5929354" cy="1318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9" name="Содержимое 7"/>
          <p:cNvSpPr txBox="1">
            <a:spLocks/>
          </p:cNvSpPr>
          <p:nvPr/>
        </p:nvSpPr>
        <p:spPr>
          <a:xfrm>
            <a:off x="4643438" y="2357430"/>
            <a:ext cx="4140000" cy="1296000"/>
          </a:xfrm>
          <a:prstGeom prst="rect">
            <a:avLst/>
          </a:prstGeom>
          <a:solidFill>
            <a:schemeClr val="accent6">
              <a:lumMod val="20000"/>
              <a:lumOff val="80000"/>
            </a:schemeClr>
          </a:solidFill>
        </p:spPr>
        <p:txBody>
          <a:bodyPr lIns="0" rIns="0" anchor="ctr" anchorCtr="0"/>
          <a:lstStyle/>
          <a:p>
            <a:pPr lvl="0" algn="ctr">
              <a:spcBef>
                <a:spcPct val="20000"/>
              </a:spcBef>
            </a:pPr>
            <a:r>
              <a:rPr lang="en-US" sz="2200" i="1" dirty="0" smtClean="0">
                <a:latin typeface="Arial" pitchFamily="34" charset="0"/>
                <a:cs typeface="Arial" pitchFamily="34" charset="0"/>
              </a:rPr>
              <a:t>M </a:t>
            </a: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ru-RU" sz="2400" dirty="0" smtClean="0">
                <a:latin typeface="Arial" pitchFamily="34" charset="0"/>
                <a:cs typeface="Arial" pitchFamily="34" charset="0"/>
              </a:rPr>
              <a:t>∅</a:t>
            </a:r>
            <a:r>
              <a:rPr lang="en-US" sz="2200" i="1" dirty="0" smtClean="0">
                <a:latin typeface="Arial" pitchFamily="34" charset="0"/>
                <a:cs typeface="Arial" pitchFamily="34" charset="0"/>
              </a:rPr>
              <a:t> = </a:t>
            </a:r>
            <a:r>
              <a:rPr lang="ru-RU" sz="2400" i="1" dirty="0" smtClean="0">
                <a:latin typeface="Arial" pitchFamily="34" charset="0"/>
                <a:cs typeface="Arial" pitchFamily="34" charset="0"/>
              </a:rPr>
              <a:t>М</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0" name="Содержимое 7"/>
          <p:cNvSpPr txBox="1">
            <a:spLocks/>
          </p:cNvSpPr>
          <p:nvPr/>
        </p:nvSpPr>
        <p:spPr>
          <a:xfrm>
            <a:off x="4643438" y="3786190"/>
            <a:ext cx="4140000" cy="1296000"/>
          </a:xfrm>
          <a:prstGeom prst="rect">
            <a:avLst/>
          </a:prstGeom>
          <a:solidFill>
            <a:schemeClr val="accent1">
              <a:lumMod val="20000"/>
              <a:lumOff val="80000"/>
            </a:schemeClr>
          </a:solidFill>
        </p:spPr>
        <p:txBody>
          <a:bodyPr lIns="0" rIns="0" anchor="ctr" anchorCtr="0"/>
          <a:lstStyle/>
          <a:p>
            <a:pPr lvl="0" algn="ctr">
              <a:spcBef>
                <a:spcPct val="20000"/>
              </a:spcBef>
            </a:pPr>
            <a:r>
              <a:rPr lang="en-US" sz="2200" i="1" dirty="0" smtClean="0">
                <a:latin typeface="Arial" pitchFamily="34" charset="0"/>
                <a:cs typeface="Arial" pitchFamily="34" charset="0"/>
              </a:rPr>
              <a:t>P</a:t>
            </a:r>
            <a:r>
              <a:rPr lang="en-US" sz="2200" dirty="0" smtClean="0">
                <a:latin typeface="Arial" pitchFamily="34" charset="0"/>
                <a:cs typeface="Arial" pitchFamily="34" charset="0"/>
              </a:rPr>
              <a:t> </a:t>
            </a:r>
            <a:r>
              <a:rPr lang="ru-RU" sz="2200" dirty="0" smtClean="0">
                <a:latin typeface="Arial" pitchFamily="34" charset="0"/>
                <a:cs typeface="Arial" pitchFamily="34" charset="0"/>
              </a:rPr>
              <a:t>подмножество множества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a:t>
            </a:r>
            <a:br>
              <a:rPr lang="ru-RU" sz="2200" dirty="0" smtClean="0">
                <a:latin typeface="Arial" pitchFamily="34" charset="0"/>
                <a:cs typeface="Arial" pitchFamily="34" charset="0"/>
              </a:rPr>
            </a:br>
            <a:r>
              <a:rPr lang="ru-RU" sz="2200" i="1" dirty="0" smtClean="0">
                <a:latin typeface="Arial" pitchFamily="34" charset="0"/>
                <a:cs typeface="Arial" pitchFamily="34" charset="0"/>
              </a:rPr>
              <a:t>М </a:t>
            </a:r>
            <a:r>
              <a:rPr lang="ru-RU" sz="2200" dirty="0" smtClean="0">
                <a:latin typeface="Arial" pitchFamily="34" charset="0"/>
                <a:cs typeface="Arial" pitchFamily="34" charset="0"/>
              </a:rPr>
              <a:t>∪</a:t>
            </a:r>
            <a:r>
              <a:rPr lang="en-US" sz="2200" dirty="0" smtClean="0">
                <a:latin typeface="Arial" pitchFamily="34" charset="0"/>
                <a:cs typeface="Arial" pitchFamily="34" charset="0"/>
              </a:rPr>
              <a:t> </a:t>
            </a:r>
            <a:r>
              <a:rPr lang="en-US" sz="2200" i="1" dirty="0" smtClean="0">
                <a:latin typeface="Arial" pitchFamily="34" charset="0"/>
                <a:cs typeface="Arial" pitchFamily="34" charset="0"/>
              </a:rPr>
              <a:t>P = </a:t>
            </a:r>
            <a:r>
              <a:rPr lang="ru-RU" sz="2200" i="1" dirty="0" smtClean="0">
                <a:latin typeface="Arial" pitchFamily="34" charset="0"/>
                <a:cs typeface="Arial" pitchFamily="34" charset="0"/>
              </a:rPr>
              <a:t>М</a:t>
            </a:r>
            <a:endParaRPr kumimoji="0" lang="ru-RU" sz="22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1" name="Содержимое 7"/>
          <p:cNvSpPr txBox="1">
            <a:spLocks/>
          </p:cNvSpPr>
          <p:nvPr/>
        </p:nvSpPr>
        <p:spPr>
          <a:xfrm>
            <a:off x="4643438" y="5214950"/>
            <a:ext cx="4140000" cy="1296000"/>
          </a:xfrm>
          <a:prstGeom prst="rect">
            <a:avLst/>
          </a:prstGeom>
          <a:solidFill>
            <a:schemeClr val="accent4">
              <a:lumMod val="20000"/>
              <a:lumOff val="80000"/>
            </a:schemeClr>
          </a:solidFill>
        </p:spPr>
        <p:txBody>
          <a:bodyPr lIns="0" rIns="0" anchor="ctr" anchorCtr="0"/>
          <a:lstStyle/>
          <a:p>
            <a:pPr lvl="0" algn="ctr">
              <a:spcBef>
                <a:spcPct val="20000"/>
              </a:spcBef>
            </a:pPr>
            <a:r>
              <a:rPr lang="ru-RU" sz="2200" dirty="0" smtClean="0">
                <a:latin typeface="Arial" pitchFamily="34" charset="0"/>
                <a:cs typeface="Arial" pitchFamily="34" charset="0"/>
              </a:rPr>
              <a:t>Объединение множеств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 и </a:t>
            </a:r>
            <a:r>
              <a:rPr lang="ru-RU" sz="2200" i="1" dirty="0" smtClean="0">
                <a:latin typeface="Arial" pitchFamily="34" charset="0"/>
                <a:cs typeface="Arial" pitchFamily="34" charset="0"/>
              </a:rPr>
              <a:t>М</a:t>
            </a:r>
            <a:r>
              <a:rPr lang="ru-RU" sz="2200" dirty="0" smtClean="0">
                <a:latin typeface="Arial" pitchFamily="34" charset="0"/>
                <a:cs typeface="Arial" pitchFamily="34" charset="0"/>
              </a:rPr>
              <a:t>:</a:t>
            </a:r>
            <a:br>
              <a:rPr lang="ru-RU" sz="2200" dirty="0" smtClean="0">
                <a:latin typeface="Arial" pitchFamily="34" charset="0"/>
                <a:cs typeface="Arial" pitchFamily="34" charset="0"/>
              </a:rPr>
            </a:br>
            <a:r>
              <a:rPr lang="ru-RU" sz="2200" i="1" dirty="0" smtClean="0">
                <a:latin typeface="Arial" pitchFamily="34" charset="0"/>
                <a:cs typeface="Arial" pitchFamily="34" charset="0"/>
              </a:rPr>
              <a:t>М </a:t>
            </a:r>
            <a:r>
              <a:rPr lang="ru-RU" sz="2200" dirty="0" smtClean="0">
                <a:latin typeface="Arial" pitchFamily="34" charset="0"/>
                <a:cs typeface="Arial" pitchFamily="34" charset="0"/>
              </a:rPr>
              <a:t>∪ </a:t>
            </a:r>
            <a:r>
              <a:rPr lang="ru-RU" sz="2200" i="1" dirty="0" smtClean="0">
                <a:latin typeface="Arial" pitchFamily="34" charset="0"/>
                <a:cs typeface="Arial" pitchFamily="34" charset="0"/>
              </a:rPr>
              <a:t>М</a:t>
            </a:r>
            <a:r>
              <a:rPr lang="en-US" sz="2200" i="1" dirty="0" smtClean="0">
                <a:latin typeface="Arial" pitchFamily="34" charset="0"/>
                <a:cs typeface="Arial" pitchFamily="34" charset="0"/>
              </a:rPr>
              <a:t> = </a:t>
            </a:r>
            <a:r>
              <a:rPr lang="ru-RU" sz="2200" i="1" dirty="0" smtClean="0">
                <a:latin typeface="Arial" pitchFamily="34" charset="0"/>
                <a:cs typeface="Arial" pitchFamily="34" charset="0"/>
              </a:rPr>
              <a:t>М</a:t>
            </a:r>
            <a:endParaRPr kumimoji="0" lang="ru-RU" sz="220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7" name="Picture 5" descr="C:\Documents and Settings\Администратор.HOME-FDD52612A3\Рабочий стол\Ирина_Раб стол\10-17\pencil-146715__1801.png"/>
          <p:cNvPicPr>
            <a:picLocks noChangeAspect="1" noChangeArrowheads="1"/>
          </p:cNvPicPr>
          <p:nvPr/>
        </p:nvPicPr>
        <p:blipFill>
          <a:blip r:embed="rId3"/>
          <a:srcRect/>
          <a:stretch>
            <a:fillRect/>
          </a:stretch>
        </p:blipFill>
        <p:spPr bwMode="auto">
          <a:xfrm rot="20311419">
            <a:off x="284457" y="4964010"/>
            <a:ext cx="4572000" cy="4699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7838</TotalTime>
  <Words>1467</Words>
  <Application>Microsoft Office PowerPoint</Application>
  <PresentationFormat>Экран (4:3)</PresentationFormat>
  <Paragraphs>247</Paragraphs>
  <Slides>20</Slides>
  <Notes>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22" baseType="lpstr">
      <vt:lpstr>Тема Office</vt:lpstr>
      <vt:lpstr>Формула</vt:lpstr>
      <vt:lpstr>НЕКОТОРЫЕ СВЕДЕНИЯ ИЗ ТЕОРИИ МНОЖЕСТВ</vt:lpstr>
      <vt:lpstr>Ключевые слова</vt:lpstr>
      <vt:lpstr>Понятие множества</vt:lpstr>
      <vt:lpstr>Способы задания множества</vt:lpstr>
      <vt:lpstr>Стандартные обозначения</vt:lpstr>
      <vt:lpstr>Круги Эйлера</vt:lpstr>
      <vt:lpstr>Подмножество</vt:lpstr>
      <vt:lpstr>Пересечение множеств</vt:lpstr>
      <vt:lpstr>Объединение множеств</vt:lpstr>
      <vt:lpstr>Примеры пересечения и объединения множеств</vt:lpstr>
      <vt:lpstr>Дополнение множества</vt:lpstr>
      <vt:lpstr>Мощность множества</vt:lpstr>
      <vt:lpstr>Формула включений-исключений</vt:lpstr>
      <vt:lpstr>Формула включений-исключений</vt:lpstr>
      <vt:lpstr>Вопросы и задания</vt:lpstr>
      <vt:lpstr>Самое главное</vt:lpstr>
      <vt:lpstr>Вопросы и задания</vt:lpstr>
      <vt:lpstr>Вопросы и задания</vt:lpstr>
      <vt:lpstr>Вопросы и задания</vt:lpstr>
      <vt:lpstr>Информационные источники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MK</dc:creator>
  <cp:lastModifiedBy>kuklintnec@outlook.com</cp:lastModifiedBy>
  <cp:revision>914</cp:revision>
  <dcterms:modified xsi:type="dcterms:W3CDTF">2017-02-26T07:38:22Z</dcterms:modified>
</cp:coreProperties>
</file>