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91" r:id="rId4"/>
    <p:sldId id="310" r:id="rId5"/>
    <p:sldId id="328" r:id="rId6"/>
    <p:sldId id="329" r:id="rId7"/>
    <p:sldId id="330" r:id="rId8"/>
    <p:sldId id="325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26" r:id="rId23"/>
    <p:sldId id="322" r:id="rId24"/>
    <p:sldId id="259" r:id="rId25"/>
    <p:sldId id="303" r:id="rId26"/>
    <p:sldId id="27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93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5602" userDrawn="1">
          <p15:clr>
            <a:srgbClr val="A4A3A4"/>
          </p15:clr>
        </p15:guide>
        <p15:guide id="9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600"/>
    <a:srgbClr val="092D01"/>
    <a:srgbClr val="CAFD8F"/>
    <a:srgbClr val="17375E"/>
    <a:srgbClr val="E07B26"/>
    <a:srgbClr val="FFFF0D"/>
    <a:srgbClr val="FFFFA3"/>
    <a:srgbClr val="FFFFAE"/>
    <a:srgbClr val="FFFF6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65511" autoAdjust="0"/>
  </p:normalViewPr>
  <p:slideViewPr>
    <p:cSldViewPr>
      <p:cViewPr varScale="1">
        <p:scale>
          <a:sx n="44" d="100"/>
          <a:sy n="44" d="100"/>
        </p:scale>
        <p:origin x="1350" y="54"/>
      </p:cViewPr>
      <p:guideLst>
        <p:guide orient="horz" pos="2840"/>
        <p:guide pos="930"/>
        <p:guide pos="385"/>
        <p:guide orient="horz" pos="663"/>
        <p:guide pos="476"/>
        <p:guide orient="horz" pos="4201"/>
        <p:guide orient="horz" pos="1344"/>
        <p:guide pos="5602"/>
        <p:guide orient="horz" pos="20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7764"/>
    </p:cViewPr>
  </p:sorterViewPr>
  <p:notesViewPr>
    <p:cSldViewPr showGuides="1">
      <p:cViewPr varScale="1">
        <p:scale>
          <a:sx n="53" d="100"/>
          <a:sy n="53" d="100"/>
        </p:scale>
        <p:origin x="284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D57AE-B485-41E7-BF9C-6665A99B698C}" type="doc">
      <dgm:prSet loTypeId="urn:microsoft.com/office/officeart/2008/layout/VerticalCurvedList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BEC060F-CC1E-4E79-B034-8F47CDED0725}">
      <dgm:prSet phldrT="[Текст]" custT="1"/>
      <dgm:spPr/>
      <dgm:t>
        <a:bodyPr/>
        <a:lstStyle/>
        <a:p>
          <a:r>
            <a:rPr lang="ru-RU" sz="2200" dirty="0" smtClean="0">
              <a:latin typeface="Arial" panose="020B0604020202020204" pitchFamily="34" charset="0"/>
              <a:cs typeface="Arial" panose="020B0604020202020204" pitchFamily="34" charset="0"/>
            </a:rPr>
            <a:t>состав основных компонентов вычислительной машины</a:t>
          </a:r>
          <a:endParaRPr lang="ru-RU" sz="2200" dirty="0"/>
        </a:p>
      </dgm:t>
    </dgm:pt>
    <dgm:pt modelId="{8E3E9105-5A77-43A4-AAB8-B757BE87F209}" type="parTrans" cxnId="{345F1DED-C0B3-432A-86CE-0173D1B7189F}">
      <dgm:prSet/>
      <dgm:spPr/>
      <dgm:t>
        <a:bodyPr/>
        <a:lstStyle/>
        <a:p>
          <a:endParaRPr lang="ru-RU" sz="2200"/>
        </a:p>
      </dgm:t>
    </dgm:pt>
    <dgm:pt modelId="{E486EE24-7C30-440A-8175-1DD6E318FC8C}" type="sibTrans" cxnId="{345F1DED-C0B3-432A-86CE-0173D1B7189F}">
      <dgm:prSet/>
      <dgm:spPr/>
      <dgm:t>
        <a:bodyPr/>
        <a:lstStyle/>
        <a:p>
          <a:endParaRPr lang="ru-RU" sz="2200"/>
        </a:p>
      </dgm:t>
    </dgm:pt>
    <dgm:pt modelId="{D46E7940-AA37-4897-992D-B38103A4BE54}">
      <dgm:prSet custT="1"/>
      <dgm:spPr/>
      <dgm:t>
        <a:bodyPr/>
        <a:lstStyle/>
        <a:p>
          <a:r>
            <a:rPr lang="ru-RU" sz="2200" dirty="0" smtClean="0">
              <a:latin typeface="Arial" panose="020B0604020202020204" pitchFamily="34" charset="0"/>
              <a:cs typeface="Arial" panose="020B0604020202020204" pitchFamily="34" charset="0"/>
            </a:rPr>
            <a:t>принцип двоичного кодирования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8F6959-BA08-496B-9FA2-9A63AE2CDC55}" type="parTrans" cxnId="{1B058110-7A86-43AE-82EF-8E159CD10E47}">
      <dgm:prSet/>
      <dgm:spPr/>
      <dgm:t>
        <a:bodyPr/>
        <a:lstStyle/>
        <a:p>
          <a:endParaRPr lang="ru-RU" sz="2200"/>
        </a:p>
      </dgm:t>
    </dgm:pt>
    <dgm:pt modelId="{701F0512-7752-410C-A256-374A113E54FB}" type="sibTrans" cxnId="{1B058110-7A86-43AE-82EF-8E159CD10E47}">
      <dgm:prSet/>
      <dgm:spPr/>
      <dgm:t>
        <a:bodyPr/>
        <a:lstStyle/>
        <a:p>
          <a:endParaRPr lang="ru-RU" sz="2200"/>
        </a:p>
      </dgm:t>
    </dgm:pt>
    <dgm:pt modelId="{F35BB557-397D-43A3-B80E-D39E9E0A6EEE}">
      <dgm:prSet custT="1"/>
      <dgm:spPr/>
      <dgm:t>
        <a:bodyPr/>
        <a:lstStyle/>
        <a:p>
          <a:r>
            <a:rPr lang="ru-RU" sz="2200" smtClean="0">
              <a:latin typeface="Arial" panose="020B0604020202020204" pitchFamily="34" charset="0"/>
              <a:cs typeface="Arial" panose="020B0604020202020204" pitchFamily="34" charset="0"/>
            </a:rPr>
            <a:t>принцип однородности памяти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A8BE70-2B9E-402A-8AB7-F229449AEAE0}" type="parTrans" cxnId="{EAC51675-495E-48FA-A4D6-54F754B835ED}">
      <dgm:prSet/>
      <dgm:spPr/>
      <dgm:t>
        <a:bodyPr/>
        <a:lstStyle/>
        <a:p>
          <a:endParaRPr lang="ru-RU" sz="2200"/>
        </a:p>
      </dgm:t>
    </dgm:pt>
    <dgm:pt modelId="{15D10F90-14D7-44F1-9DF3-B23CE59B8E16}" type="sibTrans" cxnId="{EAC51675-495E-48FA-A4D6-54F754B835ED}">
      <dgm:prSet/>
      <dgm:spPr/>
      <dgm:t>
        <a:bodyPr/>
        <a:lstStyle/>
        <a:p>
          <a:endParaRPr lang="ru-RU" sz="2200"/>
        </a:p>
      </dgm:t>
    </dgm:pt>
    <dgm:pt modelId="{89D84EAC-3E52-485E-883A-C17939BA9431}">
      <dgm:prSet custT="1"/>
      <dgm:spPr/>
      <dgm:t>
        <a:bodyPr/>
        <a:lstStyle/>
        <a:p>
          <a:r>
            <a:rPr lang="ru-RU" sz="2200" smtClean="0">
              <a:latin typeface="Arial" panose="020B0604020202020204" pitchFamily="34" charset="0"/>
              <a:cs typeface="Arial" panose="020B0604020202020204" pitchFamily="34" charset="0"/>
            </a:rPr>
            <a:t>принцип адресности памяти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0C2EAE-E5DC-4397-98D1-0C80B47F65FD}" type="parTrans" cxnId="{517BA3B3-584C-4B1C-8903-DEDF0BA80DE5}">
      <dgm:prSet/>
      <dgm:spPr/>
      <dgm:t>
        <a:bodyPr/>
        <a:lstStyle/>
        <a:p>
          <a:endParaRPr lang="ru-RU" sz="2200"/>
        </a:p>
      </dgm:t>
    </dgm:pt>
    <dgm:pt modelId="{F48A3042-15AF-4AF4-8302-6BC42A2939C7}" type="sibTrans" cxnId="{517BA3B3-584C-4B1C-8903-DEDF0BA80DE5}">
      <dgm:prSet/>
      <dgm:spPr/>
      <dgm:t>
        <a:bodyPr/>
        <a:lstStyle/>
        <a:p>
          <a:endParaRPr lang="ru-RU" sz="2200"/>
        </a:p>
      </dgm:t>
    </dgm:pt>
    <dgm:pt modelId="{16C8C95B-5D85-448F-9B9A-3AFD8E9906B4}">
      <dgm:prSet custT="1"/>
      <dgm:spPr/>
      <dgm:t>
        <a:bodyPr/>
        <a:lstStyle/>
        <a:p>
          <a:r>
            <a:rPr lang="ru-RU" sz="2200" smtClean="0">
              <a:latin typeface="Arial" panose="020B0604020202020204" pitchFamily="34" charset="0"/>
              <a:cs typeface="Arial" panose="020B0604020202020204" pitchFamily="34" charset="0"/>
            </a:rPr>
            <a:t>принцип иерархической организации памяти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FB6493-5B0D-456C-85DB-6E4DF71FC86C}" type="parTrans" cxnId="{715E0FD5-EF18-41F3-9316-EFE7C83B3B6A}">
      <dgm:prSet/>
      <dgm:spPr/>
      <dgm:t>
        <a:bodyPr/>
        <a:lstStyle/>
        <a:p>
          <a:endParaRPr lang="ru-RU" sz="2200"/>
        </a:p>
      </dgm:t>
    </dgm:pt>
    <dgm:pt modelId="{2FC4E865-80AB-4B95-99A5-C7869A10BF31}" type="sibTrans" cxnId="{715E0FD5-EF18-41F3-9316-EFE7C83B3B6A}">
      <dgm:prSet/>
      <dgm:spPr/>
      <dgm:t>
        <a:bodyPr/>
        <a:lstStyle/>
        <a:p>
          <a:endParaRPr lang="ru-RU" sz="2200"/>
        </a:p>
      </dgm:t>
    </dgm:pt>
    <dgm:pt modelId="{1FAF7FAA-9FB8-4AB5-A76D-952728E1C965}">
      <dgm:prSet custT="1"/>
      <dgm:spPr/>
      <dgm:t>
        <a:bodyPr/>
        <a:lstStyle/>
        <a:p>
          <a:r>
            <a:rPr lang="ru-RU" sz="2200" smtClean="0">
              <a:latin typeface="Arial" panose="020B0604020202020204" pitchFamily="34" charset="0"/>
              <a:cs typeface="Arial" panose="020B0604020202020204" pitchFamily="34" charset="0"/>
            </a:rPr>
            <a:t>принцип программного управления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AE96D2-25A1-4653-961A-C676F7755FF4}" type="parTrans" cxnId="{0E50A627-9218-423D-B26F-2635AD5094C7}">
      <dgm:prSet/>
      <dgm:spPr/>
      <dgm:t>
        <a:bodyPr/>
        <a:lstStyle/>
        <a:p>
          <a:endParaRPr lang="ru-RU" sz="2200"/>
        </a:p>
      </dgm:t>
    </dgm:pt>
    <dgm:pt modelId="{EB89ACB7-1F62-4F11-97FC-D0225298F5D7}" type="sibTrans" cxnId="{0E50A627-9218-423D-B26F-2635AD5094C7}">
      <dgm:prSet/>
      <dgm:spPr/>
      <dgm:t>
        <a:bodyPr/>
        <a:lstStyle/>
        <a:p>
          <a:endParaRPr lang="ru-RU" sz="2200"/>
        </a:p>
      </dgm:t>
    </dgm:pt>
    <dgm:pt modelId="{1A13C2EA-FD14-48E1-A892-B25695492BCB}" type="pres">
      <dgm:prSet presAssocID="{605D57AE-B485-41E7-BF9C-6665A99B698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2E56293-3C87-4357-817A-6798686458DE}" type="pres">
      <dgm:prSet presAssocID="{605D57AE-B485-41E7-BF9C-6665A99B698C}" presName="Name1" presStyleCnt="0"/>
      <dgm:spPr/>
    </dgm:pt>
    <dgm:pt modelId="{31484578-298D-44EE-9629-3E829E68A81D}" type="pres">
      <dgm:prSet presAssocID="{605D57AE-B485-41E7-BF9C-6665A99B698C}" presName="cycle" presStyleCnt="0"/>
      <dgm:spPr/>
    </dgm:pt>
    <dgm:pt modelId="{7186DBAC-DF2C-47B6-84C2-ABAFF1FED8B3}" type="pres">
      <dgm:prSet presAssocID="{605D57AE-B485-41E7-BF9C-6665A99B698C}" presName="srcNode" presStyleLbl="node1" presStyleIdx="0" presStyleCnt="6"/>
      <dgm:spPr/>
    </dgm:pt>
    <dgm:pt modelId="{754F3019-2DDA-4FC6-8F8E-B9BAD1EA2054}" type="pres">
      <dgm:prSet presAssocID="{605D57AE-B485-41E7-BF9C-6665A99B698C}" presName="conn" presStyleLbl="parChTrans1D2" presStyleIdx="0" presStyleCnt="1"/>
      <dgm:spPr/>
      <dgm:t>
        <a:bodyPr/>
        <a:lstStyle/>
        <a:p>
          <a:endParaRPr lang="ru-RU"/>
        </a:p>
      </dgm:t>
    </dgm:pt>
    <dgm:pt modelId="{BC0F5615-295B-4DA6-BCE5-EF2ED0916303}" type="pres">
      <dgm:prSet presAssocID="{605D57AE-B485-41E7-BF9C-6665A99B698C}" presName="extraNode" presStyleLbl="node1" presStyleIdx="0" presStyleCnt="6"/>
      <dgm:spPr/>
    </dgm:pt>
    <dgm:pt modelId="{97CDAFFC-E3ED-46A3-AF5C-D9AEF5EB5B1D}" type="pres">
      <dgm:prSet presAssocID="{605D57AE-B485-41E7-BF9C-6665A99B698C}" presName="dstNode" presStyleLbl="node1" presStyleIdx="0" presStyleCnt="6"/>
      <dgm:spPr/>
    </dgm:pt>
    <dgm:pt modelId="{E2716F07-5F05-4190-A639-42DB56E26823}" type="pres">
      <dgm:prSet presAssocID="{EBEC060F-CC1E-4E79-B034-8F47CDED0725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87515E-E0AD-49C4-BF26-15EDDB597F28}" type="pres">
      <dgm:prSet presAssocID="{EBEC060F-CC1E-4E79-B034-8F47CDED0725}" presName="accent_1" presStyleCnt="0"/>
      <dgm:spPr/>
    </dgm:pt>
    <dgm:pt modelId="{4FBB1D76-58B7-4341-843C-8B4FE8E7E8D6}" type="pres">
      <dgm:prSet presAssocID="{EBEC060F-CC1E-4E79-B034-8F47CDED0725}" presName="accentRepeatNode" presStyleLbl="solidFgAcc1" presStyleIdx="0" presStyleCnt="6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/>
          <a:contourClr>
            <a:schemeClr val="bg1"/>
          </a:contourClr>
        </a:sp3d>
      </dgm:spPr>
    </dgm:pt>
    <dgm:pt modelId="{989337A1-0165-4DD9-99C1-0DD6D6D880FB}" type="pres">
      <dgm:prSet presAssocID="{D46E7940-AA37-4897-992D-B38103A4BE5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D9CAE7-364D-407F-AA3E-4676312017C2}" type="pres">
      <dgm:prSet presAssocID="{D46E7940-AA37-4897-992D-B38103A4BE54}" presName="accent_2" presStyleCnt="0"/>
      <dgm:spPr/>
    </dgm:pt>
    <dgm:pt modelId="{B21BFA42-25A2-4B35-94C0-DCD722D12D1C}" type="pres">
      <dgm:prSet presAssocID="{D46E7940-AA37-4897-992D-B38103A4BE54}" presName="accentRepeatNode" presStyleLbl="solidFgAcc1" presStyleIdx="1" presStyleCnt="6"/>
      <dgm:spPr/>
    </dgm:pt>
    <dgm:pt modelId="{A1ECB476-F6CE-4F4C-8BE0-A6FC9D0551DB}" type="pres">
      <dgm:prSet presAssocID="{F35BB557-397D-43A3-B80E-D39E9E0A6EE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4912C1-0507-4D5C-A0B8-79661F18AC1F}" type="pres">
      <dgm:prSet presAssocID="{F35BB557-397D-43A3-B80E-D39E9E0A6EEE}" presName="accent_3" presStyleCnt="0"/>
      <dgm:spPr/>
    </dgm:pt>
    <dgm:pt modelId="{BBC4B4BA-A916-4E74-9C76-B21712375D78}" type="pres">
      <dgm:prSet presAssocID="{F35BB557-397D-43A3-B80E-D39E9E0A6EEE}" presName="accentRepeatNode" presStyleLbl="solidFgAcc1" presStyleIdx="2" presStyleCnt="6"/>
      <dgm:spPr/>
    </dgm:pt>
    <dgm:pt modelId="{B6C67ECD-27A2-4F19-AD41-3CAC080A0633}" type="pres">
      <dgm:prSet presAssocID="{89D84EAC-3E52-485E-883A-C17939BA943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A62251-B535-43DA-A8DF-1532A13887A2}" type="pres">
      <dgm:prSet presAssocID="{89D84EAC-3E52-485E-883A-C17939BA9431}" presName="accent_4" presStyleCnt="0"/>
      <dgm:spPr/>
    </dgm:pt>
    <dgm:pt modelId="{82CF6838-3765-4744-A13C-75340A8FCE4F}" type="pres">
      <dgm:prSet presAssocID="{89D84EAC-3E52-485E-883A-C17939BA9431}" presName="accentRepeatNode" presStyleLbl="solidFgAcc1" presStyleIdx="3" presStyleCnt="6"/>
      <dgm:spPr/>
    </dgm:pt>
    <dgm:pt modelId="{982A230D-E111-4F01-BB51-5D66C3F9DBB7}" type="pres">
      <dgm:prSet presAssocID="{16C8C95B-5D85-448F-9B9A-3AFD8E9906B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383978-22BE-4862-BCAE-0F20E9D21AAC}" type="pres">
      <dgm:prSet presAssocID="{16C8C95B-5D85-448F-9B9A-3AFD8E9906B4}" presName="accent_5" presStyleCnt="0"/>
      <dgm:spPr/>
    </dgm:pt>
    <dgm:pt modelId="{75B3E928-B91F-4C78-90FB-AE295719535B}" type="pres">
      <dgm:prSet presAssocID="{16C8C95B-5D85-448F-9B9A-3AFD8E9906B4}" presName="accentRepeatNode" presStyleLbl="solidFgAcc1" presStyleIdx="4" presStyleCnt="6"/>
      <dgm:spPr/>
    </dgm:pt>
    <dgm:pt modelId="{C5533A81-4C51-40A4-B753-ED20332734B7}" type="pres">
      <dgm:prSet presAssocID="{1FAF7FAA-9FB8-4AB5-A76D-952728E1C96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76F633-43F4-448E-AB78-073E4C46CC93}" type="pres">
      <dgm:prSet presAssocID="{1FAF7FAA-9FB8-4AB5-A76D-952728E1C965}" presName="accent_6" presStyleCnt="0"/>
      <dgm:spPr/>
    </dgm:pt>
    <dgm:pt modelId="{E22F7421-AE0B-4A7A-81A7-B88D99CB582E}" type="pres">
      <dgm:prSet presAssocID="{1FAF7FAA-9FB8-4AB5-A76D-952728E1C965}" presName="accentRepeatNode" presStyleLbl="solidFgAcc1" presStyleIdx="5" presStyleCnt="6"/>
      <dgm:spPr/>
    </dgm:pt>
  </dgm:ptLst>
  <dgm:cxnLst>
    <dgm:cxn modelId="{2A69AF8A-8605-43FB-AE52-D633E769840E}" type="presOf" srcId="{EBEC060F-CC1E-4E79-B034-8F47CDED0725}" destId="{E2716F07-5F05-4190-A639-42DB56E26823}" srcOrd="0" destOrd="0" presId="urn:microsoft.com/office/officeart/2008/layout/VerticalCurvedList"/>
    <dgm:cxn modelId="{0E50A627-9218-423D-B26F-2635AD5094C7}" srcId="{605D57AE-B485-41E7-BF9C-6665A99B698C}" destId="{1FAF7FAA-9FB8-4AB5-A76D-952728E1C965}" srcOrd="5" destOrd="0" parTransId="{DDAE96D2-25A1-4653-961A-C676F7755FF4}" sibTransId="{EB89ACB7-1F62-4F11-97FC-D0225298F5D7}"/>
    <dgm:cxn modelId="{5D0B73A1-942E-4029-8D50-B9E31E5FD0EF}" type="presOf" srcId="{F35BB557-397D-43A3-B80E-D39E9E0A6EEE}" destId="{A1ECB476-F6CE-4F4C-8BE0-A6FC9D0551DB}" srcOrd="0" destOrd="0" presId="urn:microsoft.com/office/officeart/2008/layout/VerticalCurvedList"/>
    <dgm:cxn modelId="{345F1DED-C0B3-432A-86CE-0173D1B7189F}" srcId="{605D57AE-B485-41E7-BF9C-6665A99B698C}" destId="{EBEC060F-CC1E-4E79-B034-8F47CDED0725}" srcOrd="0" destOrd="0" parTransId="{8E3E9105-5A77-43A4-AAB8-B757BE87F209}" sibTransId="{E486EE24-7C30-440A-8175-1DD6E318FC8C}"/>
    <dgm:cxn modelId="{6EA8E1F5-6331-4DDB-8BA6-D29BB411CC89}" type="presOf" srcId="{89D84EAC-3E52-485E-883A-C17939BA9431}" destId="{B6C67ECD-27A2-4F19-AD41-3CAC080A0633}" srcOrd="0" destOrd="0" presId="urn:microsoft.com/office/officeart/2008/layout/VerticalCurvedList"/>
    <dgm:cxn modelId="{A2EEFC87-5630-4EB4-B819-74E992091654}" type="presOf" srcId="{1FAF7FAA-9FB8-4AB5-A76D-952728E1C965}" destId="{C5533A81-4C51-40A4-B753-ED20332734B7}" srcOrd="0" destOrd="0" presId="urn:microsoft.com/office/officeart/2008/layout/VerticalCurvedList"/>
    <dgm:cxn modelId="{EAC51675-495E-48FA-A4D6-54F754B835ED}" srcId="{605D57AE-B485-41E7-BF9C-6665A99B698C}" destId="{F35BB557-397D-43A3-B80E-D39E9E0A6EEE}" srcOrd="2" destOrd="0" parTransId="{98A8BE70-2B9E-402A-8AB7-F229449AEAE0}" sibTransId="{15D10F90-14D7-44F1-9DF3-B23CE59B8E16}"/>
    <dgm:cxn modelId="{72E9B035-4349-4A40-813A-D49BA725A795}" type="presOf" srcId="{E486EE24-7C30-440A-8175-1DD6E318FC8C}" destId="{754F3019-2DDA-4FC6-8F8E-B9BAD1EA2054}" srcOrd="0" destOrd="0" presId="urn:microsoft.com/office/officeart/2008/layout/VerticalCurvedList"/>
    <dgm:cxn modelId="{FC073FFA-0CE9-436A-8858-C4AEB9A53B9F}" type="presOf" srcId="{605D57AE-B485-41E7-BF9C-6665A99B698C}" destId="{1A13C2EA-FD14-48E1-A892-B25695492BCB}" srcOrd="0" destOrd="0" presId="urn:microsoft.com/office/officeart/2008/layout/VerticalCurvedList"/>
    <dgm:cxn modelId="{C61776D5-ABF7-44DF-B3F6-AEF33204DAA3}" type="presOf" srcId="{D46E7940-AA37-4897-992D-B38103A4BE54}" destId="{989337A1-0165-4DD9-99C1-0DD6D6D880FB}" srcOrd="0" destOrd="0" presId="urn:microsoft.com/office/officeart/2008/layout/VerticalCurvedList"/>
    <dgm:cxn modelId="{1B058110-7A86-43AE-82EF-8E159CD10E47}" srcId="{605D57AE-B485-41E7-BF9C-6665A99B698C}" destId="{D46E7940-AA37-4897-992D-B38103A4BE54}" srcOrd="1" destOrd="0" parTransId="{A08F6959-BA08-496B-9FA2-9A63AE2CDC55}" sibTransId="{701F0512-7752-410C-A256-374A113E54FB}"/>
    <dgm:cxn modelId="{329C673E-FBF2-47FF-85F4-319D1A5D8D20}" type="presOf" srcId="{16C8C95B-5D85-448F-9B9A-3AFD8E9906B4}" destId="{982A230D-E111-4F01-BB51-5D66C3F9DBB7}" srcOrd="0" destOrd="0" presId="urn:microsoft.com/office/officeart/2008/layout/VerticalCurvedList"/>
    <dgm:cxn modelId="{517BA3B3-584C-4B1C-8903-DEDF0BA80DE5}" srcId="{605D57AE-B485-41E7-BF9C-6665A99B698C}" destId="{89D84EAC-3E52-485E-883A-C17939BA9431}" srcOrd="3" destOrd="0" parTransId="{DD0C2EAE-E5DC-4397-98D1-0C80B47F65FD}" sibTransId="{F48A3042-15AF-4AF4-8302-6BC42A2939C7}"/>
    <dgm:cxn modelId="{715E0FD5-EF18-41F3-9316-EFE7C83B3B6A}" srcId="{605D57AE-B485-41E7-BF9C-6665A99B698C}" destId="{16C8C95B-5D85-448F-9B9A-3AFD8E9906B4}" srcOrd="4" destOrd="0" parTransId="{8CFB6493-5B0D-456C-85DB-6E4DF71FC86C}" sibTransId="{2FC4E865-80AB-4B95-99A5-C7869A10BF31}"/>
    <dgm:cxn modelId="{F6B0FEFA-2B55-4C5A-A64F-8A47F76D8C3A}" type="presParOf" srcId="{1A13C2EA-FD14-48E1-A892-B25695492BCB}" destId="{42E56293-3C87-4357-817A-6798686458DE}" srcOrd="0" destOrd="0" presId="urn:microsoft.com/office/officeart/2008/layout/VerticalCurvedList"/>
    <dgm:cxn modelId="{3975183C-77E6-4C51-9305-02017008A165}" type="presParOf" srcId="{42E56293-3C87-4357-817A-6798686458DE}" destId="{31484578-298D-44EE-9629-3E829E68A81D}" srcOrd="0" destOrd="0" presId="urn:microsoft.com/office/officeart/2008/layout/VerticalCurvedList"/>
    <dgm:cxn modelId="{0DBA528A-7136-4E58-9314-1AC36EEC553E}" type="presParOf" srcId="{31484578-298D-44EE-9629-3E829E68A81D}" destId="{7186DBAC-DF2C-47B6-84C2-ABAFF1FED8B3}" srcOrd="0" destOrd="0" presId="urn:microsoft.com/office/officeart/2008/layout/VerticalCurvedList"/>
    <dgm:cxn modelId="{45620469-227A-4515-A864-7987106EDC50}" type="presParOf" srcId="{31484578-298D-44EE-9629-3E829E68A81D}" destId="{754F3019-2DDA-4FC6-8F8E-B9BAD1EA2054}" srcOrd="1" destOrd="0" presId="urn:microsoft.com/office/officeart/2008/layout/VerticalCurvedList"/>
    <dgm:cxn modelId="{403015A1-2424-4ADA-81FB-3ED1381E512C}" type="presParOf" srcId="{31484578-298D-44EE-9629-3E829E68A81D}" destId="{BC0F5615-295B-4DA6-BCE5-EF2ED0916303}" srcOrd="2" destOrd="0" presId="urn:microsoft.com/office/officeart/2008/layout/VerticalCurvedList"/>
    <dgm:cxn modelId="{77EFA529-4050-4370-B1C1-4E2E5403023B}" type="presParOf" srcId="{31484578-298D-44EE-9629-3E829E68A81D}" destId="{97CDAFFC-E3ED-46A3-AF5C-D9AEF5EB5B1D}" srcOrd="3" destOrd="0" presId="urn:microsoft.com/office/officeart/2008/layout/VerticalCurvedList"/>
    <dgm:cxn modelId="{E731D63D-BE93-4FD7-A598-FAAB5CA68439}" type="presParOf" srcId="{42E56293-3C87-4357-817A-6798686458DE}" destId="{E2716F07-5F05-4190-A639-42DB56E26823}" srcOrd="1" destOrd="0" presId="urn:microsoft.com/office/officeart/2008/layout/VerticalCurvedList"/>
    <dgm:cxn modelId="{E65793C6-6FF5-4E0A-B719-348188D2E280}" type="presParOf" srcId="{42E56293-3C87-4357-817A-6798686458DE}" destId="{6787515E-E0AD-49C4-BF26-15EDDB597F28}" srcOrd="2" destOrd="0" presId="urn:microsoft.com/office/officeart/2008/layout/VerticalCurvedList"/>
    <dgm:cxn modelId="{7894F633-C226-4B7A-AFB8-2623849B7E6B}" type="presParOf" srcId="{6787515E-E0AD-49C4-BF26-15EDDB597F28}" destId="{4FBB1D76-58B7-4341-843C-8B4FE8E7E8D6}" srcOrd="0" destOrd="0" presId="urn:microsoft.com/office/officeart/2008/layout/VerticalCurvedList"/>
    <dgm:cxn modelId="{F97AD2F4-ADF0-4181-B9CF-0AC7A55AB522}" type="presParOf" srcId="{42E56293-3C87-4357-817A-6798686458DE}" destId="{989337A1-0165-4DD9-99C1-0DD6D6D880FB}" srcOrd="3" destOrd="0" presId="urn:microsoft.com/office/officeart/2008/layout/VerticalCurvedList"/>
    <dgm:cxn modelId="{07F5DE2E-DA46-449E-8298-4B5DFB3AD1B7}" type="presParOf" srcId="{42E56293-3C87-4357-817A-6798686458DE}" destId="{76D9CAE7-364D-407F-AA3E-4676312017C2}" srcOrd="4" destOrd="0" presId="urn:microsoft.com/office/officeart/2008/layout/VerticalCurvedList"/>
    <dgm:cxn modelId="{E7117B64-F4CD-4AB3-B63B-DC7A52945E04}" type="presParOf" srcId="{76D9CAE7-364D-407F-AA3E-4676312017C2}" destId="{B21BFA42-25A2-4B35-94C0-DCD722D12D1C}" srcOrd="0" destOrd="0" presId="urn:microsoft.com/office/officeart/2008/layout/VerticalCurvedList"/>
    <dgm:cxn modelId="{3532904F-8215-4B2F-8B06-AD3E949BA0B9}" type="presParOf" srcId="{42E56293-3C87-4357-817A-6798686458DE}" destId="{A1ECB476-F6CE-4F4C-8BE0-A6FC9D0551DB}" srcOrd="5" destOrd="0" presId="urn:microsoft.com/office/officeart/2008/layout/VerticalCurvedList"/>
    <dgm:cxn modelId="{DD14A09C-E1D7-4C8F-B22D-1B29F57997FF}" type="presParOf" srcId="{42E56293-3C87-4357-817A-6798686458DE}" destId="{A64912C1-0507-4D5C-A0B8-79661F18AC1F}" srcOrd="6" destOrd="0" presId="urn:microsoft.com/office/officeart/2008/layout/VerticalCurvedList"/>
    <dgm:cxn modelId="{10D37852-3559-48C6-AA53-1A7046537540}" type="presParOf" srcId="{A64912C1-0507-4D5C-A0B8-79661F18AC1F}" destId="{BBC4B4BA-A916-4E74-9C76-B21712375D78}" srcOrd="0" destOrd="0" presId="urn:microsoft.com/office/officeart/2008/layout/VerticalCurvedList"/>
    <dgm:cxn modelId="{25AB8AB6-77CD-45AB-9DC1-7508873F01FB}" type="presParOf" srcId="{42E56293-3C87-4357-817A-6798686458DE}" destId="{B6C67ECD-27A2-4F19-AD41-3CAC080A0633}" srcOrd="7" destOrd="0" presId="urn:microsoft.com/office/officeart/2008/layout/VerticalCurvedList"/>
    <dgm:cxn modelId="{08F851D2-E5FA-4BBE-A501-18DC330EB8AF}" type="presParOf" srcId="{42E56293-3C87-4357-817A-6798686458DE}" destId="{EFA62251-B535-43DA-A8DF-1532A13887A2}" srcOrd="8" destOrd="0" presId="urn:microsoft.com/office/officeart/2008/layout/VerticalCurvedList"/>
    <dgm:cxn modelId="{FF50ECA3-FD8A-4A28-B9B5-D8A52E937EF6}" type="presParOf" srcId="{EFA62251-B535-43DA-A8DF-1532A13887A2}" destId="{82CF6838-3765-4744-A13C-75340A8FCE4F}" srcOrd="0" destOrd="0" presId="urn:microsoft.com/office/officeart/2008/layout/VerticalCurvedList"/>
    <dgm:cxn modelId="{F1EAA4C6-14AB-4B06-8B22-B1403D0A723A}" type="presParOf" srcId="{42E56293-3C87-4357-817A-6798686458DE}" destId="{982A230D-E111-4F01-BB51-5D66C3F9DBB7}" srcOrd="9" destOrd="0" presId="urn:microsoft.com/office/officeart/2008/layout/VerticalCurvedList"/>
    <dgm:cxn modelId="{24411AD0-24FA-4888-983D-1F5C3EBF9CD0}" type="presParOf" srcId="{42E56293-3C87-4357-817A-6798686458DE}" destId="{3B383978-22BE-4862-BCAE-0F20E9D21AAC}" srcOrd="10" destOrd="0" presId="urn:microsoft.com/office/officeart/2008/layout/VerticalCurvedList"/>
    <dgm:cxn modelId="{5F7AE1D1-3963-4AE7-B1E7-28FF127BC2C7}" type="presParOf" srcId="{3B383978-22BE-4862-BCAE-0F20E9D21AAC}" destId="{75B3E928-B91F-4C78-90FB-AE295719535B}" srcOrd="0" destOrd="0" presId="urn:microsoft.com/office/officeart/2008/layout/VerticalCurvedList"/>
    <dgm:cxn modelId="{B7303D6E-25E1-4F22-8EAF-2DA1B25EF1A7}" type="presParOf" srcId="{42E56293-3C87-4357-817A-6798686458DE}" destId="{C5533A81-4C51-40A4-B753-ED20332734B7}" srcOrd="11" destOrd="0" presId="urn:microsoft.com/office/officeart/2008/layout/VerticalCurvedList"/>
    <dgm:cxn modelId="{78296194-9158-4546-8FEF-7461EB49C228}" type="presParOf" srcId="{42E56293-3C87-4357-817A-6798686458DE}" destId="{DD76F633-43F4-448E-AB78-073E4C46CC93}" srcOrd="12" destOrd="0" presId="urn:microsoft.com/office/officeart/2008/layout/VerticalCurvedList"/>
    <dgm:cxn modelId="{F67DE34A-7ED0-49EF-9306-B23290F39019}" type="presParOf" srcId="{DD76F633-43F4-448E-AB78-073E4C46CC93}" destId="{E22F7421-AE0B-4A7A-81A7-B88D99CB58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7E9E8-2476-489E-81E1-DFB894579942}" type="doc">
      <dgm:prSet loTypeId="urn:microsoft.com/office/officeart/2005/8/layout/pyramid3" loCatId="pyramid" qsTypeId="urn:microsoft.com/office/officeart/2005/8/quickstyle/3d2" qsCatId="3D" csTypeId="urn:microsoft.com/office/officeart/2005/8/colors/accent3_5" csCatId="accent3" phldr="1"/>
      <dgm:spPr/>
    </dgm:pt>
    <dgm:pt modelId="{CBC88E80-96D4-4F9B-896A-E2FA75818744}">
      <dgm:prSet phldrT="[Текст]" custT="1"/>
      <dgm:spPr/>
      <dgm:t>
        <a:bodyPr/>
        <a:lstStyle/>
        <a:p>
          <a:r>
            <a:rPr lang="ru-RU" sz="2200" dirty="0" smtClean="0">
              <a:latin typeface="Arial" panose="020B0604020202020204" pitchFamily="34" charset="0"/>
              <a:cs typeface="Arial" panose="020B0604020202020204" pitchFamily="34" charset="0"/>
            </a:rPr>
            <a:t>Дорого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237A46-894D-42E6-8663-0C0258C223CB}" type="parTrans" cxnId="{A731D014-4FA2-47B7-A219-10796B73B26E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4A8AAA-AC9E-49B9-9B82-9545C125CC17}" type="sibTrans" cxnId="{A731D014-4FA2-47B7-A219-10796B73B26E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954C95-E30D-48AF-8CCC-307DFF620BB3}">
      <dgm:prSet phldrT="[Текст]" custT="1"/>
      <dgm:spPr/>
      <dgm:t>
        <a:bodyPr/>
        <a:lstStyle/>
        <a:p>
          <a:r>
            <a:rPr lang="ru-RU" sz="2200" b="1" dirty="0" smtClean="0">
              <a:latin typeface="Arial" panose="020B0604020202020204" pitchFamily="34" charset="0"/>
              <a:cs typeface="Arial" panose="020B0604020202020204" pitchFamily="34" charset="0"/>
            </a:rPr>
            <a:t>…</a:t>
          </a:r>
          <a:endParaRPr lang="ru-RU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844B47-4D3A-46AE-8A09-9C3C63D39C41}" type="parTrans" cxnId="{2616C77D-4977-4FF0-AAAC-530E4BF19A94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A3302E-9A7D-4A05-BA7D-023E74727653}" type="sibTrans" cxnId="{2616C77D-4977-4FF0-AAAC-530E4BF19A94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39E806-91AF-4BCD-B11D-6CAB8E4D243E}">
      <dgm:prSet phldrT="[Текст]" custT="1"/>
      <dgm:spPr/>
      <dgm:t>
        <a:bodyPr/>
        <a:lstStyle/>
        <a:p>
          <a:r>
            <a:rPr lang="ru-RU" sz="2200" dirty="0" smtClean="0">
              <a:latin typeface="Arial" panose="020B0604020202020204" pitchFamily="34" charset="0"/>
              <a:cs typeface="Arial" panose="020B0604020202020204" pitchFamily="34" charset="0"/>
            </a:rPr>
            <a:t>Дешево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0398F6-E7E9-4C62-B477-E9E78C8ED093}" type="parTrans" cxnId="{C6EF0A07-2855-46BA-8514-41B7CD02B37F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F1D649-F4CE-4869-9C59-CB5B548A3B90}" type="sibTrans" cxnId="{C6EF0A07-2855-46BA-8514-41B7CD02B37F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DEE6B8-CECE-4BEF-852A-7B17AE82E7B1}">
      <dgm:prSet phldrT="[Текст]" custT="1"/>
      <dgm:spPr/>
      <dgm:t>
        <a:bodyPr/>
        <a:lstStyle/>
        <a:p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FE913A-C23E-42D2-85F1-995F75137613}" type="parTrans" cxnId="{3C2FB82F-A31F-4EC5-B87A-51D81BD48FE0}">
      <dgm:prSet/>
      <dgm:spPr/>
      <dgm:t>
        <a:bodyPr/>
        <a:lstStyle/>
        <a:p>
          <a:endParaRPr lang="ru-RU"/>
        </a:p>
      </dgm:t>
    </dgm:pt>
    <dgm:pt modelId="{14698EA8-95F2-4820-B102-1C9C6A728B9D}" type="sibTrans" cxnId="{3C2FB82F-A31F-4EC5-B87A-51D81BD48FE0}">
      <dgm:prSet/>
      <dgm:spPr/>
      <dgm:t>
        <a:bodyPr/>
        <a:lstStyle/>
        <a:p>
          <a:endParaRPr lang="ru-RU"/>
        </a:p>
      </dgm:t>
    </dgm:pt>
    <dgm:pt modelId="{D91CA0D6-AA2A-4904-81F8-10B236A0D734}" type="pres">
      <dgm:prSet presAssocID="{79D7E9E8-2476-489E-81E1-DFB894579942}" presName="Name0" presStyleCnt="0">
        <dgm:presLayoutVars>
          <dgm:dir/>
          <dgm:animLvl val="lvl"/>
          <dgm:resizeHandles val="exact"/>
        </dgm:presLayoutVars>
      </dgm:prSet>
      <dgm:spPr/>
    </dgm:pt>
    <dgm:pt modelId="{BB8B5557-B823-433E-99A0-4C661D393422}" type="pres">
      <dgm:prSet presAssocID="{CBC88E80-96D4-4F9B-896A-E2FA75818744}" presName="Name8" presStyleCnt="0"/>
      <dgm:spPr/>
    </dgm:pt>
    <dgm:pt modelId="{D65C3C6B-8DD5-43BF-9895-478E3E9E5491}" type="pres">
      <dgm:prSet presAssocID="{CBC88E80-96D4-4F9B-896A-E2FA75818744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9DDA03-F411-4F8F-8615-82E90C356AE7}" type="pres">
      <dgm:prSet presAssocID="{CBC88E80-96D4-4F9B-896A-E2FA758187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F7D704-4B85-40F8-BD74-7BFDFF9CDCF8}" type="pres">
      <dgm:prSet presAssocID="{2D954C95-E30D-48AF-8CCC-307DFF620BB3}" presName="Name8" presStyleCnt="0"/>
      <dgm:spPr/>
    </dgm:pt>
    <dgm:pt modelId="{35EA3E08-6E91-4189-B733-3A8701DEC5D0}" type="pres">
      <dgm:prSet presAssocID="{2D954C95-E30D-48AF-8CCC-307DFF620BB3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8D541F-4D29-48CF-9120-F14DCA4E29FA}" type="pres">
      <dgm:prSet presAssocID="{2D954C95-E30D-48AF-8CCC-307DFF620B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FB7901-167D-496A-BC04-9B912971D564}" type="pres">
      <dgm:prSet presAssocID="{E839E806-91AF-4BCD-B11D-6CAB8E4D243E}" presName="Name8" presStyleCnt="0"/>
      <dgm:spPr/>
    </dgm:pt>
    <dgm:pt modelId="{FE0CE294-4E8F-4DB5-9C25-28BE56416AB7}" type="pres">
      <dgm:prSet presAssocID="{E839E806-91AF-4BCD-B11D-6CAB8E4D243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9C5A7D-69FE-4134-9E66-350EB45EA610}" type="pres">
      <dgm:prSet presAssocID="{E839E806-91AF-4BCD-B11D-6CAB8E4D243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0198A0-48EA-4EB0-8021-EA56924A7E95}" type="pres">
      <dgm:prSet presAssocID="{D5DEE6B8-CECE-4BEF-852A-7B17AE82E7B1}" presName="Name8" presStyleCnt="0"/>
      <dgm:spPr/>
    </dgm:pt>
    <dgm:pt modelId="{EECA1106-F44E-46B7-B278-4D19E4EDEFCE}" type="pres">
      <dgm:prSet presAssocID="{D5DEE6B8-CECE-4BEF-852A-7B17AE82E7B1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3EC9CF-3BA3-44AE-9DD4-71EBDF14EC0B}" type="pres">
      <dgm:prSet presAssocID="{D5DEE6B8-CECE-4BEF-852A-7B17AE82E7B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9A1FCB-823F-43D1-9696-2F1B922FBE9A}" type="presOf" srcId="{CBC88E80-96D4-4F9B-896A-E2FA75818744}" destId="{049DDA03-F411-4F8F-8615-82E90C356AE7}" srcOrd="1" destOrd="0" presId="urn:microsoft.com/office/officeart/2005/8/layout/pyramid3"/>
    <dgm:cxn modelId="{C6EF0A07-2855-46BA-8514-41B7CD02B37F}" srcId="{79D7E9E8-2476-489E-81E1-DFB894579942}" destId="{E839E806-91AF-4BCD-B11D-6CAB8E4D243E}" srcOrd="2" destOrd="0" parTransId="{730398F6-E7E9-4C62-B477-E9E78C8ED093}" sibTransId="{82F1D649-F4CE-4869-9C59-CB5B548A3B90}"/>
    <dgm:cxn modelId="{E5F29609-1324-4D32-B0D2-833B3450D26A}" type="presOf" srcId="{D5DEE6B8-CECE-4BEF-852A-7B17AE82E7B1}" destId="{EECA1106-F44E-46B7-B278-4D19E4EDEFCE}" srcOrd="0" destOrd="0" presId="urn:microsoft.com/office/officeart/2005/8/layout/pyramid3"/>
    <dgm:cxn modelId="{77593545-A149-4D0E-9AD9-5FF916378CD8}" type="presOf" srcId="{E839E806-91AF-4BCD-B11D-6CAB8E4D243E}" destId="{DC9C5A7D-69FE-4134-9E66-350EB45EA610}" srcOrd="1" destOrd="0" presId="urn:microsoft.com/office/officeart/2005/8/layout/pyramid3"/>
    <dgm:cxn modelId="{A731D014-4FA2-47B7-A219-10796B73B26E}" srcId="{79D7E9E8-2476-489E-81E1-DFB894579942}" destId="{CBC88E80-96D4-4F9B-896A-E2FA75818744}" srcOrd="0" destOrd="0" parTransId="{13237A46-894D-42E6-8663-0C0258C223CB}" sibTransId="{324A8AAA-AC9E-49B9-9B82-9545C125CC17}"/>
    <dgm:cxn modelId="{6F9417B8-2F0C-4122-A536-25069C02679F}" type="presOf" srcId="{2D954C95-E30D-48AF-8CCC-307DFF620BB3}" destId="{7B8D541F-4D29-48CF-9120-F14DCA4E29FA}" srcOrd="1" destOrd="0" presId="urn:microsoft.com/office/officeart/2005/8/layout/pyramid3"/>
    <dgm:cxn modelId="{DCF6150F-60ED-44AE-91F2-EDFDF7B234DE}" type="presOf" srcId="{2D954C95-E30D-48AF-8CCC-307DFF620BB3}" destId="{35EA3E08-6E91-4189-B733-3A8701DEC5D0}" srcOrd="0" destOrd="0" presId="urn:microsoft.com/office/officeart/2005/8/layout/pyramid3"/>
    <dgm:cxn modelId="{E8CF32D0-0E26-4444-8A8D-8687423D9BE7}" type="presOf" srcId="{CBC88E80-96D4-4F9B-896A-E2FA75818744}" destId="{D65C3C6B-8DD5-43BF-9895-478E3E9E5491}" srcOrd="0" destOrd="0" presId="urn:microsoft.com/office/officeart/2005/8/layout/pyramid3"/>
    <dgm:cxn modelId="{2616C77D-4977-4FF0-AAAC-530E4BF19A94}" srcId="{79D7E9E8-2476-489E-81E1-DFB894579942}" destId="{2D954C95-E30D-48AF-8CCC-307DFF620BB3}" srcOrd="1" destOrd="0" parTransId="{77844B47-4D3A-46AE-8A09-9C3C63D39C41}" sibTransId="{6CA3302E-9A7D-4A05-BA7D-023E74727653}"/>
    <dgm:cxn modelId="{2F913EA6-3EE1-4255-BFD8-500B5599E182}" type="presOf" srcId="{E839E806-91AF-4BCD-B11D-6CAB8E4D243E}" destId="{FE0CE294-4E8F-4DB5-9C25-28BE56416AB7}" srcOrd="0" destOrd="0" presId="urn:microsoft.com/office/officeart/2005/8/layout/pyramid3"/>
    <dgm:cxn modelId="{F5C96FF8-D41E-440C-A708-C46B3A028818}" type="presOf" srcId="{79D7E9E8-2476-489E-81E1-DFB894579942}" destId="{D91CA0D6-AA2A-4904-81F8-10B236A0D734}" srcOrd="0" destOrd="0" presId="urn:microsoft.com/office/officeart/2005/8/layout/pyramid3"/>
    <dgm:cxn modelId="{3C2FB82F-A31F-4EC5-B87A-51D81BD48FE0}" srcId="{79D7E9E8-2476-489E-81E1-DFB894579942}" destId="{D5DEE6B8-CECE-4BEF-852A-7B17AE82E7B1}" srcOrd="3" destOrd="0" parTransId="{94FE913A-C23E-42D2-85F1-995F75137613}" sibTransId="{14698EA8-95F2-4820-B102-1C9C6A728B9D}"/>
    <dgm:cxn modelId="{7BC8C056-8860-49CE-93E6-25EC8DF3A4E5}" type="presOf" srcId="{D5DEE6B8-CECE-4BEF-852A-7B17AE82E7B1}" destId="{503EC9CF-3BA3-44AE-9DD4-71EBDF14EC0B}" srcOrd="1" destOrd="0" presId="urn:microsoft.com/office/officeart/2005/8/layout/pyramid3"/>
    <dgm:cxn modelId="{EF2AE237-2503-4773-8078-9EAF92B58C71}" type="presParOf" srcId="{D91CA0D6-AA2A-4904-81F8-10B236A0D734}" destId="{BB8B5557-B823-433E-99A0-4C661D393422}" srcOrd="0" destOrd="0" presId="urn:microsoft.com/office/officeart/2005/8/layout/pyramid3"/>
    <dgm:cxn modelId="{D14DF7E3-CEC9-4090-9358-F1FC35B2E0E7}" type="presParOf" srcId="{BB8B5557-B823-433E-99A0-4C661D393422}" destId="{D65C3C6B-8DD5-43BF-9895-478E3E9E5491}" srcOrd="0" destOrd="0" presId="urn:microsoft.com/office/officeart/2005/8/layout/pyramid3"/>
    <dgm:cxn modelId="{91A25B10-2406-4A64-8612-610F8392BE09}" type="presParOf" srcId="{BB8B5557-B823-433E-99A0-4C661D393422}" destId="{049DDA03-F411-4F8F-8615-82E90C356AE7}" srcOrd="1" destOrd="0" presId="urn:microsoft.com/office/officeart/2005/8/layout/pyramid3"/>
    <dgm:cxn modelId="{3871852A-385F-43FA-855E-9624D447FA4E}" type="presParOf" srcId="{D91CA0D6-AA2A-4904-81F8-10B236A0D734}" destId="{4DF7D704-4B85-40F8-BD74-7BFDFF9CDCF8}" srcOrd="1" destOrd="0" presId="urn:microsoft.com/office/officeart/2005/8/layout/pyramid3"/>
    <dgm:cxn modelId="{FAE03A38-F53F-420E-B9B8-AEA316456DF4}" type="presParOf" srcId="{4DF7D704-4B85-40F8-BD74-7BFDFF9CDCF8}" destId="{35EA3E08-6E91-4189-B733-3A8701DEC5D0}" srcOrd="0" destOrd="0" presId="urn:microsoft.com/office/officeart/2005/8/layout/pyramid3"/>
    <dgm:cxn modelId="{2DDED9CB-F1B0-43E7-B083-8550C9DD2F34}" type="presParOf" srcId="{4DF7D704-4B85-40F8-BD74-7BFDFF9CDCF8}" destId="{7B8D541F-4D29-48CF-9120-F14DCA4E29FA}" srcOrd="1" destOrd="0" presId="urn:microsoft.com/office/officeart/2005/8/layout/pyramid3"/>
    <dgm:cxn modelId="{96AE1F6C-CBD9-49DF-A39E-16E99C4192AB}" type="presParOf" srcId="{D91CA0D6-AA2A-4904-81F8-10B236A0D734}" destId="{BCFB7901-167D-496A-BC04-9B912971D564}" srcOrd="2" destOrd="0" presId="urn:microsoft.com/office/officeart/2005/8/layout/pyramid3"/>
    <dgm:cxn modelId="{6B588547-A1EA-4BD3-A393-E64FB58F9F04}" type="presParOf" srcId="{BCFB7901-167D-496A-BC04-9B912971D564}" destId="{FE0CE294-4E8F-4DB5-9C25-28BE56416AB7}" srcOrd="0" destOrd="0" presId="urn:microsoft.com/office/officeart/2005/8/layout/pyramid3"/>
    <dgm:cxn modelId="{A4CC93D4-A146-4F64-B055-C8273A5F91D6}" type="presParOf" srcId="{BCFB7901-167D-496A-BC04-9B912971D564}" destId="{DC9C5A7D-69FE-4134-9E66-350EB45EA610}" srcOrd="1" destOrd="0" presId="urn:microsoft.com/office/officeart/2005/8/layout/pyramid3"/>
    <dgm:cxn modelId="{D5D63D10-21D7-4967-93A0-BFD942C2A27B}" type="presParOf" srcId="{D91CA0D6-AA2A-4904-81F8-10B236A0D734}" destId="{360198A0-48EA-4EB0-8021-EA56924A7E95}" srcOrd="3" destOrd="0" presId="urn:microsoft.com/office/officeart/2005/8/layout/pyramid3"/>
    <dgm:cxn modelId="{9B8BD59F-497F-4F85-A849-16546127590F}" type="presParOf" srcId="{360198A0-48EA-4EB0-8021-EA56924A7E95}" destId="{EECA1106-F44E-46B7-B278-4D19E4EDEFCE}" srcOrd="0" destOrd="0" presId="urn:microsoft.com/office/officeart/2005/8/layout/pyramid3"/>
    <dgm:cxn modelId="{A37516EC-39BD-4ADC-8F8C-168D7F46C8FF}" type="presParOf" srcId="{360198A0-48EA-4EB0-8021-EA56924A7E95}" destId="{503EC9CF-3BA3-44AE-9DD4-71EBDF14EC0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6D856-D0B5-487D-9E75-C11563C9780F}" type="doc">
      <dgm:prSet loTypeId="urn:microsoft.com/office/officeart/2005/8/layout/pyramid1" loCatId="pyramid" qsTypeId="urn:microsoft.com/office/officeart/2005/8/quickstyle/3d2" qsCatId="3D" csTypeId="urn:microsoft.com/office/officeart/2005/8/colors/accent6_3" csCatId="accent6" phldr="1"/>
      <dgm:spPr/>
    </dgm:pt>
    <dgm:pt modelId="{561D9C0D-2DDA-438C-91EE-2F75928290D6}">
      <dgm:prSet phldrT="[Текст]" custT="1"/>
      <dgm:spPr/>
      <dgm:t>
        <a:bodyPr/>
        <a:lstStyle/>
        <a:p>
          <a:r>
            <a:rPr lang="ru-RU" sz="2200" dirty="0" smtClean="0">
              <a:latin typeface="Arial" panose="020B0604020202020204" pitchFamily="34" charset="0"/>
              <a:cs typeface="Arial" panose="020B0604020202020204" pitchFamily="34" charset="0"/>
            </a:rPr>
            <a:t>Быстро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01720-CC84-409E-910B-53B72E2EE940}" type="parTrans" cxnId="{9727012F-0298-4DD3-B5FF-D44DA163A449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100D18-7A3C-4AE9-BF85-ACE327568662}" type="sibTrans" cxnId="{9727012F-0298-4DD3-B5FF-D44DA163A449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8273D-9ACA-4BDB-8148-5818F00CA906}">
      <dgm:prSet phldrT="[Текст]" custT="1"/>
      <dgm:spPr/>
      <dgm:t>
        <a:bodyPr/>
        <a:lstStyle/>
        <a:p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BD9B2-787A-4245-B631-37B02AA7D2A5}" type="parTrans" cxnId="{B11848E7-E061-464A-B6C7-1F32FE6BF397}">
      <dgm:prSet/>
      <dgm:spPr/>
      <dgm:t>
        <a:bodyPr/>
        <a:lstStyle/>
        <a:p>
          <a:endParaRPr lang="ru-RU"/>
        </a:p>
      </dgm:t>
    </dgm:pt>
    <dgm:pt modelId="{F31B2D5B-EAE9-4239-B6D3-45AE0FA7FDC5}" type="sibTrans" cxnId="{B11848E7-E061-464A-B6C7-1F32FE6BF397}">
      <dgm:prSet/>
      <dgm:spPr/>
      <dgm:t>
        <a:bodyPr/>
        <a:lstStyle/>
        <a:p>
          <a:endParaRPr lang="ru-RU"/>
        </a:p>
      </dgm:t>
    </dgm:pt>
    <dgm:pt modelId="{669BF833-6929-4750-8EA4-7199CD5FFEFC}">
      <dgm:prSet phldrT="[Текст]" custT="1"/>
      <dgm:spPr/>
      <dgm:t>
        <a:bodyPr/>
        <a:lstStyle/>
        <a:p>
          <a:r>
            <a:rPr lang="ru-RU" sz="2200" dirty="0" smtClean="0">
              <a:latin typeface="Arial" panose="020B0604020202020204" pitchFamily="34" charset="0"/>
              <a:cs typeface="Arial" panose="020B0604020202020204" pitchFamily="34" charset="0"/>
            </a:rPr>
            <a:t>Медленно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A4FA02-B982-43BE-A735-A015A12AA35B}" type="sibTrans" cxnId="{1F73ADBE-0CC5-4AB6-B8EB-4062D3463CB4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1CDD8C-8897-4B75-88AB-2E90B6E20BC0}" type="parTrans" cxnId="{1F73ADBE-0CC5-4AB6-B8EB-4062D3463CB4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855298-8917-4898-96DC-E7075483D206}">
      <dgm:prSet phldrT="[Текст]" custT="1"/>
      <dgm:spPr/>
      <dgm:t>
        <a:bodyPr/>
        <a:lstStyle/>
        <a:p>
          <a:r>
            <a:rPr lang="ru-RU" sz="2200" b="1" dirty="0" smtClean="0">
              <a:latin typeface="Arial" panose="020B0604020202020204" pitchFamily="34" charset="0"/>
              <a:cs typeface="Arial" panose="020B0604020202020204" pitchFamily="34" charset="0"/>
            </a:rPr>
            <a:t>…</a:t>
          </a:r>
          <a:endParaRPr lang="ru-RU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AFDDCB-DF18-49A2-BB2F-6BB88AFECCD9}" type="sibTrans" cxnId="{19B64866-43F5-43FD-9E0A-63D7101F714A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D46D81-F6F0-4FBC-A207-B92C16E33C90}" type="parTrans" cxnId="{19B64866-43F5-43FD-9E0A-63D7101F714A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CE7556-A4DD-4743-9F04-4FD7DAADE92A}" type="pres">
      <dgm:prSet presAssocID="{3F46D856-D0B5-487D-9E75-C11563C9780F}" presName="Name0" presStyleCnt="0">
        <dgm:presLayoutVars>
          <dgm:dir/>
          <dgm:animLvl val="lvl"/>
          <dgm:resizeHandles val="exact"/>
        </dgm:presLayoutVars>
      </dgm:prSet>
      <dgm:spPr/>
    </dgm:pt>
    <dgm:pt modelId="{B1C4C185-DF97-4A8F-AA21-B79FEC143960}" type="pres">
      <dgm:prSet presAssocID="{9F98273D-9ACA-4BDB-8148-5818F00CA906}" presName="Name8" presStyleCnt="0"/>
      <dgm:spPr/>
    </dgm:pt>
    <dgm:pt modelId="{299FA5B7-49D5-486C-BF3F-39AC789C4E2E}" type="pres">
      <dgm:prSet presAssocID="{9F98273D-9ACA-4BDB-8148-5818F00CA906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C1C448-6D1D-477D-824E-B1E63641E75E}" type="pres">
      <dgm:prSet presAssocID="{9F98273D-9ACA-4BDB-8148-5818F00CA90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0E830-7928-41CA-906E-802DF60A0F70}" type="pres">
      <dgm:prSet presAssocID="{561D9C0D-2DDA-438C-91EE-2F75928290D6}" presName="Name8" presStyleCnt="0"/>
      <dgm:spPr/>
    </dgm:pt>
    <dgm:pt modelId="{A9264581-05DB-46B5-892F-D3D812FDDBAC}" type="pres">
      <dgm:prSet presAssocID="{561D9C0D-2DDA-438C-91EE-2F75928290D6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EDF505-A09B-4FE1-A142-B853E181A26D}" type="pres">
      <dgm:prSet presAssocID="{561D9C0D-2DDA-438C-91EE-2F75928290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F4E0B-283D-4194-8462-4511FF51195A}" type="pres">
      <dgm:prSet presAssocID="{F8855298-8917-4898-96DC-E7075483D206}" presName="Name8" presStyleCnt="0"/>
      <dgm:spPr/>
    </dgm:pt>
    <dgm:pt modelId="{F33CC4CE-000E-4F75-B579-C421DEEBB560}" type="pres">
      <dgm:prSet presAssocID="{F8855298-8917-4898-96DC-E7075483D206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B71B0F-C535-4778-9DC9-02943EBC7464}" type="pres">
      <dgm:prSet presAssocID="{F8855298-8917-4898-96DC-E7075483D20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B6DA2D-023B-4F2A-9402-20211267CF54}" type="pres">
      <dgm:prSet presAssocID="{669BF833-6929-4750-8EA4-7199CD5FFEFC}" presName="Name8" presStyleCnt="0"/>
      <dgm:spPr/>
    </dgm:pt>
    <dgm:pt modelId="{898FBC7D-17B8-443C-BD2F-17126744BB6B}" type="pres">
      <dgm:prSet presAssocID="{669BF833-6929-4750-8EA4-7199CD5FFEF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F6DEF8-6A7D-420E-8710-0AA46FFDFFD2}" type="pres">
      <dgm:prSet presAssocID="{669BF833-6929-4750-8EA4-7199CD5FFEF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9CFE9B-024F-42AC-B874-A939AE9BA145}" type="presOf" srcId="{669BF833-6929-4750-8EA4-7199CD5FFEFC}" destId="{898FBC7D-17B8-443C-BD2F-17126744BB6B}" srcOrd="0" destOrd="0" presId="urn:microsoft.com/office/officeart/2005/8/layout/pyramid1"/>
    <dgm:cxn modelId="{55F6B974-EC4C-4466-B4EE-3A0AB45CF953}" type="presOf" srcId="{561D9C0D-2DDA-438C-91EE-2F75928290D6}" destId="{A9264581-05DB-46B5-892F-D3D812FDDBAC}" srcOrd="0" destOrd="0" presId="urn:microsoft.com/office/officeart/2005/8/layout/pyramid1"/>
    <dgm:cxn modelId="{F8A30FD1-F0E7-4668-B65F-4444229F67C6}" type="presOf" srcId="{669BF833-6929-4750-8EA4-7199CD5FFEFC}" destId="{9DF6DEF8-6A7D-420E-8710-0AA46FFDFFD2}" srcOrd="1" destOrd="0" presId="urn:microsoft.com/office/officeart/2005/8/layout/pyramid1"/>
    <dgm:cxn modelId="{8527EF6A-79C4-47DD-B380-E479102DC639}" type="presOf" srcId="{F8855298-8917-4898-96DC-E7075483D206}" destId="{F33CC4CE-000E-4F75-B579-C421DEEBB560}" srcOrd="0" destOrd="0" presId="urn:microsoft.com/office/officeart/2005/8/layout/pyramid1"/>
    <dgm:cxn modelId="{E21D5F2B-78AB-43E9-A58A-3905D0FB1A8D}" type="presOf" srcId="{561D9C0D-2DDA-438C-91EE-2F75928290D6}" destId="{55EDF505-A09B-4FE1-A142-B853E181A26D}" srcOrd="1" destOrd="0" presId="urn:microsoft.com/office/officeart/2005/8/layout/pyramid1"/>
    <dgm:cxn modelId="{88641001-E1A4-42F6-AB44-9BCB914AB5E8}" type="presOf" srcId="{9F98273D-9ACA-4BDB-8148-5818F00CA906}" destId="{C5C1C448-6D1D-477D-824E-B1E63641E75E}" srcOrd="1" destOrd="0" presId="urn:microsoft.com/office/officeart/2005/8/layout/pyramid1"/>
    <dgm:cxn modelId="{1F73ADBE-0CC5-4AB6-B8EB-4062D3463CB4}" srcId="{3F46D856-D0B5-487D-9E75-C11563C9780F}" destId="{669BF833-6929-4750-8EA4-7199CD5FFEFC}" srcOrd="3" destOrd="0" parTransId="{391CDD8C-8897-4B75-88AB-2E90B6E20BC0}" sibTransId="{3FA4FA02-B982-43BE-A735-A015A12AA35B}"/>
    <dgm:cxn modelId="{19B64866-43F5-43FD-9E0A-63D7101F714A}" srcId="{3F46D856-D0B5-487D-9E75-C11563C9780F}" destId="{F8855298-8917-4898-96DC-E7075483D206}" srcOrd="2" destOrd="0" parTransId="{DFD46D81-F6F0-4FBC-A207-B92C16E33C90}" sibTransId="{4FAFDDCB-DF18-49A2-BB2F-6BB88AFECCD9}"/>
    <dgm:cxn modelId="{B11848E7-E061-464A-B6C7-1F32FE6BF397}" srcId="{3F46D856-D0B5-487D-9E75-C11563C9780F}" destId="{9F98273D-9ACA-4BDB-8148-5818F00CA906}" srcOrd="0" destOrd="0" parTransId="{2A6BD9B2-787A-4245-B631-37B02AA7D2A5}" sibTransId="{F31B2D5B-EAE9-4239-B6D3-45AE0FA7FDC5}"/>
    <dgm:cxn modelId="{009E9118-E361-422E-B85E-CFC49EA81189}" type="presOf" srcId="{9F98273D-9ACA-4BDB-8148-5818F00CA906}" destId="{299FA5B7-49D5-486C-BF3F-39AC789C4E2E}" srcOrd="0" destOrd="0" presId="urn:microsoft.com/office/officeart/2005/8/layout/pyramid1"/>
    <dgm:cxn modelId="{9727012F-0298-4DD3-B5FF-D44DA163A449}" srcId="{3F46D856-D0B5-487D-9E75-C11563C9780F}" destId="{561D9C0D-2DDA-438C-91EE-2F75928290D6}" srcOrd="1" destOrd="0" parTransId="{34701720-CC84-409E-910B-53B72E2EE940}" sibTransId="{A0100D18-7A3C-4AE9-BF85-ACE327568662}"/>
    <dgm:cxn modelId="{4EB373A8-13B2-4E5E-BB7A-542D3BF59884}" type="presOf" srcId="{F8855298-8917-4898-96DC-E7075483D206}" destId="{B5B71B0F-C535-4778-9DC9-02943EBC7464}" srcOrd="1" destOrd="0" presId="urn:microsoft.com/office/officeart/2005/8/layout/pyramid1"/>
    <dgm:cxn modelId="{3B71E6FF-35F7-4749-A1DC-7BA5326D5396}" type="presOf" srcId="{3F46D856-D0B5-487D-9E75-C11563C9780F}" destId="{77CE7556-A4DD-4743-9F04-4FD7DAADE92A}" srcOrd="0" destOrd="0" presId="urn:microsoft.com/office/officeart/2005/8/layout/pyramid1"/>
    <dgm:cxn modelId="{18CD49BA-F183-4A07-B816-57903160696F}" type="presParOf" srcId="{77CE7556-A4DD-4743-9F04-4FD7DAADE92A}" destId="{B1C4C185-DF97-4A8F-AA21-B79FEC143960}" srcOrd="0" destOrd="0" presId="urn:microsoft.com/office/officeart/2005/8/layout/pyramid1"/>
    <dgm:cxn modelId="{1A42991D-BE6C-43A8-B7D5-C7D54AA4AB17}" type="presParOf" srcId="{B1C4C185-DF97-4A8F-AA21-B79FEC143960}" destId="{299FA5B7-49D5-486C-BF3F-39AC789C4E2E}" srcOrd="0" destOrd="0" presId="urn:microsoft.com/office/officeart/2005/8/layout/pyramid1"/>
    <dgm:cxn modelId="{3C932214-208B-48A1-AA22-6AA22271BB6A}" type="presParOf" srcId="{B1C4C185-DF97-4A8F-AA21-B79FEC143960}" destId="{C5C1C448-6D1D-477D-824E-B1E63641E75E}" srcOrd="1" destOrd="0" presId="urn:microsoft.com/office/officeart/2005/8/layout/pyramid1"/>
    <dgm:cxn modelId="{78EBD101-0323-4610-AF48-6AF1E10392A5}" type="presParOf" srcId="{77CE7556-A4DD-4743-9F04-4FD7DAADE92A}" destId="{E6E0E830-7928-41CA-906E-802DF60A0F70}" srcOrd="1" destOrd="0" presId="urn:microsoft.com/office/officeart/2005/8/layout/pyramid1"/>
    <dgm:cxn modelId="{206EBCB5-644D-4EAB-A48A-5A1B81AD9617}" type="presParOf" srcId="{E6E0E830-7928-41CA-906E-802DF60A0F70}" destId="{A9264581-05DB-46B5-892F-D3D812FDDBAC}" srcOrd="0" destOrd="0" presId="urn:microsoft.com/office/officeart/2005/8/layout/pyramid1"/>
    <dgm:cxn modelId="{62D2C586-7ADF-419C-AC46-417DD987C5C7}" type="presParOf" srcId="{E6E0E830-7928-41CA-906E-802DF60A0F70}" destId="{55EDF505-A09B-4FE1-A142-B853E181A26D}" srcOrd="1" destOrd="0" presId="urn:microsoft.com/office/officeart/2005/8/layout/pyramid1"/>
    <dgm:cxn modelId="{7DBDB439-E690-496D-BDCB-7FECC039DEFE}" type="presParOf" srcId="{77CE7556-A4DD-4743-9F04-4FD7DAADE92A}" destId="{4E5F4E0B-283D-4194-8462-4511FF51195A}" srcOrd="2" destOrd="0" presId="urn:microsoft.com/office/officeart/2005/8/layout/pyramid1"/>
    <dgm:cxn modelId="{078784D8-268E-4AF6-A40D-9436560877CF}" type="presParOf" srcId="{4E5F4E0B-283D-4194-8462-4511FF51195A}" destId="{F33CC4CE-000E-4F75-B579-C421DEEBB560}" srcOrd="0" destOrd="0" presId="urn:microsoft.com/office/officeart/2005/8/layout/pyramid1"/>
    <dgm:cxn modelId="{43F594DA-F1D4-41EC-B39A-DAFAEF66637B}" type="presParOf" srcId="{4E5F4E0B-283D-4194-8462-4511FF51195A}" destId="{B5B71B0F-C535-4778-9DC9-02943EBC7464}" srcOrd="1" destOrd="0" presId="urn:microsoft.com/office/officeart/2005/8/layout/pyramid1"/>
    <dgm:cxn modelId="{10E1697F-3891-4F2C-B938-E84400704D32}" type="presParOf" srcId="{77CE7556-A4DD-4743-9F04-4FD7DAADE92A}" destId="{5DB6DA2D-023B-4F2A-9402-20211267CF54}" srcOrd="3" destOrd="0" presId="urn:microsoft.com/office/officeart/2005/8/layout/pyramid1"/>
    <dgm:cxn modelId="{A9258D34-48BC-4C79-8198-47E216898CDF}" type="presParOf" srcId="{5DB6DA2D-023B-4F2A-9402-20211267CF54}" destId="{898FBC7D-17B8-443C-BD2F-17126744BB6B}" srcOrd="0" destOrd="0" presId="urn:microsoft.com/office/officeart/2005/8/layout/pyramid1"/>
    <dgm:cxn modelId="{71825197-4D02-4FE9-A11B-C68323999180}" type="presParOf" srcId="{5DB6DA2D-023B-4F2A-9402-20211267CF54}" destId="{9DF6DEF8-6A7D-420E-8710-0AA46FFDFFD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6D856-D0B5-487D-9E75-C11563C9780F}" type="doc">
      <dgm:prSet loTypeId="urn:microsoft.com/office/officeart/2005/8/layout/pyramid1" loCatId="pyramid" qsTypeId="urn:microsoft.com/office/officeart/2005/8/quickstyle/3d1" qsCatId="3D" csTypeId="urn:microsoft.com/office/officeart/2005/8/colors/accent5_3" csCatId="accent5" phldr="1"/>
      <dgm:spPr/>
    </dgm:pt>
    <dgm:pt modelId="{561D9C0D-2DDA-438C-91EE-2F75928290D6}">
      <dgm:prSet phldrT="[Текст]" custT="1"/>
      <dgm:spPr/>
      <dgm:t>
        <a:bodyPr/>
        <a:lstStyle/>
        <a:p>
          <a:r>
            <a:rPr lang="ru-RU" sz="2200" dirty="0" smtClean="0">
              <a:latin typeface="Arial" panose="020B0604020202020204" pitchFamily="34" charset="0"/>
              <a:cs typeface="Arial" panose="020B0604020202020204" pitchFamily="34" charset="0"/>
            </a:rPr>
            <a:t>Мало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01720-CC84-409E-910B-53B72E2EE940}" type="parTrans" cxnId="{9727012F-0298-4DD3-B5FF-D44DA163A449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100D18-7A3C-4AE9-BF85-ACE327568662}" type="sibTrans" cxnId="{9727012F-0298-4DD3-B5FF-D44DA163A449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9BF833-6929-4750-8EA4-7199CD5FFEFC}">
      <dgm:prSet phldrT="[Текст]" custT="1"/>
      <dgm:spPr/>
      <dgm:t>
        <a:bodyPr/>
        <a:lstStyle/>
        <a:p>
          <a:r>
            <a:rPr lang="ru-RU" sz="2200" dirty="0" smtClean="0">
              <a:latin typeface="Arial" panose="020B0604020202020204" pitchFamily="34" charset="0"/>
              <a:cs typeface="Arial" panose="020B0604020202020204" pitchFamily="34" charset="0"/>
            </a:rPr>
            <a:t>Много</a:t>
          </a:r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1CDD8C-8897-4B75-88AB-2E90B6E20BC0}" type="parTrans" cxnId="{1F73ADBE-0CC5-4AB6-B8EB-4062D3463CB4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A4FA02-B982-43BE-A735-A015A12AA35B}" type="sibTrans" cxnId="{1F73ADBE-0CC5-4AB6-B8EB-4062D3463CB4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C2F0DB-1BC8-485B-A3C4-8F6B87AF713E}">
      <dgm:prSet phldrT="[Текст]" custT="1"/>
      <dgm:spPr/>
      <dgm:t>
        <a:bodyPr/>
        <a:lstStyle/>
        <a:p>
          <a:endParaRPr lang="ru-RU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45B7BA-8CD3-41DF-9013-C8784CBDA492}" type="parTrans" cxnId="{6AA761BA-C83C-4794-8D75-9B3FAF22A193}">
      <dgm:prSet/>
      <dgm:spPr/>
      <dgm:t>
        <a:bodyPr/>
        <a:lstStyle/>
        <a:p>
          <a:endParaRPr lang="ru-RU"/>
        </a:p>
      </dgm:t>
    </dgm:pt>
    <dgm:pt modelId="{73F8B4A6-230F-48B4-8943-62940E4BA680}" type="sibTrans" cxnId="{6AA761BA-C83C-4794-8D75-9B3FAF22A193}">
      <dgm:prSet/>
      <dgm:spPr/>
      <dgm:t>
        <a:bodyPr/>
        <a:lstStyle/>
        <a:p>
          <a:endParaRPr lang="ru-RU"/>
        </a:p>
      </dgm:t>
    </dgm:pt>
    <dgm:pt modelId="{F8855298-8917-4898-96DC-E7075483D206}">
      <dgm:prSet phldrT="[Текст]" custT="1"/>
      <dgm:spPr/>
      <dgm:t>
        <a:bodyPr/>
        <a:lstStyle/>
        <a:p>
          <a:r>
            <a:rPr lang="ru-RU" sz="2200" b="1" dirty="0" smtClean="0">
              <a:latin typeface="Arial" panose="020B0604020202020204" pitchFamily="34" charset="0"/>
              <a:cs typeface="Arial" panose="020B0604020202020204" pitchFamily="34" charset="0"/>
            </a:rPr>
            <a:t>…</a:t>
          </a:r>
          <a:endParaRPr lang="ru-RU" sz="2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AFDDCB-DF18-49A2-BB2F-6BB88AFECCD9}" type="sibTrans" cxnId="{19B64866-43F5-43FD-9E0A-63D7101F714A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D46D81-F6F0-4FBC-A207-B92C16E33C90}" type="parTrans" cxnId="{19B64866-43F5-43FD-9E0A-63D7101F714A}">
      <dgm:prSet/>
      <dgm:spPr/>
      <dgm:t>
        <a:bodyPr/>
        <a:lstStyle/>
        <a:p>
          <a:endParaRPr lang="ru-RU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CE7556-A4DD-4743-9F04-4FD7DAADE92A}" type="pres">
      <dgm:prSet presAssocID="{3F46D856-D0B5-487D-9E75-C11563C9780F}" presName="Name0" presStyleCnt="0">
        <dgm:presLayoutVars>
          <dgm:dir/>
          <dgm:animLvl val="lvl"/>
          <dgm:resizeHandles val="exact"/>
        </dgm:presLayoutVars>
      </dgm:prSet>
      <dgm:spPr/>
    </dgm:pt>
    <dgm:pt modelId="{8856B353-F9FB-441D-A9D8-F9CAEB12C46A}" type="pres">
      <dgm:prSet presAssocID="{75C2F0DB-1BC8-485B-A3C4-8F6B87AF713E}" presName="Name8" presStyleCnt="0"/>
      <dgm:spPr/>
    </dgm:pt>
    <dgm:pt modelId="{341160D9-95CF-43FF-BD10-1CD978B1BDF6}" type="pres">
      <dgm:prSet presAssocID="{75C2F0DB-1BC8-485B-A3C4-8F6B87AF713E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C3960A-8F84-4E34-836C-88D62BFF060E}" type="pres">
      <dgm:prSet presAssocID="{75C2F0DB-1BC8-485B-A3C4-8F6B87AF713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0E830-7928-41CA-906E-802DF60A0F70}" type="pres">
      <dgm:prSet presAssocID="{561D9C0D-2DDA-438C-91EE-2F75928290D6}" presName="Name8" presStyleCnt="0"/>
      <dgm:spPr/>
    </dgm:pt>
    <dgm:pt modelId="{A9264581-05DB-46B5-892F-D3D812FDDBAC}" type="pres">
      <dgm:prSet presAssocID="{561D9C0D-2DDA-438C-91EE-2F75928290D6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EDF505-A09B-4FE1-A142-B853E181A26D}" type="pres">
      <dgm:prSet presAssocID="{561D9C0D-2DDA-438C-91EE-2F75928290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F4E0B-283D-4194-8462-4511FF51195A}" type="pres">
      <dgm:prSet presAssocID="{F8855298-8917-4898-96DC-E7075483D206}" presName="Name8" presStyleCnt="0"/>
      <dgm:spPr/>
    </dgm:pt>
    <dgm:pt modelId="{F33CC4CE-000E-4F75-B579-C421DEEBB560}" type="pres">
      <dgm:prSet presAssocID="{F8855298-8917-4898-96DC-E7075483D206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B71B0F-C535-4778-9DC9-02943EBC7464}" type="pres">
      <dgm:prSet presAssocID="{F8855298-8917-4898-96DC-E7075483D20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B6DA2D-023B-4F2A-9402-20211267CF54}" type="pres">
      <dgm:prSet presAssocID="{669BF833-6929-4750-8EA4-7199CD5FFEFC}" presName="Name8" presStyleCnt="0"/>
      <dgm:spPr/>
    </dgm:pt>
    <dgm:pt modelId="{898FBC7D-17B8-443C-BD2F-17126744BB6B}" type="pres">
      <dgm:prSet presAssocID="{669BF833-6929-4750-8EA4-7199CD5FFEF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F6DEF8-6A7D-420E-8710-0AA46FFDFFD2}" type="pres">
      <dgm:prSet presAssocID="{669BF833-6929-4750-8EA4-7199CD5FFEF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9CFE9B-024F-42AC-B874-A939AE9BA145}" type="presOf" srcId="{669BF833-6929-4750-8EA4-7199CD5FFEFC}" destId="{898FBC7D-17B8-443C-BD2F-17126744BB6B}" srcOrd="0" destOrd="0" presId="urn:microsoft.com/office/officeart/2005/8/layout/pyramid1"/>
    <dgm:cxn modelId="{55F6B974-EC4C-4466-B4EE-3A0AB45CF953}" type="presOf" srcId="{561D9C0D-2DDA-438C-91EE-2F75928290D6}" destId="{A9264581-05DB-46B5-892F-D3D812FDDBAC}" srcOrd="0" destOrd="0" presId="urn:microsoft.com/office/officeart/2005/8/layout/pyramid1"/>
    <dgm:cxn modelId="{F8A30FD1-F0E7-4668-B65F-4444229F67C6}" type="presOf" srcId="{669BF833-6929-4750-8EA4-7199CD5FFEFC}" destId="{9DF6DEF8-6A7D-420E-8710-0AA46FFDFFD2}" srcOrd="1" destOrd="0" presId="urn:microsoft.com/office/officeart/2005/8/layout/pyramid1"/>
    <dgm:cxn modelId="{8527EF6A-79C4-47DD-B380-E479102DC639}" type="presOf" srcId="{F8855298-8917-4898-96DC-E7075483D206}" destId="{F33CC4CE-000E-4F75-B579-C421DEEBB560}" srcOrd="0" destOrd="0" presId="urn:microsoft.com/office/officeart/2005/8/layout/pyramid1"/>
    <dgm:cxn modelId="{E21D5F2B-78AB-43E9-A58A-3905D0FB1A8D}" type="presOf" srcId="{561D9C0D-2DDA-438C-91EE-2F75928290D6}" destId="{55EDF505-A09B-4FE1-A142-B853E181A26D}" srcOrd="1" destOrd="0" presId="urn:microsoft.com/office/officeart/2005/8/layout/pyramid1"/>
    <dgm:cxn modelId="{1F73ADBE-0CC5-4AB6-B8EB-4062D3463CB4}" srcId="{3F46D856-D0B5-487D-9E75-C11563C9780F}" destId="{669BF833-6929-4750-8EA4-7199CD5FFEFC}" srcOrd="3" destOrd="0" parTransId="{391CDD8C-8897-4B75-88AB-2E90B6E20BC0}" sibTransId="{3FA4FA02-B982-43BE-A735-A015A12AA35B}"/>
    <dgm:cxn modelId="{19B64866-43F5-43FD-9E0A-63D7101F714A}" srcId="{3F46D856-D0B5-487D-9E75-C11563C9780F}" destId="{F8855298-8917-4898-96DC-E7075483D206}" srcOrd="2" destOrd="0" parTransId="{DFD46D81-F6F0-4FBC-A207-B92C16E33C90}" sibTransId="{4FAFDDCB-DF18-49A2-BB2F-6BB88AFECCD9}"/>
    <dgm:cxn modelId="{0A1BE7C0-5427-43B0-BD61-C4CE75E8ECBC}" type="presOf" srcId="{75C2F0DB-1BC8-485B-A3C4-8F6B87AF713E}" destId="{341160D9-95CF-43FF-BD10-1CD978B1BDF6}" srcOrd="0" destOrd="0" presId="urn:microsoft.com/office/officeart/2005/8/layout/pyramid1"/>
    <dgm:cxn modelId="{9727012F-0298-4DD3-B5FF-D44DA163A449}" srcId="{3F46D856-D0B5-487D-9E75-C11563C9780F}" destId="{561D9C0D-2DDA-438C-91EE-2F75928290D6}" srcOrd="1" destOrd="0" parTransId="{34701720-CC84-409E-910B-53B72E2EE940}" sibTransId="{A0100D18-7A3C-4AE9-BF85-ACE327568662}"/>
    <dgm:cxn modelId="{6AA761BA-C83C-4794-8D75-9B3FAF22A193}" srcId="{3F46D856-D0B5-487D-9E75-C11563C9780F}" destId="{75C2F0DB-1BC8-485B-A3C4-8F6B87AF713E}" srcOrd="0" destOrd="0" parTransId="{FB45B7BA-8CD3-41DF-9013-C8784CBDA492}" sibTransId="{73F8B4A6-230F-48B4-8943-62940E4BA680}"/>
    <dgm:cxn modelId="{4EB373A8-13B2-4E5E-BB7A-542D3BF59884}" type="presOf" srcId="{F8855298-8917-4898-96DC-E7075483D206}" destId="{B5B71B0F-C535-4778-9DC9-02943EBC7464}" srcOrd="1" destOrd="0" presId="urn:microsoft.com/office/officeart/2005/8/layout/pyramid1"/>
    <dgm:cxn modelId="{3B71E6FF-35F7-4749-A1DC-7BA5326D5396}" type="presOf" srcId="{3F46D856-D0B5-487D-9E75-C11563C9780F}" destId="{77CE7556-A4DD-4743-9F04-4FD7DAADE92A}" srcOrd="0" destOrd="0" presId="urn:microsoft.com/office/officeart/2005/8/layout/pyramid1"/>
    <dgm:cxn modelId="{4CB559BE-8468-42C7-957B-F43BD475521E}" type="presOf" srcId="{75C2F0DB-1BC8-485B-A3C4-8F6B87AF713E}" destId="{92C3960A-8F84-4E34-836C-88D62BFF060E}" srcOrd="1" destOrd="0" presId="urn:microsoft.com/office/officeart/2005/8/layout/pyramid1"/>
    <dgm:cxn modelId="{54391AEA-19F3-4A0B-A074-2AA636A43B98}" type="presParOf" srcId="{77CE7556-A4DD-4743-9F04-4FD7DAADE92A}" destId="{8856B353-F9FB-441D-A9D8-F9CAEB12C46A}" srcOrd="0" destOrd="0" presId="urn:microsoft.com/office/officeart/2005/8/layout/pyramid1"/>
    <dgm:cxn modelId="{66E91FD9-37DC-40F4-876E-6B6B8E1C88A3}" type="presParOf" srcId="{8856B353-F9FB-441D-A9D8-F9CAEB12C46A}" destId="{341160D9-95CF-43FF-BD10-1CD978B1BDF6}" srcOrd="0" destOrd="0" presId="urn:microsoft.com/office/officeart/2005/8/layout/pyramid1"/>
    <dgm:cxn modelId="{457C9452-9B34-48AC-ABBB-BA964420716E}" type="presParOf" srcId="{8856B353-F9FB-441D-A9D8-F9CAEB12C46A}" destId="{92C3960A-8F84-4E34-836C-88D62BFF060E}" srcOrd="1" destOrd="0" presId="urn:microsoft.com/office/officeart/2005/8/layout/pyramid1"/>
    <dgm:cxn modelId="{78EBD101-0323-4610-AF48-6AF1E10392A5}" type="presParOf" srcId="{77CE7556-A4DD-4743-9F04-4FD7DAADE92A}" destId="{E6E0E830-7928-41CA-906E-802DF60A0F70}" srcOrd="1" destOrd="0" presId="urn:microsoft.com/office/officeart/2005/8/layout/pyramid1"/>
    <dgm:cxn modelId="{206EBCB5-644D-4EAB-A48A-5A1B81AD9617}" type="presParOf" srcId="{E6E0E830-7928-41CA-906E-802DF60A0F70}" destId="{A9264581-05DB-46B5-892F-D3D812FDDBAC}" srcOrd="0" destOrd="0" presId="urn:microsoft.com/office/officeart/2005/8/layout/pyramid1"/>
    <dgm:cxn modelId="{62D2C586-7ADF-419C-AC46-417DD987C5C7}" type="presParOf" srcId="{E6E0E830-7928-41CA-906E-802DF60A0F70}" destId="{55EDF505-A09B-4FE1-A142-B853E181A26D}" srcOrd="1" destOrd="0" presId="urn:microsoft.com/office/officeart/2005/8/layout/pyramid1"/>
    <dgm:cxn modelId="{7DBDB439-E690-496D-BDCB-7FECC039DEFE}" type="presParOf" srcId="{77CE7556-A4DD-4743-9F04-4FD7DAADE92A}" destId="{4E5F4E0B-283D-4194-8462-4511FF51195A}" srcOrd="2" destOrd="0" presId="urn:microsoft.com/office/officeart/2005/8/layout/pyramid1"/>
    <dgm:cxn modelId="{078784D8-268E-4AF6-A40D-9436560877CF}" type="presParOf" srcId="{4E5F4E0B-283D-4194-8462-4511FF51195A}" destId="{F33CC4CE-000E-4F75-B579-C421DEEBB560}" srcOrd="0" destOrd="0" presId="urn:microsoft.com/office/officeart/2005/8/layout/pyramid1"/>
    <dgm:cxn modelId="{43F594DA-F1D4-41EC-B39A-DAFAEF66637B}" type="presParOf" srcId="{4E5F4E0B-283D-4194-8462-4511FF51195A}" destId="{B5B71B0F-C535-4778-9DC9-02943EBC7464}" srcOrd="1" destOrd="0" presId="urn:microsoft.com/office/officeart/2005/8/layout/pyramid1"/>
    <dgm:cxn modelId="{10E1697F-3891-4F2C-B938-E84400704D32}" type="presParOf" srcId="{77CE7556-A4DD-4743-9F04-4FD7DAADE92A}" destId="{5DB6DA2D-023B-4F2A-9402-20211267CF54}" srcOrd="3" destOrd="0" presId="urn:microsoft.com/office/officeart/2005/8/layout/pyramid1"/>
    <dgm:cxn modelId="{A9258D34-48BC-4C79-8198-47E216898CDF}" type="presParOf" srcId="{5DB6DA2D-023B-4F2A-9402-20211267CF54}" destId="{898FBC7D-17B8-443C-BD2F-17126744BB6B}" srcOrd="0" destOrd="0" presId="urn:microsoft.com/office/officeart/2005/8/layout/pyramid1"/>
    <dgm:cxn modelId="{71825197-4D02-4FE9-A11B-C68323999180}" type="presParOf" srcId="{5DB6DA2D-023B-4F2A-9402-20211267CF54}" destId="{9DF6DEF8-6A7D-420E-8710-0AA46FFDFFD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F3019-2DDA-4FC6-8F8E-B9BAD1EA2054}">
      <dsp:nvSpPr>
        <dsp:cNvPr id="0" name=""/>
        <dsp:cNvSpPr/>
      </dsp:nvSpPr>
      <dsp:spPr>
        <a:xfrm>
          <a:off x="-5368033" y="-822030"/>
          <a:ext cx="6391913" cy="6391913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16F07-5F05-4190-A639-42DB56E26823}">
      <dsp:nvSpPr>
        <dsp:cNvPr id="0" name=""/>
        <dsp:cNvSpPr/>
      </dsp:nvSpPr>
      <dsp:spPr>
        <a:xfrm>
          <a:off x="381735" y="250021"/>
          <a:ext cx="7834264" cy="4998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7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состав основных компонентов вычислительной машины</a:t>
          </a:r>
          <a:endParaRPr lang="ru-RU" sz="2200" kern="1200" dirty="0"/>
        </a:p>
      </dsp:txBody>
      <dsp:txXfrm>
        <a:off x="381735" y="250021"/>
        <a:ext cx="7834264" cy="499853"/>
      </dsp:txXfrm>
    </dsp:sp>
    <dsp:sp modelId="{4FBB1D76-58B7-4341-843C-8B4FE8E7E8D6}">
      <dsp:nvSpPr>
        <dsp:cNvPr id="0" name=""/>
        <dsp:cNvSpPr/>
      </dsp:nvSpPr>
      <dsp:spPr>
        <a:xfrm>
          <a:off x="69326" y="187540"/>
          <a:ext cx="624817" cy="624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9337A1-0165-4DD9-99C1-0DD6D6D880FB}">
      <dsp:nvSpPr>
        <dsp:cNvPr id="0" name=""/>
        <dsp:cNvSpPr/>
      </dsp:nvSpPr>
      <dsp:spPr>
        <a:xfrm>
          <a:off x="792899" y="999707"/>
          <a:ext cx="7423100" cy="499853"/>
        </a:xfrm>
        <a:prstGeom prst="rect">
          <a:avLst/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hade val="51000"/>
                <a:satMod val="130000"/>
              </a:schemeClr>
            </a:gs>
            <a:gs pos="80000">
              <a:schemeClr val="accent4">
                <a:hueOff val="-892954"/>
                <a:satOff val="5380"/>
                <a:lumOff val="431"/>
                <a:alphaOff val="0"/>
                <a:shade val="93000"/>
                <a:satMod val="13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7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принцип двоичного кодирования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2899" y="999707"/>
        <a:ext cx="7423100" cy="499853"/>
      </dsp:txXfrm>
    </dsp:sp>
    <dsp:sp modelId="{B21BFA42-25A2-4B35-94C0-DCD722D12D1C}">
      <dsp:nvSpPr>
        <dsp:cNvPr id="0" name=""/>
        <dsp:cNvSpPr/>
      </dsp:nvSpPr>
      <dsp:spPr>
        <a:xfrm>
          <a:off x="480490" y="937225"/>
          <a:ext cx="624817" cy="624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ECB476-F6CE-4F4C-8BE0-A6FC9D0551DB}">
      <dsp:nvSpPr>
        <dsp:cNvPr id="0" name=""/>
        <dsp:cNvSpPr/>
      </dsp:nvSpPr>
      <dsp:spPr>
        <a:xfrm>
          <a:off x="980914" y="1749393"/>
          <a:ext cx="7235085" cy="499853"/>
        </a:xfrm>
        <a:prstGeom prst="rect">
          <a:avLst/>
        </a:prstGeom>
        <a:gradFill rotWithShape="0">
          <a:gsLst>
            <a:gs pos="0">
              <a:schemeClr val="accent4">
                <a:hueOff val="-1785908"/>
                <a:satOff val="10760"/>
                <a:lumOff val="862"/>
                <a:alphaOff val="0"/>
                <a:shade val="51000"/>
                <a:satMod val="130000"/>
              </a:schemeClr>
            </a:gs>
            <a:gs pos="80000">
              <a:schemeClr val="accent4">
                <a:hueOff val="-1785908"/>
                <a:satOff val="10760"/>
                <a:lumOff val="862"/>
                <a:alphaOff val="0"/>
                <a:shade val="93000"/>
                <a:satMod val="130000"/>
              </a:schemeClr>
            </a:gs>
            <a:gs pos="100000">
              <a:schemeClr val="accent4">
                <a:hueOff val="-1785908"/>
                <a:satOff val="10760"/>
                <a:lumOff val="8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7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>
              <a:latin typeface="Arial" panose="020B0604020202020204" pitchFamily="34" charset="0"/>
              <a:cs typeface="Arial" panose="020B0604020202020204" pitchFamily="34" charset="0"/>
            </a:rPr>
            <a:t>принцип однородности памяти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0914" y="1749393"/>
        <a:ext cx="7235085" cy="499853"/>
      </dsp:txXfrm>
    </dsp:sp>
    <dsp:sp modelId="{BBC4B4BA-A916-4E74-9C76-B21712375D78}">
      <dsp:nvSpPr>
        <dsp:cNvPr id="0" name=""/>
        <dsp:cNvSpPr/>
      </dsp:nvSpPr>
      <dsp:spPr>
        <a:xfrm>
          <a:off x="668505" y="1686911"/>
          <a:ext cx="624817" cy="624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C67ECD-27A2-4F19-AD41-3CAC080A0633}">
      <dsp:nvSpPr>
        <dsp:cNvPr id="0" name=""/>
        <dsp:cNvSpPr/>
      </dsp:nvSpPr>
      <dsp:spPr>
        <a:xfrm>
          <a:off x="980914" y="2498604"/>
          <a:ext cx="7235085" cy="499853"/>
        </a:xfrm>
        <a:prstGeom prst="rect">
          <a:avLst/>
        </a:prstGeom>
        <a:gradFill rotWithShape="0">
          <a:gsLst>
            <a:gs pos="0">
              <a:schemeClr val="accent4">
                <a:hueOff val="-2678862"/>
                <a:satOff val="16139"/>
                <a:lumOff val="1294"/>
                <a:alphaOff val="0"/>
                <a:shade val="51000"/>
                <a:satMod val="130000"/>
              </a:schemeClr>
            </a:gs>
            <a:gs pos="80000">
              <a:schemeClr val="accent4">
                <a:hueOff val="-2678862"/>
                <a:satOff val="16139"/>
                <a:lumOff val="1294"/>
                <a:alphaOff val="0"/>
                <a:shade val="93000"/>
                <a:satMod val="130000"/>
              </a:schemeClr>
            </a:gs>
            <a:gs pos="100000">
              <a:schemeClr val="accent4">
                <a:hueOff val="-2678862"/>
                <a:satOff val="16139"/>
                <a:lumOff val="1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7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>
              <a:latin typeface="Arial" panose="020B0604020202020204" pitchFamily="34" charset="0"/>
              <a:cs typeface="Arial" panose="020B0604020202020204" pitchFamily="34" charset="0"/>
            </a:rPr>
            <a:t>принцип адресности памяти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0914" y="2498604"/>
        <a:ext cx="7235085" cy="499853"/>
      </dsp:txXfrm>
    </dsp:sp>
    <dsp:sp modelId="{82CF6838-3765-4744-A13C-75340A8FCE4F}">
      <dsp:nvSpPr>
        <dsp:cNvPr id="0" name=""/>
        <dsp:cNvSpPr/>
      </dsp:nvSpPr>
      <dsp:spPr>
        <a:xfrm>
          <a:off x="668505" y="2436122"/>
          <a:ext cx="624817" cy="624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2A230D-E111-4F01-BB51-5D66C3F9DBB7}">
      <dsp:nvSpPr>
        <dsp:cNvPr id="0" name=""/>
        <dsp:cNvSpPr/>
      </dsp:nvSpPr>
      <dsp:spPr>
        <a:xfrm>
          <a:off x="792899" y="3248290"/>
          <a:ext cx="7423100" cy="499853"/>
        </a:xfrm>
        <a:prstGeom prst="rect">
          <a:avLst/>
        </a:prstGeom>
        <a:gradFill rotWithShape="0">
          <a:gsLst>
            <a:gs pos="0">
              <a:schemeClr val="accent4">
                <a:hueOff val="-3571816"/>
                <a:satOff val="21519"/>
                <a:lumOff val="1725"/>
                <a:alphaOff val="0"/>
                <a:shade val="51000"/>
                <a:satMod val="130000"/>
              </a:schemeClr>
            </a:gs>
            <a:gs pos="80000">
              <a:schemeClr val="accent4">
                <a:hueOff val="-3571816"/>
                <a:satOff val="21519"/>
                <a:lumOff val="1725"/>
                <a:alphaOff val="0"/>
                <a:shade val="93000"/>
                <a:satMod val="130000"/>
              </a:schemeClr>
            </a:gs>
            <a:gs pos="100000">
              <a:schemeClr val="accent4">
                <a:hueOff val="-3571816"/>
                <a:satOff val="21519"/>
                <a:lumOff val="17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7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>
              <a:latin typeface="Arial" panose="020B0604020202020204" pitchFamily="34" charset="0"/>
              <a:cs typeface="Arial" panose="020B0604020202020204" pitchFamily="34" charset="0"/>
            </a:rPr>
            <a:t>принцип иерархической организации памяти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2899" y="3248290"/>
        <a:ext cx="7423100" cy="499853"/>
      </dsp:txXfrm>
    </dsp:sp>
    <dsp:sp modelId="{75B3E928-B91F-4C78-90FB-AE295719535B}">
      <dsp:nvSpPr>
        <dsp:cNvPr id="0" name=""/>
        <dsp:cNvSpPr/>
      </dsp:nvSpPr>
      <dsp:spPr>
        <a:xfrm>
          <a:off x="480490" y="3185808"/>
          <a:ext cx="624817" cy="624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533A81-4C51-40A4-B753-ED20332734B7}">
      <dsp:nvSpPr>
        <dsp:cNvPr id="0" name=""/>
        <dsp:cNvSpPr/>
      </dsp:nvSpPr>
      <dsp:spPr>
        <a:xfrm>
          <a:off x="381735" y="3997976"/>
          <a:ext cx="7834264" cy="499853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7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>
              <a:latin typeface="Arial" panose="020B0604020202020204" pitchFamily="34" charset="0"/>
              <a:cs typeface="Arial" panose="020B0604020202020204" pitchFamily="34" charset="0"/>
            </a:rPr>
            <a:t>принцип программного управления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1735" y="3997976"/>
        <a:ext cx="7834264" cy="499853"/>
      </dsp:txXfrm>
    </dsp:sp>
    <dsp:sp modelId="{E22F7421-AE0B-4A7A-81A7-B88D99CB582E}">
      <dsp:nvSpPr>
        <dsp:cNvPr id="0" name=""/>
        <dsp:cNvSpPr/>
      </dsp:nvSpPr>
      <dsp:spPr>
        <a:xfrm>
          <a:off x="69326" y="3935494"/>
          <a:ext cx="624817" cy="624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C3C6B-8DD5-43BF-9895-478E3E9E5491}">
      <dsp:nvSpPr>
        <dsp:cNvPr id="0" name=""/>
        <dsp:cNvSpPr/>
      </dsp:nvSpPr>
      <dsp:spPr>
        <a:xfrm rot="10800000">
          <a:off x="0" y="0"/>
          <a:ext cx="3528391" cy="574032"/>
        </a:xfrm>
        <a:prstGeom prst="trapezoid">
          <a:avLst>
            <a:gd name="adj" fmla="val 76833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Дорого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617468" y="0"/>
        <a:ext cx="2293454" cy="574032"/>
      </dsp:txXfrm>
    </dsp:sp>
    <dsp:sp modelId="{35EA3E08-6E91-4189-B733-3A8701DEC5D0}">
      <dsp:nvSpPr>
        <dsp:cNvPr id="0" name=""/>
        <dsp:cNvSpPr/>
      </dsp:nvSpPr>
      <dsp:spPr>
        <a:xfrm rot="10800000">
          <a:off x="441049" y="574032"/>
          <a:ext cx="2646293" cy="574032"/>
        </a:xfrm>
        <a:prstGeom prst="trapezoid">
          <a:avLst>
            <a:gd name="adj" fmla="val 76833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…</a:t>
          </a:r>
          <a:endParaRPr lang="ru-RU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904150" y="574032"/>
        <a:ext cx="1720091" cy="574032"/>
      </dsp:txXfrm>
    </dsp:sp>
    <dsp:sp modelId="{FE0CE294-4E8F-4DB5-9C25-28BE56416AB7}">
      <dsp:nvSpPr>
        <dsp:cNvPr id="0" name=""/>
        <dsp:cNvSpPr/>
      </dsp:nvSpPr>
      <dsp:spPr>
        <a:xfrm rot="10800000">
          <a:off x="882098" y="1148065"/>
          <a:ext cx="1764195" cy="574032"/>
        </a:xfrm>
        <a:prstGeom prst="trapezoid">
          <a:avLst>
            <a:gd name="adj" fmla="val 76833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Дешево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1190832" y="1148065"/>
        <a:ext cx="1146727" cy="574032"/>
      </dsp:txXfrm>
    </dsp:sp>
    <dsp:sp modelId="{EECA1106-F44E-46B7-B278-4D19E4EDEFCE}">
      <dsp:nvSpPr>
        <dsp:cNvPr id="0" name=""/>
        <dsp:cNvSpPr/>
      </dsp:nvSpPr>
      <dsp:spPr>
        <a:xfrm rot="10800000">
          <a:off x="1323147" y="1722098"/>
          <a:ext cx="882097" cy="574032"/>
        </a:xfrm>
        <a:prstGeom prst="trapezoid">
          <a:avLst>
            <a:gd name="adj" fmla="val 76833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1323147" y="1722098"/>
        <a:ext cx="882097" cy="574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FA5B7-49D5-486C-BF3F-39AC789C4E2E}">
      <dsp:nvSpPr>
        <dsp:cNvPr id="0" name=""/>
        <dsp:cNvSpPr/>
      </dsp:nvSpPr>
      <dsp:spPr>
        <a:xfrm>
          <a:off x="1220711" y="0"/>
          <a:ext cx="813807" cy="574933"/>
        </a:xfrm>
        <a:prstGeom prst="trapezoid">
          <a:avLst>
            <a:gd name="adj" fmla="val 70774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20711" y="0"/>
        <a:ext cx="813807" cy="574933"/>
      </dsp:txXfrm>
    </dsp:sp>
    <dsp:sp modelId="{A9264581-05DB-46B5-892F-D3D812FDDBAC}">
      <dsp:nvSpPr>
        <dsp:cNvPr id="0" name=""/>
        <dsp:cNvSpPr/>
      </dsp:nvSpPr>
      <dsp:spPr>
        <a:xfrm>
          <a:off x="813807" y="574933"/>
          <a:ext cx="1627615" cy="574933"/>
        </a:xfrm>
        <a:prstGeom prst="trapezoid">
          <a:avLst>
            <a:gd name="adj" fmla="val 70774"/>
          </a:avLst>
        </a:prstGeom>
        <a:gradFill rotWithShape="0">
          <a:gsLst>
            <a:gs pos="0">
              <a:schemeClr val="accent6">
                <a:shade val="80000"/>
                <a:hueOff val="-127231"/>
                <a:satOff val="5670"/>
                <a:lumOff val="792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27231"/>
                <a:satOff val="5670"/>
                <a:lumOff val="792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27231"/>
                <a:satOff val="5670"/>
                <a:lumOff val="79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Быстро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8640" y="574933"/>
        <a:ext cx="1057950" cy="574933"/>
      </dsp:txXfrm>
    </dsp:sp>
    <dsp:sp modelId="{F33CC4CE-000E-4F75-B579-C421DEEBB560}">
      <dsp:nvSpPr>
        <dsp:cNvPr id="0" name=""/>
        <dsp:cNvSpPr/>
      </dsp:nvSpPr>
      <dsp:spPr>
        <a:xfrm>
          <a:off x="406903" y="1149866"/>
          <a:ext cx="2441423" cy="574933"/>
        </a:xfrm>
        <a:prstGeom prst="trapezoid">
          <a:avLst>
            <a:gd name="adj" fmla="val 70774"/>
          </a:avLst>
        </a:prstGeom>
        <a:gradFill rotWithShape="0">
          <a:gsLst>
            <a:gs pos="0">
              <a:schemeClr val="accent6">
                <a:shade val="80000"/>
                <a:hueOff val="-254461"/>
                <a:satOff val="11339"/>
                <a:lumOff val="1585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54461"/>
                <a:satOff val="11339"/>
                <a:lumOff val="1585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54461"/>
                <a:satOff val="11339"/>
                <a:lumOff val="158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…</a:t>
          </a:r>
          <a:endParaRPr lang="ru-RU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4152" y="1149866"/>
        <a:ext cx="1586925" cy="574933"/>
      </dsp:txXfrm>
    </dsp:sp>
    <dsp:sp modelId="{898FBC7D-17B8-443C-BD2F-17126744BB6B}">
      <dsp:nvSpPr>
        <dsp:cNvPr id="0" name=""/>
        <dsp:cNvSpPr/>
      </dsp:nvSpPr>
      <dsp:spPr>
        <a:xfrm>
          <a:off x="0" y="1724799"/>
          <a:ext cx="3255231" cy="574933"/>
        </a:xfrm>
        <a:prstGeom prst="trapezoid">
          <a:avLst>
            <a:gd name="adj" fmla="val 70774"/>
          </a:avLst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Медленно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9665" y="1724799"/>
        <a:ext cx="2115900" cy="574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60D9-95CF-43FF-BD10-1CD978B1BDF6}">
      <dsp:nvSpPr>
        <dsp:cNvPr id="0" name=""/>
        <dsp:cNvSpPr/>
      </dsp:nvSpPr>
      <dsp:spPr>
        <a:xfrm>
          <a:off x="1259666" y="0"/>
          <a:ext cx="839777" cy="566843"/>
        </a:xfrm>
        <a:prstGeom prst="trapezoid">
          <a:avLst>
            <a:gd name="adj" fmla="val 74075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59666" y="0"/>
        <a:ext cx="839777" cy="566843"/>
      </dsp:txXfrm>
    </dsp:sp>
    <dsp:sp modelId="{A9264581-05DB-46B5-892F-D3D812FDDBAC}">
      <dsp:nvSpPr>
        <dsp:cNvPr id="0" name=""/>
        <dsp:cNvSpPr/>
      </dsp:nvSpPr>
      <dsp:spPr>
        <a:xfrm>
          <a:off x="839777" y="566842"/>
          <a:ext cx="1679555" cy="566843"/>
        </a:xfrm>
        <a:prstGeom prst="trapezoid">
          <a:avLst>
            <a:gd name="adj" fmla="val 74075"/>
          </a:avLst>
        </a:prstGeom>
        <a:gradFill rotWithShape="0">
          <a:gsLst>
            <a:gs pos="0">
              <a:schemeClr val="accent5">
                <a:shade val="80000"/>
                <a:hueOff val="68407"/>
                <a:satOff val="-746"/>
                <a:lumOff val="8526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68407"/>
                <a:satOff val="-746"/>
                <a:lumOff val="8526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68407"/>
                <a:satOff val="-746"/>
                <a:lumOff val="85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Мало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3699" y="566842"/>
        <a:ext cx="1091710" cy="566843"/>
      </dsp:txXfrm>
    </dsp:sp>
    <dsp:sp modelId="{F33CC4CE-000E-4F75-B579-C421DEEBB560}">
      <dsp:nvSpPr>
        <dsp:cNvPr id="0" name=""/>
        <dsp:cNvSpPr/>
      </dsp:nvSpPr>
      <dsp:spPr>
        <a:xfrm>
          <a:off x="419888" y="1133685"/>
          <a:ext cx="2519332" cy="566843"/>
        </a:xfrm>
        <a:prstGeom prst="trapezoid">
          <a:avLst>
            <a:gd name="adj" fmla="val 74075"/>
          </a:avLst>
        </a:prstGeom>
        <a:gradFill rotWithShape="0">
          <a:gsLst>
            <a:gs pos="0">
              <a:schemeClr val="accent5">
                <a:shade val="80000"/>
                <a:hueOff val="136814"/>
                <a:satOff val="-1492"/>
                <a:lumOff val="17053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36814"/>
                <a:satOff val="-1492"/>
                <a:lumOff val="17053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36814"/>
                <a:satOff val="-1492"/>
                <a:lumOff val="170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…</a:t>
          </a:r>
          <a:endParaRPr lang="ru-RU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0771" y="1133685"/>
        <a:ext cx="1637566" cy="566843"/>
      </dsp:txXfrm>
    </dsp:sp>
    <dsp:sp modelId="{898FBC7D-17B8-443C-BD2F-17126744BB6B}">
      <dsp:nvSpPr>
        <dsp:cNvPr id="0" name=""/>
        <dsp:cNvSpPr/>
      </dsp:nvSpPr>
      <dsp:spPr>
        <a:xfrm>
          <a:off x="0" y="1700529"/>
          <a:ext cx="3359110" cy="566843"/>
        </a:xfrm>
        <a:prstGeom prst="trapezoid">
          <a:avLst>
            <a:gd name="adj" fmla="val 74075"/>
          </a:avLst>
        </a:prstGeom>
        <a:gradFill rotWithShape="0">
          <a:gsLst>
            <a:gs pos="0">
              <a:schemeClr val="accent5">
                <a:shade val="80000"/>
                <a:hueOff val="205221"/>
                <a:satOff val="-2238"/>
                <a:lumOff val="2557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205221"/>
                <a:satOff val="-2238"/>
                <a:lumOff val="2557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205221"/>
                <a:satOff val="-2238"/>
                <a:lumOff val="255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Много</a:t>
          </a:r>
          <a:endParaRPr lang="ru-RU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7844" y="1700529"/>
        <a:ext cx="2183421" cy="566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23.02.2017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Комментарий</a:t>
            </a:r>
            <a:r>
              <a:rPr lang="ru-RU" dirty="0" smtClean="0"/>
              <a:t>:  Функциональная</a:t>
            </a:r>
            <a:r>
              <a:rPr lang="ru-RU" baseline="0" dirty="0" smtClean="0"/>
              <a:t> схема появляется по пробелу.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11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При отключении источника энергии вся информация,</a:t>
            </a:r>
            <a:r>
              <a:rPr lang="ru-RU" baseline="0" dirty="0" smtClean="0"/>
              <a:t> содержащаяся в оперативной памяти (ОЗУ) пропадет. ОЗУ – энергозависимая память.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30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33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9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Лупа – переход на скрытый слайд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902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1" dirty="0" smtClean="0"/>
              <a:t>Комментарии</a:t>
            </a:r>
            <a:r>
              <a:rPr lang="ru-RU" sz="1600" dirty="0" smtClean="0"/>
              <a:t>:</a:t>
            </a:r>
            <a:r>
              <a:rPr lang="ru-RU" sz="1600" baseline="0" dirty="0" smtClean="0"/>
              <a:t> </a:t>
            </a:r>
          </a:p>
          <a:p>
            <a:r>
              <a:rPr lang="ru-RU" sz="1600" b="1" baseline="0" dirty="0" smtClean="0"/>
              <a:t>1. </a:t>
            </a:r>
            <a:r>
              <a:rPr lang="ru-RU" sz="1600" baseline="0" dirty="0" smtClean="0"/>
              <a:t>В 16-системе счисления существует 16 цифр. </a:t>
            </a:r>
          </a:p>
          <a:p>
            <a:r>
              <a:rPr lang="ru-RU" sz="1600" baseline="0" dirty="0" smtClean="0"/>
              <a:t>16≥2</a:t>
            </a:r>
            <a:r>
              <a:rPr lang="ru-RU" sz="1600" baseline="30000" dirty="0" smtClean="0"/>
              <a:t>4</a:t>
            </a:r>
            <a:r>
              <a:rPr lang="ru-RU" sz="1600" baseline="0" dirty="0" smtClean="0"/>
              <a:t>. 4 бита используется для записи одной цифры. </a:t>
            </a:r>
          </a:p>
          <a:p>
            <a:r>
              <a:rPr lang="ru-RU" sz="1600" baseline="0" dirty="0" smtClean="0"/>
              <a:t>8 цифр *4 бита = 32 бита = 4 байта</a:t>
            </a:r>
          </a:p>
          <a:p>
            <a:r>
              <a:rPr lang="ru-RU" sz="1600" b="1" baseline="0" dirty="0" smtClean="0"/>
              <a:t>Ответ: 4 байта</a:t>
            </a:r>
          </a:p>
          <a:p>
            <a:r>
              <a:rPr lang="ru-RU" sz="1600" b="1" baseline="0" dirty="0" smtClean="0"/>
              <a:t>2. </a:t>
            </a:r>
            <a:r>
              <a:rPr lang="ru-RU" sz="1600" b="0" baseline="0" dirty="0" smtClean="0"/>
              <a:t>Каждому байту памяти соответствует свой уникальный адрес. На запись одного адреса отведено 32 бита. Разных адресов существует 2</a:t>
            </a:r>
            <a:r>
              <a:rPr lang="ru-RU" sz="1600" b="0" baseline="30000" dirty="0" smtClean="0"/>
              <a:t>32</a:t>
            </a:r>
            <a:r>
              <a:rPr lang="ru-RU" sz="1600" b="0" baseline="0" dirty="0" smtClean="0"/>
              <a:t>. </a:t>
            </a:r>
          </a:p>
          <a:p>
            <a:r>
              <a:rPr lang="ru-RU" sz="1600" b="0" baseline="0" dirty="0" smtClean="0"/>
              <a:t>2</a:t>
            </a:r>
            <a:r>
              <a:rPr lang="ru-RU" sz="1600" b="0" baseline="30000" dirty="0" smtClean="0"/>
              <a:t>32</a:t>
            </a:r>
            <a:r>
              <a:rPr lang="ru-RU" sz="1600" b="0" baseline="0" dirty="0" smtClean="0"/>
              <a:t> байт = 2</a:t>
            </a:r>
            <a:r>
              <a:rPr lang="ru-RU" sz="1600" b="0" baseline="30000" dirty="0" smtClean="0"/>
              <a:t>2</a:t>
            </a:r>
            <a:r>
              <a:rPr lang="ru-RU" sz="1600" b="0" baseline="0" dirty="0" smtClean="0"/>
              <a:t> Гбайт= 4 Гбайт.</a:t>
            </a:r>
          </a:p>
          <a:p>
            <a:r>
              <a:rPr lang="ru-RU" sz="1600" b="1" baseline="0" dirty="0" smtClean="0"/>
              <a:t>Ответ: 4 </a:t>
            </a:r>
            <a:r>
              <a:rPr lang="ru-RU" sz="1600" b="1" baseline="0" dirty="0" err="1" smtClean="0"/>
              <a:t>Гбайта</a:t>
            </a:r>
            <a:endParaRPr lang="ru-RU" sz="1600" b="1" baseline="0" dirty="0" smtClean="0"/>
          </a:p>
          <a:p>
            <a:endParaRPr lang="ru-RU" sz="1600" b="1" baseline="0" dirty="0" smtClean="0"/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3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  <a:endParaRPr lang="ru-RU" dirty="0" smtClean="0"/>
          </a:p>
          <a:p>
            <a:r>
              <a:rPr lang="ru-RU" dirty="0" smtClean="0"/>
              <a:t>Слайд содержит интерактивные элементы</a:t>
            </a:r>
            <a:r>
              <a:rPr lang="ru-RU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Шина адреса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Шина данных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Шина управления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Контроллер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2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  <a:r>
              <a:rPr lang="ru-RU" dirty="0" smtClean="0"/>
              <a:t>: Рисунок поколений</a:t>
            </a:r>
            <a:r>
              <a:rPr lang="ru-RU" baseline="0" dirty="0" smtClean="0"/>
              <a:t> взят из презентации </a:t>
            </a:r>
          </a:p>
          <a:p>
            <a:r>
              <a:rPr lang="ru-RU" baseline="0" dirty="0" smtClean="0"/>
              <a:t>10-6-1 История развития ВТ.</a:t>
            </a:r>
            <a:r>
              <a:rPr lang="en-US" baseline="0" dirty="0" err="1" smtClean="0"/>
              <a:t>pptx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3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2"/>
          <a:srcRect l="2209" r="1625"/>
          <a:stretch>
            <a:fillRect/>
          </a:stretch>
        </p:blipFill>
        <p:spPr bwMode="auto">
          <a:xfrm>
            <a:off x="-9524" y="2285992"/>
            <a:ext cx="2078824" cy="1800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  <p:sp>
        <p:nvSpPr>
          <p:cNvPr id="8" name="Управляющая кнопка: возврат 7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7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0" r:id="rId10"/>
    <p:sldLayoutId id="214748366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1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ОСНОВОПОЛАГАЮЩИЕ ПРИНЦИПЫ</a:t>
            </a:r>
            <a:br>
              <a:rPr lang="ru-RU" dirty="0" smtClean="0"/>
            </a:br>
            <a:r>
              <a:rPr lang="ru-RU" dirty="0" smtClean="0"/>
              <a:t>УСТРОЙСТВА ЭВМ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КОМПЬЮТЕР И ЕГО ПРОГРАММНОЕ ОБЕСПЕЧЕНИЕ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414481" y="5500020"/>
            <a:ext cx="4392000" cy="76944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Игровой контроллер (при столкновении вибрирует)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4481" y="4273069"/>
            <a:ext cx="4392000" cy="76944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Колонки, наушники, встроенный динамик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компонентов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 rot="16200000">
            <a:off x="-1043179" y="3318973"/>
            <a:ext cx="5000704" cy="9002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4481" y="1646990"/>
            <a:ext cx="4392000" cy="76944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Дисковод, сетевая плата, интерактивная доска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4481" y="3009556"/>
            <a:ext cx="4392000" cy="76944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Принтер, графопостроитель, монитор, проектор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3414481" y="3696783"/>
            <a:ext cx="4896470" cy="79231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звуковой информации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3414481" y="4917312"/>
            <a:ext cx="4896470" cy="79231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Игровые устройства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3414481" y="1068362"/>
            <a:ext cx="4868859" cy="79231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Устройства ввода/вывода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трелка вправо 17"/>
          <p:cNvSpPr/>
          <p:nvPr/>
        </p:nvSpPr>
        <p:spPr>
          <a:xfrm>
            <a:off x="3414481" y="2374587"/>
            <a:ext cx="4896470" cy="79231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графической информации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3414481" y="3298912"/>
            <a:ext cx="4896470" cy="79231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3414481" y="4088890"/>
            <a:ext cx="4896470" cy="79231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елка вправо 27"/>
          <p:cNvSpPr/>
          <p:nvPr/>
        </p:nvSpPr>
        <p:spPr>
          <a:xfrm>
            <a:off x="3414481" y="1735453"/>
            <a:ext cx="4868859" cy="79231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3414481" y="2527763"/>
            <a:ext cx="4896470" cy="79231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181341" y="3174947"/>
            <a:ext cx="5000702" cy="1188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обработки информации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205340" y="1463135"/>
            <a:ext cx="50366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16" grpId="0" animBg="1"/>
      <p:bldP spid="19" grpId="0" animBg="1"/>
      <p:bldP spid="20" grpId="0" animBg="1"/>
      <p:bldP spid="22" grpId="0" animBg="1"/>
      <p:bldP spid="13" grpId="0" animBg="1"/>
      <p:bldP spid="18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20689013">
            <a:off x="7710842" y="5612640"/>
            <a:ext cx="1047082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sz="2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{−,0,+}</a:t>
            </a:r>
            <a:endParaRPr lang="ru-RU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двоичного кодирования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70490" y="1052513"/>
            <a:ext cx="8341305" cy="1837971"/>
            <a:chOff x="2907950" y="4754669"/>
            <a:chExt cx="8341305" cy="1837971"/>
          </a:xfrm>
        </p:grpSpPr>
        <p:sp>
          <p:nvSpPr>
            <p:cNvPr id="5" name="Овал 4"/>
            <p:cNvSpPr/>
            <p:nvPr/>
          </p:nvSpPr>
          <p:spPr>
            <a:xfrm>
              <a:off x="2943333" y="5186717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07950" y="4754669"/>
              <a:ext cx="8317370" cy="1512391"/>
              <a:chOff x="2085684" y="5038755"/>
              <a:chExt cx="5997717" cy="151239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085684" y="6551146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57713" y="4792440"/>
              <a:ext cx="7591542" cy="180020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Вся информация, предназначенная для обработки на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компьютере (числа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тексты, звуки, графика, видео), а также программы её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обработки,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представляются в виде </a:t>
              </a:r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двоичного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кода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84" y="2957597"/>
            <a:ext cx="2064701" cy="137646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12" y="2957597"/>
            <a:ext cx="2088604" cy="142971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3"/>
          <a:stretch/>
        </p:blipFill>
        <p:spPr>
          <a:xfrm>
            <a:off x="5127530" y="2928934"/>
            <a:ext cx="2083726" cy="148704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16503" y="4590490"/>
            <a:ext cx="82766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Выбор двоичной системы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счисления обусловлен: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простотой выполнения арифметических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операций в двоичной системе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счисления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«согласованностью»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 булевой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логикой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простотой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6"/>
          <a:srcRect t="3508"/>
          <a:stretch/>
        </p:blipFill>
        <p:spPr>
          <a:xfrm>
            <a:off x="7299859" y="2900272"/>
            <a:ext cx="1422529" cy="1609066"/>
          </a:xfrm>
          <a:prstGeom prst="rect">
            <a:avLst/>
          </a:prstGeom>
        </p:spPr>
      </p:pic>
      <p:pic>
        <p:nvPicPr>
          <p:cNvPr id="15" name="Picture 2" descr="C:\Documents and Settings\Администратор.HOME-FDD52612A3\Рабочий стол\Ирина_Раб стол\10-1 Картинки\кнопка2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20048" y="5821385"/>
            <a:ext cx="828675" cy="822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6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Троичный компьютер «СЕТУНЬ»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56544" y="1057286"/>
            <a:ext cx="8265074" cy="3189288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/>
              <a:t>в </a:t>
            </a:r>
            <a:r>
              <a:rPr lang="ru-RU" dirty="0" smtClean="0"/>
              <a:t>компьютерной технике </a:t>
            </a:r>
            <a:r>
              <a:rPr lang="ru-RU" dirty="0"/>
              <a:t>классической двоичной системы счисления не лишено </a:t>
            </a:r>
            <a:r>
              <a:rPr lang="ru-RU" dirty="0" smtClean="0"/>
              <a:t>недостатков</a:t>
            </a:r>
            <a:r>
              <a:rPr lang="ru-RU" dirty="0"/>
              <a:t>. </a:t>
            </a:r>
          </a:p>
          <a:p>
            <a:r>
              <a:rPr lang="ru-RU" dirty="0"/>
              <a:t>В 1958 г. в Московском государственном </a:t>
            </a:r>
            <a:r>
              <a:rPr lang="ru-RU" dirty="0" smtClean="0"/>
              <a:t>университете </a:t>
            </a:r>
            <a:br>
              <a:rPr lang="ru-RU" dirty="0" smtClean="0"/>
            </a:br>
            <a:r>
              <a:rPr lang="ru-RU" dirty="0" smtClean="0"/>
              <a:t>им</a:t>
            </a:r>
            <a:r>
              <a:rPr lang="ru-RU" dirty="0"/>
              <a:t>. М. В. Ломоносова под </a:t>
            </a:r>
            <a:r>
              <a:rPr lang="ru-RU" dirty="0" smtClean="0"/>
              <a:t>руководством </a:t>
            </a:r>
            <a:r>
              <a:rPr lang="ru-RU" dirty="0"/>
              <a:t>Н. П. Брусенцова был </a:t>
            </a:r>
            <a:r>
              <a:rPr lang="ru-RU" dirty="0" smtClean="0"/>
              <a:t>создан </a:t>
            </a:r>
            <a:r>
              <a:rPr lang="ru-RU" b="1" dirty="0"/>
              <a:t>троичный компьютер «</a:t>
            </a:r>
            <a:r>
              <a:rPr lang="ru-RU" b="1" dirty="0" err="1"/>
              <a:t>Сетунь</a:t>
            </a:r>
            <a:r>
              <a:rPr lang="ru-RU" b="1" dirty="0" smtClean="0"/>
              <a:t>»</a:t>
            </a:r>
            <a:r>
              <a:rPr lang="ru-RU" dirty="0" smtClean="0"/>
              <a:t>. </a:t>
            </a:r>
            <a:r>
              <a:rPr lang="ru-RU" dirty="0"/>
              <a:t>В нём была </a:t>
            </a:r>
            <a:r>
              <a:rPr lang="ru-RU" dirty="0" smtClean="0"/>
              <a:t>применена </a:t>
            </a:r>
            <a:r>
              <a:rPr lang="ru-RU" dirty="0"/>
              <a:t>уравновешенная троичная система счисления, использование </a:t>
            </a:r>
            <a:r>
              <a:rPr lang="ru-RU" dirty="0" smtClean="0"/>
              <a:t>которой </a:t>
            </a:r>
            <a:r>
              <a:rPr lang="ru-RU" dirty="0"/>
              <a:t>впервые в истории позволило представлять одинаково </a:t>
            </a:r>
            <a:r>
              <a:rPr lang="ru-RU" dirty="0" smtClean="0"/>
              <a:t>просто как </a:t>
            </a:r>
            <a:r>
              <a:rPr lang="ru-RU" dirty="0"/>
              <a:t>положительные, </a:t>
            </a:r>
            <a:r>
              <a:rPr lang="ru-RU" dirty="0" smtClean="0"/>
              <a:t>так </a:t>
            </a:r>
            <a:r>
              <a:rPr lang="ru-RU" dirty="0"/>
              <a:t>и отрицательные числа.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4" y="4241459"/>
            <a:ext cx="3686821" cy="2423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245615"/>
            <a:ext cx="1793573" cy="2423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6306050" y="4446628"/>
            <a:ext cx="2286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solidFill>
                  <a:srgbClr val="252525"/>
                </a:solidFill>
                <a:latin typeface="Arial" panose="020B0604020202020204" pitchFamily="34" charset="0"/>
              </a:rPr>
              <a:t>Знаки троичной </a:t>
            </a:r>
            <a:r>
              <a:rPr lang="ru-RU" sz="2200" dirty="0">
                <a:solidFill>
                  <a:srgbClr val="252525"/>
                </a:solidFill>
                <a:latin typeface="Arial" panose="020B0604020202020204" pitchFamily="34" charset="0"/>
              </a:rPr>
              <a:t>симметричной </a:t>
            </a:r>
            <a:r>
              <a:rPr lang="ru-RU" sz="2200" dirty="0" smtClean="0">
                <a:solidFill>
                  <a:srgbClr val="252525"/>
                </a:solidFill>
                <a:latin typeface="Arial" panose="020B0604020202020204" pitchFamily="34" charset="0"/>
              </a:rPr>
              <a:t>системы </a:t>
            </a:r>
            <a:r>
              <a:rPr lang="ru-RU" sz="2200" dirty="0">
                <a:solidFill>
                  <a:srgbClr val="252525"/>
                </a:solidFill>
                <a:latin typeface="Arial" panose="020B0604020202020204" pitchFamily="34" charset="0"/>
              </a:rPr>
              <a:t>счисления </a:t>
            </a:r>
            <a:r>
              <a:rPr lang="ru-RU" sz="2200" b="1" dirty="0" smtClean="0">
                <a:solidFill>
                  <a:srgbClr val="252525"/>
                </a:solidFill>
                <a:latin typeface="Arial" panose="020B0604020202020204" pitchFamily="34" charset="0"/>
              </a:rPr>
              <a:t>{</a:t>
            </a:r>
            <a:r>
              <a:rPr lang="ru-RU" sz="2200" b="1" dirty="0">
                <a:solidFill>
                  <a:srgbClr val="252525"/>
                </a:solidFill>
                <a:latin typeface="Arial" panose="020B0604020202020204" pitchFamily="34" charset="0"/>
              </a:rPr>
              <a:t>−,0,+}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3625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однородности памяти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579655" y="1052513"/>
            <a:ext cx="8341305" cy="1837971"/>
            <a:chOff x="2907950" y="4754669"/>
            <a:chExt cx="8341305" cy="1837971"/>
          </a:xfrm>
        </p:grpSpPr>
        <p:sp>
          <p:nvSpPr>
            <p:cNvPr id="6" name="Овал 5"/>
            <p:cNvSpPr/>
            <p:nvPr/>
          </p:nvSpPr>
          <p:spPr>
            <a:xfrm>
              <a:off x="2943333" y="5186717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7" name="Группа 7"/>
            <p:cNvGrpSpPr/>
            <p:nvPr/>
          </p:nvGrpSpPr>
          <p:grpSpPr>
            <a:xfrm>
              <a:off x="2907950" y="4754669"/>
              <a:ext cx="8317370" cy="1512391"/>
              <a:chOff x="2085684" y="5038755"/>
              <a:chExt cx="5997717" cy="1512391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2085684" y="6551146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Подзаголовок 5"/>
            <p:cNvSpPr txBox="1">
              <a:spLocks/>
            </p:cNvSpPr>
            <p:nvPr/>
          </p:nvSpPr>
          <p:spPr>
            <a:xfrm>
              <a:off x="3657713" y="4792440"/>
              <a:ext cx="7591542" cy="180020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Команды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программ и данные хранятся в одной и той же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памяти. Команды и данные отличаются только по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способу использования. Это утверждение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называют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принципом однородности памяти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756072" y="3068638"/>
            <a:ext cx="7884302" cy="28421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63584" y="3356353"/>
            <a:ext cx="1804729" cy="21235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21932" y="2759386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1621932" y="3115651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621932" y="3471916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 rot="5400000">
            <a:off x="1621932" y="3828181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 rot="5400000">
            <a:off x="1621932" y="4184446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4163" y="5479934"/>
            <a:ext cx="1534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1901" y="5104618"/>
            <a:ext cx="1325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856" y="3372652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Ячейка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805462" y="3356916"/>
            <a:ext cx="1804729" cy="21235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5400000">
            <a:off x="3563810" y="275994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 rot="5400000">
            <a:off x="3563810" y="3116214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 rot="5400000">
            <a:off x="3563810" y="347247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 rot="5400000">
            <a:off x="3563810" y="3828744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3563810" y="418500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3779" y="5105181"/>
            <a:ext cx="129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4717808" y="3356916"/>
            <a:ext cx="1804729" cy="21235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 rot="5400000">
            <a:off x="5476156" y="275994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 rot="5400000">
            <a:off x="5476156" y="3116214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 rot="5400000">
            <a:off x="5476156" y="347247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 rot="5400000">
            <a:off x="5476156" y="3828744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 rot="5400000">
            <a:off x="5476156" y="418500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6125" y="5105181"/>
            <a:ext cx="1422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654811" y="3356916"/>
            <a:ext cx="1804729" cy="21235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 rot="5400000">
            <a:off x="7413159" y="275994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 rot="5400000">
            <a:off x="7413159" y="3116214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 rot="5400000">
            <a:off x="7413159" y="347247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 rot="5400000">
            <a:off x="7413159" y="3828744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 rot="5400000">
            <a:off x="7413159" y="4185009"/>
            <a:ext cx="288032" cy="16561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63128" y="5105181"/>
            <a:ext cx="1422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адресности памяти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73980" y="2792325"/>
            <a:ext cx="2324743" cy="1300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10"/>
          <p:cNvSpPr txBox="1">
            <a:spLocks/>
          </p:cNvSpPr>
          <p:nvPr/>
        </p:nvSpPr>
        <p:spPr>
          <a:xfrm>
            <a:off x="3497700" y="3189567"/>
            <a:ext cx="2201023" cy="37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b="1" dirty="0" smtClean="0"/>
              <a:t>Адрес ячейки</a:t>
            </a:r>
          </a:p>
          <a:p>
            <a:pPr indent="0" algn="ctr"/>
            <a:r>
              <a:rPr lang="en-US" dirty="0" smtClean="0"/>
              <a:t>(</a:t>
            </a:r>
            <a:r>
              <a:rPr lang="ru-RU" dirty="0" smtClean="0"/>
              <a:t>в 16-ой СС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Объект 10"/>
          <p:cNvSpPr txBox="1">
            <a:spLocks/>
          </p:cNvSpPr>
          <p:nvPr/>
        </p:nvSpPr>
        <p:spPr>
          <a:xfrm>
            <a:off x="3692518" y="2821083"/>
            <a:ext cx="1710165" cy="396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en-US" b="1" dirty="0" smtClean="0"/>
              <a:t>25F0:A3ED</a:t>
            </a:r>
            <a:endParaRPr lang="ru-RU" b="1" dirty="0"/>
          </a:p>
        </p:txBody>
      </p:sp>
      <p:sp>
        <p:nvSpPr>
          <p:cNvPr id="7" name="Объект 10"/>
          <p:cNvSpPr txBox="1">
            <a:spLocks/>
          </p:cNvSpPr>
          <p:nvPr/>
        </p:nvSpPr>
        <p:spPr>
          <a:xfrm>
            <a:off x="1694293" y="2878366"/>
            <a:ext cx="1364820" cy="87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dirty="0" smtClean="0"/>
              <a:t>Адрес </a:t>
            </a:r>
          </a:p>
          <a:p>
            <a:pPr indent="0"/>
            <a:r>
              <a:rPr lang="ru-RU" dirty="0" smtClean="0"/>
              <a:t>сегмента</a:t>
            </a:r>
            <a:endParaRPr lang="ru-RU" dirty="0"/>
          </a:p>
        </p:txBody>
      </p:sp>
      <p:sp>
        <p:nvSpPr>
          <p:cNvPr id="8" name="Объект 10"/>
          <p:cNvSpPr txBox="1">
            <a:spLocks/>
          </p:cNvSpPr>
          <p:nvPr/>
        </p:nvSpPr>
        <p:spPr>
          <a:xfrm>
            <a:off x="6017261" y="2646022"/>
            <a:ext cx="1785932" cy="134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dirty="0" smtClean="0"/>
              <a:t>Смещение </a:t>
            </a:r>
          </a:p>
          <a:p>
            <a:pPr indent="0"/>
            <a:r>
              <a:rPr lang="ru-RU" dirty="0" smtClean="0"/>
              <a:t>внутри</a:t>
            </a:r>
          </a:p>
          <a:p>
            <a:pPr indent="0"/>
            <a:r>
              <a:rPr lang="ru-RU" dirty="0" smtClean="0"/>
              <a:t>сегмента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6" idx="1"/>
          </p:cNvCxnSpPr>
          <p:nvPr/>
        </p:nvCxnSpPr>
        <p:spPr>
          <a:xfrm flipV="1">
            <a:off x="3077940" y="3019384"/>
            <a:ext cx="614578" cy="29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 flipV="1">
            <a:off x="5319994" y="3043264"/>
            <a:ext cx="697267" cy="27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647152" y="1090255"/>
            <a:ext cx="8305922" cy="1187102"/>
            <a:chOff x="2943333" y="4754669"/>
            <a:chExt cx="8305922" cy="1187102"/>
          </a:xfrm>
        </p:grpSpPr>
        <p:sp>
          <p:nvSpPr>
            <p:cNvPr id="12" name="Овал 11"/>
            <p:cNvSpPr/>
            <p:nvPr/>
          </p:nvSpPr>
          <p:spPr>
            <a:xfrm>
              <a:off x="2943333" y="5006387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13" name="Группа 7"/>
            <p:cNvGrpSpPr/>
            <p:nvPr/>
          </p:nvGrpSpPr>
          <p:grpSpPr>
            <a:xfrm>
              <a:off x="2943333" y="4754669"/>
              <a:ext cx="8281987" cy="1187102"/>
              <a:chOff x="2111199" y="5038755"/>
              <a:chExt cx="5972202" cy="1187102"/>
            </a:xfrm>
          </p:grpSpPr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2114546" y="6225857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Подзаголовок 5"/>
            <p:cNvSpPr txBox="1">
              <a:spLocks/>
            </p:cNvSpPr>
            <p:nvPr/>
          </p:nvSpPr>
          <p:spPr>
            <a:xfrm>
              <a:off x="3657713" y="4792440"/>
              <a:ext cx="7591542" cy="104213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Команды и данные размещаются в единой памяти, состоящей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из ячеек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имеющих свои номера (адреса). Это </a:t>
              </a:r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принцип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адресности памяти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07790" y="4290766"/>
            <a:ext cx="8269958" cy="727271"/>
            <a:chOff x="2979297" y="4792440"/>
            <a:chExt cx="8269958" cy="727271"/>
          </a:xfrm>
        </p:grpSpPr>
        <p:sp>
          <p:nvSpPr>
            <p:cNvPr id="19" name="Овал 18"/>
            <p:cNvSpPr/>
            <p:nvPr/>
          </p:nvSpPr>
          <p:spPr>
            <a:xfrm>
              <a:off x="2979297" y="4805331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21" name="Подзаголовок 5"/>
            <p:cNvSpPr txBox="1">
              <a:spLocks/>
            </p:cNvSpPr>
            <p:nvPr/>
          </p:nvSpPr>
          <p:spPr>
            <a:xfrm>
              <a:off x="3733039" y="4792440"/>
              <a:ext cx="7516216" cy="72727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Какой объем памяти отведен под запись адреса ячейки?</a:t>
              </a:r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11188" y="5295601"/>
            <a:ext cx="8269958" cy="875537"/>
            <a:chOff x="2979297" y="4792440"/>
            <a:chExt cx="8269958" cy="875537"/>
          </a:xfrm>
        </p:grpSpPr>
        <p:sp>
          <p:nvSpPr>
            <p:cNvPr id="25" name="Овал 24"/>
            <p:cNvSpPr/>
            <p:nvPr/>
          </p:nvSpPr>
          <p:spPr>
            <a:xfrm>
              <a:off x="2979297" y="4805331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26" name="Подзаголовок 5"/>
            <p:cNvSpPr txBox="1">
              <a:spLocks/>
            </p:cNvSpPr>
            <p:nvPr/>
          </p:nvSpPr>
          <p:spPr>
            <a:xfrm>
              <a:off x="3729641" y="4792440"/>
              <a:ext cx="7519614" cy="87553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Оцените максимально возможный объем памяти компьютера, допускающего такую адресацию.</a:t>
              </a:r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6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" t="4659" r="182" b="42764"/>
          <a:stretch/>
        </p:blipFill>
        <p:spPr>
          <a:xfrm>
            <a:off x="611561" y="4148808"/>
            <a:ext cx="8280919" cy="2520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иерархичности памяти</a:t>
            </a:r>
            <a:endParaRPr lang="ru-RU" dirty="0"/>
          </a:p>
        </p:txBody>
      </p:sp>
      <p:sp>
        <p:nvSpPr>
          <p:cNvPr id="44" name="Объект 2"/>
          <p:cNvSpPr txBox="1">
            <a:spLocks/>
          </p:cNvSpPr>
          <p:nvPr/>
        </p:nvSpPr>
        <p:spPr>
          <a:xfrm>
            <a:off x="630238" y="1059104"/>
            <a:ext cx="8262937" cy="3089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Можно выделить два основных требования, предъявляемых к памяти компьютера: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объём памяти должен быть как можно </a:t>
            </a:r>
            <a:r>
              <a:rPr lang="ru-RU" dirty="0" smtClean="0"/>
              <a:t>больше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время доступа к памяти должно быть как можно </a:t>
            </a:r>
            <a:r>
              <a:rPr lang="ru-RU" dirty="0" smtClean="0"/>
              <a:t>меньше</a:t>
            </a:r>
            <a:endParaRPr lang="ru-RU" dirty="0"/>
          </a:p>
          <a:p>
            <a:r>
              <a:rPr lang="ru-RU" dirty="0" smtClean="0"/>
              <a:t>В современных компьютерах используются устройства памяти нескольких уровней, различающиеся по своим основным характеристикам: </a:t>
            </a:r>
            <a:r>
              <a:rPr lang="ru-RU" b="1" dirty="0" smtClean="0"/>
              <a:t>времени доступа, сложности, объёму и стоимости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1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иерархичности памяти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597633" y="1083767"/>
            <a:ext cx="8305922" cy="1187102"/>
            <a:chOff x="2943333" y="4754669"/>
            <a:chExt cx="8305922" cy="1187102"/>
          </a:xfrm>
        </p:grpSpPr>
        <p:sp>
          <p:nvSpPr>
            <p:cNvPr id="6" name="Овал 5"/>
            <p:cNvSpPr/>
            <p:nvPr/>
          </p:nvSpPr>
          <p:spPr>
            <a:xfrm>
              <a:off x="2943333" y="5006387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7" name="Группа 7"/>
            <p:cNvGrpSpPr/>
            <p:nvPr/>
          </p:nvGrpSpPr>
          <p:grpSpPr>
            <a:xfrm>
              <a:off x="2943333" y="4754669"/>
              <a:ext cx="8281987" cy="1187102"/>
              <a:chOff x="2111199" y="5038755"/>
              <a:chExt cx="5972202" cy="1187102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2114546" y="6225857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Подзаголовок 5"/>
            <p:cNvSpPr txBox="1">
              <a:spLocks/>
            </p:cNvSpPr>
            <p:nvPr/>
          </p:nvSpPr>
          <p:spPr>
            <a:xfrm>
              <a:off x="3657713" y="4792440"/>
              <a:ext cx="7591542" cy="104213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Трудности физической реализации запоминающего устройства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высокого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быстродействия и большого объёма требуют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иерархической организации </a:t>
              </a:r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памяти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701091" y="5445224"/>
            <a:ext cx="81867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Уровни иерархии взаимосвязаны: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все данные на одном уровне могут быть также найдены на более низком уровне.</a:t>
            </a:r>
          </a:p>
        </p:txBody>
      </p:sp>
      <p:graphicFrame>
        <p:nvGraphicFramePr>
          <p:cNvPr id="13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437523"/>
              </p:ext>
            </p:extLst>
          </p:nvPr>
        </p:nvGraphicFramePr>
        <p:xfrm>
          <a:off x="3107812" y="2904684"/>
          <a:ext cx="3528392" cy="229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156383253"/>
              </p:ext>
            </p:extLst>
          </p:nvPr>
        </p:nvGraphicFramePr>
        <p:xfrm>
          <a:off x="1076165" y="2887127"/>
          <a:ext cx="3255231" cy="229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975914836"/>
              </p:ext>
            </p:extLst>
          </p:nvPr>
        </p:nvGraphicFramePr>
        <p:xfrm>
          <a:off x="5260974" y="2896560"/>
          <a:ext cx="3359110" cy="2267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 rot="18276109">
            <a:off x="466545" y="3530648"/>
            <a:ext cx="2641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 доступа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129" y="2460766"/>
            <a:ext cx="1971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Цена за байт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3231344">
            <a:off x="6725537" y="3723946"/>
            <a:ext cx="2482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 памяти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3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501090" cy="582594"/>
          </a:xfrm>
        </p:spPr>
        <p:txBody>
          <a:bodyPr/>
          <a:lstStyle/>
          <a:p>
            <a:r>
              <a:rPr lang="ru-RU" dirty="0" smtClean="0"/>
              <a:t>Принцип программного управления</a:t>
            </a:r>
            <a:endParaRPr lang="ru-RU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618260" y="4340790"/>
            <a:ext cx="8311722" cy="1202195"/>
            <a:chOff x="2943326" y="4754669"/>
            <a:chExt cx="8311722" cy="1202195"/>
          </a:xfrm>
        </p:grpSpPr>
        <p:sp>
          <p:nvSpPr>
            <p:cNvPr id="39" name="Овал 38"/>
            <p:cNvSpPr/>
            <p:nvPr/>
          </p:nvSpPr>
          <p:spPr>
            <a:xfrm>
              <a:off x="2975048" y="4966002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40" name="Группа 7"/>
            <p:cNvGrpSpPr/>
            <p:nvPr/>
          </p:nvGrpSpPr>
          <p:grpSpPr>
            <a:xfrm>
              <a:off x="2943326" y="4754669"/>
              <a:ext cx="8311722" cy="1202195"/>
              <a:chOff x="2111198" y="5038755"/>
              <a:chExt cx="5993666" cy="1202195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2111198" y="5038755"/>
                <a:ext cx="597079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2134073" y="6240950"/>
                <a:ext cx="597079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Подзаголовок 5"/>
            <p:cNvSpPr txBox="1">
              <a:spLocks/>
            </p:cNvSpPr>
            <p:nvPr/>
          </p:nvSpPr>
          <p:spPr>
            <a:xfrm>
              <a:off x="3801441" y="4792440"/>
              <a:ext cx="7423872" cy="110792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Принцип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программного </a:t>
              </a:r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управления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определяет общий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механизм автоматического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выполнения программы.</a:t>
              </a: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653957" y="1064514"/>
            <a:ext cx="82392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вычисления, предусмотренные алгоритмом решения 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должны быть представлены в виде программы, состоящей 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последовательности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команд. Команды представляют собой 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закодированные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управляющие слова, в которых указывается: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выполнить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действие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каких ячеек считать операнды (данные, участвующие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операции)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какую ячейку записать результат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 стрелкой 13"/>
          <p:cNvCxnSpPr/>
          <p:nvPr/>
        </p:nvCxnSpPr>
        <p:spPr>
          <a:xfrm>
            <a:off x="4620846" y="1093421"/>
            <a:ext cx="0" cy="51846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20"/>
          <p:cNvCxnSpPr/>
          <p:nvPr/>
        </p:nvCxnSpPr>
        <p:spPr>
          <a:xfrm flipH="1" flipV="1">
            <a:off x="6246505" y="1704610"/>
            <a:ext cx="210197" cy="2707120"/>
          </a:xfrm>
          <a:prstGeom prst="bentConnector3">
            <a:avLst>
              <a:gd name="adj1" fmla="val -10875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501090" cy="582594"/>
          </a:xfrm>
        </p:spPr>
        <p:txBody>
          <a:bodyPr/>
          <a:lstStyle/>
          <a:p>
            <a:r>
              <a:rPr lang="ru-RU" dirty="0" smtClean="0"/>
              <a:t>Принцип программного управления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>
            <a:off x="2861621" y="1315660"/>
            <a:ext cx="4063668" cy="4638912"/>
            <a:chOff x="4953453" y="1680753"/>
            <a:chExt cx="4063668" cy="4638912"/>
          </a:xfrm>
        </p:grpSpPr>
        <p:sp>
          <p:nvSpPr>
            <p:cNvPr id="32" name="TextBox 31"/>
            <p:cNvSpPr txBox="1"/>
            <p:nvPr/>
          </p:nvSpPr>
          <p:spPr>
            <a:xfrm>
              <a:off x="5962073" y="5213607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</a:t>
              </a:r>
              <a:endPara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99388" y="4821651"/>
              <a:ext cx="6177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нет</a:t>
              </a:r>
              <a:endPara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Блок-схема: процесс 6"/>
            <p:cNvSpPr/>
            <p:nvPr/>
          </p:nvSpPr>
          <p:spPr>
            <a:xfrm>
              <a:off x="5025969" y="1680753"/>
              <a:ext cx="3312368" cy="777900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Чтение и расшифровка команды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5025969" y="2619868"/>
              <a:ext cx="3312368" cy="720000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Формирование адреса очередной команды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5025969" y="3479322"/>
              <a:ext cx="3312368" cy="596353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Выполнение команды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Блок-схема: решение 10"/>
            <p:cNvSpPr/>
            <p:nvPr/>
          </p:nvSpPr>
          <p:spPr>
            <a:xfrm>
              <a:off x="4953453" y="4197371"/>
              <a:ext cx="3595081" cy="1158903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Программа завершена?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Блок-схема: процесс 11"/>
            <p:cNvSpPr/>
            <p:nvPr/>
          </p:nvSpPr>
          <p:spPr>
            <a:xfrm>
              <a:off x="5020236" y="5599665"/>
              <a:ext cx="3384884" cy="720000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Передать управление операционной системе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4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компьютера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11560" y="1052513"/>
            <a:ext cx="8352928" cy="1200693"/>
            <a:chOff x="2907525" y="4754669"/>
            <a:chExt cx="8352928" cy="1200693"/>
          </a:xfrm>
        </p:grpSpPr>
        <p:sp>
          <p:nvSpPr>
            <p:cNvPr id="5" name="Овал 4"/>
            <p:cNvSpPr/>
            <p:nvPr/>
          </p:nvSpPr>
          <p:spPr>
            <a:xfrm>
              <a:off x="2922940" y="4822076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07525" y="4754669"/>
              <a:ext cx="8295416" cy="1200693"/>
              <a:chOff x="2085381" y="5038755"/>
              <a:chExt cx="5981907" cy="1200693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085381" y="5038755"/>
                <a:ext cx="597079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096497" y="6239448"/>
                <a:ext cx="597079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68809" y="4792441"/>
              <a:ext cx="7591644" cy="113093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Архитектура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 это общие принципы построения компьютера, отражающие программное управление работой и взаимодействие его основных узлов.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4" name="Рисунок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335751"/>
            <a:ext cx="8276672" cy="4333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1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принципы компьютерных наук</a:t>
            </a:r>
          </a:p>
          <a:p>
            <a:r>
              <a:rPr lang="ru-RU" dirty="0" smtClean="0"/>
              <a:t>адресность памяти</a:t>
            </a:r>
            <a:endParaRPr lang="ru-RU" dirty="0"/>
          </a:p>
          <a:p>
            <a:r>
              <a:rPr lang="ru-RU" dirty="0" smtClean="0"/>
              <a:t>программное управление</a:t>
            </a:r>
          </a:p>
          <a:p>
            <a:r>
              <a:rPr lang="ru-RU" dirty="0" smtClean="0"/>
              <a:t>архитектура компьютера</a:t>
            </a:r>
          </a:p>
          <a:p>
            <a:r>
              <a:rPr lang="ru-RU" dirty="0" smtClean="0"/>
              <a:t>магистраль</a:t>
            </a:r>
          </a:p>
          <a:p>
            <a:r>
              <a:rPr lang="ru-RU" dirty="0" smtClean="0"/>
              <a:t>шина</a:t>
            </a:r>
          </a:p>
          <a:p>
            <a:r>
              <a:rPr lang="ru-RU" dirty="0" smtClean="0"/>
              <a:t>контроллер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Шина адреса"/>
          <p:cNvSpPr txBox="1"/>
          <p:nvPr/>
        </p:nvSpPr>
        <p:spPr>
          <a:xfrm>
            <a:off x="747433" y="3070707"/>
            <a:ext cx="3675843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Шина адреса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Шина управления"/>
          <p:cNvSpPr txBox="1"/>
          <p:nvPr/>
        </p:nvSpPr>
        <p:spPr>
          <a:xfrm>
            <a:off x="747433" y="3929546"/>
            <a:ext cx="3675843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Шина управления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Шина данных"/>
          <p:cNvSpPr txBox="1"/>
          <p:nvPr/>
        </p:nvSpPr>
        <p:spPr>
          <a:xfrm>
            <a:off x="747433" y="3500262"/>
            <a:ext cx="3675843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Шина данных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компьютера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610531" y="1074177"/>
            <a:ext cx="8282644" cy="914663"/>
            <a:chOff x="2883158" y="4753951"/>
            <a:chExt cx="8282644" cy="914663"/>
          </a:xfrm>
        </p:grpSpPr>
        <p:sp>
          <p:nvSpPr>
            <p:cNvPr id="6" name="Овал 5"/>
            <p:cNvSpPr/>
            <p:nvPr/>
          </p:nvSpPr>
          <p:spPr>
            <a:xfrm>
              <a:off x="2907525" y="4796011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7" name="Группа 7"/>
            <p:cNvGrpSpPr/>
            <p:nvPr/>
          </p:nvGrpSpPr>
          <p:grpSpPr>
            <a:xfrm>
              <a:off x="2883158" y="4754669"/>
              <a:ext cx="8268367" cy="913945"/>
              <a:chOff x="2067810" y="5038755"/>
              <a:chExt cx="5962401" cy="913945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085381" y="5038755"/>
                <a:ext cx="594483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2067810" y="5952700"/>
                <a:ext cx="594483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Подзаголовок 5"/>
            <p:cNvSpPr txBox="1">
              <a:spLocks/>
            </p:cNvSpPr>
            <p:nvPr/>
          </p:nvSpPr>
          <p:spPr>
            <a:xfrm>
              <a:off x="3676966" y="4753951"/>
              <a:ext cx="7488836" cy="80724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400" b="1" dirty="0">
                  <a:latin typeface="PragmaticaCSanPin-Bold"/>
                </a:rPr>
                <a:t>Магистраль (шина) </a:t>
              </a:r>
              <a:r>
                <a:rPr lang="ru-RU" sz="2400" dirty="0" smtClean="0">
                  <a:latin typeface="PragmaticaCSanPin-Regular"/>
                </a:rPr>
                <a:t>- устройство </a:t>
              </a:r>
              <a:r>
                <a:rPr lang="ru-RU" sz="2400" dirty="0">
                  <a:latin typeface="PragmaticaCSanPin-Regular"/>
                </a:rPr>
                <a:t>для </a:t>
              </a:r>
              <a:r>
                <a:rPr lang="ru-RU" sz="2400" dirty="0" smtClean="0">
                  <a:latin typeface="PragmaticaCSanPin-Regular"/>
                </a:rPr>
                <a:t>обмена </a:t>
              </a:r>
              <a:r>
                <a:rPr lang="ru-RU" sz="2400" dirty="0">
                  <a:latin typeface="PragmaticaCSanPin-Regular"/>
                </a:rPr>
                <a:t>данными </a:t>
              </a:r>
              <a:r>
                <a:rPr lang="ru-RU" sz="2400" dirty="0" smtClean="0">
                  <a:latin typeface="PragmaticaCSanPin-Regular"/>
                </a:rPr>
                <a:t>между устройствами компьютера</a:t>
              </a:r>
              <a:r>
                <a:rPr lang="ru-RU" sz="2400" dirty="0">
                  <a:latin typeface="PragmaticaCSanPin-Regular"/>
                </a:rPr>
                <a:t>.</a:t>
              </a:r>
              <a:endParaRPr lang="ru-RU" sz="2400" dirty="0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759664" y="2226924"/>
            <a:ext cx="1656000" cy="576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 (АЛУ, УУ)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76330" y="2226924"/>
            <a:ext cx="1656000" cy="576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(ОЗУ, ПЗУ)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747433" y="3072637"/>
            <a:ext cx="367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747433" y="4355964"/>
            <a:ext cx="367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747433" y="3491481"/>
            <a:ext cx="367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747433" y="3929546"/>
            <a:ext cx="3672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46894" y="5179147"/>
            <a:ext cx="1512000" cy="648114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Устройства ввода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 стрелкой 23"/>
          <p:cNvCxnSpPr>
            <a:stCxn id="23" idx="2"/>
            <a:endCxn id="13" idx="0"/>
          </p:cNvCxnSpPr>
          <p:nvPr/>
        </p:nvCxnSpPr>
        <p:spPr>
          <a:xfrm flipH="1">
            <a:off x="1502894" y="4833646"/>
            <a:ext cx="16296" cy="34550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1" idx="2"/>
          </p:cNvCxnSpPr>
          <p:nvPr/>
        </p:nvCxnSpPr>
        <p:spPr>
          <a:xfrm>
            <a:off x="1587664" y="2802924"/>
            <a:ext cx="0" cy="26778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2" idx="2"/>
          </p:cNvCxnSpPr>
          <p:nvPr/>
        </p:nvCxnSpPr>
        <p:spPr>
          <a:xfrm>
            <a:off x="3604330" y="2802924"/>
            <a:ext cx="0" cy="28775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1552885" y="5970142"/>
            <a:ext cx="1741404" cy="62721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Устройства вывода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Прямая со стрелкой 95"/>
          <p:cNvCxnSpPr>
            <a:stCxn id="98" idx="2"/>
            <a:endCxn id="94" idx="0"/>
          </p:cNvCxnSpPr>
          <p:nvPr/>
        </p:nvCxnSpPr>
        <p:spPr>
          <a:xfrm flipH="1">
            <a:off x="2423587" y="4844299"/>
            <a:ext cx="1713" cy="112584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2642265" y="5183160"/>
            <a:ext cx="1512000" cy="648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Внешняя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Контроллер3"/>
          <p:cNvGrpSpPr/>
          <p:nvPr/>
        </p:nvGrpSpPr>
        <p:grpSpPr>
          <a:xfrm>
            <a:off x="3110233" y="4369759"/>
            <a:ext cx="576064" cy="525842"/>
            <a:chOff x="1237648" y="3666007"/>
            <a:chExt cx="576064" cy="525842"/>
          </a:xfrm>
        </p:grpSpPr>
        <p:sp>
          <p:nvSpPr>
            <p:cNvPr id="103" name="Равнобедренный треугольник 102"/>
            <p:cNvSpPr/>
            <p:nvPr/>
          </p:nvSpPr>
          <p:spPr>
            <a:xfrm>
              <a:off x="1237648" y="3666007"/>
              <a:ext cx="576064" cy="474540"/>
            </a:xfrm>
            <a:prstGeom prst="triangle">
              <a:avLst/>
            </a:prstGeom>
            <a:solidFill>
              <a:srgbClr val="FFFFA3"/>
            </a:solidFill>
            <a:ln>
              <a:solidFill>
                <a:srgbClr val="E07B26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84616" y="3760962"/>
              <a:ext cx="2821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</a:t>
              </a:r>
              <a:endParaRPr lang="ru-RU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Прямая со стрелкой 101"/>
          <p:cNvCxnSpPr>
            <a:stCxn id="104" idx="2"/>
            <a:endCxn id="100" idx="0"/>
          </p:cNvCxnSpPr>
          <p:nvPr/>
        </p:nvCxnSpPr>
        <p:spPr>
          <a:xfrm>
            <a:off x="3398265" y="4895601"/>
            <a:ext cx="0" cy="28755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Выноска шина адреса"/>
          <p:cNvSpPr/>
          <p:nvPr/>
        </p:nvSpPr>
        <p:spPr>
          <a:xfrm>
            <a:off x="4638912" y="2112329"/>
            <a:ext cx="4196523" cy="2808000"/>
          </a:xfrm>
          <a:custGeom>
            <a:avLst/>
            <a:gdLst>
              <a:gd name="connsiteX0" fmla="*/ 0 w 4127790"/>
              <a:gd name="connsiteY0" fmla="*/ 408008 h 2448000"/>
              <a:gd name="connsiteX1" fmla="*/ 408008 w 4127790"/>
              <a:gd name="connsiteY1" fmla="*/ 0 h 2448000"/>
              <a:gd name="connsiteX2" fmla="*/ 687965 w 4127790"/>
              <a:gd name="connsiteY2" fmla="*/ 0 h 2448000"/>
              <a:gd name="connsiteX3" fmla="*/ 687965 w 4127790"/>
              <a:gd name="connsiteY3" fmla="*/ 0 h 2448000"/>
              <a:gd name="connsiteX4" fmla="*/ 1719913 w 4127790"/>
              <a:gd name="connsiteY4" fmla="*/ 0 h 2448000"/>
              <a:gd name="connsiteX5" fmla="*/ 3719782 w 4127790"/>
              <a:gd name="connsiteY5" fmla="*/ 0 h 2448000"/>
              <a:gd name="connsiteX6" fmla="*/ 4127790 w 4127790"/>
              <a:gd name="connsiteY6" fmla="*/ 408008 h 2448000"/>
              <a:gd name="connsiteX7" fmla="*/ 4127790 w 4127790"/>
              <a:gd name="connsiteY7" fmla="*/ 408000 h 2448000"/>
              <a:gd name="connsiteX8" fmla="*/ 4127790 w 4127790"/>
              <a:gd name="connsiteY8" fmla="*/ 408000 h 2448000"/>
              <a:gd name="connsiteX9" fmla="*/ 4127790 w 4127790"/>
              <a:gd name="connsiteY9" fmla="*/ 1020000 h 2448000"/>
              <a:gd name="connsiteX10" fmla="*/ 4127790 w 4127790"/>
              <a:gd name="connsiteY10" fmla="*/ 2039992 h 2448000"/>
              <a:gd name="connsiteX11" fmla="*/ 3719782 w 4127790"/>
              <a:gd name="connsiteY11" fmla="*/ 2448000 h 2448000"/>
              <a:gd name="connsiteX12" fmla="*/ 1719913 w 4127790"/>
              <a:gd name="connsiteY12" fmla="*/ 2448000 h 2448000"/>
              <a:gd name="connsiteX13" fmla="*/ 687965 w 4127790"/>
              <a:gd name="connsiteY13" fmla="*/ 2448000 h 2448000"/>
              <a:gd name="connsiteX14" fmla="*/ 687965 w 4127790"/>
              <a:gd name="connsiteY14" fmla="*/ 2448000 h 2448000"/>
              <a:gd name="connsiteX15" fmla="*/ 408008 w 4127790"/>
              <a:gd name="connsiteY15" fmla="*/ 2448000 h 2448000"/>
              <a:gd name="connsiteX16" fmla="*/ 0 w 4127790"/>
              <a:gd name="connsiteY16" fmla="*/ 2039992 h 2448000"/>
              <a:gd name="connsiteX17" fmla="*/ 0 w 4127790"/>
              <a:gd name="connsiteY17" fmla="*/ 1020000 h 2448000"/>
              <a:gd name="connsiteX18" fmla="*/ -528605 w 4127790"/>
              <a:gd name="connsiteY18" fmla="*/ 1166888 h 2448000"/>
              <a:gd name="connsiteX19" fmla="*/ 0 w 4127790"/>
              <a:gd name="connsiteY19" fmla="*/ 408000 h 2448000"/>
              <a:gd name="connsiteX20" fmla="*/ 0 w 4127790"/>
              <a:gd name="connsiteY20" fmla="*/ 408008 h 2448000"/>
              <a:gd name="connsiteX0" fmla="*/ 0 w 4127790"/>
              <a:gd name="connsiteY0" fmla="*/ 408008 h 2448000"/>
              <a:gd name="connsiteX1" fmla="*/ 408008 w 4127790"/>
              <a:gd name="connsiteY1" fmla="*/ 0 h 2448000"/>
              <a:gd name="connsiteX2" fmla="*/ 687965 w 4127790"/>
              <a:gd name="connsiteY2" fmla="*/ 0 h 2448000"/>
              <a:gd name="connsiteX3" fmla="*/ 687965 w 4127790"/>
              <a:gd name="connsiteY3" fmla="*/ 0 h 2448000"/>
              <a:gd name="connsiteX4" fmla="*/ 1719913 w 4127790"/>
              <a:gd name="connsiteY4" fmla="*/ 0 h 2448000"/>
              <a:gd name="connsiteX5" fmla="*/ 3719782 w 4127790"/>
              <a:gd name="connsiteY5" fmla="*/ 0 h 2448000"/>
              <a:gd name="connsiteX6" fmla="*/ 4127790 w 4127790"/>
              <a:gd name="connsiteY6" fmla="*/ 408008 h 2448000"/>
              <a:gd name="connsiteX7" fmla="*/ 4127790 w 4127790"/>
              <a:gd name="connsiteY7" fmla="*/ 408000 h 2448000"/>
              <a:gd name="connsiteX8" fmla="*/ 4127790 w 4127790"/>
              <a:gd name="connsiteY8" fmla="*/ 408000 h 2448000"/>
              <a:gd name="connsiteX9" fmla="*/ 4127790 w 4127790"/>
              <a:gd name="connsiteY9" fmla="*/ 1020000 h 2448000"/>
              <a:gd name="connsiteX10" fmla="*/ 4127790 w 4127790"/>
              <a:gd name="connsiteY10" fmla="*/ 2039992 h 2448000"/>
              <a:gd name="connsiteX11" fmla="*/ 3719782 w 4127790"/>
              <a:gd name="connsiteY11" fmla="*/ 2448000 h 2448000"/>
              <a:gd name="connsiteX12" fmla="*/ 1719913 w 4127790"/>
              <a:gd name="connsiteY12" fmla="*/ 2448000 h 2448000"/>
              <a:gd name="connsiteX13" fmla="*/ 687965 w 4127790"/>
              <a:gd name="connsiteY13" fmla="*/ 2448000 h 2448000"/>
              <a:gd name="connsiteX14" fmla="*/ 687965 w 4127790"/>
              <a:gd name="connsiteY14" fmla="*/ 2448000 h 2448000"/>
              <a:gd name="connsiteX15" fmla="*/ 408008 w 4127790"/>
              <a:gd name="connsiteY15" fmla="*/ 2448000 h 2448000"/>
              <a:gd name="connsiteX16" fmla="*/ 0 w 4127790"/>
              <a:gd name="connsiteY16" fmla="*/ 2039992 h 2448000"/>
              <a:gd name="connsiteX17" fmla="*/ 0 w 4127790"/>
              <a:gd name="connsiteY17" fmla="*/ 1020000 h 2448000"/>
              <a:gd name="connsiteX18" fmla="*/ 0 w 4127790"/>
              <a:gd name="connsiteY18" fmla="*/ 408000 h 2448000"/>
              <a:gd name="connsiteX19" fmla="*/ 0 w 4127790"/>
              <a:gd name="connsiteY19" fmla="*/ 408008 h 24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7790" h="2448000">
                <a:moveTo>
                  <a:pt x="0" y="408008"/>
                </a:moveTo>
                <a:cubicBezTo>
                  <a:pt x="0" y="182671"/>
                  <a:pt x="182671" y="0"/>
                  <a:pt x="408008" y="0"/>
                </a:cubicBezTo>
                <a:lnTo>
                  <a:pt x="687965" y="0"/>
                </a:lnTo>
                <a:lnTo>
                  <a:pt x="687965" y="0"/>
                </a:lnTo>
                <a:lnTo>
                  <a:pt x="1719913" y="0"/>
                </a:lnTo>
                <a:lnTo>
                  <a:pt x="3719782" y="0"/>
                </a:lnTo>
                <a:cubicBezTo>
                  <a:pt x="3945119" y="0"/>
                  <a:pt x="4127790" y="182671"/>
                  <a:pt x="4127790" y="408008"/>
                </a:cubicBezTo>
                <a:lnTo>
                  <a:pt x="4127790" y="408000"/>
                </a:lnTo>
                <a:lnTo>
                  <a:pt x="4127790" y="408000"/>
                </a:lnTo>
                <a:lnTo>
                  <a:pt x="4127790" y="1020000"/>
                </a:lnTo>
                <a:lnTo>
                  <a:pt x="4127790" y="2039992"/>
                </a:lnTo>
                <a:cubicBezTo>
                  <a:pt x="4127790" y="2265329"/>
                  <a:pt x="3945119" y="2448000"/>
                  <a:pt x="3719782" y="2448000"/>
                </a:cubicBezTo>
                <a:lnTo>
                  <a:pt x="1719913" y="2448000"/>
                </a:lnTo>
                <a:lnTo>
                  <a:pt x="687965" y="2448000"/>
                </a:lnTo>
                <a:lnTo>
                  <a:pt x="687965" y="2448000"/>
                </a:lnTo>
                <a:lnTo>
                  <a:pt x="408008" y="2448000"/>
                </a:lnTo>
                <a:cubicBezTo>
                  <a:pt x="182671" y="2448000"/>
                  <a:pt x="0" y="2265329"/>
                  <a:pt x="0" y="2039992"/>
                </a:cubicBezTo>
                <a:lnTo>
                  <a:pt x="0" y="1020000"/>
                </a:lnTo>
                <a:lnTo>
                  <a:pt x="0" y="408000"/>
                </a:lnTo>
                <a:lnTo>
                  <a:pt x="0" y="40800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Шина адреса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используется  для указания физического 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адреса по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которому устройство 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обращается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проведения операции чтения или записи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выноска шина данных"/>
          <p:cNvSpPr/>
          <p:nvPr/>
        </p:nvSpPr>
        <p:spPr>
          <a:xfrm>
            <a:off x="4661887" y="2112329"/>
            <a:ext cx="4196523" cy="2808000"/>
          </a:xfrm>
          <a:custGeom>
            <a:avLst/>
            <a:gdLst>
              <a:gd name="connsiteX0" fmla="*/ 0 w 4127790"/>
              <a:gd name="connsiteY0" fmla="*/ 476357 h 2858084"/>
              <a:gd name="connsiteX1" fmla="*/ 476357 w 4127790"/>
              <a:gd name="connsiteY1" fmla="*/ 0 h 2858084"/>
              <a:gd name="connsiteX2" fmla="*/ 687965 w 4127790"/>
              <a:gd name="connsiteY2" fmla="*/ 0 h 2858084"/>
              <a:gd name="connsiteX3" fmla="*/ 687965 w 4127790"/>
              <a:gd name="connsiteY3" fmla="*/ 0 h 2858084"/>
              <a:gd name="connsiteX4" fmla="*/ 1719913 w 4127790"/>
              <a:gd name="connsiteY4" fmla="*/ 0 h 2858084"/>
              <a:gd name="connsiteX5" fmla="*/ 3651433 w 4127790"/>
              <a:gd name="connsiteY5" fmla="*/ 0 h 2858084"/>
              <a:gd name="connsiteX6" fmla="*/ 4127790 w 4127790"/>
              <a:gd name="connsiteY6" fmla="*/ 476357 h 2858084"/>
              <a:gd name="connsiteX7" fmla="*/ 4127790 w 4127790"/>
              <a:gd name="connsiteY7" fmla="*/ 1667216 h 2858084"/>
              <a:gd name="connsiteX8" fmla="*/ 4127790 w 4127790"/>
              <a:gd name="connsiteY8" fmla="*/ 1667216 h 2858084"/>
              <a:gd name="connsiteX9" fmla="*/ 4127790 w 4127790"/>
              <a:gd name="connsiteY9" fmla="*/ 2381737 h 2858084"/>
              <a:gd name="connsiteX10" fmla="*/ 4127790 w 4127790"/>
              <a:gd name="connsiteY10" fmla="*/ 2381727 h 2858084"/>
              <a:gd name="connsiteX11" fmla="*/ 3651433 w 4127790"/>
              <a:gd name="connsiteY11" fmla="*/ 2858084 h 2858084"/>
              <a:gd name="connsiteX12" fmla="*/ 1719913 w 4127790"/>
              <a:gd name="connsiteY12" fmla="*/ 2858084 h 2858084"/>
              <a:gd name="connsiteX13" fmla="*/ 687965 w 4127790"/>
              <a:gd name="connsiteY13" fmla="*/ 2858084 h 2858084"/>
              <a:gd name="connsiteX14" fmla="*/ 687965 w 4127790"/>
              <a:gd name="connsiteY14" fmla="*/ 2858084 h 2858084"/>
              <a:gd name="connsiteX15" fmla="*/ 476357 w 4127790"/>
              <a:gd name="connsiteY15" fmla="*/ 2858084 h 2858084"/>
              <a:gd name="connsiteX16" fmla="*/ 0 w 4127790"/>
              <a:gd name="connsiteY16" fmla="*/ 2381727 h 2858084"/>
              <a:gd name="connsiteX17" fmla="*/ 0 w 4127790"/>
              <a:gd name="connsiteY17" fmla="*/ 2381737 h 2858084"/>
              <a:gd name="connsiteX18" fmla="*/ -547634 w 4127790"/>
              <a:gd name="connsiteY18" fmla="*/ 1482088 h 2858084"/>
              <a:gd name="connsiteX19" fmla="*/ 0 w 4127790"/>
              <a:gd name="connsiteY19" fmla="*/ 1667216 h 2858084"/>
              <a:gd name="connsiteX20" fmla="*/ 0 w 4127790"/>
              <a:gd name="connsiteY20" fmla="*/ 476357 h 2858084"/>
              <a:gd name="connsiteX0" fmla="*/ 0 w 4127790"/>
              <a:gd name="connsiteY0" fmla="*/ 476357 h 2858084"/>
              <a:gd name="connsiteX1" fmla="*/ 476357 w 4127790"/>
              <a:gd name="connsiteY1" fmla="*/ 0 h 2858084"/>
              <a:gd name="connsiteX2" fmla="*/ 687965 w 4127790"/>
              <a:gd name="connsiteY2" fmla="*/ 0 h 2858084"/>
              <a:gd name="connsiteX3" fmla="*/ 687965 w 4127790"/>
              <a:gd name="connsiteY3" fmla="*/ 0 h 2858084"/>
              <a:gd name="connsiteX4" fmla="*/ 1719913 w 4127790"/>
              <a:gd name="connsiteY4" fmla="*/ 0 h 2858084"/>
              <a:gd name="connsiteX5" fmla="*/ 3651433 w 4127790"/>
              <a:gd name="connsiteY5" fmla="*/ 0 h 2858084"/>
              <a:gd name="connsiteX6" fmla="*/ 4127790 w 4127790"/>
              <a:gd name="connsiteY6" fmla="*/ 476357 h 2858084"/>
              <a:gd name="connsiteX7" fmla="*/ 4127790 w 4127790"/>
              <a:gd name="connsiteY7" fmla="*/ 1667216 h 2858084"/>
              <a:gd name="connsiteX8" fmla="*/ 4127790 w 4127790"/>
              <a:gd name="connsiteY8" fmla="*/ 1667216 h 2858084"/>
              <a:gd name="connsiteX9" fmla="*/ 4127790 w 4127790"/>
              <a:gd name="connsiteY9" fmla="*/ 2381737 h 2858084"/>
              <a:gd name="connsiteX10" fmla="*/ 4127790 w 4127790"/>
              <a:gd name="connsiteY10" fmla="*/ 2381727 h 2858084"/>
              <a:gd name="connsiteX11" fmla="*/ 3651433 w 4127790"/>
              <a:gd name="connsiteY11" fmla="*/ 2858084 h 2858084"/>
              <a:gd name="connsiteX12" fmla="*/ 1719913 w 4127790"/>
              <a:gd name="connsiteY12" fmla="*/ 2858084 h 2858084"/>
              <a:gd name="connsiteX13" fmla="*/ 687965 w 4127790"/>
              <a:gd name="connsiteY13" fmla="*/ 2858084 h 2858084"/>
              <a:gd name="connsiteX14" fmla="*/ 687965 w 4127790"/>
              <a:gd name="connsiteY14" fmla="*/ 2858084 h 2858084"/>
              <a:gd name="connsiteX15" fmla="*/ 476357 w 4127790"/>
              <a:gd name="connsiteY15" fmla="*/ 2858084 h 2858084"/>
              <a:gd name="connsiteX16" fmla="*/ 0 w 4127790"/>
              <a:gd name="connsiteY16" fmla="*/ 2381727 h 2858084"/>
              <a:gd name="connsiteX17" fmla="*/ 0 w 4127790"/>
              <a:gd name="connsiteY17" fmla="*/ 2381737 h 2858084"/>
              <a:gd name="connsiteX18" fmla="*/ 0 w 4127790"/>
              <a:gd name="connsiteY18" fmla="*/ 1667216 h 2858084"/>
              <a:gd name="connsiteX19" fmla="*/ 0 w 4127790"/>
              <a:gd name="connsiteY19" fmla="*/ 476357 h 285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7790" h="2858084">
                <a:moveTo>
                  <a:pt x="0" y="476357"/>
                </a:moveTo>
                <a:cubicBezTo>
                  <a:pt x="0" y="213272"/>
                  <a:pt x="213272" y="0"/>
                  <a:pt x="476357" y="0"/>
                </a:cubicBezTo>
                <a:lnTo>
                  <a:pt x="687965" y="0"/>
                </a:lnTo>
                <a:lnTo>
                  <a:pt x="687965" y="0"/>
                </a:lnTo>
                <a:lnTo>
                  <a:pt x="1719913" y="0"/>
                </a:lnTo>
                <a:lnTo>
                  <a:pt x="3651433" y="0"/>
                </a:lnTo>
                <a:cubicBezTo>
                  <a:pt x="3914518" y="0"/>
                  <a:pt x="4127790" y="213272"/>
                  <a:pt x="4127790" y="476357"/>
                </a:cubicBezTo>
                <a:lnTo>
                  <a:pt x="4127790" y="1667216"/>
                </a:lnTo>
                <a:lnTo>
                  <a:pt x="4127790" y="1667216"/>
                </a:lnTo>
                <a:lnTo>
                  <a:pt x="4127790" y="2381737"/>
                </a:lnTo>
                <a:lnTo>
                  <a:pt x="4127790" y="2381727"/>
                </a:lnTo>
                <a:cubicBezTo>
                  <a:pt x="4127790" y="2644812"/>
                  <a:pt x="3914518" y="2858084"/>
                  <a:pt x="3651433" y="2858084"/>
                </a:cubicBezTo>
                <a:lnTo>
                  <a:pt x="1719913" y="2858084"/>
                </a:lnTo>
                <a:lnTo>
                  <a:pt x="687965" y="2858084"/>
                </a:lnTo>
                <a:lnTo>
                  <a:pt x="687965" y="2858084"/>
                </a:lnTo>
                <a:lnTo>
                  <a:pt x="476357" y="2858084"/>
                </a:lnTo>
                <a:cubicBezTo>
                  <a:pt x="213272" y="2858084"/>
                  <a:pt x="0" y="2644812"/>
                  <a:pt x="0" y="2381727"/>
                </a:cubicBezTo>
                <a:lnTo>
                  <a:pt x="0" y="2381737"/>
                </a:lnTo>
                <a:lnTo>
                  <a:pt x="0" y="1667216"/>
                </a:lnTo>
                <a:lnTo>
                  <a:pt x="0" y="47635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SchoolBookCSanPin-Bold"/>
              </a:rPr>
              <a:t>Шина данных</a:t>
            </a:r>
            <a:r>
              <a:rPr lang="ru-RU" sz="2400" dirty="0" smtClean="0">
                <a:solidFill>
                  <a:srgbClr val="000000"/>
                </a:solidFill>
                <a:latin typeface="SchoolBookCSanPin-Regular"/>
              </a:rPr>
              <a:t> используется для </a:t>
            </a:r>
            <a:r>
              <a:rPr lang="ru-RU" sz="2400" dirty="0">
                <a:solidFill>
                  <a:srgbClr val="000000"/>
                </a:solidFill>
                <a:latin typeface="SchoolBookCSanPin-Regular"/>
              </a:rPr>
              <a:t>передачи данных между узлами </a:t>
            </a:r>
            <a:r>
              <a:rPr lang="ru-RU" sz="2400" dirty="0" smtClean="0">
                <a:solidFill>
                  <a:srgbClr val="000000"/>
                </a:solidFill>
                <a:latin typeface="SchoolBookCSanPin-Regular"/>
              </a:rPr>
              <a:t>компьютера</a:t>
            </a:r>
            <a:endParaRPr lang="ru-RU" sz="2400" dirty="0">
              <a:solidFill>
                <a:srgbClr val="000000"/>
              </a:solidFill>
              <a:latin typeface="SchoolBookCSanPin-Regular"/>
            </a:endParaRPr>
          </a:p>
        </p:txBody>
      </p:sp>
      <p:sp>
        <p:nvSpPr>
          <p:cNvPr id="138" name="Выноска шина управления"/>
          <p:cNvSpPr/>
          <p:nvPr/>
        </p:nvSpPr>
        <p:spPr>
          <a:xfrm>
            <a:off x="4659262" y="2112329"/>
            <a:ext cx="4196523" cy="2808000"/>
          </a:xfrm>
          <a:custGeom>
            <a:avLst/>
            <a:gdLst>
              <a:gd name="connsiteX0" fmla="*/ 0 w 4127790"/>
              <a:gd name="connsiteY0" fmla="*/ 408008 h 2448000"/>
              <a:gd name="connsiteX1" fmla="*/ 408008 w 4127790"/>
              <a:gd name="connsiteY1" fmla="*/ 0 h 2448000"/>
              <a:gd name="connsiteX2" fmla="*/ 687965 w 4127790"/>
              <a:gd name="connsiteY2" fmla="*/ 0 h 2448000"/>
              <a:gd name="connsiteX3" fmla="*/ 687965 w 4127790"/>
              <a:gd name="connsiteY3" fmla="*/ 0 h 2448000"/>
              <a:gd name="connsiteX4" fmla="*/ 1719913 w 4127790"/>
              <a:gd name="connsiteY4" fmla="*/ 0 h 2448000"/>
              <a:gd name="connsiteX5" fmla="*/ 3719782 w 4127790"/>
              <a:gd name="connsiteY5" fmla="*/ 0 h 2448000"/>
              <a:gd name="connsiteX6" fmla="*/ 4127790 w 4127790"/>
              <a:gd name="connsiteY6" fmla="*/ 408008 h 2448000"/>
              <a:gd name="connsiteX7" fmla="*/ 4127790 w 4127790"/>
              <a:gd name="connsiteY7" fmla="*/ 1428000 h 2448000"/>
              <a:gd name="connsiteX8" fmla="*/ 4127790 w 4127790"/>
              <a:gd name="connsiteY8" fmla="*/ 1428000 h 2448000"/>
              <a:gd name="connsiteX9" fmla="*/ 4127790 w 4127790"/>
              <a:gd name="connsiteY9" fmla="*/ 2040000 h 2448000"/>
              <a:gd name="connsiteX10" fmla="*/ 4127790 w 4127790"/>
              <a:gd name="connsiteY10" fmla="*/ 2039992 h 2448000"/>
              <a:gd name="connsiteX11" fmla="*/ 3719782 w 4127790"/>
              <a:gd name="connsiteY11" fmla="*/ 2448000 h 2448000"/>
              <a:gd name="connsiteX12" fmla="*/ 1719913 w 4127790"/>
              <a:gd name="connsiteY12" fmla="*/ 2448000 h 2448000"/>
              <a:gd name="connsiteX13" fmla="*/ 687965 w 4127790"/>
              <a:gd name="connsiteY13" fmla="*/ 2448000 h 2448000"/>
              <a:gd name="connsiteX14" fmla="*/ 687965 w 4127790"/>
              <a:gd name="connsiteY14" fmla="*/ 2448000 h 2448000"/>
              <a:gd name="connsiteX15" fmla="*/ 408008 w 4127790"/>
              <a:gd name="connsiteY15" fmla="*/ 2448000 h 2448000"/>
              <a:gd name="connsiteX16" fmla="*/ 0 w 4127790"/>
              <a:gd name="connsiteY16" fmla="*/ 2039992 h 2448000"/>
              <a:gd name="connsiteX17" fmla="*/ 0 w 4127790"/>
              <a:gd name="connsiteY17" fmla="*/ 2040000 h 2448000"/>
              <a:gd name="connsiteX18" fmla="*/ -528564 w 4127790"/>
              <a:gd name="connsiteY18" fmla="*/ 2104741 h 2448000"/>
              <a:gd name="connsiteX19" fmla="*/ 0 w 4127790"/>
              <a:gd name="connsiteY19" fmla="*/ 1428000 h 2448000"/>
              <a:gd name="connsiteX20" fmla="*/ 0 w 4127790"/>
              <a:gd name="connsiteY20" fmla="*/ 408008 h 2448000"/>
              <a:gd name="connsiteX0" fmla="*/ 0 w 4127790"/>
              <a:gd name="connsiteY0" fmla="*/ 408008 h 2448000"/>
              <a:gd name="connsiteX1" fmla="*/ 408008 w 4127790"/>
              <a:gd name="connsiteY1" fmla="*/ 0 h 2448000"/>
              <a:gd name="connsiteX2" fmla="*/ 687965 w 4127790"/>
              <a:gd name="connsiteY2" fmla="*/ 0 h 2448000"/>
              <a:gd name="connsiteX3" fmla="*/ 687965 w 4127790"/>
              <a:gd name="connsiteY3" fmla="*/ 0 h 2448000"/>
              <a:gd name="connsiteX4" fmla="*/ 1719913 w 4127790"/>
              <a:gd name="connsiteY4" fmla="*/ 0 h 2448000"/>
              <a:gd name="connsiteX5" fmla="*/ 3719782 w 4127790"/>
              <a:gd name="connsiteY5" fmla="*/ 0 h 2448000"/>
              <a:gd name="connsiteX6" fmla="*/ 4127790 w 4127790"/>
              <a:gd name="connsiteY6" fmla="*/ 408008 h 2448000"/>
              <a:gd name="connsiteX7" fmla="*/ 4127790 w 4127790"/>
              <a:gd name="connsiteY7" fmla="*/ 1428000 h 2448000"/>
              <a:gd name="connsiteX8" fmla="*/ 4127790 w 4127790"/>
              <a:gd name="connsiteY8" fmla="*/ 1428000 h 2448000"/>
              <a:gd name="connsiteX9" fmla="*/ 4127790 w 4127790"/>
              <a:gd name="connsiteY9" fmla="*/ 2040000 h 2448000"/>
              <a:gd name="connsiteX10" fmla="*/ 4127790 w 4127790"/>
              <a:gd name="connsiteY10" fmla="*/ 2039992 h 2448000"/>
              <a:gd name="connsiteX11" fmla="*/ 3719782 w 4127790"/>
              <a:gd name="connsiteY11" fmla="*/ 2448000 h 2448000"/>
              <a:gd name="connsiteX12" fmla="*/ 1719913 w 4127790"/>
              <a:gd name="connsiteY12" fmla="*/ 2448000 h 2448000"/>
              <a:gd name="connsiteX13" fmla="*/ 687965 w 4127790"/>
              <a:gd name="connsiteY13" fmla="*/ 2448000 h 2448000"/>
              <a:gd name="connsiteX14" fmla="*/ 687965 w 4127790"/>
              <a:gd name="connsiteY14" fmla="*/ 2448000 h 2448000"/>
              <a:gd name="connsiteX15" fmla="*/ 408008 w 4127790"/>
              <a:gd name="connsiteY15" fmla="*/ 2448000 h 2448000"/>
              <a:gd name="connsiteX16" fmla="*/ 0 w 4127790"/>
              <a:gd name="connsiteY16" fmla="*/ 2039992 h 2448000"/>
              <a:gd name="connsiteX17" fmla="*/ 0 w 4127790"/>
              <a:gd name="connsiteY17" fmla="*/ 2040000 h 2448000"/>
              <a:gd name="connsiteX18" fmla="*/ 0 w 4127790"/>
              <a:gd name="connsiteY18" fmla="*/ 1428000 h 2448000"/>
              <a:gd name="connsiteX19" fmla="*/ 0 w 4127790"/>
              <a:gd name="connsiteY19" fmla="*/ 408008 h 24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7790" h="2448000">
                <a:moveTo>
                  <a:pt x="0" y="408008"/>
                </a:moveTo>
                <a:cubicBezTo>
                  <a:pt x="0" y="182671"/>
                  <a:pt x="182671" y="0"/>
                  <a:pt x="408008" y="0"/>
                </a:cubicBezTo>
                <a:lnTo>
                  <a:pt x="687965" y="0"/>
                </a:lnTo>
                <a:lnTo>
                  <a:pt x="687965" y="0"/>
                </a:lnTo>
                <a:lnTo>
                  <a:pt x="1719913" y="0"/>
                </a:lnTo>
                <a:lnTo>
                  <a:pt x="3719782" y="0"/>
                </a:lnTo>
                <a:cubicBezTo>
                  <a:pt x="3945119" y="0"/>
                  <a:pt x="4127790" y="182671"/>
                  <a:pt x="4127790" y="408008"/>
                </a:cubicBezTo>
                <a:lnTo>
                  <a:pt x="4127790" y="1428000"/>
                </a:lnTo>
                <a:lnTo>
                  <a:pt x="4127790" y="1428000"/>
                </a:lnTo>
                <a:lnTo>
                  <a:pt x="4127790" y="2040000"/>
                </a:lnTo>
                <a:lnTo>
                  <a:pt x="4127790" y="2039992"/>
                </a:lnTo>
                <a:cubicBezTo>
                  <a:pt x="4127790" y="2265329"/>
                  <a:pt x="3945119" y="2448000"/>
                  <a:pt x="3719782" y="2448000"/>
                </a:cubicBezTo>
                <a:lnTo>
                  <a:pt x="1719913" y="2448000"/>
                </a:lnTo>
                <a:lnTo>
                  <a:pt x="687965" y="2448000"/>
                </a:lnTo>
                <a:lnTo>
                  <a:pt x="687965" y="2448000"/>
                </a:lnTo>
                <a:lnTo>
                  <a:pt x="408008" y="2448000"/>
                </a:lnTo>
                <a:cubicBezTo>
                  <a:pt x="182671" y="2448000"/>
                  <a:pt x="0" y="2265329"/>
                  <a:pt x="0" y="2039992"/>
                </a:cubicBezTo>
                <a:lnTo>
                  <a:pt x="0" y="2040000"/>
                </a:lnTo>
                <a:lnTo>
                  <a:pt x="0" y="1428000"/>
                </a:lnTo>
                <a:lnTo>
                  <a:pt x="0" y="40800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ru-RU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шине управления 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передаются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сигналы, 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управляющие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обменом информацией между устройствами и 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синхронизирующие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этот обмен.</a:t>
            </a:r>
          </a:p>
        </p:txBody>
      </p:sp>
      <p:sp>
        <p:nvSpPr>
          <p:cNvPr id="142" name="Скругленный прямоугольник 141"/>
          <p:cNvSpPr/>
          <p:nvPr/>
        </p:nvSpPr>
        <p:spPr>
          <a:xfrm>
            <a:off x="4659262" y="5002084"/>
            <a:ext cx="4219636" cy="1667004"/>
          </a:xfrm>
          <a:prstGeom prst="roundRect">
            <a:avLst/>
          </a:prstGeom>
          <a:solidFill>
            <a:srgbClr val="FFFF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Контроллер –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специальный микропроцессор для управления внешними устройствами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Контроллер2"/>
          <p:cNvGrpSpPr/>
          <p:nvPr/>
        </p:nvGrpSpPr>
        <p:grpSpPr>
          <a:xfrm>
            <a:off x="2127632" y="4369759"/>
            <a:ext cx="576064" cy="525842"/>
            <a:chOff x="1237648" y="3666007"/>
            <a:chExt cx="576064" cy="525842"/>
          </a:xfrm>
        </p:grpSpPr>
        <p:sp>
          <p:nvSpPr>
            <p:cNvPr id="146" name="Равнобедренный треугольник 145"/>
            <p:cNvSpPr/>
            <p:nvPr/>
          </p:nvSpPr>
          <p:spPr>
            <a:xfrm>
              <a:off x="1237648" y="3666007"/>
              <a:ext cx="576064" cy="474540"/>
            </a:xfrm>
            <a:prstGeom prst="triangle">
              <a:avLst/>
            </a:prstGeom>
            <a:solidFill>
              <a:srgbClr val="FFFFA3"/>
            </a:solidFill>
            <a:ln>
              <a:solidFill>
                <a:srgbClr val="E07B26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384616" y="3760962"/>
              <a:ext cx="2821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</a:t>
              </a:r>
              <a:endParaRPr lang="ru-RU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Контроллер1"/>
          <p:cNvGrpSpPr/>
          <p:nvPr/>
        </p:nvGrpSpPr>
        <p:grpSpPr>
          <a:xfrm>
            <a:off x="1219277" y="4364136"/>
            <a:ext cx="576064" cy="525842"/>
            <a:chOff x="1237648" y="3666007"/>
            <a:chExt cx="576064" cy="525842"/>
          </a:xfrm>
        </p:grpSpPr>
        <p:sp>
          <p:nvSpPr>
            <p:cNvPr id="149" name="Равнобедренный треугольник 148"/>
            <p:cNvSpPr/>
            <p:nvPr/>
          </p:nvSpPr>
          <p:spPr>
            <a:xfrm>
              <a:off x="1237648" y="3666007"/>
              <a:ext cx="576064" cy="474540"/>
            </a:xfrm>
            <a:prstGeom prst="triangle">
              <a:avLst/>
            </a:prstGeom>
            <a:solidFill>
              <a:srgbClr val="FFFFA3"/>
            </a:solidFill>
            <a:ln>
              <a:solidFill>
                <a:srgbClr val="E07B26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384616" y="3760962"/>
              <a:ext cx="2821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</a:t>
              </a:r>
              <a:endParaRPr lang="ru-RU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8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6" grpId="2" animBg="1"/>
      <p:bldP spid="136" grpId="3" animBg="1"/>
      <p:bldP spid="137" grpId="0" animBg="1"/>
      <p:bldP spid="137" grpId="1" animBg="1"/>
      <p:bldP spid="137" grpId="2" animBg="1"/>
      <p:bldP spid="137" grpId="3" animBg="1"/>
      <p:bldP spid="138" grpId="0" animBg="1"/>
      <p:bldP spid="138" grpId="1" animBg="1"/>
      <p:bldP spid="138" grpId="2" animBg="1"/>
      <p:bldP spid="138" grpId="3" animBg="1"/>
      <p:bldP spid="142" grpId="0" animBg="1"/>
      <p:bldP spid="142" grpId="1" animBg="1"/>
      <p:bldP spid="142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компьютера</a:t>
            </a:r>
            <a:endParaRPr lang="ru-RU" dirty="0"/>
          </a:p>
        </p:txBody>
      </p:sp>
      <p:sp>
        <p:nvSpPr>
          <p:cNvPr id="23" name="Полилиния 22"/>
          <p:cNvSpPr/>
          <p:nvPr/>
        </p:nvSpPr>
        <p:spPr>
          <a:xfrm>
            <a:off x="3748540" y="1055782"/>
            <a:ext cx="5160308" cy="1077818"/>
          </a:xfrm>
          <a:custGeom>
            <a:avLst/>
            <a:gdLst>
              <a:gd name="connsiteX0" fmla="*/ 0 w 5207622"/>
              <a:gd name="connsiteY0" fmla="*/ 0 h 1129799"/>
              <a:gd name="connsiteX1" fmla="*/ 4642723 w 5207622"/>
              <a:gd name="connsiteY1" fmla="*/ 0 h 1129799"/>
              <a:gd name="connsiteX2" fmla="*/ 5207622 w 5207622"/>
              <a:gd name="connsiteY2" fmla="*/ 564900 h 1129799"/>
              <a:gd name="connsiteX3" fmla="*/ 4642723 w 5207622"/>
              <a:gd name="connsiteY3" fmla="*/ 1129799 h 1129799"/>
              <a:gd name="connsiteX4" fmla="*/ 0 w 5207622"/>
              <a:gd name="connsiteY4" fmla="*/ 1129799 h 1129799"/>
              <a:gd name="connsiteX5" fmla="*/ 0 w 5207622"/>
              <a:gd name="connsiteY5" fmla="*/ 0 h 1129799"/>
              <a:gd name="connsiteX0" fmla="*/ 5173116 w 5173116"/>
              <a:gd name="connsiteY0" fmla="*/ 1129797 h 1129797"/>
              <a:gd name="connsiteX1" fmla="*/ 530393 w 5173116"/>
              <a:gd name="connsiteY1" fmla="*/ 1129797 h 1129797"/>
              <a:gd name="connsiteX2" fmla="*/ 0 w 5173116"/>
              <a:gd name="connsiteY2" fmla="*/ 323358 h 1129797"/>
              <a:gd name="connsiteX3" fmla="*/ 530393 w 5173116"/>
              <a:gd name="connsiteY3" fmla="*/ 0 h 1129797"/>
              <a:gd name="connsiteX4" fmla="*/ 5173116 w 5173116"/>
              <a:gd name="connsiteY4" fmla="*/ 0 h 1129797"/>
              <a:gd name="connsiteX5" fmla="*/ 5173116 w 5173116"/>
              <a:gd name="connsiteY5" fmla="*/ 1129797 h 1129797"/>
              <a:gd name="connsiteX0" fmla="*/ 4642723 w 4642723"/>
              <a:gd name="connsiteY0" fmla="*/ 1129797 h 1129797"/>
              <a:gd name="connsiteX1" fmla="*/ 0 w 4642723"/>
              <a:gd name="connsiteY1" fmla="*/ 1129797 h 1129797"/>
              <a:gd name="connsiteX2" fmla="*/ 0 w 4642723"/>
              <a:gd name="connsiteY2" fmla="*/ 0 h 1129797"/>
              <a:gd name="connsiteX3" fmla="*/ 4642723 w 4642723"/>
              <a:gd name="connsiteY3" fmla="*/ 0 h 1129797"/>
              <a:gd name="connsiteX4" fmla="*/ 4642723 w 4642723"/>
              <a:gd name="connsiteY4" fmla="*/ 1129797 h 1129797"/>
              <a:gd name="connsiteX0" fmla="*/ 5160308 w 5160308"/>
              <a:gd name="connsiteY0" fmla="*/ 1147050 h 1147050"/>
              <a:gd name="connsiteX1" fmla="*/ 517585 w 5160308"/>
              <a:gd name="connsiteY1" fmla="*/ 1147050 h 1147050"/>
              <a:gd name="connsiteX2" fmla="*/ 0 w 5160308"/>
              <a:gd name="connsiteY2" fmla="*/ 0 h 1147050"/>
              <a:gd name="connsiteX3" fmla="*/ 5160308 w 5160308"/>
              <a:gd name="connsiteY3" fmla="*/ 17253 h 1147050"/>
              <a:gd name="connsiteX4" fmla="*/ 5160308 w 5160308"/>
              <a:gd name="connsiteY4" fmla="*/ 1147050 h 114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0308" h="1147050">
                <a:moveTo>
                  <a:pt x="5160308" y="1147050"/>
                </a:moveTo>
                <a:lnTo>
                  <a:pt x="517585" y="1147050"/>
                </a:lnTo>
                <a:lnTo>
                  <a:pt x="0" y="0"/>
                </a:lnTo>
                <a:lnTo>
                  <a:pt x="5160308" y="17253"/>
                </a:lnTo>
                <a:lnTo>
                  <a:pt x="5160308" y="114705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80660" tIns="83821" rIns="156464" bIns="8382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между внешними устройствами по магистрали передаются напрямую</a:t>
            </a:r>
            <a:endParaRPr lang="ru-RU" sz="2200" kern="1200" dirty="0">
              <a:solidFill>
                <a:schemeClr val="tx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921885" y="969997"/>
            <a:ext cx="1653309" cy="163102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Полилиния 24"/>
          <p:cNvSpPr/>
          <p:nvPr/>
        </p:nvSpPr>
        <p:spPr>
          <a:xfrm>
            <a:off x="3748541" y="2453787"/>
            <a:ext cx="5160308" cy="1006276"/>
          </a:xfrm>
          <a:custGeom>
            <a:avLst/>
            <a:gdLst>
              <a:gd name="connsiteX0" fmla="*/ 0 w 5207622"/>
              <a:gd name="connsiteY0" fmla="*/ 0 h 1129799"/>
              <a:gd name="connsiteX1" fmla="*/ 4642723 w 5207622"/>
              <a:gd name="connsiteY1" fmla="*/ 0 h 1129799"/>
              <a:gd name="connsiteX2" fmla="*/ 5207622 w 5207622"/>
              <a:gd name="connsiteY2" fmla="*/ 564900 h 1129799"/>
              <a:gd name="connsiteX3" fmla="*/ 4642723 w 5207622"/>
              <a:gd name="connsiteY3" fmla="*/ 1129799 h 1129799"/>
              <a:gd name="connsiteX4" fmla="*/ 0 w 5207622"/>
              <a:gd name="connsiteY4" fmla="*/ 1129799 h 1129799"/>
              <a:gd name="connsiteX5" fmla="*/ 0 w 5207622"/>
              <a:gd name="connsiteY5" fmla="*/ 0 h 1129799"/>
              <a:gd name="connsiteX0" fmla="*/ 4642723 w 4642723"/>
              <a:gd name="connsiteY0" fmla="*/ 1129797 h 1129797"/>
              <a:gd name="connsiteX1" fmla="*/ 0 w 4642723"/>
              <a:gd name="connsiteY1" fmla="*/ 1129797 h 1129797"/>
              <a:gd name="connsiteX2" fmla="*/ 0 w 4642723"/>
              <a:gd name="connsiteY2" fmla="*/ 0 h 1129797"/>
              <a:gd name="connsiteX3" fmla="*/ 4642723 w 4642723"/>
              <a:gd name="connsiteY3" fmla="*/ 0 h 1129797"/>
              <a:gd name="connsiteX4" fmla="*/ 4642723 w 4642723"/>
              <a:gd name="connsiteY4" fmla="*/ 1129797 h 1129797"/>
              <a:gd name="connsiteX0" fmla="*/ 5022285 w 5022285"/>
              <a:gd name="connsiteY0" fmla="*/ 1129797 h 1129797"/>
              <a:gd name="connsiteX1" fmla="*/ 379562 w 5022285"/>
              <a:gd name="connsiteY1" fmla="*/ 1129797 h 1129797"/>
              <a:gd name="connsiteX2" fmla="*/ 0 w 5022285"/>
              <a:gd name="connsiteY2" fmla="*/ 0 h 1129797"/>
              <a:gd name="connsiteX3" fmla="*/ 5022285 w 5022285"/>
              <a:gd name="connsiteY3" fmla="*/ 0 h 1129797"/>
              <a:gd name="connsiteX4" fmla="*/ 5022285 w 5022285"/>
              <a:gd name="connsiteY4" fmla="*/ 1129797 h 112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285" h="1129797">
                <a:moveTo>
                  <a:pt x="5022285" y="1129797"/>
                </a:moveTo>
                <a:lnTo>
                  <a:pt x="379562" y="1129797"/>
                </a:lnTo>
                <a:lnTo>
                  <a:pt x="0" y="0"/>
                </a:lnTo>
                <a:lnTo>
                  <a:pt x="5022285" y="0"/>
                </a:lnTo>
                <a:lnTo>
                  <a:pt x="5022285" y="1129797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80660" tIns="83821" rIns="156464" bIns="838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Существенное снижение нагрузки на центральный процессор</a:t>
            </a:r>
            <a:endParaRPr lang="ru-RU" sz="2200" kern="1200" dirty="0">
              <a:solidFill>
                <a:schemeClr val="tx1"/>
              </a:solidFill>
            </a:endParaRPr>
          </a:p>
        </p:txBody>
      </p:sp>
      <p:sp>
        <p:nvSpPr>
          <p:cNvPr id="27" name="Полилиния 26"/>
          <p:cNvSpPr/>
          <p:nvPr/>
        </p:nvSpPr>
        <p:spPr>
          <a:xfrm>
            <a:off x="3732867" y="3711016"/>
            <a:ext cx="5160308" cy="1014129"/>
          </a:xfrm>
          <a:custGeom>
            <a:avLst/>
            <a:gdLst>
              <a:gd name="connsiteX0" fmla="*/ 0 w 5207622"/>
              <a:gd name="connsiteY0" fmla="*/ 0 h 1129799"/>
              <a:gd name="connsiteX1" fmla="*/ 4642723 w 5207622"/>
              <a:gd name="connsiteY1" fmla="*/ 0 h 1129799"/>
              <a:gd name="connsiteX2" fmla="*/ 5207622 w 5207622"/>
              <a:gd name="connsiteY2" fmla="*/ 564900 h 1129799"/>
              <a:gd name="connsiteX3" fmla="*/ 4642723 w 5207622"/>
              <a:gd name="connsiteY3" fmla="*/ 1129799 h 1129799"/>
              <a:gd name="connsiteX4" fmla="*/ 0 w 5207622"/>
              <a:gd name="connsiteY4" fmla="*/ 1129799 h 1129799"/>
              <a:gd name="connsiteX5" fmla="*/ 0 w 5207622"/>
              <a:gd name="connsiteY5" fmla="*/ 0 h 1129799"/>
              <a:gd name="connsiteX0" fmla="*/ 4642723 w 4642723"/>
              <a:gd name="connsiteY0" fmla="*/ 1129797 h 1129797"/>
              <a:gd name="connsiteX1" fmla="*/ 0 w 4642723"/>
              <a:gd name="connsiteY1" fmla="*/ 1129797 h 1129797"/>
              <a:gd name="connsiteX2" fmla="*/ 0 w 4642723"/>
              <a:gd name="connsiteY2" fmla="*/ 0 h 1129797"/>
              <a:gd name="connsiteX3" fmla="*/ 4642723 w 4642723"/>
              <a:gd name="connsiteY3" fmla="*/ 0 h 1129797"/>
              <a:gd name="connsiteX4" fmla="*/ 4642723 w 4642723"/>
              <a:gd name="connsiteY4" fmla="*/ 1129797 h 1129797"/>
              <a:gd name="connsiteX0" fmla="*/ 5039538 w 5039538"/>
              <a:gd name="connsiteY0" fmla="*/ 1129797 h 1129797"/>
              <a:gd name="connsiteX1" fmla="*/ 396815 w 5039538"/>
              <a:gd name="connsiteY1" fmla="*/ 1129797 h 1129797"/>
              <a:gd name="connsiteX2" fmla="*/ 0 w 5039538"/>
              <a:gd name="connsiteY2" fmla="*/ 0 h 1129797"/>
              <a:gd name="connsiteX3" fmla="*/ 5039538 w 5039538"/>
              <a:gd name="connsiteY3" fmla="*/ 0 h 1129797"/>
              <a:gd name="connsiteX4" fmla="*/ 5039538 w 5039538"/>
              <a:gd name="connsiteY4" fmla="*/ 1129797 h 112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9538" h="1129797">
                <a:moveTo>
                  <a:pt x="5039538" y="1129797"/>
                </a:moveTo>
                <a:lnTo>
                  <a:pt x="396815" y="1129797"/>
                </a:lnTo>
                <a:lnTo>
                  <a:pt x="0" y="0"/>
                </a:lnTo>
                <a:lnTo>
                  <a:pt x="5039538" y="0"/>
                </a:lnTo>
                <a:lnTo>
                  <a:pt x="5039538" y="1129797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80660" tIns="83821" rIns="156464" bIns="8382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Повышение эффективности работы всей вычислительной системы</a:t>
            </a:r>
            <a:endParaRPr lang="ru-RU" sz="2200" kern="1200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897541" y="2283589"/>
            <a:ext cx="1653309" cy="163102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Овал 34"/>
          <p:cNvSpPr/>
          <p:nvPr/>
        </p:nvSpPr>
        <p:spPr>
          <a:xfrm>
            <a:off x="2921885" y="3577782"/>
            <a:ext cx="1653309" cy="163102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45102"/>
            <a:ext cx="3608241" cy="4860617"/>
          </a:xfrm>
          <a:prstGeom prst="rect">
            <a:avLst/>
          </a:prstGeom>
        </p:spPr>
      </p:pic>
      <p:sp>
        <p:nvSpPr>
          <p:cNvPr id="36" name="Прямоугольник 35"/>
          <p:cNvSpPr/>
          <p:nvPr/>
        </p:nvSpPr>
        <p:spPr>
          <a:xfrm>
            <a:off x="659049" y="5417348"/>
            <a:ext cx="82659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 обладают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магистрально-модульной архитектурой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главное достоинство которой заключается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легко изменить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конфигурацию.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развития</a:t>
            </a:r>
            <a:endParaRPr lang="ru-RU" dirty="0"/>
          </a:p>
        </p:txBody>
      </p:sp>
      <p:pic>
        <p:nvPicPr>
          <p:cNvPr id="37" name="Объект 3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" y="1383056"/>
            <a:ext cx="4316776" cy="1584399"/>
          </a:xfr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7574" r="4244" b="6021"/>
          <a:stretch/>
        </p:blipFill>
        <p:spPr>
          <a:xfrm>
            <a:off x="611560" y="3492976"/>
            <a:ext cx="4217243" cy="3181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Прямоугольник 38"/>
          <p:cNvSpPr/>
          <p:nvPr/>
        </p:nvSpPr>
        <p:spPr>
          <a:xfrm>
            <a:off x="5076056" y="1056705"/>
            <a:ext cx="3822824" cy="2302659"/>
          </a:xfrm>
          <a:prstGeom prst="rect">
            <a:avLst/>
          </a:pr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08000" rIns="108000" bIns="108000" anchor="ctr" anchorCtr="0">
            <a:noAutofit/>
          </a:bodyPr>
          <a:lstStyle/>
          <a:p>
            <a:pPr algn="ctr"/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Электронная 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техника </a:t>
            </a: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подошла 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предельным значениям 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своих </a:t>
            </a:r>
            <a:r>
              <a:rPr lang="ru-RU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тех-нических</a:t>
            </a: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характеристик, которые </a:t>
            </a: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определяются физическими законами 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076056" y="3962721"/>
            <a:ext cx="3837527" cy="2711683"/>
          </a:xfrm>
          <a:prstGeom prst="rect">
            <a:avLst/>
          </a:prstGeom>
          <a:solidFill>
            <a:srgbClr val="CAF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anchor="ctr" anchorCtr="0">
            <a:noAutofit/>
          </a:bodyPr>
          <a:lstStyle/>
          <a:p>
            <a:pPr algn="ctr"/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неэлектронных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 хранения и обработки 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данных.  Создание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и биологических 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компьютеров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Прямоугольник 51">
            <a:hlinkClick r:id="rId5" action="ppaction://hlinksldjump"/>
          </p:cNvPr>
          <p:cNvSpPr/>
          <p:nvPr/>
        </p:nvSpPr>
        <p:spPr>
          <a:xfrm>
            <a:off x="5076056" y="3492976"/>
            <a:ext cx="3822824" cy="498275"/>
          </a:xfrm>
          <a:prstGeom prst="rect">
            <a:avLst/>
          </a:prstGeom>
          <a:solidFill>
            <a:srgbClr val="248600"/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НАНОТЕХНОЛОГИИ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0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513"/>
            <a:ext cx="8215370" cy="4862547"/>
          </a:xfrm>
        </p:spPr>
        <p:txBody>
          <a:bodyPr>
            <a:noAutofit/>
          </a:bodyPr>
          <a:lstStyle/>
          <a:p>
            <a:r>
              <a:rPr lang="ru-RU" dirty="0" smtClean="0"/>
              <a:t>Независимо </a:t>
            </a:r>
            <a:r>
              <a:rPr lang="ru-RU" dirty="0"/>
              <a:t>друг от </a:t>
            </a:r>
            <a:r>
              <a:rPr lang="ru-RU" dirty="0" smtClean="0"/>
              <a:t>друга Джон </a:t>
            </a:r>
            <a:r>
              <a:rPr lang="ru-RU" dirty="0"/>
              <a:t>фон </a:t>
            </a:r>
            <a:r>
              <a:rPr lang="ru-RU" dirty="0" smtClean="0"/>
              <a:t>Нейман </a:t>
            </a:r>
            <a:r>
              <a:rPr lang="ru-RU" dirty="0"/>
              <a:t>и </a:t>
            </a:r>
            <a:r>
              <a:rPr lang="ru-RU" dirty="0" smtClean="0"/>
              <a:t>Сергей Алексеевич Лебедев сформулировали </a:t>
            </a:r>
            <a:r>
              <a:rPr lang="ru-RU" b="1" dirty="0" smtClean="0"/>
              <a:t>основополагающие принципы построения компьютеров</a:t>
            </a:r>
            <a:r>
              <a:rPr lang="ru-RU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состав </a:t>
            </a:r>
            <a:r>
              <a:rPr lang="ru-RU" dirty="0"/>
              <a:t>основных компонентов вычислительной машины;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принцип </a:t>
            </a:r>
            <a:r>
              <a:rPr lang="ru-RU" dirty="0"/>
              <a:t>двоичного кодирования;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принцип однородности </a:t>
            </a:r>
            <a:r>
              <a:rPr lang="ru-RU" dirty="0"/>
              <a:t>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принцип </a:t>
            </a:r>
            <a:r>
              <a:rPr lang="ru-RU" dirty="0"/>
              <a:t>адресности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принцип </a:t>
            </a:r>
            <a:r>
              <a:rPr lang="ru-RU" dirty="0"/>
              <a:t>иерархической организации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принцип </a:t>
            </a:r>
            <a:r>
              <a:rPr lang="ru-RU" dirty="0"/>
              <a:t>программного управления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69164"/>
            <a:ext cx="8215370" cy="4862547"/>
          </a:xfrm>
        </p:spPr>
        <p:txBody>
          <a:bodyPr>
            <a:noAutofit/>
          </a:bodyPr>
          <a:lstStyle/>
          <a:p>
            <a:r>
              <a:rPr lang="ru-RU" b="1" dirty="0"/>
              <a:t>Архитектура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 smtClean="0"/>
              <a:t>общие </a:t>
            </a:r>
            <a:r>
              <a:rPr lang="ru-RU" dirty="0"/>
              <a:t>принципы построения компьютера, отражающие программное управление работой и </a:t>
            </a:r>
            <a:r>
              <a:rPr lang="ru-RU" dirty="0" smtClean="0"/>
              <a:t>взаимодействие </a:t>
            </a:r>
            <a:r>
              <a:rPr lang="ru-RU" dirty="0"/>
              <a:t>его основных функциональных узлов. </a:t>
            </a:r>
            <a:r>
              <a:rPr lang="ru-RU" dirty="0" smtClean="0"/>
              <a:t>Архитектура первых компьютеров предполагала взаимодействие </a:t>
            </a:r>
            <a:r>
              <a:rPr lang="ru-RU" dirty="0"/>
              <a:t>всех устройств через процессор и наличие неизменного набора внешних устройств.</a:t>
            </a:r>
          </a:p>
          <a:p>
            <a:r>
              <a:rPr lang="ru-RU" dirty="0"/>
              <a:t>Современные </a:t>
            </a:r>
            <a:r>
              <a:rPr lang="ru-RU" dirty="0" smtClean="0"/>
              <a:t>компьютеры </a:t>
            </a:r>
            <a:r>
              <a:rPr lang="ru-RU" dirty="0"/>
              <a:t>обладают </a:t>
            </a:r>
            <a:r>
              <a:rPr lang="ru-RU" b="1" dirty="0"/>
              <a:t>открытой магистрально-модульной </a:t>
            </a:r>
            <a:r>
              <a:rPr lang="ru-RU" b="1" dirty="0" smtClean="0"/>
              <a:t>архитектурой </a:t>
            </a:r>
            <a:r>
              <a:rPr lang="ru-RU" dirty="0" smtClean="0"/>
              <a:t>– устройства </a:t>
            </a:r>
            <a:r>
              <a:rPr lang="ru-RU" dirty="0" smtClean="0"/>
              <a:t>взаимодействуют </a:t>
            </a:r>
            <a:r>
              <a:rPr lang="ru-RU" dirty="0"/>
              <a:t>через </a:t>
            </a:r>
            <a:r>
              <a:rPr lang="ru-RU" dirty="0" smtClean="0"/>
              <a:t>шину, что </a:t>
            </a:r>
            <a:r>
              <a:rPr lang="ru-RU" dirty="0"/>
              <a:t>способствует оптимизации процессов </a:t>
            </a:r>
            <a:r>
              <a:rPr lang="ru-RU" dirty="0" smtClean="0"/>
              <a:t>внутреннего обмена информацией.</a:t>
            </a:r>
          </a:p>
          <a:p>
            <a:r>
              <a:rPr lang="ru-RU" dirty="0" smtClean="0"/>
              <a:t>Современная архитектура позволяет легко </a:t>
            </a:r>
            <a:r>
              <a:rPr lang="ru-RU" dirty="0"/>
              <a:t>изменить конфигурацию компьютера путём подключения к шине новых или замены старых внешних устройств.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733603" y="5265813"/>
            <a:ext cx="215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64 Кб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1052513"/>
            <a:ext cx="82766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Перечислите основные фундаментальные идеи, лежащие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основе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компьютеров.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Перечислите положительные и отрицательные стороны двоичного представления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информации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чём состоит суть принципа адресности памяти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некотором царстве, в некотором государстве, в некотором  НИИ создали компьютер «Магия-7», соблюдая все принципы Неймана-Лебедева. Память «Магии-7» разделили на сегменты, а сегменты на ячейки. Адрес сегмента – однозначное шестнадцатеричное число. Смещение – трехзначное шестнадцатеричное число. Оцените размер памяти компьютера «Магия-7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чём главное достоинство магистрально-модульной архитектуры?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твет2"/>
          <p:cNvSpPr/>
          <p:nvPr/>
        </p:nvSpPr>
        <p:spPr>
          <a:xfrm>
            <a:off x="6732240" y="5229256"/>
            <a:ext cx="2155620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5597542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http://3.bp.blogspot.com/-0BljFZ8wcGI/VccXT4qYnuI/AAAAAAAAQ4I/6hhIl3JjOmU</a:t>
            </a:r>
            <a:r>
              <a:rPr lang="ru-RU" sz="1000" dirty="0" smtClean="0"/>
              <a:t>/</a:t>
            </a:r>
            <a:br>
              <a:rPr lang="ru-RU" sz="1000" dirty="0" smtClean="0"/>
            </a:br>
            <a:r>
              <a:rPr lang="ru-RU" sz="1000" dirty="0" smtClean="0"/>
              <a:t>s1600</a:t>
            </a:r>
            <a:r>
              <a:rPr lang="ru-RU" sz="1000" dirty="0"/>
              <a:t>/%25D0%25BD%25D0%25B5%25D0%25B9%25D0%25BC%25D0%25B0%25D0%25BD.jpg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http://www.dev.daily_hero.idefa.ru/upload/iblock/338/338650330148463f6ea3164c63ca55cb.jpg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http://tvgold-online.ru/uploads/posts/2014-08/1407262436_informaciya.jpg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http://st03.kakprosto.ru/tumb/680/images/article/2011/3/9/1_525502e75afa7525502e75afe6.jpg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http://pashap.ru/wp-content/uploads/2015/12/matplata-elbrus-e1450092635596.jpg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http://hq-oboi.ru/photo/demontazh_processora_1920x1200.jpg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http://dokak.ru/uploads/posts/2013-03-01/image_4566.jpg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http://rd5.ru/files/articles/art2290.jpg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http://batona.net/uploads/posts/2013-10/1383130219_1.jpg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http://www.petelin.ru/pcmagic/lesson10/1.gif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http://img.anews.com/media/posts/images/20141119/9dfa4df0c19b4167af17463e173fb4b5.jpg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http://ternarycomp.cs.msu.ru/images/setun/p04.jpg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http://elektroas.ru/wp-content/uploads/2010/02/razvitie-nanotehnologij.jpg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000" dirty="0"/>
              <a:t>http://fm.cnbc.com/applications/cnbc.com/resources/img/editorial/2013/08/14/100963200-172195324.1910x1000.jpg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000" dirty="0"/>
          </a:p>
          <a:p>
            <a:pPr marL="177800" indent="-177800">
              <a:buFont typeface="Arial" pitchFamily="34" charset="0"/>
              <a:buChar char="•"/>
            </a:pP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Неймана-Лебедева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521277"/>
            <a:ext cx="492922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Фундаментальные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идеи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(принципы) компьютерных наук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независимо друг от друга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сформулировали Джон фон Нейман и Сергей Алексеевич Лебедев. 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755650" y="4320377"/>
            <a:ext cx="4685162" cy="1666094"/>
            <a:chOff x="12426366" y="2662702"/>
            <a:chExt cx="4685162" cy="1666094"/>
          </a:xfrm>
        </p:grpSpPr>
        <p:sp>
          <p:nvSpPr>
            <p:cNvPr id="24" name="Овал 23"/>
            <p:cNvSpPr/>
            <p:nvPr/>
          </p:nvSpPr>
          <p:spPr>
            <a:xfrm>
              <a:off x="12426366" y="3024473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5" name="Группа 7"/>
            <p:cNvGrpSpPr/>
            <p:nvPr/>
          </p:nvGrpSpPr>
          <p:grpSpPr>
            <a:xfrm>
              <a:off x="12431528" y="2662702"/>
              <a:ext cx="4680000" cy="1534423"/>
              <a:chOff x="8953216" y="2946788"/>
              <a:chExt cx="3374786" cy="1534423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8953216" y="2946788"/>
                <a:ext cx="337478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8953216" y="4481211"/>
                <a:ext cx="337478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Подзаголовок 5"/>
            <p:cNvSpPr txBox="1">
              <a:spLocks/>
            </p:cNvSpPr>
            <p:nvPr/>
          </p:nvSpPr>
          <p:spPr>
            <a:xfrm>
              <a:off x="13198882" y="2686813"/>
              <a:ext cx="3912646" cy="164198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Принцип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 основное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исходное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положение какой-нибудь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теории, учения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науки и пр.</a:t>
              </a: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7" t="7419" r="3042" b="9716"/>
          <a:stretch/>
        </p:blipFill>
        <p:spPr>
          <a:xfrm>
            <a:off x="5643570" y="1357298"/>
            <a:ext cx="3184397" cy="47149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4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Основоположники ЭВМ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1052513"/>
            <a:ext cx="56081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Джон фон Нейман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1903-1957) –американский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учёный, сделавший важный вклад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 математики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физики. В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1946 г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анализируя сильные и слабые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стороны </a:t>
            </a:r>
            <a:r>
              <a:rPr lang="ru-RU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ЭНИАКа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совместно 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коллегами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пришёл 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идее нового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типа организации ЭВМ.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14763"/>
          <a:stretch/>
        </p:blipFill>
        <p:spPr>
          <a:xfrm>
            <a:off x="642910" y="1052513"/>
            <a:ext cx="2419832" cy="2447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019996"/>
            <a:ext cx="2416203" cy="2416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292796" y="4019996"/>
            <a:ext cx="56076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Сергей Алексеевич Лебедев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(1902-1974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– главный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первой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отечественной вычислительной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машины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МЭСМ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проектов компьютеров серии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БЭСМ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(Большая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Электронная Счётная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Машина), и принципиальных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положений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Эльбрус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1886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7" t="9540" b="9451"/>
          <a:stretch/>
        </p:blipFill>
        <p:spPr>
          <a:xfrm>
            <a:off x="611188" y="2276873"/>
            <a:ext cx="1165151" cy="43204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Неймана-Лебедева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650" y="1052513"/>
            <a:ext cx="8132210" cy="1224359"/>
          </a:xfrm>
        </p:spPr>
        <p:txBody>
          <a:bodyPr/>
          <a:lstStyle/>
          <a:p>
            <a:pPr indent="0"/>
            <a:r>
              <a:rPr lang="ru-RU" dirty="0" smtClean="0"/>
              <a:t>Сформулированные </a:t>
            </a:r>
            <a:r>
              <a:rPr lang="ru-RU" dirty="0"/>
              <a:t>в середине прошлого </a:t>
            </a:r>
            <a:r>
              <a:rPr lang="ru-RU" dirty="0" smtClean="0"/>
              <a:t>века, </a:t>
            </a:r>
            <a:r>
              <a:rPr lang="ru-RU" b="1" dirty="0" smtClean="0"/>
              <a:t>базовые </a:t>
            </a:r>
            <a:r>
              <a:rPr lang="ru-RU" b="1" dirty="0"/>
              <a:t>принципы </a:t>
            </a:r>
            <a:r>
              <a:rPr lang="ru-RU" dirty="0" smtClean="0"/>
              <a:t>построения ЭВМ </a:t>
            </a:r>
            <a:r>
              <a:rPr lang="ru-RU" dirty="0"/>
              <a:t>не </a:t>
            </a:r>
            <a:r>
              <a:rPr lang="ru-RU" dirty="0" smtClean="0"/>
              <a:t>утратили </a:t>
            </a:r>
            <a:r>
              <a:rPr lang="ru-RU" dirty="0"/>
              <a:t>свою актуальность и в наши дни</a:t>
            </a:r>
            <a:r>
              <a:rPr lang="ru-RU" dirty="0" smtClean="0"/>
              <a:t>.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224550927"/>
              </p:ext>
            </p:extLst>
          </p:nvPr>
        </p:nvGraphicFramePr>
        <p:xfrm>
          <a:off x="539552" y="2063187"/>
          <a:ext cx="8281987" cy="4747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3900" y="232767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1447" y="309115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9159" y="383558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4960" y="458118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9229" y="534842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50" y="609596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схема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70490" y="1052513"/>
            <a:ext cx="8341305" cy="1837971"/>
            <a:chOff x="2907950" y="4754669"/>
            <a:chExt cx="8341305" cy="1837971"/>
          </a:xfrm>
        </p:grpSpPr>
        <p:sp>
          <p:nvSpPr>
            <p:cNvPr id="5" name="Овал 4"/>
            <p:cNvSpPr/>
            <p:nvPr/>
          </p:nvSpPr>
          <p:spPr>
            <a:xfrm>
              <a:off x="2943333" y="5110517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07950" y="4754669"/>
              <a:ext cx="8317370" cy="1512391"/>
              <a:chOff x="2085684" y="5038755"/>
              <a:chExt cx="5997717" cy="151239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085684" y="6551146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57713" y="4792440"/>
              <a:ext cx="7591542" cy="180020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Устройство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способное производить автоматические вычисления, должно иметь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набор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компонентов: блок обработки данных, блок управления, блок памяти, блоки ввода/вывода информации.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95515" y="392707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110010111011000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03147" y="425658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110010111011000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895514" y="4360071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110010111011000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649202" y="388724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110010111011000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4363590" y="405190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352922" y="520983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879571" y="38409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110010111011000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87203" y="417047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110010111011000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879570" y="4273961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110010111011000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633258" y="380113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110010111011000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4464665" y="404211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4402761" y="519177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110001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54823" y="4948158"/>
            <a:ext cx="1800000" cy="82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Устройство</a:t>
            </a:r>
          </a:p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48326" y="2688064"/>
            <a:ext cx="1800000" cy="82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Устройство</a:t>
            </a:r>
          </a:p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вывода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719179" y="3827061"/>
            <a:ext cx="1800000" cy="82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Внешняя</a:t>
            </a:r>
          </a:p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73125" y="3827061"/>
            <a:ext cx="1800000" cy="82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ОЗУ, ПЗУ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2981796" y="4040373"/>
            <a:ext cx="9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2981796" y="4458627"/>
            <a:ext cx="9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5746151" y="4040373"/>
            <a:ext cx="9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746151" y="4458378"/>
            <a:ext cx="9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4986425" y="3513848"/>
            <a:ext cx="0" cy="306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4990343" y="4636283"/>
            <a:ext cx="0" cy="312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4215" y="6039442"/>
            <a:ext cx="4191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Информационные потоки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трелка влево 42"/>
          <p:cNvSpPr/>
          <p:nvPr/>
        </p:nvSpPr>
        <p:spPr>
          <a:xfrm>
            <a:off x="2979916" y="4137641"/>
            <a:ext cx="969631" cy="244875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лево 43"/>
          <p:cNvSpPr/>
          <p:nvPr/>
        </p:nvSpPr>
        <p:spPr>
          <a:xfrm flipH="1">
            <a:off x="5752585" y="4108219"/>
            <a:ext cx="969631" cy="244875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лево 44"/>
          <p:cNvSpPr/>
          <p:nvPr/>
        </p:nvSpPr>
        <p:spPr>
          <a:xfrm rot="16200000" flipH="1">
            <a:off x="4591268" y="3498115"/>
            <a:ext cx="306051" cy="337518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лево 45"/>
          <p:cNvSpPr/>
          <p:nvPr/>
        </p:nvSpPr>
        <p:spPr>
          <a:xfrm rot="5400000" flipH="1" flipV="1">
            <a:off x="4594177" y="4658686"/>
            <a:ext cx="294955" cy="285694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669198" y="6302241"/>
            <a:ext cx="4030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05227" y="6008663"/>
            <a:ext cx="3405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процессами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Стрелка влево 48"/>
          <p:cNvSpPr/>
          <p:nvPr/>
        </p:nvSpPr>
        <p:spPr>
          <a:xfrm flipH="1">
            <a:off x="4819288" y="6182995"/>
            <a:ext cx="414005" cy="186823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46627" y="3827061"/>
            <a:ext cx="1800000" cy="82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  <a:p>
            <a:pPr algn="ctr"/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АЛУ, УУ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0490" y="2630988"/>
            <a:ext cx="8322685" cy="40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repeatCount="200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30139 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9" y="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2000" accel="50000" decel="5000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4.44444E-6 L 0.30156 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2000" accel="50000" decel="5000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-1.85185E-6 L 0.30486 -0.0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3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2000" accel="50000" decel="5000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2222E-6 -1.85185E-6 L -0.30104 0.006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52" y="3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repeatCount="2000" accel="50000" decel="5000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94444E-6 -2.59259E-6 L -0.00174 -0.164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821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2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22 -0.01111 L 0.00122 -0.168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  <p:bldP spid="42" grpId="0"/>
      <p:bldP spid="43" grpId="0" animBg="1"/>
      <p:bldP spid="44" grpId="0" animBg="1"/>
      <p:bldP spid="45" grpId="0" animBg="1"/>
      <p:bldP spid="46" grpId="0" animBg="1"/>
      <p:bldP spid="48" grpId="0"/>
      <p:bldP spid="4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873" y="2442362"/>
            <a:ext cx="8281987" cy="40681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/>
              <a:t>арифметико-логическое устройство </a:t>
            </a:r>
            <a:r>
              <a:rPr lang="ru-RU" dirty="0" smtClean="0"/>
              <a:t>(АЛУ)</a:t>
            </a:r>
            <a:r>
              <a:rPr lang="en-US" dirty="0" smtClean="0"/>
              <a:t> </a:t>
            </a:r>
            <a:r>
              <a:rPr lang="ru-RU" dirty="0" smtClean="0"/>
              <a:t>выполняет </a:t>
            </a:r>
            <a:r>
              <a:rPr lang="ru-RU" dirty="0"/>
              <a:t>обработку </a:t>
            </a:r>
            <a:r>
              <a:rPr lang="ru-RU" dirty="0" smtClean="0"/>
              <a:t>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/>
              <a:t>устройство управления </a:t>
            </a:r>
            <a:r>
              <a:rPr lang="ru-RU" dirty="0"/>
              <a:t>(УУ</a:t>
            </a:r>
            <a:r>
              <a:rPr lang="ru-RU" dirty="0" smtClean="0"/>
              <a:t>) обеспечивает выполнение программы и организует </a:t>
            </a:r>
            <a:r>
              <a:rPr lang="ru-RU" dirty="0"/>
              <a:t>согласованное </a:t>
            </a:r>
            <a:r>
              <a:rPr lang="ru-RU" dirty="0" smtClean="0"/>
              <a:t>взаимодействие </a:t>
            </a:r>
            <a:r>
              <a:rPr lang="ru-RU" dirty="0"/>
              <a:t>всех </a:t>
            </a:r>
            <a:r>
              <a:rPr lang="ru-RU" dirty="0" smtClean="0"/>
              <a:t>узлов компьютера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189" y="1071546"/>
            <a:ext cx="82819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– информационный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центр. Управляет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всеми процессами 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пропускает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через себя все информационные потоки.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1950" algn="just"/>
            <a:r>
              <a:rPr lang="ru-RU" sz="2400" b="1" dirty="0" smtClean="0"/>
              <a:t>Составные </a:t>
            </a:r>
            <a:r>
              <a:rPr lang="ru-RU" sz="2400" b="1" dirty="0"/>
              <a:t>блоки процессора</a:t>
            </a:r>
            <a:r>
              <a:rPr lang="ru-RU" sz="2400" dirty="0"/>
              <a:t>: </a:t>
            </a:r>
          </a:p>
          <a:p>
            <a:pPr indent="361950" algn="just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55650" y="4306849"/>
            <a:ext cx="8136000" cy="2311439"/>
            <a:chOff x="755650" y="4306849"/>
            <a:chExt cx="8136000" cy="2311439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43" b="38888"/>
            <a:stretch/>
          </p:blipFill>
          <p:spPr>
            <a:xfrm>
              <a:off x="755650" y="4306849"/>
              <a:ext cx="7007142" cy="2311439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163087" y="4314304"/>
              <a:ext cx="1728563" cy="229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844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компонентов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64756"/>
              </p:ext>
            </p:extLst>
          </p:nvPr>
        </p:nvGraphicFramePr>
        <p:xfrm>
          <a:off x="784481" y="1051284"/>
          <a:ext cx="8080221" cy="397145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90285">
                  <a:extLst>
                    <a:ext uri="{9D8B030D-6E8A-4147-A177-3AD203B41FA5}">
                      <a16:colId xmlns:a16="http://schemas.microsoft.com/office/drawing/2014/main" val="2975745414"/>
                    </a:ext>
                  </a:extLst>
                </a:gridCol>
                <a:gridCol w="1931787">
                  <a:extLst>
                    <a:ext uri="{9D8B030D-6E8A-4147-A177-3AD203B41FA5}">
                      <a16:colId xmlns:a16="http://schemas.microsoft.com/office/drawing/2014/main" val="2119308519"/>
                    </a:ext>
                  </a:extLst>
                </a:gridCol>
                <a:gridCol w="3358149">
                  <a:extLst>
                    <a:ext uri="{9D8B030D-6E8A-4147-A177-3AD203B41FA5}">
                      <a16:colId xmlns:a16="http://schemas.microsoft.com/office/drawing/2014/main" val="2729297006"/>
                    </a:ext>
                  </a:extLst>
                </a:gridCol>
              </a:tblGrid>
              <a:tr h="1310335">
                <a:tc gridSpan="3"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хранение исходных данных, промежуточных </a:t>
                      </a:r>
                      <a:b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величин и результатов обработки информации, </a:t>
                      </a:r>
                      <a:b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программы обработки информации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06359"/>
                  </a:ext>
                </a:extLst>
              </a:tr>
              <a:tr h="435774">
                <a:tc gridSpan="2"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Внутренняя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Внешняя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предназначена для длительного хранения программ и данных </a:t>
                      </a:r>
                      <a:b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периоды между сеансами обработки</a:t>
                      </a:r>
                    </a:p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920606"/>
                  </a:ext>
                </a:extLst>
              </a:tr>
              <a:tr h="2075863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ОЗУ</a:t>
                      </a:r>
                    </a:p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временное хранение программ и данных в процессе обработки 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ПЗУ</a:t>
                      </a:r>
                    </a:p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программа начальной загрузки компьютера 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284437"/>
                  </a:ext>
                </a:extLst>
              </a:tr>
            </a:tbl>
          </a:graphicData>
        </a:graphic>
      </p:graphicFrame>
      <p:grpSp>
        <p:nvGrpSpPr>
          <p:cNvPr id="14" name="Группа 13"/>
          <p:cNvGrpSpPr/>
          <p:nvPr/>
        </p:nvGrpSpPr>
        <p:grpSpPr>
          <a:xfrm>
            <a:off x="619839" y="5286388"/>
            <a:ext cx="8268021" cy="1074420"/>
            <a:chOff x="2938781" y="5137123"/>
            <a:chExt cx="8268021" cy="1074420"/>
          </a:xfrm>
        </p:grpSpPr>
        <p:sp>
          <p:nvSpPr>
            <p:cNvPr id="15" name="Овал 14"/>
            <p:cNvSpPr/>
            <p:nvPr/>
          </p:nvSpPr>
          <p:spPr>
            <a:xfrm>
              <a:off x="2938781" y="5317143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17" name="Подзаголовок 5"/>
            <p:cNvSpPr txBox="1">
              <a:spLocks/>
            </p:cNvSpPr>
            <p:nvPr/>
          </p:nvSpPr>
          <p:spPr>
            <a:xfrm>
              <a:off x="3717774" y="5137123"/>
              <a:ext cx="7489028" cy="107442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Кроме представленного деления памяти, различают энергозависимую память и энергонезависимую. Какая часть памяти является энергозависимой?</a:t>
              </a:r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9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компонентов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 rot="16200000">
            <a:off x="5471586" y="3336775"/>
            <a:ext cx="5015363" cy="8183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1073" y="1631144"/>
            <a:ext cx="4461425" cy="76944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Мышь, джойстик, графический планшет, сенсорный экран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1073" y="2993710"/>
            <a:ext cx="4464422" cy="76944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Сканер, фотоаппарат, видео-камера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1091073" y="3829273"/>
            <a:ext cx="4896470" cy="79231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звуковой информации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1073" y="4444577"/>
            <a:ext cx="4489036" cy="43088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Микрофон, диктофон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1091073" y="4901466"/>
            <a:ext cx="4896470" cy="79231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Игровые устройства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1073" y="5484174"/>
            <a:ext cx="4489036" cy="76944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Джойстик, руль, световой пистолет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1091073" y="1052516"/>
            <a:ext cx="4868859" cy="79231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Указательные (координатные)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трелка вправо 17"/>
          <p:cNvSpPr/>
          <p:nvPr/>
        </p:nvSpPr>
        <p:spPr>
          <a:xfrm>
            <a:off x="1091073" y="2358741"/>
            <a:ext cx="4896470" cy="79231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графической информации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1091073" y="3451617"/>
            <a:ext cx="4896470" cy="79231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1091073" y="4241595"/>
            <a:ext cx="4896470" cy="79231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елка вправо 27"/>
          <p:cNvSpPr/>
          <p:nvPr/>
        </p:nvSpPr>
        <p:spPr>
          <a:xfrm>
            <a:off x="1091073" y="1888158"/>
            <a:ext cx="4868859" cy="79231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1091073" y="2680468"/>
            <a:ext cx="4896470" cy="79231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4296568" y="3097860"/>
            <a:ext cx="5015362" cy="12961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обработки информации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769289" y="1429993"/>
            <a:ext cx="50366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3" grpId="0" animBg="1"/>
      <p:bldP spid="18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11820</TotalTime>
  <Words>1395</Words>
  <Application>Microsoft Office PowerPoint</Application>
  <PresentationFormat>Экран (4:3)</PresentationFormat>
  <Paragraphs>292</Paragraphs>
  <Slides>26</Slides>
  <Notes>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PragmaticaCSanPin-Bold</vt:lpstr>
      <vt:lpstr>PragmaticaCSanPin-Regular</vt:lpstr>
      <vt:lpstr>SchoolBookCSanPin-Bold</vt:lpstr>
      <vt:lpstr>SchoolBookCSanPin-Regular</vt:lpstr>
      <vt:lpstr>Тема Office</vt:lpstr>
      <vt:lpstr>ОСНОВОПОЛАГАЮЩИЕ ПРИНЦИПЫ УСТРОЙСТВА ЭВМ</vt:lpstr>
      <vt:lpstr>Ключевые слова</vt:lpstr>
      <vt:lpstr>Принципы Неймана-Лебедева</vt:lpstr>
      <vt:lpstr>Основоположники ЭВМ</vt:lpstr>
      <vt:lpstr>Принципы Неймана-Лебедева</vt:lpstr>
      <vt:lpstr>Функциональная схема</vt:lpstr>
      <vt:lpstr>Состав компонентов</vt:lpstr>
      <vt:lpstr>Состав компонентов</vt:lpstr>
      <vt:lpstr>Состав компонентов</vt:lpstr>
      <vt:lpstr>Состав компонентов</vt:lpstr>
      <vt:lpstr>Принцип двоичного кодирования</vt:lpstr>
      <vt:lpstr>Троичный компьютер «СЕТУНЬ»</vt:lpstr>
      <vt:lpstr>Принцип однородности памяти</vt:lpstr>
      <vt:lpstr>Принцип адресности памяти</vt:lpstr>
      <vt:lpstr>Принцип иерархичности памяти</vt:lpstr>
      <vt:lpstr>Принцип иерархичности памяти</vt:lpstr>
      <vt:lpstr>Принцип программного управления</vt:lpstr>
      <vt:lpstr>Принцип программного управления</vt:lpstr>
      <vt:lpstr>Архитектура компьютера</vt:lpstr>
      <vt:lpstr>Архитектура компьютера</vt:lpstr>
      <vt:lpstr>Архитектура компьютера</vt:lpstr>
      <vt:lpstr>Направления развития</vt:lpstr>
      <vt:lpstr>Самое главное</vt:lpstr>
      <vt:lpstr>Самое главное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Елена Мирончик</cp:lastModifiedBy>
  <cp:revision>688</cp:revision>
  <dcterms:modified xsi:type="dcterms:W3CDTF">2017-02-23T08:20:57Z</dcterms:modified>
</cp:coreProperties>
</file>