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8" r:id="rId3"/>
    <p:sldId id="315" r:id="rId4"/>
    <p:sldId id="318" r:id="rId5"/>
    <p:sldId id="319" r:id="rId6"/>
    <p:sldId id="329" r:id="rId7"/>
    <p:sldId id="320" r:id="rId8"/>
    <p:sldId id="322" r:id="rId9"/>
    <p:sldId id="328" r:id="rId10"/>
    <p:sldId id="331" r:id="rId11"/>
    <p:sldId id="324" r:id="rId12"/>
    <p:sldId id="325" r:id="rId13"/>
    <p:sldId id="326" r:id="rId14"/>
    <p:sldId id="330" r:id="rId15"/>
    <p:sldId id="314" r:id="rId16"/>
    <p:sldId id="334" r:id="rId17"/>
    <p:sldId id="271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26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orient="horz" pos="4065">
          <p15:clr>
            <a:srgbClr val="A4A3A4"/>
          </p15:clr>
        </p15:guide>
        <p15:guide id="6" pos="56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  <a:srgbClr val="BBB423"/>
    <a:srgbClr val="D9D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-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6" autoAdjust="0"/>
    <p:restoredTop sz="89196" autoAdjust="0"/>
  </p:normalViewPr>
  <p:slideViewPr>
    <p:cSldViewPr>
      <p:cViewPr varScale="1">
        <p:scale>
          <a:sx n="62" d="100"/>
          <a:sy n="62" d="100"/>
        </p:scale>
        <p:origin x="744" y="60"/>
      </p:cViewPr>
      <p:guideLst>
        <p:guide orient="horz" pos="2160"/>
        <p:guide pos="2926"/>
        <p:guide pos="385"/>
        <p:guide orient="horz" pos="663"/>
        <p:guide orient="horz" pos="4065"/>
        <p:guide pos="56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7962"/>
    </p:cViewPr>
  </p:sorterViewPr>
  <p:notesViewPr>
    <p:cSldViewPr>
      <p:cViewPr varScale="1">
        <p:scale>
          <a:sx n="83" d="100"/>
          <a:sy n="83" d="100"/>
        </p:scale>
        <p:origin x="-165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91728-1E6F-4D38-A709-202A381AACD1}" type="datetimeFigureOut">
              <a:rPr lang="ru-RU" smtClean="0"/>
              <a:pPr/>
              <a:t>23.02.2017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E11E7-4FA8-414C-A763-02B4941B0BA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32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DECFB-AFAA-43A6-80AE-F6B6BF481728}" type="datetimeFigureOut">
              <a:rPr lang="ru-RU" smtClean="0"/>
              <a:pPr/>
              <a:t>23.02.2017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705C0-65DE-437A-8D67-B1204842C6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23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Комментарии.</a:t>
            </a:r>
          </a:p>
          <a:p>
            <a:r>
              <a:rPr lang="ru-RU" b="0" dirty="0" err="1" smtClean="0"/>
              <a:t>Тригеры</a:t>
            </a:r>
            <a:r>
              <a:rPr lang="ru-RU" b="0" dirty="0" smtClean="0"/>
              <a:t> – кнопки </a:t>
            </a:r>
            <a:r>
              <a:rPr lang="en-US" b="0" dirty="0" smtClean="0"/>
              <a:t>Windows, Linux</a:t>
            </a:r>
            <a:endParaRPr lang="ru-RU" b="0" dirty="0" smtClean="0"/>
          </a:p>
          <a:p>
            <a:r>
              <a:rPr lang="ru-RU" b="0" dirty="0" smtClean="0"/>
              <a:t>Переход на следующий  слайд – пробел</a:t>
            </a:r>
          </a:p>
          <a:p>
            <a:r>
              <a:rPr lang="ru-RU" b="0" dirty="0" smtClean="0"/>
              <a:t>Гиперссылка  - на скрытый слайд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5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Комментарии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Триггер - диск </a:t>
            </a:r>
          </a:p>
          <a:p>
            <a:r>
              <a:rPr lang="ru-RU" dirty="0" smtClean="0"/>
              <a:t>Ответ:  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на файл, размером 130 Кбайт, будет отведено 3 кластера по 64 </a:t>
            </a:r>
            <a:r>
              <a:rPr lang="ru-RU" sz="1200" dirty="0" err="1" smtClean="0">
                <a:latin typeface="Arial" pitchFamily="34" charset="0"/>
                <a:cs typeface="Arial" pitchFamily="34" charset="0"/>
              </a:rPr>
              <a:t>Кбайта</a:t>
            </a:r>
            <a:r>
              <a:rPr lang="ru-RU" sz="1200" dirty="0" smtClean="0">
                <a:latin typeface="Arial" pitchFamily="34" charset="0"/>
                <a:cs typeface="Arial" pitchFamily="34" charset="0"/>
              </a:rPr>
              <a:t>, при этом 3-й кластер будет считаться занятым, хотя, фактически, значительная его часть использоваться не будет.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7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Комментарии</a:t>
            </a:r>
          </a:p>
          <a:p>
            <a:r>
              <a:rPr lang="ru-RU" dirty="0" smtClean="0"/>
              <a:t>Решение на следующем слайде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Комментарии</a:t>
            </a:r>
            <a:r>
              <a:rPr lang="ru-RU" b="1" dirty="0" smtClean="0"/>
              <a:t>. </a:t>
            </a:r>
          </a:p>
          <a:p>
            <a:pPr marL="228600" indent="-228600">
              <a:buAutoNum type="arabicPeriod"/>
            </a:pPr>
            <a:r>
              <a:rPr lang="ru-RU" dirty="0" smtClean="0"/>
              <a:t>Д</a:t>
            </a:r>
            <a:r>
              <a:rPr lang="ru-RU" dirty="0" smtClean="0"/>
              <a:t>. Менделеев не получал Нобелевскую </a:t>
            </a:r>
            <a:r>
              <a:rPr lang="ru-RU" dirty="0" smtClean="0"/>
              <a:t>премию</a:t>
            </a:r>
          </a:p>
          <a:p>
            <a:pPr marL="228600" indent="-228600">
              <a:buAutoNum type="arabicPeriod"/>
            </a:pPr>
            <a:r>
              <a:rPr lang="ru-RU" dirty="0" smtClean="0"/>
              <a:t>При решении считать, что дерево каталогов не содержит </a:t>
            </a:r>
            <a:r>
              <a:rPr lang="ru-RU" baseline="0" dirty="0" smtClean="0"/>
              <a:t>папок с одинаковыми именами. 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111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071670" y="0"/>
            <a:ext cx="707233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2071670" y="2285992"/>
            <a:ext cx="7072330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071670" y="857233"/>
            <a:ext cx="6715172" cy="3214709"/>
          </a:xfrm>
        </p:spPr>
        <p:txBody>
          <a:bodyPr rIns="0" anchor="b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071670" y="4214818"/>
            <a:ext cx="6715172" cy="1643074"/>
          </a:xfrm>
        </p:spPr>
        <p:txBody>
          <a:bodyPr rIns="0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6000768"/>
            <a:ext cx="207167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400" b="1" cap="none" spc="0" dirty="0" smtClean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10 класс</a:t>
            </a:r>
            <a:endParaRPr lang="ru-RU" sz="3400" b="1" cap="none" spc="0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572264" y="214290"/>
            <a:ext cx="221457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Информатика</a:t>
            </a:r>
            <a:endParaRPr lang="ru-RU" sz="2400" b="0" cap="none" spc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2285992"/>
            <a:ext cx="2071670" cy="180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 descr="C:\Ирина\фото\Выпускной\логотип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5984" y="5929330"/>
            <a:ext cx="2075784" cy="678995"/>
          </a:xfrm>
          <a:prstGeom prst="rect">
            <a:avLst/>
          </a:prstGeom>
          <a:noFill/>
        </p:spPr>
      </p:pic>
      <p:pic>
        <p:nvPicPr>
          <p:cNvPr id="1026" name="Picture 2" descr="C:\Documents and Settings\Администратор.HOME-FDD52612A3\Рабочий стол\Ирина_Раб стол\10-2\01.bmp"/>
          <p:cNvPicPr>
            <a:picLocks noChangeAspect="1" noChangeArrowheads="1"/>
          </p:cNvPicPr>
          <p:nvPr userDrawn="1"/>
        </p:nvPicPr>
        <p:blipFill>
          <a:blip r:embed="rId3"/>
          <a:srcRect l="2674" r="1625"/>
          <a:stretch>
            <a:fillRect/>
          </a:stretch>
        </p:blipFill>
        <p:spPr bwMode="auto">
          <a:xfrm>
            <a:off x="0" y="2285992"/>
            <a:ext cx="2068776" cy="180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/>
            </a:lvl1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 userDrawn="1"/>
        </p:nvSpPr>
        <p:spPr>
          <a:xfrm>
            <a:off x="8143900" y="214290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 userDrawn="1"/>
        </p:nvSpPr>
        <p:spPr>
          <a:xfrm>
            <a:off x="8143900" y="214290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150790"/>
            <a:ext cx="810838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01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2071670" y="2285992"/>
            <a:ext cx="7072330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071670" y="857233"/>
            <a:ext cx="6715172" cy="3214709"/>
          </a:xfrm>
        </p:spPr>
        <p:txBody>
          <a:bodyPr anchor="b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071670" y="4214818"/>
            <a:ext cx="6715172" cy="1643074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2285992"/>
            <a:ext cx="2071670" cy="180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52736"/>
            <a:ext cx="8215369" cy="48051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14348" y="1600200"/>
            <a:ext cx="37814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05348" y="1600200"/>
            <a:ext cx="37814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14348" y="1195404"/>
            <a:ext cx="37830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14348" y="1835166"/>
            <a:ext cx="3783040" cy="4522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02274" y="1195404"/>
            <a:ext cx="37845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902274" y="1835166"/>
            <a:ext cx="3784526" cy="4522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5910280"/>
            <a:ext cx="9144000" cy="5000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70" cy="4643470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2050" name="Picture 2" descr="C:\Documents and Settings\Администратор.HOME-FDD52612A3\Рабочий стол\земля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5016"/>
            <a:ext cx="862841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5910280"/>
            <a:ext cx="9144000" cy="5000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70" cy="4643470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2050" name="Picture 2" descr="C:\Documents and Settings\Администратор.HOME-FDD52612A3\Рабочий стол\земля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5016"/>
            <a:ext cx="862841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244950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42910" y="1071546"/>
            <a:ext cx="8215369" cy="5286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42910" y="0"/>
            <a:ext cx="700120" cy="107722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r"/>
            <a:r>
              <a:rPr lang="ru-RU" sz="100" dirty="0" smtClean="0">
                <a:solidFill>
                  <a:schemeClr val="bg1"/>
                </a:solidFill>
              </a:rPr>
              <a:t>МК</a:t>
            </a:r>
            <a:endParaRPr lang="ru-RU" sz="1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2" r:id="rId5"/>
    <p:sldLayoutId id="2147483653" r:id="rId6"/>
    <p:sldLayoutId id="2147483656" r:id="rId7"/>
    <p:sldLayoutId id="2147483657" r:id="rId8"/>
    <p:sldLayoutId id="2147483654" r:id="rId9"/>
    <p:sldLayoutId id="2147483662" r:id="rId10"/>
    <p:sldLayoutId id="2147483661" r:id="rId11"/>
    <p:sldLayoutId id="2147483660" r:id="rId12"/>
    <p:sldLayoutId id="2147483655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70C0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358775" algn="just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slide" Target="slide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71670" y="857233"/>
            <a:ext cx="6858048" cy="3214709"/>
          </a:xfrm>
        </p:spPr>
        <p:txBody>
          <a:bodyPr>
            <a:normAutofit/>
          </a:bodyPr>
          <a:lstStyle/>
          <a:p>
            <a:pPr>
              <a:tabLst>
                <a:tab pos="534988" algn="l"/>
              </a:tabLst>
            </a:pPr>
            <a:r>
              <a:rPr lang="ru-RU" dirty="0" smtClean="0"/>
              <a:t>ФАЙЛОВАЯ СИСТЕМА КОМПЬЮТЕРА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mtClean="0"/>
              <a:t>КОМПЬЮТЕР И ЕГО ПРОГРАММНОЕ ОБЕСПЕЧЕНИЕ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Файловая структура диска</a:t>
            </a:r>
            <a:endParaRPr lang="ru-RU" dirty="0"/>
          </a:p>
        </p:txBody>
      </p:sp>
      <p:sp>
        <p:nvSpPr>
          <p:cNvPr id="3" name="Подзаголовок 5"/>
          <p:cNvSpPr txBox="1">
            <a:spLocks/>
          </p:cNvSpPr>
          <p:nvPr/>
        </p:nvSpPr>
        <p:spPr>
          <a:xfrm>
            <a:off x="1428728" y="1071546"/>
            <a:ext cx="7358113" cy="928694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lvl="0" algn="just">
              <a:spcBef>
                <a:spcPct val="200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Совокупность файлов на диске и взаимосвязей между ними называют </a:t>
            </a:r>
            <a:r>
              <a:rPr lang="ru-RU" sz="2200" b="1" dirty="0" smtClean="0">
                <a:latin typeface="Arial" pitchFamily="34" charset="0"/>
                <a:cs typeface="Arial" pitchFamily="34" charset="0"/>
              </a:rPr>
              <a:t>файловой структурой диска.</a:t>
            </a:r>
            <a:endParaRPr kumimoji="0" lang="ru-RU" sz="22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678629" y="1130284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!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  <p:grpSp>
        <p:nvGrpSpPr>
          <p:cNvPr id="5" name="Группа 7"/>
          <p:cNvGrpSpPr/>
          <p:nvPr/>
        </p:nvGrpSpPr>
        <p:grpSpPr>
          <a:xfrm>
            <a:off x="714348" y="1071545"/>
            <a:ext cx="8072494" cy="857257"/>
            <a:chOff x="428596" y="5072074"/>
            <a:chExt cx="5929354" cy="2053845"/>
          </a:xfrm>
        </p:grpSpPr>
        <p:cxnSp>
          <p:nvCxnSpPr>
            <p:cNvPr id="6" name="Прямая соединительная линия 5"/>
            <p:cNvCxnSpPr/>
            <p:nvPr/>
          </p:nvCxnSpPr>
          <p:spPr>
            <a:xfrm flipV="1">
              <a:off x="428596" y="5072074"/>
              <a:ext cx="5929354" cy="13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428596" y="7112739"/>
              <a:ext cx="5929354" cy="13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5912652" y="2000240"/>
            <a:ext cx="28575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Многоуровневая (иерархическая)</a:t>
            </a:r>
          </a:p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файловая система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710414" y="2285992"/>
            <a:ext cx="504000" cy="421484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100000">
                <a:schemeClr val="accent6">
                  <a:lumMod val="20000"/>
                  <a:lumOff val="80000"/>
                  <a:alpha val="17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tIns="216000" bIns="648000" rtlCol="0" anchor="t" anchorCtr="0"/>
          <a:lstStyle/>
          <a:p>
            <a:r>
              <a:rPr lang="ru-RU" b="1" dirty="0" smtClean="0">
                <a:solidFill>
                  <a:srgbClr val="C00000"/>
                </a:solidFill>
              </a:rPr>
              <a:t>Корневой каталог   </a:t>
            </a:r>
            <a:r>
              <a:rPr lang="ru-RU" b="1" dirty="0" err="1" smtClean="0">
                <a:solidFill>
                  <a:srgbClr val="C00000"/>
                </a:solidFill>
              </a:rPr>
              <a:t>↓</a:t>
            </a:r>
            <a:r>
              <a:rPr lang="ru-RU" b="1" dirty="0" smtClean="0">
                <a:solidFill>
                  <a:srgbClr val="C00000"/>
                </a:solidFill>
              </a:rPr>
              <a:t>   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1928794" y="2038340"/>
            <a:ext cx="3786214" cy="504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26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ru-RU" b="1" dirty="0" smtClean="0">
                <a:solidFill>
                  <a:srgbClr val="C00000"/>
                </a:solidFill>
              </a:rPr>
              <a:t>                        ←   диск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2000232" y="2673662"/>
            <a:ext cx="3714776" cy="504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26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61950" indent="-361950" algn="r">
              <a:lnSpc>
                <a:spcPct val="80000"/>
              </a:lnSpc>
            </a:pPr>
            <a:r>
              <a:rPr lang="ru-RU" b="1" dirty="0" smtClean="0">
                <a:solidFill>
                  <a:srgbClr val="C00000"/>
                </a:solidFill>
              </a:rPr>
              <a:t>←   каталог верхнего </a:t>
            </a:r>
            <a:br>
              <a:rPr lang="ru-RU" b="1" dirty="0" smtClean="0">
                <a:solidFill>
                  <a:srgbClr val="C00000"/>
                </a:solidFill>
              </a:rPr>
            </a:br>
            <a:r>
              <a:rPr lang="ru-RU" b="1" dirty="0" smtClean="0">
                <a:solidFill>
                  <a:srgbClr val="C00000"/>
                </a:solidFill>
              </a:rPr>
              <a:t>уровня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2000232" y="5214950"/>
            <a:ext cx="3714776" cy="504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26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61950" indent="-361950" algn="r">
              <a:lnSpc>
                <a:spcPct val="80000"/>
              </a:lnSpc>
            </a:pPr>
            <a:r>
              <a:rPr lang="ru-RU" b="1" dirty="0" smtClean="0">
                <a:solidFill>
                  <a:srgbClr val="C00000"/>
                </a:solidFill>
              </a:rPr>
              <a:t>←   каталог верхнего уровня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2571736" y="3308984"/>
            <a:ext cx="3143272" cy="504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26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61950" indent="-361950" algn="r">
              <a:lnSpc>
                <a:spcPct val="80000"/>
              </a:lnSpc>
            </a:pPr>
            <a:r>
              <a:rPr lang="ru-RU" b="1" dirty="0" smtClean="0">
                <a:solidFill>
                  <a:srgbClr val="C00000"/>
                </a:solidFill>
              </a:rPr>
              <a:t>←   вложенный каталог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2857488" y="3944306"/>
            <a:ext cx="2857520" cy="504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26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61950" indent="-361950" algn="r">
              <a:lnSpc>
                <a:spcPct val="80000"/>
              </a:lnSpc>
            </a:pPr>
            <a:r>
              <a:rPr lang="ru-RU" b="1" dirty="0" smtClean="0">
                <a:solidFill>
                  <a:srgbClr val="C00000"/>
                </a:solidFill>
              </a:rPr>
              <a:t>←   вложенный  файл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2214546" y="4579628"/>
            <a:ext cx="3500462" cy="504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26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61950" indent="-361950" algn="r">
              <a:lnSpc>
                <a:spcPct val="80000"/>
              </a:lnSpc>
            </a:pPr>
            <a:r>
              <a:rPr lang="ru-RU" b="1" dirty="0" smtClean="0">
                <a:solidFill>
                  <a:srgbClr val="C00000"/>
                </a:solidFill>
              </a:rPr>
              <a:t>←   вложенный файл</a:t>
            </a:r>
            <a:endParaRPr lang="ru-RU" b="1" dirty="0">
              <a:solidFill>
                <a:srgbClr val="C00000"/>
              </a:solidFill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1500166" y="5857892"/>
            <a:ext cx="4214842" cy="504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  <a:alpha val="26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61950" indent="-361950" algn="r">
              <a:lnSpc>
                <a:spcPct val="80000"/>
              </a:lnSpc>
            </a:pPr>
            <a:r>
              <a:rPr lang="ru-RU" b="1" dirty="0" smtClean="0">
                <a:solidFill>
                  <a:srgbClr val="C00000"/>
                </a:solidFill>
              </a:rPr>
              <a:t>←   файл в корневом каталоге</a:t>
            </a:r>
            <a:endParaRPr lang="ru-RU" b="1" dirty="0">
              <a:solidFill>
                <a:srgbClr val="C00000"/>
              </a:solidFill>
            </a:endParaRPr>
          </a:p>
        </p:txBody>
      </p:sp>
      <p:grpSp>
        <p:nvGrpSpPr>
          <p:cNvPr id="8" name="Группа 80"/>
          <p:cNvGrpSpPr/>
          <p:nvPr/>
        </p:nvGrpSpPr>
        <p:grpSpPr>
          <a:xfrm>
            <a:off x="642910" y="2115724"/>
            <a:ext cx="2786082" cy="4478573"/>
            <a:chOff x="500034" y="2115724"/>
            <a:chExt cx="2786082" cy="4478573"/>
          </a:xfrm>
        </p:grpSpPr>
        <p:pic>
          <p:nvPicPr>
            <p:cNvPr id="1039" name="Picture 15" descr="C:\Documents and Settings\Администратор.HOME-FDD52612A3\Рабочий стол\Ирина_Раб стол\10-9\1211778018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26552" y="5857892"/>
              <a:ext cx="504000" cy="504000"/>
            </a:xfrm>
            <a:prstGeom prst="rect">
              <a:avLst/>
            </a:prstGeom>
            <a:noFill/>
          </p:spPr>
        </p:pic>
        <p:sp>
          <p:nvSpPr>
            <p:cNvPr id="29" name="Прямоугольник 28"/>
            <p:cNvSpPr/>
            <p:nvPr/>
          </p:nvSpPr>
          <p:spPr>
            <a:xfrm>
              <a:off x="944564" y="2397958"/>
              <a:ext cx="18000" cy="3960000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66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  <a:alpha val="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945914" y="2917341"/>
              <a:ext cx="360000" cy="1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1552930" y="3506289"/>
              <a:ext cx="360000" cy="1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2166392" y="4078108"/>
              <a:ext cx="360000" cy="1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1552930" y="4788740"/>
              <a:ext cx="360000" cy="1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945914" y="5448192"/>
              <a:ext cx="360000" cy="1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" name="Прямоугольник 35"/>
            <p:cNvSpPr/>
            <p:nvPr/>
          </p:nvSpPr>
          <p:spPr>
            <a:xfrm>
              <a:off x="945914" y="6094734"/>
              <a:ext cx="360000" cy="1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0" name="Группа 52"/>
            <p:cNvGrpSpPr/>
            <p:nvPr/>
          </p:nvGrpSpPr>
          <p:grpSpPr>
            <a:xfrm>
              <a:off x="1326552" y="5143512"/>
              <a:ext cx="1173746" cy="540000"/>
              <a:chOff x="1428728" y="2928934"/>
              <a:chExt cx="1173746" cy="540000"/>
            </a:xfrm>
          </p:grpSpPr>
          <p:pic>
            <p:nvPicPr>
              <p:cNvPr id="54" name="Picture 5" descr="C:\Documents and Settings\Администратор.HOME-FDD52612A3\Рабочий стол\Ирина_Раб стол\10-9\CAEAQ3VN1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8728" y="2928934"/>
                <a:ext cx="391223" cy="54000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1790778" y="3043886"/>
                <a:ext cx="8116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Фото</a:t>
                </a:r>
                <a:endParaRPr lang="ru-RU" dirty="0"/>
              </a:p>
            </p:txBody>
          </p:sp>
        </p:grpSp>
        <p:sp>
          <p:nvSpPr>
            <p:cNvPr id="56" name="Прямоугольник 55"/>
            <p:cNvSpPr/>
            <p:nvPr/>
          </p:nvSpPr>
          <p:spPr>
            <a:xfrm rot="5400000">
              <a:off x="721866" y="3969430"/>
              <a:ext cx="1656000" cy="1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7" name="Прямоугольник 56"/>
            <p:cNvSpPr/>
            <p:nvPr/>
          </p:nvSpPr>
          <p:spPr>
            <a:xfrm rot="5400000">
              <a:off x="1980734" y="3899151"/>
              <a:ext cx="360000" cy="1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1" name="Группа 63"/>
            <p:cNvGrpSpPr/>
            <p:nvPr/>
          </p:nvGrpSpPr>
          <p:grpSpPr>
            <a:xfrm>
              <a:off x="1326552" y="2627061"/>
              <a:ext cx="1745250" cy="540000"/>
              <a:chOff x="1428728" y="2984251"/>
              <a:chExt cx="1745250" cy="540000"/>
            </a:xfrm>
          </p:grpSpPr>
          <p:pic>
            <p:nvPicPr>
              <p:cNvPr id="65" name="Picture 5" descr="C:\Documents and Settings\Администратор.HOME-FDD52612A3\Рабочий стол\Ирина_Раб стол\10-9\CAEAQ3VN1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8728" y="2984251"/>
                <a:ext cx="391223" cy="54000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1790778" y="3099203"/>
                <a:ext cx="1383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Документы</a:t>
                </a:r>
                <a:endParaRPr lang="ru-RU" dirty="0"/>
              </a:p>
            </p:txBody>
          </p:sp>
        </p:grpSp>
        <p:grpSp>
          <p:nvGrpSpPr>
            <p:cNvPr id="12" name="Группа 66"/>
            <p:cNvGrpSpPr/>
            <p:nvPr/>
          </p:nvGrpSpPr>
          <p:grpSpPr>
            <a:xfrm>
              <a:off x="1923934" y="3214686"/>
              <a:ext cx="1290744" cy="540000"/>
              <a:chOff x="1428728" y="3022397"/>
              <a:chExt cx="1290744" cy="540000"/>
            </a:xfrm>
          </p:grpSpPr>
          <p:pic>
            <p:nvPicPr>
              <p:cNvPr id="68" name="Picture 5" descr="C:\Documents and Settings\Администратор.HOME-FDD52612A3\Рабочий стол\Ирина_Раб стол\10-9\CAEAQ3VN1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428728" y="3022397"/>
                <a:ext cx="391223" cy="54000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69" name="TextBox 68"/>
              <p:cNvSpPr txBox="1"/>
              <p:nvPr/>
            </p:nvSpPr>
            <p:spPr>
              <a:xfrm>
                <a:off x="1790778" y="3137349"/>
                <a:ext cx="928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Задачи</a:t>
                </a:r>
                <a:endParaRPr lang="ru-RU" dirty="0"/>
              </a:p>
            </p:txBody>
          </p:sp>
        </p:grpSp>
        <p:grpSp>
          <p:nvGrpSpPr>
            <p:cNvPr id="13" name="Группа 77"/>
            <p:cNvGrpSpPr/>
            <p:nvPr/>
          </p:nvGrpSpPr>
          <p:grpSpPr>
            <a:xfrm>
              <a:off x="2143108" y="3771085"/>
              <a:ext cx="1143008" cy="728197"/>
              <a:chOff x="2571736" y="3947157"/>
              <a:chExt cx="1143008" cy="728197"/>
            </a:xfrm>
          </p:grpSpPr>
          <p:pic>
            <p:nvPicPr>
              <p:cNvPr id="1036" name="Picture 12" descr="C:\Documents and Settings\Администратор.HOME-FDD52612A3\Рабочий стол\Ирина_Раб стол\10-9\1211778036.png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2891240" y="3947157"/>
                <a:ext cx="504000" cy="504000"/>
              </a:xfrm>
              <a:prstGeom prst="rect">
                <a:avLst/>
              </a:prstGeom>
              <a:noFill/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2571736" y="4367577"/>
                <a:ext cx="11430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 smtClean="0"/>
                  <a:t>Расчеты.</a:t>
                </a:r>
                <a:r>
                  <a:rPr lang="en-US" sz="1400" dirty="0" err="1" smtClean="0"/>
                  <a:t>xls</a:t>
                </a:r>
                <a:endParaRPr lang="ru-RU" sz="1400" dirty="0"/>
              </a:p>
            </p:txBody>
          </p:sp>
        </p:grpSp>
        <p:grpSp>
          <p:nvGrpSpPr>
            <p:cNvPr id="14" name="Группа 78"/>
            <p:cNvGrpSpPr/>
            <p:nvPr/>
          </p:nvGrpSpPr>
          <p:grpSpPr>
            <a:xfrm>
              <a:off x="1643042" y="4500570"/>
              <a:ext cx="1143008" cy="736405"/>
              <a:chOff x="1857356" y="4594033"/>
              <a:chExt cx="1143008" cy="736405"/>
            </a:xfrm>
          </p:grpSpPr>
          <p:pic>
            <p:nvPicPr>
              <p:cNvPr id="1038" name="Picture 14" descr="C:\Documents and Settings\Администратор.HOME-FDD52612A3\Рабочий стол\Ирина_Раб стол\10-9\1211778027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76860" y="4594033"/>
                <a:ext cx="504000" cy="504000"/>
              </a:xfrm>
              <a:prstGeom prst="rect">
                <a:avLst/>
              </a:prstGeom>
              <a:noFill/>
            </p:spPr>
          </p:pic>
          <p:sp>
            <p:nvSpPr>
              <p:cNvPr id="72" name="TextBox 71"/>
              <p:cNvSpPr txBox="1"/>
              <p:nvPr/>
            </p:nvSpPr>
            <p:spPr>
              <a:xfrm>
                <a:off x="1857356" y="5022661"/>
                <a:ext cx="11430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ru-RU" sz="1400" dirty="0" smtClean="0"/>
                  <a:t>Памятка.</a:t>
                </a:r>
                <a:r>
                  <a:rPr lang="en-US" sz="1400" dirty="0" smtClean="0"/>
                  <a:t>txt</a:t>
                </a:r>
                <a:endParaRPr lang="ru-RU" sz="1400" dirty="0"/>
              </a:p>
            </p:txBody>
          </p:sp>
        </p:grpSp>
        <p:grpSp>
          <p:nvGrpSpPr>
            <p:cNvPr id="15" name="Группа 79"/>
            <p:cNvGrpSpPr/>
            <p:nvPr/>
          </p:nvGrpSpPr>
          <p:grpSpPr>
            <a:xfrm>
              <a:off x="1178695" y="5857892"/>
              <a:ext cx="1000132" cy="736405"/>
              <a:chOff x="1178695" y="5857892"/>
              <a:chExt cx="1000132" cy="736405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1178695" y="6286520"/>
                <a:ext cx="10001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Books.rar</a:t>
                </a:r>
                <a:endParaRPr lang="ru-RU" sz="1400" dirty="0"/>
              </a:p>
            </p:txBody>
          </p:sp>
          <p:sp>
            <p:nvSpPr>
              <p:cNvPr id="75" name="Прямоугольник 74"/>
              <p:cNvSpPr/>
              <p:nvPr/>
            </p:nvSpPr>
            <p:spPr>
              <a:xfrm>
                <a:off x="1285852" y="5857892"/>
                <a:ext cx="892975" cy="714380"/>
              </a:xfrm>
              <a:prstGeom prst="rect">
                <a:avLst/>
              </a:prstGeom>
              <a:solidFill>
                <a:srgbClr val="FFFFFF">
                  <a:alpha val="3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6" name="Группа 76"/>
            <p:cNvGrpSpPr/>
            <p:nvPr/>
          </p:nvGrpSpPr>
          <p:grpSpPr>
            <a:xfrm>
              <a:off x="500034" y="2115724"/>
              <a:ext cx="1143008" cy="393207"/>
              <a:chOff x="500034" y="2115724"/>
              <a:chExt cx="1143008" cy="393207"/>
            </a:xfrm>
          </p:grpSpPr>
          <p:pic>
            <p:nvPicPr>
              <p:cNvPr id="1034" name="Picture 10" descr="C:\Documents and Settings\Администратор.HOME-FDD52612A3\Рабочий стол\Ирина_Раб стол\10-9\CAEAQ3VN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500034" y="2115724"/>
                <a:ext cx="793021" cy="393207"/>
              </a:xfrm>
              <a:prstGeom prst="rect">
                <a:avLst/>
              </a:prstGeom>
              <a:noFill/>
            </p:spPr>
          </p:pic>
          <p:sp>
            <p:nvSpPr>
              <p:cNvPr id="76" name="TextBox 75"/>
              <p:cNvSpPr txBox="1"/>
              <p:nvPr/>
            </p:nvSpPr>
            <p:spPr>
              <a:xfrm>
                <a:off x="1214414" y="2127661"/>
                <a:ext cx="4286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Е:</a:t>
                </a:r>
                <a:endParaRPr lang="ru-RU" dirty="0"/>
              </a:p>
            </p:txBody>
          </p:sp>
        </p:grpSp>
      </p:grpSp>
      <p:grpSp>
        <p:nvGrpSpPr>
          <p:cNvPr id="64" name="Группа 63"/>
          <p:cNvGrpSpPr/>
          <p:nvPr/>
        </p:nvGrpSpPr>
        <p:grpSpPr>
          <a:xfrm>
            <a:off x="642910" y="2000240"/>
            <a:ext cx="5357850" cy="4714908"/>
            <a:chOff x="714348" y="2000240"/>
            <a:chExt cx="5357850" cy="4714908"/>
          </a:xfrm>
        </p:grpSpPr>
        <p:sp>
          <p:nvSpPr>
            <p:cNvPr id="67" name="Прямоугольник 66"/>
            <p:cNvSpPr/>
            <p:nvPr/>
          </p:nvSpPr>
          <p:spPr>
            <a:xfrm>
              <a:off x="714348" y="2000240"/>
              <a:ext cx="5357850" cy="4714908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73" name="Группа 109"/>
            <p:cNvGrpSpPr/>
            <p:nvPr/>
          </p:nvGrpSpPr>
          <p:grpSpPr>
            <a:xfrm>
              <a:off x="1285852" y="2000240"/>
              <a:ext cx="3632200" cy="4625079"/>
              <a:chOff x="1285852" y="2000240"/>
              <a:chExt cx="3632200" cy="4625079"/>
            </a:xfrm>
          </p:grpSpPr>
          <p:pic>
            <p:nvPicPr>
              <p:cNvPr id="74" name="Picture 3" descr="C:\Documents and Settings\Администратор.HOME-FDD52612A3\Рабочий стол\Ирина_Раб стол\10-9\Рисунок21.pn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1285852" y="2000240"/>
                <a:ext cx="3632200" cy="4572000"/>
              </a:xfrm>
              <a:prstGeom prst="rect">
                <a:avLst/>
              </a:prstGeom>
              <a:noFill/>
            </p:spPr>
          </p:pic>
          <p:sp>
            <p:nvSpPr>
              <p:cNvPr id="77" name="Прямоугольник 76"/>
              <p:cNvSpPr/>
              <p:nvPr/>
            </p:nvSpPr>
            <p:spPr>
              <a:xfrm>
                <a:off x="1285852" y="3286124"/>
                <a:ext cx="3571900" cy="3286148"/>
              </a:xfrm>
              <a:prstGeom prst="rect">
                <a:avLst/>
              </a:prstGeom>
              <a:solidFill>
                <a:srgbClr val="FFFFFF">
                  <a:alpha val="3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pic>
            <p:nvPicPr>
              <p:cNvPr id="78" name="Рисунок 77" descr="Рисунок1.png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71736" y="3143248"/>
                <a:ext cx="2214578" cy="3482071"/>
              </a:xfrm>
              <a:prstGeom prst="rect">
                <a:avLst/>
              </a:prstGeom>
            </p:spPr>
          </p:pic>
        </p:grpSp>
      </p:grpSp>
      <p:sp>
        <p:nvSpPr>
          <p:cNvPr id="63" name="TextBox 62"/>
          <p:cNvSpPr txBox="1"/>
          <p:nvPr/>
        </p:nvSpPr>
        <p:spPr>
          <a:xfrm>
            <a:off x="5662619" y="3929066"/>
            <a:ext cx="335758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Графическое изображение иерархической файловой структуры</a:t>
            </a:r>
          </a:p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называется </a:t>
            </a:r>
            <a:r>
              <a:rPr lang="ru-RU" sz="2200" b="1" dirty="0" smtClean="0">
                <a:latin typeface="Arial" pitchFamily="34" charset="0"/>
                <a:cs typeface="Arial" pitchFamily="34" charset="0"/>
              </a:rPr>
              <a:t>деревом</a:t>
            </a:r>
            <a:endParaRPr lang="ru-RU" sz="22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однозначно определить файл?</a:t>
            </a:r>
            <a:endParaRPr lang="ru-RU" dirty="0"/>
          </a:p>
        </p:txBody>
      </p:sp>
      <p:pic>
        <p:nvPicPr>
          <p:cNvPr id="4098" name="Picture 2" descr="C:\Documents and Settings\Администратор.HOME-FDD52612A3\Рабочий стол\Ирина_Раб стол\10-9\02.jpg"/>
          <p:cNvPicPr>
            <a:picLocks noChangeAspect="1" noChangeArrowheads="1"/>
          </p:cNvPicPr>
          <p:nvPr/>
        </p:nvPicPr>
        <p:blipFill>
          <a:blip r:embed="rId2" cstate="print"/>
          <a:srcRect r="10255" b="10263"/>
          <a:stretch>
            <a:fillRect/>
          </a:stretch>
        </p:blipFill>
        <p:spPr bwMode="auto">
          <a:xfrm>
            <a:off x="6641894" y="4643446"/>
            <a:ext cx="2216418" cy="2214554"/>
          </a:xfrm>
          <a:prstGeom prst="rect">
            <a:avLst/>
          </a:prstGeom>
          <a:noFill/>
        </p:spPr>
      </p:pic>
      <p:grpSp>
        <p:nvGrpSpPr>
          <p:cNvPr id="105" name="Группа 104"/>
          <p:cNvGrpSpPr/>
          <p:nvPr/>
        </p:nvGrpSpPr>
        <p:grpSpPr>
          <a:xfrm>
            <a:off x="714348" y="1071546"/>
            <a:ext cx="3958132" cy="5492772"/>
            <a:chOff x="838815" y="1091642"/>
            <a:chExt cx="3958132" cy="549277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1026635" y="1353780"/>
              <a:ext cx="18000" cy="504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1027985" y="1873163"/>
              <a:ext cx="360000" cy="1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635001" y="2462111"/>
              <a:ext cx="360000" cy="1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2248463" y="2882738"/>
              <a:ext cx="360000" cy="1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1027985" y="5976473"/>
              <a:ext cx="360000" cy="180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 rot="5400000">
              <a:off x="-96063" y="3825252"/>
              <a:ext cx="3456000" cy="1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 rot="5400000">
              <a:off x="2062805" y="2854973"/>
              <a:ext cx="360000" cy="1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9" name="Группа 68"/>
            <p:cNvGrpSpPr/>
            <p:nvPr/>
          </p:nvGrpSpPr>
          <p:grpSpPr>
            <a:xfrm>
              <a:off x="1439361" y="1714488"/>
              <a:ext cx="1905966" cy="369332"/>
              <a:chOff x="1500166" y="1714488"/>
              <a:chExt cx="1905966" cy="369332"/>
            </a:xfrm>
          </p:grpSpPr>
          <p:pic>
            <p:nvPicPr>
              <p:cNvPr id="32" name="Picture 5" descr="C:\Documents and Settings\Администратор.HOME-FDD52612A3\Рабочий стол\Ирина_Раб стол\10-9\CAEAQ3VN1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500166" y="1719154"/>
                <a:ext cx="260815" cy="36000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1737180" y="1714488"/>
                <a:ext cx="1668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Учёба</a:t>
                </a:r>
                <a:endParaRPr lang="ru-RU" dirty="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2868121" y="2715532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Программа.</a:t>
              </a:r>
              <a:r>
                <a:rPr lang="en-US" dirty="0" err="1" smtClean="0"/>
                <a:t>pdf</a:t>
              </a:r>
              <a:endParaRPr lang="ru-RU" dirty="0"/>
            </a:p>
          </p:txBody>
        </p:sp>
        <p:pic>
          <p:nvPicPr>
            <p:cNvPr id="22" name="Picture 10" descr="C:\Documents and Settings\Администратор.HOME-FDD52612A3\Рабочий стол\Ирина_Раб стол\10-9\CAEAQ3VN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38815" y="1091642"/>
              <a:ext cx="793021" cy="393207"/>
            </a:xfrm>
            <a:prstGeom prst="rect">
              <a:avLst/>
            </a:prstGeom>
            <a:noFill/>
          </p:spPr>
        </p:pic>
        <p:sp>
          <p:nvSpPr>
            <p:cNvPr id="23" name="TextBox 22"/>
            <p:cNvSpPr txBox="1"/>
            <p:nvPr/>
          </p:nvSpPr>
          <p:spPr>
            <a:xfrm>
              <a:off x="1553195" y="1163080"/>
              <a:ext cx="428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ru-RU" dirty="0" smtClean="0"/>
                <a:t>:</a:t>
              </a:r>
              <a:endParaRPr lang="ru-RU" dirty="0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2248463" y="3241333"/>
              <a:ext cx="360000" cy="1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Прямоугольник 45"/>
            <p:cNvSpPr/>
            <p:nvPr/>
          </p:nvSpPr>
          <p:spPr>
            <a:xfrm rot="5400000">
              <a:off x="2062805" y="3073009"/>
              <a:ext cx="360000" cy="1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7" name="Picture 12" descr="C:\Documents and Settings\Администратор.HOME-FDD52612A3\Рабочий стол\Ирина_Раб стол\10-9\1211778036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579559" y="3073215"/>
              <a:ext cx="309600" cy="309600"/>
            </a:xfrm>
            <a:prstGeom prst="rect">
              <a:avLst/>
            </a:prstGeom>
            <a:noFill/>
          </p:spPr>
        </p:pic>
        <p:sp>
          <p:nvSpPr>
            <p:cNvPr id="48" name="TextBox 47"/>
            <p:cNvSpPr txBox="1"/>
            <p:nvPr/>
          </p:nvSpPr>
          <p:spPr>
            <a:xfrm>
              <a:off x="2868121" y="3074127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Расписание.</a:t>
              </a:r>
              <a:r>
                <a:rPr lang="en-US" dirty="0" err="1" smtClean="0"/>
                <a:t>xls</a:t>
              </a:r>
              <a:endParaRPr lang="ru-RU" dirty="0"/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2248463" y="3598523"/>
              <a:ext cx="360000" cy="1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Прямоугольник 49"/>
            <p:cNvSpPr/>
            <p:nvPr/>
          </p:nvSpPr>
          <p:spPr>
            <a:xfrm rot="5400000">
              <a:off x="2062805" y="3430199"/>
              <a:ext cx="360000" cy="1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68121" y="3431317"/>
              <a:ext cx="1357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Тест.</a:t>
              </a:r>
              <a:r>
                <a:rPr lang="en-US" dirty="0" smtClean="0"/>
                <a:t>doc</a:t>
              </a:r>
              <a:endParaRPr lang="ru-RU" dirty="0"/>
            </a:p>
          </p:txBody>
        </p:sp>
        <p:grpSp>
          <p:nvGrpSpPr>
            <p:cNvPr id="71" name="Группа 70"/>
            <p:cNvGrpSpPr/>
            <p:nvPr/>
          </p:nvGrpSpPr>
          <p:grpSpPr>
            <a:xfrm>
              <a:off x="2010865" y="2285460"/>
              <a:ext cx="1158248" cy="369332"/>
              <a:chOff x="2071670" y="2285460"/>
              <a:chExt cx="1158248" cy="369332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301224" y="2285460"/>
                <a:ext cx="928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Курсы</a:t>
                </a:r>
                <a:endParaRPr lang="ru-RU" dirty="0"/>
              </a:p>
            </p:txBody>
          </p:sp>
          <p:pic>
            <p:nvPicPr>
              <p:cNvPr id="70" name="Picture 5" descr="C:\Documents and Settings\Администратор.HOME-FDD52612A3\Рабочий стол\Ирина_Раб стол\10-9\CAEAQ3VN1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071670" y="2285992"/>
                <a:ext cx="260815" cy="36000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2051" name="Picture 3" descr="C:\Documents and Settings\Администратор.HOME-FDD52612A3\Рабочий стол\Ирина_Раб стол\10-9\1211778013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582369" y="4612966"/>
              <a:ext cx="309600" cy="309600"/>
            </a:xfrm>
            <a:prstGeom prst="rect">
              <a:avLst/>
            </a:prstGeom>
            <a:noFill/>
          </p:spPr>
        </p:pic>
        <p:pic>
          <p:nvPicPr>
            <p:cNvPr id="2052" name="Picture 4" descr="C:\Documents and Settings\Администратор.HOME-FDD52612A3\Рабочий стол\Ирина_Раб стол\10-9\1211778046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416594" y="6215082"/>
              <a:ext cx="309600" cy="309600"/>
            </a:xfrm>
            <a:prstGeom prst="rect">
              <a:avLst/>
            </a:prstGeom>
            <a:noFill/>
          </p:spPr>
        </p:pic>
        <p:pic>
          <p:nvPicPr>
            <p:cNvPr id="76" name="Picture 5" descr="C:\Documents and Settings\Администратор.HOME-FDD52612A3\Рабочий стол\Ирина_Раб стол\10-9\1211778011.png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582369" y="2714620"/>
              <a:ext cx="309600" cy="309600"/>
            </a:xfrm>
            <a:prstGeom prst="rect">
              <a:avLst/>
            </a:prstGeom>
            <a:noFill/>
          </p:spPr>
        </p:pic>
        <p:pic>
          <p:nvPicPr>
            <p:cNvPr id="77" name="Picture 2" descr="C:\Documents and Settings\Администратор.HOME-FDD52612A3\Рабочий стол\Ирина_Раб стол\10-9\1211777954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582369" y="3429000"/>
              <a:ext cx="309600" cy="309600"/>
            </a:xfrm>
            <a:prstGeom prst="rect">
              <a:avLst/>
            </a:prstGeom>
            <a:noFill/>
          </p:spPr>
        </p:pic>
        <p:sp>
          <p:nvSpPr>
            <p:cNvPr id="78" name="Прямоугольник 77"/>
            <p:cNvSpPr/>
            <p:nvPr/>
          </p:nvSpPr>
          <p:spPr>
            <a:xfrm>
              <a:off x="1635001" y="4000504"/>
              <a:ext cx="360000" cy="1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Прямоугольник 78"/>
            <p:cNvSpPr/>
            <p:nvPr/>
          </p:nvSpPr>
          <p:spPr>
            <a:xfrm>
              <a:off x="2248463" y="4421131"/>
              <a:ext cx="360000" cy="1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0" name="Прямоугольник 79"/>
            <p:cNvSpPr/>
            <p:nvPr/>
          </p:nvSpPr>
          <p:spPr>
            <a:xfrm rot="5400000">
              <a:off x="2062805" y="4393366"/>
              <a:ext cx="360000" cy="1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868121" y="4253925"/>
              <a:ext cx="1857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Отчет.</a:t>
              </a:r>
              <a:r>
                <a:rPr lang="en-US" dirty="0" smtClean="0"/>
                <a:t>doc</a:t>
              </a:r>
              <a:endParaRPr lang="ru-RU" dirty="0"/>
            </a:p>
          </p:txBody>
        </p:sp>
        <p:sp>
          <p:nvSpPr>
            <p:cNvPr id="82" name="Прямоугольник 81"/>
            <p:cNvSpPr/>
            <p:nvPr/>
          </p:nvSpPr>
          <p:spPr>
            <a:xfrm>
              <a:off x="2248463" y="4779726"/>
              <a:ext cx="360000" cy="1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3" name="Прямоугольник 82"/>
            <p:cNvSpPr/>
            <p:nvPr/>
          </p:nvSpPr>
          <p:spPr>
            <a:xfrm rot="5400000">
              <a:off x="2062805" y="4611402"/>
              <a:ext cx="360000" cy="1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868121" y="4612520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err="1" smtClean="0"/>
                <a:t>ИсторияВТ</a:t>
              </a:r>
              <a:r>
                <a:rPr lang="ru-RU" dirty="0" smtClean="0"/>
                <a:t>.</a:t>
              </a:r>
              <a:r>
                <a:rPr lang="en-US" dirty="0" err="1" smtClean="0"/>
                <a:t>ppt</a:t>
              </a:r>
              <a:endParaRPr lang="ru-RU" dirty="0"/>
            </a:p>
          </p:txBody>
        </p:sp>
        <p:grpSp>
          <p:nvGrpSpPr>
            <p:cNvPr id="89" name="Группа 88"/>
            <p:cNvGrpSpPr/>
            <p:nvPr/>
          </p:nvGrpSpPr>
          <p:grpSpPr>
            <a:xfrm>
              <a:off x="2010865" y="3823853"/>
              <a:ext cx="1158248" cy="369332"/>
              <a:chOff x="2071670" y="2285460"/>
              <a:chExt cx="1158248" cy="369332"/>
            </a:xfrm>
          </p:grpSpPr>
          <p:sp>
            <p:nvSpPr>
              <p:cNvPr id="90" name="TextBox 89"/>
              <p:cNvSpPr txBox="1"/>
              <p:nvPr/>
            </p:nvSpPr>
            <p:spPr>
              <a:xfrm>
                <a:off x="2301224" y="2285460"/>
                <a:ext cx="928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Проект</a:t>
                </a:r>
                <a:endParaRPr lang="ru-RU" dirty="0"/>
              </a:p>
            </p:txBody>
          </p:sp>
          <p:pic>
            <p:nvPicPr>
              <p:cNvPr id="91" name="Picture 5" descr="C:\Documents and Settings\Администратор.HOME-FDD52612A3\Рабочий стол\Ирина_Раб стол\10-9\CAEAQ3VN1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2071670" y="2285992"/>
                <a:ext cx="260815" cy="36000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95" name="Picture 2" descr="C:\Documents and Settings\Администратор.HOME-FDD52612A3\Рабочий стол\Ирина_Раб стол\10-9\1211777954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574749" y="4245298"/>
              <a:ext cx="309600" cy="309600"/>
            </a:xfrm>
            <a:prstGeom prst="rect">
              <a:avLst/>
            </a:prstGeom>
            <a:noFill/>
          </p:spPr>
        </p:pic>
        <p:sp>
          <p:nvSpPr>
            <p:cNvPr id="96" name="Прямоугольник 95"/>
            <p:cNvSpPr/>
            <p:nvPr/>
          </p:nvSpPr>
          <p:spPr>
            <a:xfrm>
              <a:off x="1634096" y="5186892"/>
              <a:ext cx="360000" cy="1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673771" y="6215082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Учебники.</a:t>
              </a:r>
              <a:r>
                <a:rPr lang="en-US" dirty="0" smtClean="0"/>
                <a:t>zip</a:t>
              </a:r>
              <a:endParaRPr lang="ru-RU" dirty="0"/>
            </a:p>
          </p:txBody>
        </p:sp>
        <p:grpSp>
          <p:nvGrpSpPr>
            <p:cNvPr id="99" name="Группа 98"/>
            <p:cNvGrpSpPr/>
            <p:nvPr/>
          </p:nvGrpSpPr>
          <p:grpSpPr>
            <a:xfrm>
              <a:off x="1439361" y="5765256"/>
              <a:ext cx="1905966" cy="369332"/>
              <a:chOff x="1500166" y="2050480"/>
              <a:chExt cx="1905966" cy="369332"/>
            </a:xfrm>
          </p:grpSpPr>
          <p:pic>
            <p:nvPicPr>
              <p:cNvPr id="100" name="Picture 5" descr="C:\Documents and Settings\Администратор.HOME-FDD52612A3\Рабочий стол\Ирина_Раб стол\10-9\CAEAQ3VN1.png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1500166" y="2055146"/>
                <a:ext cx="260815" cy="36000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1" name="TextBox 100"/>
              <p:cNvSpPr txBox="1"/>
              <p:nvPr/>
            </p:nvSpPr>
            <p:spPr>
              <a:xfrm>
                <a:off x="1737180" y="2050480"/>
                <a:ext cx="1668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 smtClean="0"/>
                  <a:t>Хобби</a:t>
                </a:r>
                <a:endParaRPr lang="ru-RU" dirty="0"/>
              </a:p>
            </p:txBody>
          </p:sp>
        </p:grpSp>
        <p:sp>
          <p:nvSpPr>
            <p:cNvPr id="102" name="Прямоугольник 101"/>
            <p:cNvSpPr/>
            <p:nvPr/>
          </p:nvSpPr>
          <p:spPr>
            <a:xfrm>
              <a:off x="1027302" y="6383200"/>
              <a:ext cx="360000" cy="1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296617" y="5000636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Доклад.</a:t>
              </a:r>
              <a:r>
                <a:rPr lang="en-US" dirty="0" smtClean="0"/>
                <a:t>doc</a:t>
              </a:r>
              <a:endParaRPr lang="ru-RU" dirty="0"/>
            </a:p>
          </p:txBody>
        </p:sp>
        <p:pic>
          <p:nvPicPr>
            <p:cNvPr id="135" name="Picture 12" descr="C:\Documents and Settings\Администратор.HOME-FDD52612A3\Рабочий стол\Ирина_Раб стол\10-9\1211778036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98007" y="5406162"/>
              <a:ext cx="309600" cy="309600"/>
            </a:xfrm>
            <a:prstGeom prst="rect">
              <a:avLst/>
            </a:prstGeom>
            <a:noFill/>
          </p:spPr>
        </p:pic>
        <p:sp>
          <p:nvSpPr>
            <p:cNvPr id="136" name="TextBox 135"/>
            <p:cNvSpPr txBox="1"/>
            <p:nvPr/>
          </p:nvSpPr>
          <p:spPr>
            <a:xfrm>
              <a:off x="2286569" y="5407074"/>
              <a:ext cx="192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Расписание.</a:t>
              </a:r>
              <a:r>
                <a:rPr lang="en-US" dirty="0" err="1" smtClean="0"/>
                <a:t>xls</a:t>
              </a:r>
              <a:endParaRPr lang="ru-RU" dirty="0"/>
            </a:p>
          </p:txBody>
        </p:sp>
        <p:sp>
          <p:nvSpPr>
            <p:cNvPr id="137" name="Прямоугольник 136"/>
            <p:cNvSpPr/>
            <p:nvPr/>
          </p:nvSpPr>
          <p:spPr>
            <a:xfrm>
              <a:off x="1643627" y="5549950"/>
              <a:ext cx="360000" cy="18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39" name="Picture 2" descr="C:\Documents and Settings\Администратор.HOME-FDD52612A3\Рабочий стол\Ирина_Раб стол\10-9\1211777954.png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1981823" y="5000636"/>
              <a:ext cx="309600" cy="309600"/>
            </a:xfrm>
            <a:prstGeom prst="rect">
              <a:avLst/>
            </a:prstGeom>
            <a:noFill/>
          </p:spPr>
        </p:pic>
      </p:grpSp>
      <p:sp>
        <p:nvSpPr>
          <p:cNvPr id="113" name="Прямоугольник 112"/>
          <p:cNvSpPr/>
          <p:nvPr/>
        </p:nvSpPr>
        <p:spPr>
          <a:xfrm>
            <a:off x="2471528" y="3038271"/>
            <a:ext cx="1908000" cy="3600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4" name="Прямоугольник 123"/>
          <p:cNvSpPr/>
          <p:nvPr/>
        </p:nvSpPr>
        <p:spPr>
          <a:xfrm>
            <a:off x="886266" y="1194326"/>
            <a:ext cx="142876" cy="1428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5" name="Прямоугольник 124"/>
          <p:cNvSpPr/>
          <p:nvPr/>
        </p:nvSpPr>
        <p:spPr>
          <a:xfrm>
            <a:off x="4572000" y="2928934"/>
            <a:ext cx="4572000" cy="57150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D:\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Учёба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\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Курсы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\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Расписание.</a:t>
            </a:r>
            <a:r>
              <a:rPr lang="en-US" sz="2200" dirty="0" err="1" smtClean="0">
                <a:latin typeface="Arial" pitchFamily="34" charset="0"/>
                <a:cs typeface="Arial" pitchFamily="34" charset="0"/>
              </a:rPr>
              <a:t>xls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6" name="Picture 10" descr="C:\Documents and Settings\Администратор.HOME-FDD52612A3\Рабочий стол\Ирина_Раб стол\10-9\CAEAQ3V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348" y="1071546"/>
            <a:ext cx="793021" cy="393207"/>
          </a:xfrm>
          <a:prstGeom prst="rect">
            <a:avLst/>
          </a:prstGeom>
          <a:noFill/>
        </p:spPr>
      </p:pic>
      <p:sp>
        <p:nvSpPr>
          <p:cNvPr id="127" name="Прямоугольник 126"/>
          <p:cNvSpPr/>
          <p:nvPr/>
        </p:nvSpPr>
        <p:spPr>
          <a:xfrm>
            <a:off x="4500562" y="1071546"/>
            <a:ext cx="4357718" cy="114300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2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Полное имя файла</a:t>
            </a:r>
            <a:endParaRPr lang="ru-RU" sz="22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8" name="Прямоугольник 127"/>
          <p:cNvSpPr/>
          <p:nvPr/>
        </p:nvSpPr>
        <p:spPr>
          <a:xfrm>
            <a:off x="4572000" y="1571612"/>
            <a:ext cx="714380" cy="5715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Диск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9" name="Прямоугольник 128"/>
          <p:cNvSpPr/>
          <p:nvPr/>
        </p:nvSpPr>
        <p:spPr>
          <a:xfrm>
            <a:off x="5929322" y="1571612"/>
            <a:ext cx="785818" cy="5715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Путь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0" name="Прямоугольник 129"/>
          <p:cNvSpPr/>
          <p:nvPr/>
        </p:nvSpPr>
        <p:spPr>
          <a:xfrm>
            <a:off x="7072330" y="1571612"/>
            <a:ext cx="1714512" cy="5715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200" dirty="0" smtClean="0">
                <a:latin typeface="Arial" pitchFamily="34" charset="0"/>
                <a:cs typeface="Arial" pitchFamily="34" charset="0"/>
              </a:rPr>
              <a:t>Имя файла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1" name="Прямоугольник 130"/>
          <p:cNvSpPr/>
          <p:nvPr/>
        </p:nvSpPr>
        <p:spPr>
          <a:xfrm>
            <a:off x="5357818" y="1571612"/>
            <a:ext cx="214314" cy="5715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200" b="1" dirty="0" smtClean="0">
                <a:latin typeface="Arial" pitchFamily="34" charset="0"/>
                <a:cs typeface="Arial" pitchFamily="34" charset="0"/>
              </a:rPr>
              <a:t>:</a:t>
            </a:r>
            <a:endParaRPr lang="ru-RU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2" name="Прямоугольник 131"/>
          <p:cNvSpPr/>
          <p:nvPr/>
        </p:nvSpPr>
        <p:spPr>
          <a:xfrm>
            <a:off x="5643570" y="1571612"/>
            <a:ext cx="214314" cy="5715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200" b="1" dirty="0" smtClean="0">
                <a:latin typeface="Arial" pitchFamily="34" charset="0"/>
                <a:cs typeface="Arial" pitchFamily="34" charset="0"/>
              </a:rPr>
              <a:t>\</a:t>
            </a:r>
            <a:endParaRPr lang="ru-RU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3" name="Прямоугольник 132"/>
          <p:cNvSpPr/>
          <p:nvPr/>
        </p:nvSpPr>
        <p:spPr>
          <a:xfrm>
            <a:off x="6786578" y="1571612"/>
            <a:ext cx="214314" cy="5715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2200" b="1" dirty="0" smtClean="0">
                <a:latin typeface="Arial" pitchFamily="34" charset="0"/>
                <a:cs typeface="Arial" pitchFamily="34" charset="0"/>
              </a:rPr>
              <a:t>\</a:t>
            </a:r>
            <a:endParaRPr lang="ru-RU" sz="22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4" name="Прямоугольник 133"/>
          <p:cNvSpPr/>
          <p:nvPr/>
        </p:nvSpPr>
        <p:spPr>
          <a:xfrm>
            <a:off x="4572000" y="3929066"/>
            <a:ext cx="4572000" cy="29289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rIns="36000" rtlCol="0" anchor="t" anchorCtr="0"/>
          <a:lstStyle/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Запишите полные имена </a:t>
            </a:r>
            <a:br>
              <a:rPr lang="ru-RU" sz="2200" dirty="0" smtClean="0">
                <a:latin typeface="Arial" pitchFamily="34" charset="0"/>
                <a:cs typeface="Arial" pitchFamily="34" charset="0"/>
              </a:rPr>
            </a:br>
            <a:r>
              <a:rPr lang="ru-RU" sz="2200" dirty="0" smtClean="0">
                <a:latin typeface="Arial" pitchFamily="34" charset="0"/>
                <a:cs typeface="Arial" pitchFamily="34" charset="0"/>
              </a:rPr>
              <a:t>файлов: </a:t>
            </a:r>
          </a:p>
          <a:p>
            <a:pPr marL="457200" indent="-457200">
              <a:spcBef>
                <a:spcPts val="600"/>
              </a:spcBef>
              <a:buAutoNum type="arabicParenR"/>
            </a:pP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Отчет.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doc</a:t>
            </a:r>
          </a:p>
          <a:p>
            <a:pPr marL="457200" indent="-457200">
              <a:spcBef>
                <a:spcPts val="600"/>
              </a:spcBef>
              <a:buAutoNum type="arabicParenR"/>
            </a:pP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Учебники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.zip</a:t>
            </a:r>
          </a:p>
          <a:p>
            <a:pPr marL="457200" indent="-457200">
              <a:spcBef>
                <a:spcPts val="600"/>
              </a:spcBef>
              <a:buAutoNum type="arabicParenR"/>
            </a:pP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Доклад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.doc</a:t>
            </a:r>
            <a:endParaRPr lang="ru-RU" sz="2200" i="1" dirty="0" smtClean="0"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arenR"/>
            </a:pPr>
            <a:endParaRPr lang="ru-RU" sz="2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Овал 65"/>
          <p:cNvSpPr/>
          <p:nvPr/>
        </p:nvSpPr>
        <p:spPr>
          <a:xfrm>
            <a:off x="8072462" y="3969258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 0.01134 L -0.004 0.08906 L 0.06215 0.08906 L 0.06215 0.17465 L 0.12778 0.17465 L 0.12778 0.28846 L 0.16944 0.28846 " pathEditMode="fixed" rAng="0" ptsTypes="AAAAAAA">
                                      <p:cBhvr>
                                        <p:cTn id="42" dur="5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00" y="13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24" grpId="0" animBg="1"/>
      <p:bldP spid="125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uiExpand="1" build="p"/>
      <p:bldP spid="6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Маска имени файла</a:t>
            </a:r>
            <a:endParaRPr lang="ru-RU" dirty="0"/>
          </a:p>
        </p:txBody>
      </p:sp>
      <p:sp>
        <p:nvSpPr>
          <p:cNvPr id="3" name="Подзаголовок 5"/>
          <p:cNvSpPr txBox="1">
            <a:spLocks/>
          </p:cNvSpPr>
          <p:nvPr/>
        </p:nvSpPr>
        <p:spPr>
          <a:xfrm>
            <a:off x="1487974" y="1214422"/>
            <a:ext cx="7358113" cy="150019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lvl="0" algn="just">
              <a:spcBef>
                <a:spcPct val="20000"/>
              </a:spcBef>
            </a:pPr>
            <a:r>
              <a:rPr lang="ru-RU" sz="2200" b="1" dirty="0" smtClean="0">
                <a:latin typeface="Arial" pitchFamily="34" charset="0"/>
                <a:cs typeface="Arial" pitchFamily="34" charset="0"/>
              </a:rPr>
              <a:t>Маска имени файла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— последовательность букв, цифр и других допустимых в именах файлов символов, а также символов «?» и «*», определяющая те или иные требования к имени файла.</a:t>
            </a:r>
          </a:p>
          <a:p>
            <a:pPr lvl="0" algn="just">
              <a:spcBef>
                <a:spcPct val="200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Символ «?» (вопросительный знак) означает, что на его месте в имени файла должен быть ровно один произвольный (из допустимых) символ.</a:t>
            </a:r>
          </a:p>
          <a:p>
            <a:pPr lvl="0" algn="just">
              <a:spcBef>
                <a:spcPct val="200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Символ «*» (звёздочка) означает, что на его месте в имени файла может быть последовательность любых </a:t>
            </a:r>
            <a:r>
              <a:rPr lang="ru-RU" sz="2200" dirty="0">
                <a:latin typeface="Arial" pitchFamily="34" charset="0"/>
                <a:cs typeface="Arial" pitchFamily="34" charset="0"/>
              </a:rPr>
              <a:t>допустимых символов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произвольной длины, в том числе и пустая последовательность.</a:t>
            </a:r>
            <a:endParaRPr kumimoji="0" lang="ru-RU" sz="22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678629" y="1285860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!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  <p:grpSp>
        <p:nvGrpSpPr>
          <p:cNvPr id="5" name="Группа 7"/>
          <p:cNvGrpSpPr/>
          <p:nvPr/>
        </p:nvGrpSpPr>
        <p:grpSpPr>
          <a:xfrm>
            <a:off x="714348" y="1071544"/>
            <a:ext cx="8072494" cy="4143406"/>
            <a:chOff x="428596" y="5072074"/>
            <a:chExt cx="5929354" cy="2053845"/>
          </a:xfrm>
        </p:grpSpPr>
        <p:cxnSp>
          <p:nvCxnSpPr>
            <p:cNvPr id="6" name="Прямая соединительная линия 5"/>
            <p:cNvCxnSpPr/>
            <p:nvPr/>
          </p:nvCxnSpPr>
          <p:spPr>
            <a:xfrm flipV="1">
              <a:off x="428596" y="5072074"/>
              <a:ext cx="5929354" cy="13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428596" y="7112739"/>
              <a:ext cx="5929354" cy="13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Подзаголовок 5"/>
          <p:cNvSpPr txBox="1">
            <a:spLocks/>
          </p:cNvSpPr>
          <p:nvPr/>
        </p:nvSpPr>
        <p:spPr>
          <a:xfrm>
            <a:off x="1500166" y="5286388"/>
            <a:ext cx="7286676" cy="50006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spcBef>
                <a:spcPct val="20000"/>
              </a:spcBef>
            </a:pP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Какие файлы будут найдены по маске:</a:t>
            </a:r>
          </a:p>
        </p:txBody>
      </p:sp>
      <p:sp>
        <p:nvSpPr>
          <p:cNvPr id="9" name="Овал 8"/>
          <p:cNvSpPr/>
          <p:nvPr/>
        </p:nvSpPr>
        <p:spPr>
          <a:xfrm>
            <a:off x="678629" y="5357826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3357554" y="5786454"/>
            <a:ext cx="3429024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ru-RU" sz="4400" dirty="0" smtClean="0"/>
              <a:t>*.*</a:t>
            </a:r>
            <a:endParaRPr lang="ru-RU" sz="4400" dirty="0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3357554" y="5786454"/>
            <a:ext cx="3429024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ru-RU" sz="4400" dirty="0" smtClean="0"/>
              <a:t>*.</a:t>
            </a:r>
            <a:r>
              <a:rPr lang="en-US" sz="4400" dirty="0" smtClean="0"/>
              <a:t>jpg</a:t>
            </a:r>
            <a:endParaRPr lang="ru-RU" sz="4400" dirty="0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3357554" y="5786454"/>
            <a:ext cx="3429024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sz="4400" dirty="0" smtClean="0"/>
              <a:t>text</a:t>
            </a:r>
            <a:r>
              <a:rPr lang="ru-RU" sz="4400" dirty="0" smtClean="0"/>
              <a:t>.</a:t>
            </a:r>
            <a:r>
              <a:rPr lang="en-US" sz="4400" dirty="0" smtClean="0"/>
              <a:t>*</a:t>
            </a:r>
            <a:endParaRPr lang="ru-RU" sz="4400" dirty="0"/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3357554" y="5786454"/>
            <a:ext cx="3429024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sz="4400" dirty="0" smtClean="0"/>
              <a:t>doc*</a:t>
            </a:r>
            <a:r>
              <a:rPr lang="ru-RU" sz="4400" dirty="0" smtClean="0"/>
              <a:t>.</a:t>
            </a:r>
            <a:r>
              <a:rPr lang="en-US" sz="4400" dirty="0" smtClean="0"/>
              <a:t>*</a:t>
            </a:r>
            <a:endParaRPr lang="ru-RU" sz="4400" dirty="0"/>
          </a:p>
        </p:txBody>
      </p:sp>
      <p:sp>
        <p:nvSpPr>
          <p:cNvPr id="22" name="Скругленный прямоугольник 21"/>
          <p:cNvSpPr/>
          <p:nvPr/>
        </p:nvSpPr>
        <p:spPr>
          <a:xfrm>
            <a:off x="3357554" y="5786454"/>
            <a:ext cx="3429024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sz="4400" dirty="0" smtClean="0"/>
              <a:t>*text</a:t>
            </a:r>
            <a:r>
              <a:rPr lang="ru-RU" sz="4400" dirty="0" smtClean="0"/>
              <a:t>.</a:t>
            </a:r>
            <a:r>
              <a:rPr lang="en-US" sz="4400" dirty="0" smtClean="0"/>
              <a:t>*</a:t>
            </a:r>
            <a:endParaRPr lang="ru-RU" sz="4400" dirty="0"/>
          </a:p>
        </p:txBody>
      </p:sp>
      <p:sp>
        <p:nvSpPr>
          <p:cNvPr id="23" name="Скругленный прямоугольник 22"/>
          <p:cNvSpPr/>
          <p:nvPr/>
        </p:nvSpPr>
        <p:spPr>
          <a:xfrm>
            <a:off x="3357554" y="5786454"/>
            <a:ext cx="3429024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sz="4400" dirty="0" smtClean="0"/>
              <a:t>?????</a:t>
            </a:r>
            <a:r>
              <a:rPr lang="ru-RU" sz="4400" dirty="0" smtClean="0"/>
              <a:t>.</a:t>
            </a:r>
            <a:r>
              <a:rPr lang="en-US" sz="4400" dirty="0" smtClean="0"/>
              <a:t>doc</a:t>
            </a:r>
            <a:endParaRPr lang="ru-RU" sz="4400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3357554" y="5786454"/>
            <a:ext cx="3429024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sz="4400" dirty="0" smtClean="0"/>
              <a:t>info??</a:t>
            </a:r>
            <a:r>
              <a:rPr lang="ru-RU" sz="4400" dirty="0" smtClean="0"/>
              <a:t>.</a:t>
            </a:r>
            <a:r>
              <a:rPr lang="en-US" sz="4400" dirty="0" err="1" smtClean="0"/>
              <a:t>pptx</a:t>
            </a:r>
            <a:endParaRPr lang="ru-RU" sz="4400" dirty="0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3357554" y="5786454"/>
            <a:ext cx="3429024" cy="6429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sz="4400" dirty="0" smtClean="0"/>
              <a:t>info??*</a:t>
            </a:r>
            <a:r>
              <a:rPr lang="ru-RU" sz="4400" dirty="0" smtClean="0"/>
              <a:t>.</a:t>
            </a:r>
            <a:r>
              <a:rPr lang="en-US" sz="4400" dirty="0" smtClean="0"/>
              <a:t>*</a:t>
            </a:r>
            <a:endParaRPr lang="ru-RU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4" grpId="0" animBg="1"/>
      <p:bldP spid="15" grpId="0" animBg="1"/>
      <p:bldP spid="16" grpId="0" animBg="1"/>
      <p:bldP spid="19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42910" y="1071546"/>
            <a:ext cx="821537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В каталоге находятся 6 файлов: </a:t>
            </a:r>
          </a:p>
          <a:p>
            <a:pPr marL="444500"/>
            <a:r>
              <a:rPr lang="en-US" sz="2400" dirty="0" smtClean="0"/>
              <a:t>motors.dat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>torsten.docx</a:t>
            </a:r>
          </a:p>
          <a:p>
            <a:pPr marL="444500"/>
            <a:r>
              <a:rPr lang="en-US" sz="2400" dirty="0" smtClean="0"/>
              <a:t>motors.doc</a:t>
            </a:r>
            <a:endParaRPr lang="ru-RU" sz="2400" dirty="0" smtClean="0"/>
          </a:p>
          <a:p>
            <a:pPr marL="444500"/>
            <a:r>
              <a:rPr lang="en-US" sz="2400" dirty="0" smtClean="0"/>
              <a:t>victoria.docx</a:t>
            </a:r>
          </a:p>
          <a:p>
            <a:pPr marL="444500"/>
            <a:r>
              <a:rPr lang="en-US" sz="2400" dirty="0" smtClean="0"/>
              <a:t>storch.doc</a:t>
            </a:r>
            <a:endParaRPr lang="ru-RU" sz="2400" dirty="0" smtClean="0"/>
          </a:p>
          <a:p>
            <a:pPr marL="444500"/>
            <a:r>
              <a:rPr lang="en-US" sz="2400" dirty="0" smtClean="0"/>
              <a:t>x_torero.doc </a:t>
            </a:r>
            <a:endParaRPr lang="ru-RU" sz="2400" dirty="0" smtClean="0"/>
          </a:p>
          <a:p>
            <a:pPr algn="just"/>
            <a:r>
              <a:rPr lang="ru-RU" sz="2400" dirty="0" smtClean="0"/>
              <a:t>Определите, по какой из перечисленных масок из этих 6 файлов будет отобрана указанная группа файлов:</a:t>
            </a:r>
          </a:p>
          <a:p>
            <a:pPr marL="444500"/>
            <a:r>
              <a:rPr lang="en-US" sz="2400" dirty="0" smtClean="0"/>
              <a:t>motors.doc</a:t>
            </a:r>
          </a:p>
          <a:p>
            <a:pPr marL="444500"/>
            <a:r>
              <a:rPr lang="en-US" sz="2400" dirty="0" smtClean="0"/>
              <a:t>storch.doc</a:t>
            </a:r>
          </a:p>
          <a:p>
            <a:pPr marL="444500"/>
            <a:r>
              <a:rPr lang="en-US" sz="2400" dirty="0" smtClean="0"/>
              <a:t>victoria.docx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>x_torero.doc </a:t>
            </a:r>
            <a:endParaRPr lang="ru-RU" sz="2400" dirty="0" smtClean="0"/>
          </a:p>
          <a:p>
            <a:pPr algn="just"/>
            <a:r>
              <a:rPr lang="pt-BR" sz="2400" dirty="0" smtClean="0"/>
              <a:t>1) *tor?*.d*</a:t>
            </a:r>
            <a:r>
              <a:rPr lang="ru-RU" sz="2400" dirty="0" smtClean="0"/>
              <a:t>  </a:t>
            </a:r>
            <a:r>
              <a:rPr lang="pt-BR" sz="2400" dirty="0" smtClean="0"/>
              <a:t>2) ?tor*.doc</a:t>
            </a:r>
            <a:r>
              <a:rPr lang="ru-RU" sz="2400" dirty="0" smtClean="0"/>
              <a:t>  </a:t>
            </a:r>
            <a:r>
              <a:rPr lang="pt-BR" sz="2400" dirty="0" smtClean="0"/>
              <a:t>3) *?tor?*.do*</a:t>
            </a:r>
            <a:r>
              <a:rPr lang="ru-RU" sz="2400" dirty="0" smtClean="0"/>
              <a:t>  </a:t>
            </a:r>
            <a:r>
              <a:rPr lang="pt-BR" sz="2400" dirty="0" smtClean="0"/>
              <a:t>4) *tor?.doc*</a:t>
            </a: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93724" y="1446526"/>
            <a:ext cx="2143140" cy="2123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motors.dat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2200" dirty="0" smtClean="0">
                <a:latin typeface="Arial" pitchFamily="34" charset="0"/>
                <a:cs typeface="Arial" pitchFamily="34" charset="0"/>
              </a:rPr>
            </a:br>
            <a:r>
              <a:rPr lang="en-US" sz="2200" dirty="0" smtClean="0">
                <a:latin typeface="Arial" pitchFamily="34" charset="0"/>
                <a:cs typeface="Arial" pitchFamily="34" charset="0"/>
              </a:rPr>
              <a:t>torsten.docx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motors.doc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victoria.docx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storch.doc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x_torero.doc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2574" y="1446526"/>
            <a:ext cx="2143140" cy="2124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motors.doc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storch.doc</a:t>
            </a:r>
          </a:p>
          <a:p>
            <a:r>
              <a:rPr lang="en-US" sz="2200" dirty="0" smtClean="0">
                <a:latin typeface="Arial" pitchFamily="34" charset="0"/>
                <a:cs typeface="Arial" pitchFamily="34" charset="0"/>
              </a:rPr>
              <a:t>victoria.docx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/>
            </a:r>
            <a:br>
              <a:rPr lang="ru-RU" sz="2200" dirty="0" smtClean="0">
                <a:latin typeface="Arial" pitchFamily="34" charset="0"/>
                <a:cs typeface="Arial" pitchFamily="34" charset="0"/>
              </a:rPr>
            </a:br>
            <a:r>
              <a:rPr lang="en-US" sz="2200" dirty="0" smtClean="0">
                <a:latin typeface="Arial" pitchFamily="34" charset="0"/>
                <a:cs typeface="Arial" pitchFamily="34" charset="0"/>
              </a:rPr>
              <a:t>x_torero.doc 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" name="Группа 9"/>
          <p:cNvGrpSpPr/>
          <p:nvPr/>
        </p:nvGrpSpPr>
        <p:grpSpPr>
          <a:xfrm>
            <a:off x="3046402" y="1428736"/>
            <a:ext cx="3357586" cy="2143140"/>
            <a:chOff x="2643174" y="2482516"/>
            <a:chExt cx="3357586" cy="2143140"/>
          </a:xfrm>
        </p:grpSpPr>
        <p:sp>
          <p:nvSpPr>
            <p:cNvPr id="8" name="TextBox 7"/>
            <p:cNvSpPr txBox="1"/>
            <p:nvPr/>
          </p:nvSpPr>
          <p:spPr>
            <a:xfrm>
              <a:off x="3298816" y="2482516"/>
              <a:ext cx="214314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200" dirty="0" smtClean="0">
                  <a:solidFill>
                    <a:schemeClr val="dk1"/>
                  </a:solidFill>
                  <a:latin typeface="Arial" pitchFamily="34" charset="0"/>
                  <a:cs typeface="Arial" pitchFamily="34" charset="0"/>
                </a:rPr>
                <a:t>1) *tor?*.d*</a:t>
              </a:r>
              <a:r>
                <a:rPr lang="ru-RU" sz="2200" dirty="0" smtClean="0">
                  <a:solidFill>
                    <a:schemeClr val="dk1"/>
                  </a:solidFill>
                  <a:latin typeface="Arial" pitchFamily="34" charset="0"/>
                  <a:cs typeface="Arial" pitchFamily="34" charset="0"/>
                </a:rPr>
                <a:t>  </a:t>
              </a:r>
              <a:br>
                <a:rPr lang="ru-RU" sz="2200" dirty="0" smtClean="0">
                  <a:solidFill>
                    <a:schemeClr val="dk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pt-BR" sz="2200" dirty="0" smtClean="0">
                  <a:solidFill>
                    <a:schemeClr val="dk1"/>
                  </a:solidFill>
                  <a:latin typeface="Arial" pitchFamily="34" charset="0"/>
                  <a:cs typeface="Arial" pitchFamily="34" charset="0"/>
                </a:rPr>
                <a:t>2) ?tor*.doc</a:t>
              </a:r>
              <a:r>
                <a:rPr lang="ru-RU" sz="2200" dirty="0" smtClean="0">
                  <a:solidFill>
                    <a:schemeClr val="dk1"/>
                  </a:solidFill>
                  <a:latin typeface="Arial" pitchFamily="34" charset="0"/>
                  <a:cs typeface="Arial" pitchFamily="34" charset="0"/>
                </a:rPr>
                <a:t>  </a:t>
              </a:r>
              <a:br>
                <a:rPr lang="ru-RU" sz="2200" dirty="0" smtClean="0">
                  <a:solidFill>
                    <a:schemeClr val="dk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pt-BR" sz="2200" dirty="0" smtClean="0">
                  <a:solidFill>
                    <a:schemeClr val="dk1"/>
                  </a:solidFill>
                  <a:latin typeface="Arial" pitchFamily="34" charset="0"/>
                  <a:cs typeface="Arial" pitchFamily="34" charset="0"/>
                </a:rPr>
                <a:t>3) *?tor?*.do*</a:t>
              </a:r>
              <a:r>
                <a:rPr lang="ru-RU" sz="2200" dirty="0" smtClean="0">
                  <a:solidFill>
                    <a:schemeClr val="dk1"/>
                  </a:solidFill>
                  <a:latin typeface="Arial" pitchFamily="34" charset="0"/>
                  <a:cs typeface="Arial" pitchFamily="34" charset="0"/>
                </a:rPr>
                <a:t> </a:t>
              </a:r>
              <a:br>
                <a:rPr lang="ru-RU" sz="2200" dirty="0" smtClean="0">
                  <a:solidFill>
                    <a:schemeClr val="dk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pt-BR" sz="2200" dirty="0" smtClean="0">
                  <a:solidFill>
                    <a:schemeClr val="dk1"/>
                  </a:solidFill>
                  <a:latin typeface="Arial" pitchFamily="34" charset="0"/>
                  <a:cs typeface="Arial" pitchFamily="34" charset="0"/>
                </a:rPr>
                <a:t>4) *tor?.doc*</a:t>
              </a:r>
              <a:endParaRPr lang="ru-RU" sz="2200" dirty="0" smtClean="0">
                <a:solidFill>
                  <a:schemeClr val="dk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Штриховая стрелка вправо 8"/>
            <p:cNvSpPr/>
            <p:nvPr/>
          </p:nvSpPr>
          <p:spPr>
            <a:xfrm>
              <a:off x="2643174" y="3839838"/>
              <a:ext cx="3357586" cy="785818"/>
            </a:xfrm>
            <a:prstGeom prst="stripedRightArrow">
              <a:avLst>
                <a:gd name="adj1" fmla="val 62929"/>
                <a:gd name="adj2" fmla="val 50000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100000">
                  <a:schemeClr val="accent6">
                    <a:lumMod val="40000"/>
                    <a:lumOff val="60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" pitchFamily="34" charset="0"/>
                  <a:cs typeface="Arial" pitchFamily="34" charset="0"/>
                </a:rPr>
                <a:t>?</a:t>
              </a:r>
              <a:endParaRPr lang="ru-RU" sz="40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77848" y="1071546"/>
            <a:ext cx="3500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Решение:</a:t>
            </a:r>
            <a:endParaRPr lang="ru-RU" sz="2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785786" y="3690640"/>
          <a:ext cx="7929620" cy="27736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714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59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5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latin typeface="Arial" pitchFamily="34" charset="0"/>
                          <a:cs typeface="Arial" pitchFamily="34" charset="0"/>
                        </a:rPr>
                        <a:t>*tor?*.d*</a:t>
                      </a:r>
                      <a:endParaRPr lang="ru-RU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latin typeface="Arial" pitchFamily="34" charset="0"/>
                          <a:cs typeface="Arial" pitchFamily="34" charset="0"/>
                        </a:rPr>
                        <a:t>?tor*.doc</a:t>
                      </a:r>
                      <a:r>
                        <a:rPr lang="ru-RU" sz="20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latin typeface="Arial" pitchFamily="34" charset="0"/>
                          <a:cs typeface="Arial" pitchFamily="34" charset="0"/>
                        </a:rPr>
                        <a:t>*?tor?*.do*</a:t>
                      </a:r>
                      <a:r>
                        <a:rPr lang="ru-RU" sz="2000" dirty="0" smtClean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endParaRPr lang="ru-RU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 smtClean="0">
                          <a:latin typeface="Arial" pitchFamily="34" charset="0"/>
                          <a:cs typeface="Arial" pitchFamily="34" charset="0"/>
                        </a:rPr>
                        <a:t>*tor?.doc*</a:t>
                      </a:r>
                      <a:endParaRPr lang="ru-RU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motors.dat</a:t>
                      </a:r>
                      <a:endParaRPr lang="ru-RU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motors.doc</a:t>
                      </a:r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storch.doc</a:t>
                      </a:r>
                      <a:endParaRPr lang="ru-RU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torsten.docx</a:t>
                      </a:r>
                      <a:endParaRPr lang="ru-RU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victoria.docx</a:t>
                      </a:r>
                      <a:endParaRPr lang="ru-RU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x_torero.doc</a:t>
                      </a:r>
                      <a:endParaRPr lang="ru-RU" sz="2000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0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60386" y="1428736"/>
            <a:ext cx="7929618" cy="221457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Если файл соответствует маске, то в ячейке, находящейся на пересечении строки с именем файла и столбца с именем маски будем ставить «+», иначе — «–».</a:t>
            </a:r>
          </a:p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В столбце искомой маски, знаки «+» должны соответствовать отобранным файлам, знаки «–» — всем прочим.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0386" y="1428736"/>
            <a:ext cx="7929618" cy="221457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Анализируя маску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tor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?*.d*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ставим знак «+» в ячейку, соответствующую файлу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motors.dat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 Данная маска позволяет отобрать файл, который не входит в интересующую нас группу, следовательно, она не может обеспечить отбор нужных файлов. Дальнейшее рассмотрение этой маски можно прекратить.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00298" y="4064004"/>
            <a:ext cx="1428760" cy="49244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+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512998" y="3714752"/>
            <a:ext cx="1440000" cy="357190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760386" y="1428736"/>
            <a:ext cx="7929618" cy="221457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Маска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?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tor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*.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doc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не позволит отобрать файл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motors.dat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но она же не позволит отобрать и подлежащий отбору файл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motors.doc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 Следовательно, дальнейшее рассмотрение этой маски можно прекратить.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071934" y="4025904"/>
            <a:ext cx="1428760" cy="49244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-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71934" y="4429132"/>
            <a:ext cx="1428760" cy="49244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-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987796" y="3714752"/>
            <a:ext cx="1548000" cy="357190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760386" y="1428736"/>
            <a:ext cx="7929618" cy="221457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Маска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*?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tor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?*.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do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*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позволяет отобрать только те файлы, которые нам нужны. Её можно использовать для решения задачи. Но, возможно, задача имеет не одно решение.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33251" y="4429132"/>
            <a:ext cx="1428760" cy="49244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+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633251" y="4862522"/>
            <a:ext cx="1428760" cy="49244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+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33251" y="5643578"/>
            <a:ext cx="1428760" cy="49244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+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633251" y="6072206"/>
            <a:ext cx="1428760" cy="49244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+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33251" y="5214950"/>
            <a:ext cx="1428760" cy="49244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-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633251" y="4033842"/>
            <a:ext cx="1428760" cy="49244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-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0386" y="1428736"/>
            <a:ext cx="7929618" cy="2214578"/>
          </a:xfrm>
          <a:prstGeom prst="rect">
            <a:avLst/>
          </a:prstGeom>
          <a:ln>
            <a:solidFill>
              <a:srgbClr val="FFFF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Проверяем маску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tor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?.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doc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*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 Она не позволит нам отобрать файл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storch.doc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ru-RU" sz="22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Итак, решением задачи может быть только третья маска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*?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tor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?*.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do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*</a:t>
            </a:r>
            <a:endParaRPr lang="ru-RU" sz="22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215206" y="4033842"/>
            <a:ext cx="1428760" cy="49244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-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215206" y="4429132"/>
            <a:ext cx="1428760" cy="49244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+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15206" y="4819660"/>
            <a:ext cx="1428760" cy="492443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pPr algn="ctr"/>
            <a:r>
              <a:rPr lang="ru-RU" sz="3200" dirty="0" smtClean="0">
                <a:latin typeface="Arial" pitchFamily="34" charset="0"/>
                <a:cs typeface="Arial" pitchFamily="34" charset="0"/>
              </a:rPr>
              <a:t>-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7143768" y="3714752"/>
            <a:ext cx="1555200" cy="357190"/>
          </a:xfrm>
          <a:prstGeom prst="rect">
            <a:avLst/>
          </a:prstGeom>
          <a:solidFill>
            <a:srgbClr val="FFFFFF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2" grpId="0"/>
      <p:bldP spid="14" grpId="0" animBg="1"/>
      <p:bldP spid="15" grpId="0" animBg="1"/>
      <p:bldP spid="16" grpId="0"/>
      <p:bldP spid="24" grpId="0" animBg="1"/>
      <p:bldP spid="20" grpId="0" animBg="1"/>
      <p:bldP spid="25" grpId="0"/>
      <p:bldP spid="26" grpId="0"/>
      <p:bldP spid="27" grpId="0" animBg="1"/>
      <p:bldP spid="28" grpId="0" animBg="1"/>
      <p:bldP spid="29" grpId="0"/>
      <p:bldP spid="30" grpId="0"/>
      <p:bldP spid="31" grpId="0"/>
      <p:bldP spid="32" grpId="0"/>
      <p:bldP spid="33" grpId="0"/>
      <p:bldP spid="34" grpId="0"/>
      <p:bldP spid="35" grpId="0" animBg="1"/>
      <p:bldP spid="36" grpId="0"/>
      <p:bldP spid="37" grpId="0"/>
      <p:bldP spid="38" grpId="0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главное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r>
              <a:rPr lang="ru-RU" b="1" dirty="0" smtClean="0"/>
              <a:t>Файл</a:t>
            </a:r>
            <a:r>
              <a:rPr lang="ru-RU" dirty="0" smtClean="0"/>
              <a:t> — это поименованная совокупность данных </a:t>
            </a:r>
            <a:r>
              <a:rPr lang="ru-RU" dirty="0" err="1" smtClean="0"/>
              <a:t>опре-делённого</a:t>
            </a:r>
            <a:r>
              <a:rPr lang="ru-RU" dirty="0" smtClean="0"/>
              <a:t> размера, размещаемая на внешних устройствах и рассматриваемая в процессе обработки как единое целое.</a:t>
            </a:r>
          </a:p>
          <a:p>
            <a:r>
              <a:rPr lang="ru-RU" b="1" dirty="0" smtClean="0"/>
              <a:t>Каталог</a:t>
            </a:r>
            <a:r>
              <a:rPr lang="ru-RU" dirty="0" smtClean="0"/>
              <a:t> (папка) — это поименованная совокупность файлов и подкаталогов (вложенных каталогов).</a:t>
            </a:r>
          </a:p>
          <a:p>
            <a:r>
              <a:rPr lang="ru-RU" b="1" dirty="0" smtClean="0"/>
              <a:t>Файловая система </a:t>
            </a:r>
            <a:r>
              <a:rPr lang="ru-RU" dirty="0" smtClean="0"/>
              <a:t>— часть операционной системы, определяющая способ организации, хранения и именования данных на носителе информации.</a:t>
            </a:r>
          </a:p>
          <a:p>
            <a:r>
              <a:rPr lang="ru-RU" dirty="0" smtClean="0"/>
              <a:t>Для того, чтобы «добраться» до нужного файла в многоуровневой файловой структуре, пользователь может  перемещаться по каталогам, образующим путь к файлу. Кроме того, можно воспользоваться поиском по маске имени файла.</a:t>
            </a:r>
            <a:endParaRPr lang="ru-RU" sz="2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sp>
        <p:nvSpPr>
          <p:cNvPr id="3" name="Содержимое 2"/>
          <p:cNvSpPr txBox="1">
            <a:spLocks/>
          </p:cNvSpPr>
          <p:nvPr/>
        </p:nvSpPr>
        <p:spPr>
          <a:xfrm>
            <a:off x="642910" y="1052736"/>
            <a:ext cx="8215369" cy="4000528"/>
          </a:xfrm>
          <a:prstGeom prst="rect">
            <a:avLst/>
          </a:prstGeom>
        </p:spPr>
        <p:txBody>
          <a:bodyPr/>
          <a:lstStyle/>
          <a:p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Перемещаясь из одного каталога в другой, пользователь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по-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следовательно посетил каталоги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XIX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NobelPrize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D: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People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Discovery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Chemistry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При каждом перемещении пользователь либо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спускался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 каталог на уровень ниже, либо поднимался на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уровень выше. </a:t>
            </a:r>
          </a:p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Пользователь переместил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файл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1869.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doc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из каталога, с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которого были начаты перемещения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, в каталог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в котором оказался в результате своих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перемещений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а затем переименовал его в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PeriodicLaw.doc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Укажите полное имя файла 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PeriodicLaw.doc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Содержимое 36"/>
          <p:cNvSpPr txBox="1">
            <a:spLocks/>
          </p:cNvSpPr>
          <p:nvPr/>
        </p:nvSpPr>
        <p:spPr>
          <a:xfrm>
            <a:off x="642910" y="1071546"/>
            <a:ext cx="8215369" cy="928694"/>
          </a:xfrm>
          <a:prstGeom prst="rect">
            <a:avLst/>
          </a:prstGeom>
        </p:spPr>
        <p:txBody>
          <a:bodyPr/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XIX</a:t>
            </a:r>
            <a:r>
              <a:rPr kumimoji="0" lang="ru-RU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Nobel Prize</a:t>
            </a:r>
            <a:r>
              <a:rPr kumimoji="0" lang="ru-RU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D:, Science</a:t>
            </a:r>
            <a:r>
              <a:rPr kumimoji="0" lang="ru-RU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People</a:t>
            </a:r>
            <a:r>
              <a:rPr kumimoji="0" lang="ru-RU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Science</a:t>
            </a:r>
            <a:r>
              <a:rPr kumimoji="0" lang="ru-RU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Discovery</a:t>
            </a:r>
            <a:r>
              <a:rPr kumimoji="0" lang="ru-RU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Physics</a:t>
            </a:r>
            <a:r>
              <a:rPr kumimoji="0" lang="ru-RU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Discovery</a:t>
            </a:r>
            <a:r>
              <a:rPr kumimoji="0" lang="ru-RU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, </a:t>
            </a:r>
            <a:r>
              <a:rPr kumimoji="0" lang="en-US" sz="22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Chemistry</a:t>
            </a:r>
            <a:endParaRPr kumimoji="0" lang="ru-RU" sz="2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rot="10800000" flipV="1">
            <a:off x="2136364" y="2786058"/>
            <a:ext cx="1078314" cy="701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Группа 5"/>
          <p:cNvGrpSpPr/>
          <p:nvPr/>
        </p:nvGrpSpPr>
        <p:grpSpPr>
          <a:xfrm>
            <a:off x="1617595" y="3243261"/>
            <a:ext cx="1285884" cy="734202"/>
            <a:chOff x="2357422" y="3000372"/>
            <a:chExt cx="1285884" cy="734202"/>
          </a:xfrm>
        </p:grpSpPr>
        <p:sp>
          <p:nvSpPr>
            <p:cNvPr id="7" name="TextBox 6"/>
            <p:cNvSpPr txBox="1"/>
            <p:nvPr/>
          </p:nvSpPr>
          <p:spPr>
            <a:xfrm>
              <a:off x="2357422" y="3457575"/>
              <a:ext cx="12858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/>
                <a:t>XIX</a:t>
              </a:r>
              <a:endParaRPr lang="ru-RU" dirty="0"/>
            </a:p>
          </p:txBody>
        </p:sp>
        <p:pic>
          <p:nvPicPr>
            <p:cNvPr id="8" name="Picture 5" descr="C:\Documents and Settings\Администратор.HOME-FDD52612A3\Рабочий стол\Ирина_Раб стол\10-9\CAEAQ3VN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804753" y="3000372"/>
              <a:ext cx="391223" cy="4884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9" name="TextBox 8"/>
          <p:cNvSpPr txBox="1"/>
          <p:nvPr/>
        </p:nvSpPr>
        <p:spPr>
          <a:xfrm>
            <a:off x="714348" y="5786454"/>
            <a:ext cx="84296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Ответ: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D:\Science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\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Discovery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\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Chemistry\PeriodicLaw.doc</a:t>
            </a:r>
            <a:endParaRPr lang="ru-RU" sz="22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4451302" y="2285992"/>
            <a:ext cx="835078" cy="5715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rot="10800000" flipV="1">
            <a:off x="4165550" y="2857496"/>
            <a:ext cx="1029054" cy="6429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rot="10800000" flipV="1">
            <a:off x="5165682" y="3500438"/>
            <a:ext cx="1029054" cy="6429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 rot="16200000" flipH="1">
            <a:off x="6918428" y="4930653"/>
            <a:ext cx="5760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/>
        </p:nvGrpSpPr>
        <p:grpSpPr>
          <a:xfrm>
            <a:off x="6451566" y="4899851"/>
            <a:ext cx="1549458" cy="743727"/>
            <a:chOff x="6143636" y="4357694"/>
            <a:chExt cx="1549458" cy="743727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6143636" y="4824422"/>
              <a:ext cx="1549458" cy="276999"/>
            </a:xfrm>
            <a:prstGeom prst="rect">
              <a:avLst/>
            </a:prstGeom>
            <a:noFill/>
          </p:spPr>
          <p:txBody>
            <a:bodyPr wrap="none" lIns="0" tIns="0" rIns="0" bIns="0">
              <a:noAutofit/>
            </a:bodyPr>
            <a:lstStyle/>
            <a:p>
              <a:pPr algn="ctr"/>
              <a:r>
                <a:rPr lang="en-US" dirty="0" smtClean="0">
                  <a:latin typeface="+mj-lt"/>
                  <a:cs typeface="Arial" panose="020B0604020202020204" pitchFamily="34" charset="0"/>
                </a:rPr>
                <a:t>PeriodicLaw.doc</a:t>
              </a:r>
              <a:endParaRPr lang="ru-RU" dirty="0">
                <a:latin typeface="+mj-lt"/>
              </a:endParaRPr>
            </a:p>
          </p:txBody>
        </p:sp>
        <p:pic>
          <p:nvPicPr>
            <p:cNvPr id="16" name="Picture 2" descr="C:\Documents and Settings\Администратор.HOME-FDD52612A3\Рабочий стол\Ирина_Раб стол\10-9\1211777954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04051" y="4357694"/>
              <a:ext cx="428628" cy="428628"/>
            </a:xfrm>
            <a:prstGeom prst="rect">
              <a:avLst/>
            </a:prstGeom>
            <a:noFill/>
          </p:spPr>
        </p:pic>
      </p:grpSp>
      <p:grpSp>
        <p:nvGrpSpPr>
          <p:cNvPr id="17" name="Группа 16"/>
          <p:cNvGrpSpPr/>
          <p:nvPr/>
        </p:nvGrpSpPr>
        <p:grpSpPr>
          <a:xfrm>
            <a:off x="4689429" y="3929066"/>
            <a:ext cx="1071570" cy="715152"/>
            <a:chOff x="5381631" y="3714752"/>
            <a:chExt cx="1071570" cy="715152"/>
          </a:xfrm>
        </p:grpSpPr>
        <p:sp>
          <p:nvSpPr>
            <p:cNvPr id="18" name="TextBox 17"/>
            <p:cNvSpPr txBox="1"/>
            <p:nvPr/>
          </p:nvSpPr>
          <p:spPr>
            <a:xfrm>
              <a:off x="5381631" y="4152905"/>
              <a:ext cx="10715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/>
                <a:t>Physics</a:t>
              </a:r>
              <a:endParaRPr lang="ru-RU" dirty="0"/>
            </a:p>
          </p:txBody>
        </p:sp>
        <p:pic>
          <p:nvPicPr>
            <p:cNvPr id="19" name="Picture 5" descr="C:\Documents and Settings\Администратор.HOME-FDD52612A3\Рабочий стол\Ирина_Раб стол\10-9\CAEAQ3VN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21805" y="3714752"/>
              <a:ext cx="391223" cy="4884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0" name="Группа 19"/>
          <p:cNvGrpSpPr/>
          <p:nvPr/>
        </p:nvGrpSpPr>
        <p:grpSpPr>
          <a:xfrm>
            <a:off x="3646434" y="3243261"/>
            <a:ext cx="1176346" cy="743727"/>
            <a:chOff x="4357686" y="3028947"/>
            <a:chExt cx="1176346" cy="743727"/>
          </a:xfrm>
        </p:grpSpPr>
        <p:sp>
          <p:nvSpPr>
            <p:cNvPr id="21" name="TextBox 20"/>
            <p:cNvSpPr txBox="1"/>
            <p:nvPr/>
          </p:nvSpPr>
          <p:spPr>
            <a:xfrm>
              <a:off x="4357686" y="3495675"/>
              <a:ext cx="11763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/>
                <a:t>People</a:t>
              </a:r>
              <a:endParaRPr lang="ru-RU" dirty="0"/>
            </a:p>
          </p:txBody>
        </p:sp>
        <p:pic>
          <p:nvPicPr>
            <p:cNvPr id="22" name="Picture 5" descr="C:\Documents and Settings\Администратор.HOME-FDD52612A3\Рабочий стол\Ирина_Раб стол\10-9\CAEAQ3VN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50248" y="3028947"/>
              <a:ext cx="391223" cy="4884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23" name="Прямая соединительная линия 22"/>
          <p:cNvCxnSpPr/>
          <p:nvPr/>
        </p:nvCxnSpPr>
        <p:spPr>
          <a:xfrm rot="10800000" flipV="1">
            <a:off x="3286117" y="2276466"/>
            <a:ext cx="674647" cy="43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/>
          <p:cNvGrpSpPr/>
          <p:nvPr/>
        </p:nvGrpSpPr>
        <p:grpSpPr>
          <a:xfrm>
            <a:off x="2655827" y="2571744"/>
            <a:ext cx="1285884" cy="734202"/>
            <a:chOff x="3348029" y="2357430"/>
            <a:chExt cx="1285884" cy="734202"/>
          </a:xfrm>
        </p:grpSpPr>
        <p:pic>
          <p:nvPicPr>
            <p:cNvPr id="25" name="Picture 5" descr="C:\Documents and Settings\Администратор.HOME-FDD52612A3\Рабочий стол\Ирина_Раб стол\10-9\CAEAQ3VN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747735" y="2357430"/>
              <a:ext cx="391223" cy="4884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TextBox 25"/>
            <p:cNvSpPr txBox="1"/>
            <p:nvPr/>
          </p:nvSpPr>
          <p:spPr>
            <a:xfrm>
              <a:off x="3348029" y="2814633"/>
              <a:ext cx="12858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/>
                <a:t>Nobel Prize</a:t>
              </a:r>
              <a:endParaRPr lang="ru-RU" dirty="0"/>
            </a:p>
          </p:txBody>
        </p:sp>
      </p:grpSp>
      <p:grpSp>
        <p:nvGrpSpPr>
          <p:cNvPr id="27" name="Группа 26"/>
          <p:cNvGrpSpPr/>
          <p:nvPr/>
        </p:nvGrpSpPr>
        <p:grpSpPr>
          <a:xfrm>
            <a:off x="3808360" y="2071678"/>
            <a:ext cx="1147770" cy="355679"/>
            <a:chOff x="4067172" y="1850546"/>
            <a:chExt cx="1147770" cy="355679"/>
          </a:xfrm>
        </p:grpSpPr>
        <p:sp>
          <p:nvSpPr>
            <p:cNvPr id="28" name="TextBox 27"/>
            <p:cNvSpPr txBox="1"/>
            <p:nvPr/>
          </p:nvSpPr>
          <p:spPr>
            <a:xfrm>
              <a:off x="4786314" y="1857364"/>
              <a:ext cx="428628" cy="334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r>
                <a:rPr lang="ru-RU" dirty="0" smtClean="0"/>
                <a:t>:</a:t>
              </a:r>
              <a:endParaRPr lang="ru-RU" dirty="0"/>
            </a:p>
          </p:txBody>
        </p:sp>
        <p:pic>
          <p:nvPicPr>
            <p:cNvPr id="29" name="Picture 10" descr="C:\Documents and Settings\Администратор.HOME-FDD52612A3\Рабочий стол\Ирина_Раб стол\10-9\CAEAQ3VN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067172" y="1850546"/>
              <a:ext cx="793021" cy="355679"/>
            </a:xfrm>
            <a:prstGeom prst="rect">
              <a:avLst/>
            </a:prstGeom>
            <a:noFill/>
          </p:spPr>
        </p:pic>
      </p:grpSp>
      <p:cxnSp>
        <p:nvCxnSpPr>
          <p:cNvPr id="30" name="Прямая соединительная линия 29"/>
          <p:cNvCxnSpPr/>
          <p:nvPr/>
        </p:nvCxnSpPr>
        <p:spPr>
          <a:xfrm>
            <a:off x="5308552" y="2852730"/>
            <a:ext cx="906522" cy="6043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>
            <a:off x="6286512" y="3500438"/>
            <a:ext cx="964413" cy="6429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Группа 31"/>
          <p:cNvGrpSpPr/>
          <p:nvPr/>
        </p:nvGrpSpPr>
        <p:grpSpPr>
          <a:xfrm>
            <a:off x="6580155" y="3929066"/>
            <a:ext cx="1252546" cy="715152"/>
            <a:chOff x="7286644" y="3714752"/>
            <a:chExt cx="1252546" cy="715152"/>
          </a:xfrm>
        </p:grpSpPr>
        <p:sp>
          <p:nvSpPr>
            <p:cNvPr id="33" name="TextBox 32"/>
            <p:cNvSpPr txBox="1"/>
            <p:nvPr/>
          </p:nvSpPr>
          <p:spPr>
            <a:xfrm>
              <a:off x="7286644" y="4152905"/>
              <a:ext cx="1252546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/>
                <a:t>Chemistry</a:t>
              </a:r>
              <a:endParaRPr lang="ru-RU" dirty="0"/>
            </a:p>
          </p:txBody>
        </p:sp>
        <p:pic>
          <p:nvPicPr>
            <p:cNvPr id="34" name="Picture 5" descr="C:\Documents and Settings\Администратор.HOME-FDD52612A3\Рабочий стол\Ирина_Раб стол\10-9\CAEAQ3VN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717306" y="3714752"/>
              <a:ext cx="391223" cy="4884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5" name="Группа 34"/>
          <p:cNvGrpSpPr/>
          <p:nvPr/>
        </p:nvGrpSpPr>
        <p:grpSpPr>
          <a:xfrm>
            <a:off x="5727661" y="3243261"/>
            <a:ext cx="1033470" cy="743727"/>
            <a:chOff x="6419863" y="3028947"/>
            <a:chExt cx="1033470" cy="743727"/>
          </a:xfrm>
        </p:grpSpPr>
        <p:sp>
          <p:nvSpPr>
            <p:cNvPr id="36" name="TextBox 35"/>
            <p:cNvSpPr txBox="1"/>
            <p:nvPr/>
          </p:nvSpPr>
          <p:spPr>
            <a:xfrm>
              <a:off x="6419863" y="3495675"/>
              <a:ext cx="1033470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/>
                <a:t>Discovery</a:t>
              </a:r>
              <a:endParaRPr lang="ru-RU" dirty="0"/>
            </a:p>
          </p:txBody>
        </p:sp>
        <p:pic>
          <p:nvPicPr>
            <p:cNvPr id="37" name="Picture 5" descr="C:\Documents and Settings\Администратор.HOME-FDD52612A3\Рабочий стол\Ирина_Раб стол\10-9\CAEAQ3VN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15140" y="3028947"/>
              <a:ext cx="391223" cy="4884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8" name="Группа 37"/>
          <p:cNvGrpSpPr/>
          <p:nvPr/>
        </p:nvGrpSpPr>
        <p:grpSpPr>
          <a:xfrm>
            <a:off x="4608465" y="2571744"/>
            <a:ext cx="1247784" cy="734202"/>
            <a:chOff x="5429256" y="2357430"/>
            <a:chExt cx="1247784" cy="734202"/>
          </a:xfrm>
        </p:grpSpPr>
        <p:sp>
          <p:nvSpPr>
            <p:cNvPr id="39" name="TextBox 38"/>
            <p:cNvSpPr txBox="1"/>
            <p:nvPr/>
          </p:nvSpPr>
          <p:spPr>
            <a:xfrm>
              <a:off x="5429256" y="2814633"/>
              <a:ext cx="1247784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dirty="0" smtClean="0"/>
                <a:t>Science</a:t>
              </a:r>
              <a:endParaRPr lang="ru-RU" dirty="0"/>
            </a:p>
          </p:txBody>
        </p:sp>
        <p:pic>
          <p:nvPicPr>
            <p:cNvPr id="40" name="Picture 5" descr="C:\Documents and Settings\Администратор.HOME-FDD52612A3\Рабочий стол\Ирина_Раб стол\10-9\CAEAQ3VN1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857537" y="2357430"/>
              <a:ext cx="391223" cy="48846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1" name="TextBox 40"/>
          <p:cNvSpPr txBox="1"/>
          <p:nvPr/>
        </p:nvSpPr>
        <p:spPr>
          <a:xfrm>
            <a:off x="642910" y="1783667"/>
            <a:ext cx="35004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Решение:</a:t>
            </a:r>
            <a:endParaRPr lang="ru-RU" sz="22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2250265" y="3243261"/>
            <a:ext cx="142876" cy="1428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00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08189E-6 L 0.10451 -0.0883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26" y="-44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451 -0.08837 L 0.20677 -0.172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4" y="-41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77 -0.1721 L 0.31701 -0.0777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47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701 -0.07773 L 0.20677 0.01665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47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677 0.01665 L 0.31701 -0.07773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47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701 -0.07773 L 0.42726 0.01665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47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726 0.01665 L 0.31701 0.12167 " pathEditMode="relative" rAng="0" ptsTypes="AA">
                                      <p:cBhvr>
                                        <p:cTn id="83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21" y="52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701 0.12167 L 0.42726 0.01665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52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726 0.01665 L 0.5375 0.12167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52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/>
      <p:bldP spid="41" grpId="0"/>
      <p:bldP spid="42" grpId="0" animBg="1"/>
      <p:bldP spid="42" grpId="1" animBg="1"/>
      <p:bldP spid="42" grpId="2" animBg="1"/>
      <p:bldP spid="42" grpId="3" animBg="1"/>
      <p:bldP spid="42" grpId="4" animBg="1"/>
      <p:bldP spid="42" grpId="5" animBg="1"/>
      <p:bldP spid="42" grpId="6" animBg="1"/>
      <p:bldP spid="42" grpId="7" animBg="1"/>
      <p:bldP spid="42" grpId="8" animBg="1"/>
      <p:bldP spid="42" grpId="9" animBg="1"/>
      <p:bldP spid="42" grpId="1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Информационные источники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69" cy="5786454"/>
          </a:xfrm>
        </p:spPr>
        <p:txBody>
          <a:bodyPr/>
          <a:lstStyle/>
          <a:p>
            <a:pPr marL="177800" indent="-177800">
              <a:buFont typeface="Arial" pitchFamily="34" charset="0"/>
              <a:buChar char="•"/>
            </a:pPr>
            <a:r>
              <a:rPr lang="en-US" sz="1000" dirty="0" smtClean="0"/>
              <a:t>http://vignette2.wikia.nocookie.net/gameideas/images/0/02/012097093-binary-code.jpeg/revision/latest?cb=20141017050339</a:t>
            </a:r>
            <a:endParaRPr lang="ru-RU" sz="1000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ru-RU" sz="1000" dirty="0" smtClean="0"/>
              <a:t>http://a1994.phobos.apple.com/us/r30/Purple6/v4/ef/f1/02/eff102d8-60e0-7cf7-dca8-04a52b6c398c/mzl.ywixjzyb.png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1000" dirty="0" smtClean="0"/>
              <a:t>http://rempc.by/upload/vse%20dlia%20noutbuka/New%20Folder7/fdsfgvd.jpg</a:t>
            </a:r>
            <a:endParaRPr lang="ru-RU" sz="1000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en-US" sz="1000" dirty="0" smtClean="0"/>
              <a:t>http://minterese.ru/wp-content/uploads/2016/04/1_53bf85271a5dd53bf85271a6ac.jpg</a:t>
            </a:r>
            <a:endParaRPr lang="ru-RU" sz="1000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en-US" sz="1000" dirty="0" smtClean="0"/>
              <a:t>http://www.fordesigner.com/maps/3481-0.htm</a:t>
            </a:r>
            <a:endParaRPr lang="ru-RU" sz="1000" dirty="0" smtClean="0"/>
          </a:p>
          <a:p>
            <a:pPr marL="177800" indent="-177800">
              <a:buFont typeface="Arial" pitchFamily="34" charset="0"/>
              <a:buChar char="•"/>
            </a:pPr>
            <a:r>
              <a:rPr lang="en-US" sz="1000" dirty="0" smtClean="0"/>
              <a:t>http</a:t>
            </a:r>
            <a:r>
              <a:rPr lang="ru-RU" sz="1000" dirty="0" smtClean="0"/>
              <a:t>://</a:t>
            </a:r>
            <a:r>
              <a:rPr lang="en-US" sz="1000" dirty="0" smtClean="0"/>
              <a:t>www</a:t>
            </a:r>
            <a:r>
              <a:rPr lang="ru-RU" sz="1000" dirty="0" smtClean="0"/>
              <a:t>.</a:t>
            </a:r>
            <a:r>
              <a:rPr lang="en-US" sz="1000" dirty="0" err="1" smtClean="0"/>
              <a:t>feebase</a:t>
            </a:r>
            <a:r>
              <a:rPr lang="ru-RU" sz="1000" dirty="0" smtClean="0"/>
              <a:t>.</a:t>
            </a:r>
            <a:r>
              <a:rPr lang="en-US" sz="1000" dirty="0" smtClean="0"/>
              <a:t>net</a:t>
            </a:r>
            <a:r>
              <a:rPr lang="ru-RU" sz="1000" dirty="0" smtClean="0"/>
              <a:t>/</a:t>
            </a:r>
            <a:r>
              <a:rPr lang="en-US" sz="1000" dirty="0" smtClean="0"/>
              <a:t>images</a:t>
            </a:r>
            <a:r>
              <a:rPr lang="ru-RU" sz="1000" dirty="0" smtClean="0"/>
              <a:t>/3.</a:t>
            </a:r>
            <a:r>
              <a:rPr lang="en-US" sz="1000" dirty="0" err="1" smtClean="0"/>
              <a:t>bp</a:t>
            </a:r>
            <a:r>
              <a:rPr lang="ru-RU" sz="1000" dirty="0" smtClean="0"/>
              <a:t>.</a:t>
            </a:r>
            <a:r>
              <a:rPr lang="en-US" sz="1000" dirty="0" err="1" smtClean="0"/>
              <a:t>blogspot</a:t>
            </a:r>
            <a:r>
              <a:rPr lang="ru-RU" sz="1000" dirty="0" smtClean="0"/>
              <a:t>.</a:t>
            </a:r>
            <a:r>
              <a:rPr lang="en-US" sz="1000" dirty="0" smtClean="0"/>
              <a:t>com</a:t>
            </a:r>
            <a:r>
              <a:rPr lang="ru-RU" sz="1000" dirty="0" smtClean="0"/>
              <a:t>/-6</a:t>
            </a:r>
            <a:r>
              <a:rPr lang="en-US" sz="1000" dirty="0" err="1" smtClean="0"/>
              <a:t>OSnY</a:t>
            </a:r>
            <a:r>
              <a:rPr lang="ru-RU" sz="1000" dirty="0" smtClean="0"/>
              <a:t>2</a:t>
            </a:r>
            <a:r>
              <a:rPr lang="en-US" sz="1000" dirty="0" err="1" smtClean="0"/>
              <a:t>dJxwg</a:t>
            </a:r>
            <a:r>
              <a:rPr lang="ru-RU" sz="1000" dirty="0" smtClean="0"/>
              <a:t>/</a:t>
            </a:r>
            <a:r>
              <a:rPr lang="en-US" sz="1000" dirty="0" err="1" smtClean="0"/>
              <a:t>TaNTMWZWgOI</a:t>
            </a:r>
            <a:r>
              <a:rPr lang="ru-RU" sz="1000" dirty="0" smtClean="0"/>
              <a:t>/</a:t>
            </a:r>
            <a:r>
              <a:rPr lang="en-US" sz="1000" dirty="0" smtClean="0"/>
              <a:t>AAAAAAAAARU</a:t>
            </a:r>
            <a:r>
              <a:rPr lang="ru-RU" sz="1000" dirty="0" smtClean="0"/>
              <a:t>/2</a:t>
            </a:r>
            <a:r>
              <a:rPr lang="en-US" sz="1000" dirty="0" err="1" smtClean="0"/>
              <a:t>aPbreNtQqY</a:t>
            </a:r>
            <a:r>
              <a:rPr lang="ru-RU" sz="1000" dirty="0" smtClean="0"/>
              <a:t>/</a:t>
            </a:r>
            <a:r>
              <a:rPr lang="en-US" sz="1000" dirty="0" smtClean="0"/>
              <a:t>s</a:t>
            </a:r>
            <a:r>
              <a:rPr lang="ru-RU" sz="1000" dirty="0" smtClean="0"/>
              <a:t>1600/</a:t>
            </a:r>
            <a:r>
              <a:rPr lang="en-US" sz="1000" dirty="0" smtClean="0"/>
              <a:t>teaching</a:t>
            </a:r>
            <a:r>
              <a:rPr lang="ru-RU" sz="1000" dirty="0" smtClean="0"/>
              <a:t>+</a:t>
            </a:r>
            <a:r>
              <a:rPr lang="en-US" sz="1000" dirty="0" smtClean="0"/>
              <a:t>tree</a:t>
            </a:r>
            <a:r>
              <a:rPr lang="ru-RU" sz="1000" dirty="0" smtClean="0"/>
              <a:t>3.</a:t>
            </a:r>
            <a:r>
              <a:rPr lang="en-US" sz="1000" dirty="0" smtClean="0"/>
              <a:t>bmp</a:t>
            </a:r>
            <a:r>
              <a:rPr lang="ru-RU" sz="1000" dirty="0" smtClean="0"/>
              <a:t>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1000" dirty="0" smtClean="0"/>
              <a:t>http://melissagratias.com/wp-content/uploads/2014/12/Search.jpg</a:t>
            </a:r>
            <a:endParaRPr lang="ru-RU" sz="1000" dirty="0" smtClean="0"/>
          </a:p>
          <a:p>
            <a:pPr marL="177800" indent="-177800">
              <a:buFont typeface="Arial" pitchFamily="34" charset="0"/>
              <a:buChar char="•"/>
            </a:pPr>
            <a:endParaRPr lang="ru-RU" sz="1000" dirty="0" smtClean="0"/>
          </a:p>
          <a:p>
            <a:pPr marL="177800" indent="-177800">
              <a:buFont typeface="Arial" pitchFamily="34" charset="0"/>
              <a:buChar char="•"/>
            </a:pPr>
            <a:endParaRPr lang="ru-RU" sz="1000" dirty="0" smtClean="0"/>
          </a:p>
          <a:p>
            <a:pPr marL="177800" indent="-177800">
              <a:buFont typeface="Arial" pitchFamily="34" charset="0"/>
              <a:buChar char="•"/>
            </a:pP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слова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файл</a:t>
            </a:r>
          </a:p>
          <a:p>
            <a:r>
              <a:rPr lang="ru-RU" dirty="0" smtClean="0"/>
              <a:t>каталог (папка) </a:t>
            </a:r>
          </a:p>
          <a:p>
            <a:r>
              <a:rPr lang="ru-RU" dirty="0" smtClean="0"/>
              <a:t>файловая система и структура</a:t>
            </a:r>
          </a:p>
          <a:p>
            <a:r>
              <a:rPr lang="ru-RU" dirty="0" smtClean="0"/>
              <a:t>путь к файлу</a:t>
            </a:r>
          </a:p>
          <a:p>
            <a:r>
              <a:rPr lang="ru-RU" dirty="0" smtClean="0"/>
              <a:t>полное имя файла</a:t>
            </a:r>
          </a:p>
          <a:p>
            <a:r>
              <a:rPr lang="ru-RU" dirty="0" smtClean="0"/>
              <a:t>маска имен файлов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Файлы и каталоги</a:t>
            </a:r>
            <a:endParaRPr lang="ru-RU" dirty="0"/>
          </a:p>
        </p:txBody>
      </p:sp>
      <p:sp>
        <p:nvSpPr>
          <p:cNvPr id="5" name="Подзаголовок 5"/>
          <p:cNvSpPr txBox="1">
            <a:spLocks/>
          </p:cNvSpPr>
          <p:nvPr/>
        </p:nvSpPr>
        <p:spPr>
          <a:xfrm>
            <a:off x="1428728" y="1071546"/>
            <a:ext cx="7358113" cy="150019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lvl="0" algn="just">
              <a:spcBef>
                <a:spcPct val="20000"/>
              </a:spcBef>
            </a:pPr>
            <a:r>
              <a:rPr lang="ru-RU" sz="2200" b="1" dirty="0" smtClean="0">
                <a:latin typeface="Arial" pitchFamily="34" charset="0"/>
                <a:cs typeface="Arial" pitchFamily="34" charset="0"/>
              </a:rPr>
              <a:t>Файл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— это поименованная совокупность данных определённого размера, размещаемая на внешних устройствах (носителях информации) и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рассматри-ваемая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в процессе обработки как единое целое.</a:t>
            </a:r>
            <a:endParaRPr kumimoji="0" lang="ru-RU" sz="22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78629" y="1500174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!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  <p:grpSp>
        <p:nvGrpSpPr>
          <p:cNvPr id="7" name="Группа 7"/>
          <p:cNvGrpSpPr/>
          <p:nvPr/>
        </p:nvGrpSpPr>
        <p:grpSpPr>
          <a:xfrm>
            <a:off x="714348" y="1071545"/>
            <a:ext cx="8072494" cy="1500200"/>
            <a:chOff x="428596" y="5072074"/>
            <a:chExt cx="5929354" cy="2053845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428596" y="5072074"/>
              <a:ext cx="5929354" cy="13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428596" y="7112739"/>
              <a:ext cx="5929354" cy="13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Прямоугольник 14"/>
          <p:cNvSpPr/>
          <p:nvPr/>
        </p:nvSpPr>
        <p:spPr>
          <a:xfrm>
            <a:off x="1071538" y="2781562"/>
            <a:ext cx="2286016" cy="576000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Имя. расширение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857224" y="3424504"/>
            <a:ext cx="2286016" cy="576000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Размер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57224" y="4067446"/>
            <a:ext cx="2286016" cy="576000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Дата создания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071538" y="4710388"/>
            <a:ext cx="2286016" cy="576000"/>
          </a:xfrm>
          <a:prstGeom prst="rect">
            <a:avLst/>
          </a:prstGeom>
          <a:solidFill>
            <a:srgbClr val="0070C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" pitchFamily="34" charset="0"/>
                <a:cs typeface="Arial" pitchFamily="34" charset="0"/>
              </a:rPr>
              <a:t>Дата последней модификации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WordArt 2"/>
          <p:cNvSpPr>
            <a:spLocks noChangeArrowheads="1" noChangeShapeType="1" noTextEdit="1"/>
          </p:cNvSpPr>
          <p:nvPr/>
        </p:nvSpPr>
        <p:spPr bwMode="auto">
          <a:xfrm rot="16547970" flipH="1" flipV="1">
            <a:off x="3793617" y="2978704"/>
            <a:ext cx="2261409" cy="2010001"/>
          </a:xfrm>
          <a:prstGeom prst="rect">
            <a:avLst/>
          </a:prstGeom>
        </p:spPr>
        <p:txBody>
          <a:bodyPr wrap="none" fromWordArt="1">
            <a:prstTxWarp prst="textArchUp">
              <a:avLst>
                <a:gd name="adj" fmla="val 12672817"/>
              </a:avLst>
            </a:prstTxWarp>
          </a:bodyPr>
          <a:lstStyle/>
          <a:p>
            <a:pPr algn="ctr" rtl="0"/>
            <a:r>
              <a:rPr lang="ru-RU" sz="900" kern="10" spc="0" dirty="0" smtClean="0">
                <a:ln w="9525">
                  <a:solidFill>
                    <a:srgbClr val="00B0F0"/>
                  </a:solidFill>
                  <a:round/>
                  <a:headEnd/>
                  <a:tailEnd/>
                </a:ln>
                <a:solidFill>
                  <a:srgbClr val="00B0F0"/>
                </a:solidFill>
                <a:effectLst/>
                <a:latin typeface="Arial"/>
                <a:cs typeface="Arial"/>
              </a:rPr>
              <a:t>А Т Р И Б У Т Ы </a:t>
            </a:r>
            <a:endParaRPr lang="ru-RU" sz="900" kern="10" spc="0" dirty="0">
              <a:ln w="9525">
                <a:solidFill>
                  <a:srgbClr val="00B0F0"/>
                </a:solidFill>
                <a:round/>
                <a:headEnd/>
                <a:tailEnd/>
              </a:ln>
              <a:solidFill>
                <a:srgbClr val="00B0F0"/>
              </a:solidFill>
              <a:effectLst/>
              <a:latin typeface="Arial"/>
              <a:cs typeface="Arial"/>
            </a:endParaRPr>
          </a:p>
        </p:txBody>
      </p:sp>
      <p:sp>
        <p:nvSpPr>
          <p:cNvPr id="12" name="WordArt 2"/>
          <p:cNvSpPr>
            <a:spLocks noChangeArrowheads="1" noChangeShapeType="1" noTextEdit="1"/>
          </p:cNvSpPr>
          <p:nvPr/>
        </p:nvSpPr>
        <p:spPr bwMode="auto">
          <a:xfrm rot="16200000">
            <a:off x="3374726" y="2978704"/>
            <a:ext cx="2261409" cy="2010001"/>
          </a:xfrm>
          <a:prstGeom prst="rect">
            <a:avLst/>
          </a:prstGeom>
        </p:spPr>
        <p:txBody>
          <a:bodyPr wrap="none" fromWordArt="1">
            <a:prstTxWarp prst="textArchUp">
              <a:avLst>
                <a:gd name="adj" fmla="val 12672817"/>
              </a:avLst>
            </a:prstTxWarp>
          </a:bodyPr>
          <a:lstStyle/>
          <a:p>
            <a:pPr algn="ctr" rtl="0"/>
            <a:r>
              <a:rPr lang="ru-RU" sz="900" kern="10" spc="0" dirty="0" smtClean="0">
                <a:ln w="9525">
                  <a:solidFill>
                    <a:srgbClr val="0070C0"/>
                  </a:solidFill>
                  <a:round/>
                  <a:headEnd/>
                  <a:tailEnd/>
                </a:ln>
                <a:solidFill>
                  <a:srgbClr val="0070C0"/>
                </a:solidFill>
                <a:effectLst/>
                <a:latin typeface="Arial"/>
                <a:cs typeface="Arial"/>
              </a:rPr>
              <a:t>П А Р А М Е Т Р Ы</a:t>
            </a:r>
            <a:endParaRPr lang="ru-RU" sz="900" kern="10" spc="0" dirty="0">
              <a:ln w="9525">
                <a:solidFill>
                  <a:srgbClr val="0070C0"/>
                </a:solidFill>
                <a:round/>
                <a:headEnd/>
                <a:tailEnd/>
              </a:ln>
              <a:solidFill>
                <a:srgbClr val="0070C0"/>
              </a:solidFill>
              <a:effectLst/>
              <a:latin typeface="Arial"/>
              <a:cs typeface="Arial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6143668" y="2781562"/>
            <a:ext cx="2286016" cy="576000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Архивный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6357950" y="3424504"/>
            <a:ext cx="2286016" cy="576000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Системный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6357950" y="4067446"/>
            <a:ext cx="2286016" cy="576000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Скрытый 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143668" y="4710388"/>
            <a:ext cx="2286016" cy="576000"/>
          </a:xfrm>
          <a:prstGeom prst="rect">
            <a:avLst/>
          </a:prstGeom>
          <a:solidFill>
            <a:srgbClr val="00B0F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ru-RU" dirty="0" smtClean="0">
                <a:latin typeface="Arial" pitchFamily="34" charset="0"/>
                <a:cs typeface="Arial" pitchFamily="34" charset="0"/>
              </a:rPr>
              <a:t>Только для чтения</a:t>
            </a:r>
            <a:endParaRPr lang="ru-RU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3643306" y="2939977"/>
            <a:ext cx="2132311" cy="2087454"/>
            <a:chOff x="3643306" y="2939977"/>
            <a:chExt cx="2132311" cy="2087454"/>
          </a:xfrm>
        </p:grpSpPr>
        <p:sp>
          <p:nvSpPr>
            <p:cNvPr id="10" name="Овал 9"/>
            <p:cNvSpPr/>
            <p:nvPr/>
          </p:nvSpPr>
          <p:spPr>
            <a:xfrm>
              <a:off x="3654136" y="2939977"/>
              <a:ext cx="2121481" cy="2087454"/>
            </a:xfrm>
            <a:prstGeom prst="ellipse">
              <a:avLst/>
            </a:prstGeom>
            <a:blipFill dpi="0" rotWithShape="1">
              <a:blip r:embed="rId2"/>
              <a:srcRect/>
              <a:tile tx="0" ty="0" sx="100000" sy="100000" flip="y" algn="tl"/>
            </a:blip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200" b="1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Прямоугольник 23"/>
            <p:cNvSpPr/>
            <p:nvPr/>
          </p:nvSpPr>
          <p:spPr>
            <a:xfrm>
              <a:off x="3643306" y="3495942"/>
              <a:ext cx="2112382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lIns="91440" tIns="45720" rIns="91440" bIns="45720">
              <a:spAutoFit/>
              <a:scene3d>
                <a:camera prst="orthographicFront"/>
                <a:lightRig rig="soft" dir="t">
                  <a:rot lat="0" lon="0" rev="10800000"/>
                </a:lightRig>
              </a:scene3d>
              <a:sp3d>
                <a:bevelT w="27940" h="12700"/>
                <a:contourClr>
                  <a:srgbClr val="DDDDDD"/>
                </a:contourClr>
              </a:sp3d>
            </a:bodyPr>
            <a:lstStyle/>
            <a:p>
              <a:pPr algn="ctr"/>
              <a:r>
                <a:rPr lang="ru-RU" sz="5400" b="1" cap="none" spc="150" dirty="0" smtClean="0">
                  <a:ln w="11430"/>
                  <a:solidFill>
                    <a:srgbClr val="F8F8F8"/>
                  </a:solidFill>
                  <a:effectLst>
                    <a:outerShdw blurRad="25400" algn="tl" rotWithShape="0">
                      <a:srgbClr val="000000">
                        <a:alpha val="43000"/>
                      </a:srgbClr>
                    </a:outerShdw>
                  </a:effectLst>
                </a:rPr>
                <a:t>ФАЙЛ</a:t>
              </a:r>
              <a:endParaRPr lang="ru-RU" sz="54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endParaRPr>
            </a:p>
          </p:txBody>
        </p:sp>
      </p:grpSp>
      <p:grpSp>
        <p:nvGrpSpPr>
          <p:cNvPr id="32" name="Группа 31"/>
          <p:cNvGrpSpPr/>
          <p:nvPr/>
        </p:nvGrpSpPr>
        <p:grpSpPr>
          <a:xfrm>
            <a:off x="714348" y="5500702"/>
            <a:ext cx="8143931" cy="857256"/>
            <a:chOff x="714348" y="5500702"/>
            <a:chExt cx="8143931" cy="857256"/>
          </a:xfrm>
        </p:grpSpPr>
        <p:sp>
          <p:nvSpPr>
            <p:cNvPr id="25" name="Подзаголовок 5"/>
            <p:cNvSpPr txBox="1">
              <a:spLocks/>
            </p:cNvSpPr>
            <p:nvPr/>
          </p:nvSpPr>
          <p:spPr>
            <a:xfrm>
              <a:off x="1500166" y="5500704"/>
              <a:ext cx="7358113" cy="857254"/>
            </a:xfrm>
            <a:prstGeom prst="rect">
              <a:avLst/>
            </a:prstGeom>
            <a:noFill/>
          </p:spPr>
          <p:txBody>
            <a:bodyPr>
              <a:noAutofit/>
            </a:bodyPr>
            <a:lstStyle/>
            <a:p>
              <a:pPr lvl="0" algn="just">
                <a:spcBef>
                  <a:spcPct val="20000"/>
                </a:spcBef>
              </a:pPr>
              <a:r>
                <a:rPr lang="ru-RU" sz="2200" b="1" dirty="0" smtClean="0">
                  <a:latin typeface="Arial" pitchFamily="34" charset="0"/>
                  <a:cs typeface="Arial" pitchFamily="34" charset="0"/>
                </a:rPr>
                <a:t>Каталог</a:t>
              </a:r>
              <a:r>
                <a:rPr lang="ru-RU" sz="2200" dirty="0" smtClean="0">
                  <a:latin typeface="Arial" pitchFamily="34" charset="0"/>
                  <a:cs typeface="Arial" pitchFamily="34" charset="0"/>
                </a:rPr>
                <a:t> (папка) — это поименованная совокупность файлов и подкаталогов (вложенных каталогов).</a:t>
              </a:r>
              <a:endParaRPr kumimoji="0" lang="ru-RU" sz="220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Овал 25"/>
            <p:cNvSpPr/>
            <p:nvPr/>
          </p:nvSpPr>
          <p:spPr>
            <a:xfrm>
              <a:off x="714348" y="5572140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27" name="Группа 7"/>
            <p:cNvGrpSpPr/>
            <p:nvPr/>
          </p:nvGrpSpPr>
          <p:grpSpPr>
            <a:xfrm>
              <a:off x="714348" y="5500702"/>
              <a:ext cx="8072494" cy="857256"/>
              <a:chOff x="428596" y="5072074"/>
              <a:chExt cx="5929354" cy="2053845"/>
            </a:xfrm>
          </p:grpSpPr>
          <p:cxnSp>
            <p:nvCxnSpPr>
              <p:cNvPr id="28" name="Прямая соединительная линия 27"/>
              <p:cNvCxnSpPr/>
              <p:nvPr/>
            </p:nvCxnSpPr>
            <p:spPr>
              <a:xfrm flipV="1">
                <a:off x="428596" y="5072074"/>
                <a:ext cx="5929354" cy="1318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Прямая соединительная линия 28"/>
              <p:cNvCxnSpPr/>
              <p:nvPr/>
            </p:nvCxnSpPr>
            <p:spPr>
              <a:xfrm flipV="1">
                <a:off x="428596" y="7112739"/>
                <a:ext cx="5929354" cy="1318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026" grpId="0"/>
      <p:bldP spid="12" grpId="0"/>
      <p:bldP spid="20" grpId="0" animBg="1"/>
      <p:bldP spid="21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файловой системы</a:t>
            </a:r>
            <a:endParaRPr lang="ru-RU" dirty="0"/>
          </a:p>
        </p:txBody>
      </p:sp>
      <p:sp>
        <p:nvSpPr>
          <p:cNvPr id="3" name="Подзаголовок 5"/>
          <p:cNvSpPr txBox="1">
            <a:spLocks/>
          </p:cNvSpPr>
          <p:nvPr/>
        </p:nvSpPr>
        <p:spPr>
          <a:xfrm>
            <a:off x="1487974" y="1214424"/>
            <a:ext cx="7358113" cy="128588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lvl="0" algn="just">
              <a:spcBef>
                <a:spcPct val="20000"/>
              </a:spcBef>
            </a:pPr>
            <a:r>
              <a:rPr lang="ru-RU" sz="2200" b="1" dirty="0" smtClean="0">
                <a:latin typeface="Arial" pitchFamily="34" charset="0"/>
                <a:cs typeface="Arial" pitchFamily="34" charset="0"/>
              </a:rPr>
              <a:t>Файловая система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— часть операционной системы, определяющая способ организации, хранения и именования данных на носителе информации.</a:t>
            </a:r>
            <a:endParaRPr kumimoji="0" lang="ru-RU" sz="220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вал 3"/>
          <p:cNvSpPr/>
          <p:nvPr/>
        </p:nvSpPr>
        <p:spPr>
          <a:xfrm>
            <a:off x="678629" y="1477254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!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  <p:grpSp>
        <p:nvGrpSpPr>
          <p:cNvPr id="5" name="Группа 7"/>
          <p:cNvGrpSpPr/>
          <p:nvPr/>
        </p:nvGrpSpPr>
        <p:grpSpPr>
          <a:xfrm>
            <a:off x="714348" y="1071546"/>
            <a:ext cx="8072494" cy="1428759"/>
            <a:chOff x="428596" y="5072074"/>
            <a:chExt cx="5929354" cy="2053845"/>
          </a:xfrm>
        </p:grpSpPr>
        <p:cxnSp>
          <p:nvCxnSpPr>
            <p:cNvPr id="6" name="Прямая соединительная линия 5"/>
            <p:cNvCxnSpPr/>
            <p:nvPr/>
          </p:nvCxnSpPr>
          <p:spPr>
            <a:xfrm flipV="1">
              <a:off x="428596" y="5072074"/>
              <a:ext cx="5929354" cy="13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 flipV="1">
              <a:off x="428596" y="7112739"/>
              <a:ext cx="5929354" cy="13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Содержимое 7"/>
          <p:cNvSpPr txBox="1">
            <a:spLocks/>
          </p:cNvSpPr>
          <p:nvPr/>
        </p:nvSpPr>
        <p:spPr>
          <a:xfrm>
            <a:off x="642910" y="2643182"/>
            <a:ext cx="8215369" cy="4214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algn="just">
              <a:spcBef>
                <a:spcPct val="20000"/>
              </a:spcBef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Файловые системы решают следующие </a:t>
            </a:r>
            <a:r>
              <a:rPr lang="ru-RU" sz="2200" b="1" dirty="0" smtClean="0">
                <a:latin typeface="Arial" pitchFamily="34" charset="0"/>
                <a:cs typeface="Arial" pitchFamily="34" charset="0"/>
              </a:rPr>
              <a:t>задачи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180975" lvl="0" indent="-180975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определяют правила построения имён файлов и каталогов</a:t>
            </a:r>
          </a:p>
          <a:p>
            <a:pPr marL="180975" lvl="0" indent="-180975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поддерживают программный интерфейс работы с файлами для приложений</a:t>
            </a:r>
          </a:p>
          <a:p>
            <a:pPr marL="180975" lvl="0" indent="-180975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определяют порядок размещения файлов на диске</a:t>
            </a:r>
          </a:p>
          <a:p>
            <a:pPr marL="180975" lvl="0" indent="-180975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обеспечивают защиту данных в случае сбоев и ошибок</a:t>
            </a:r>
          </a:p>
          <a:p>
            <a:pPr marL="180975" lvl="0" indent="-180975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обеспечивают установку прав доступа к данным для каждого конкретного пользователя</a:t>
            </a:r>
          </a:p>
          <a:p>
            <a:pPr marL="180975" lvl="0" indent="-180975" algn="just">
              <a:spcBef>
                <a:spcPct val="20000"/>
              </a:spcBef>
              <a:buFont typeface="Arial" pitchFamily="34" charset="0"/>
              <a:buChar char="•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обеспечивают совместную работу с файлами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именам файлов и папок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642910" y="1071546"/>
            <a:ext cx="4929221" cy="928694"/>
          </a:xfrm>
        </p:spPr>
        <p:txBody>
          <a:bodyPr/>
          <a:lstStyle/>
          <a:p>
            <a:r>
              <a:rPr lang="ru-RU" dirty="0" smtClean="0"/>
              <a:t>Правила построения имён файлов и папок (каталогов) зависит от ОС</a:t>
            </a:r>
            <a:endParaRPr lang="ru-RU" dirty="0"/>
          </a:p>
        </p:txBody>
      </p:sp>
      <p:grpSp>
        <p:nvGrpSpPr>
          <p:cNvPr id="12" name="Linux"/>
          <p:cNvGrpSpPr/>
          <p:nvPr/>
        </p:nvGrpSpPr>
        <p:grpSpPr>
          <a:xfrm>
            <a:off x="7199523" y="912051"/>
            <a:ext cx="1524346" cy="945313"/>
            <a:chOff x="7143768" y="912051"/>
            <a:chExt cx="1524346" cy="945313"/>
          </a:xfrm>
        </p:grpSpPr>
        <p:sp>
          <p:nvSpPr>
            <p:cNvPr id="7" name="Блок-схема: процесс 6"/>
            <p:cNvSpPr/>
            <p:nvPr/>
          </p:nvSpPr>
          <p:spPr>
            <a:xfrm>
              <a:off x="7143768" y="1126365"/>
              <a:ext cx="1500198" cy="714380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b" anchorCtr="0"/>
            <a:lstStyle/>
            <a:p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Linux</a:t>
              </a:r>
              <a:endParaRPr lang="ru-RU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051" name="Picture 3" descr="C:\Documents and Settings\Администратор.HOME-FDD52612A3\Рабочий стол\Ирина_Раб стол\10-9\Linux-272x300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811030" y="912051"/>
              <a:ext cx="857084" cy="945313"/>
            </a:xfrm>
            <a:prstGeom prst="rect">
              <a:avLst/>
            </a:prstGeom>
            <a:noFill/>
          </p:spPr>
        </p:pic>
      </p:grpSp>
      <p:grpSp>
        <p:nvGrpSpPr>
          <p:cNvPr id="11" name="Win"/>
          <p:cNvGrpSpPr/>
          <p:nvPr/>
        </p:nvGrpSpPr>
        <p:grpSpPr>
          <a:xfrm>
            <a:off x="5572132" y="883145"/>
            <a:ext cx="1500199" cy="957600"/>
            <a:chOff x="5572132" y="883145"/>
            <a:chExt cx="1500199" cy="957600"/>
          </a:xfrm>
        </p:grpSpPr>
        <p:sp>
          <p:nvSpPr>
            <p:cNvPr id="5" name="Блок-схема: процесс 4"/>
            <p:cNvSpPr/>
            <p:nvPr/>
          </p:nvSpPr>
          <p:spPr>
            <a:xfrm>
              <a:off x="5572132" y="1126365"/>
              <a:ext cx="1500198" cy="714380"/>
            </a:xfrm>
            <a:prstGeom prst="flowChartProcess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b" anchorCtr="0"/>
            <a:lstStyle/>
            <a:p>
              <a:r>
                <a:rPr lang="en-US" b="1" dirty="0" smtClean="0">
                  <a:latin typeface="Arial" pitchFamily="34" charset="0"/>
                  <a:cs typeface="Arial" pitchFamily="34" charset="0"/>
                </a:rPr>
                <a:t>Windows</a:t>
              </a:r>
              <a:endParaRPr lang="ru-RU" b="1" dirty="0" smtClean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2052" name="Picture 4" descr="C:\Documents and Settings\Администратор.HOME-FDD52612A3\Рабочий стол\Ирина_Раб стол\10-9\Windows-USB-DVD-Download-Too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286512" y="883145"/>
              <a:ext cx="785819" cy="785818"/>
            </a:xfrm>
            <a:prstGeom prst="rect">
              <a:avLst/>
            </a:prstGeom>
            <a:noFill/>
          </p:spPr>
        </p:pic>
      </p:grpSp>
      <p:sp>
        <p:nvSpPr>
          <p:cNvPr id="14" name="Linux Пр"/>
          <p:cNvSpPr/>
          <p:nvPr/>
        </p:nvSpPr>
        <p:spPr>
          <a:xfrm>
            <a:off x="7178257" y="857232"/>
            <a:ext cx="1643074" cy="1071570"/>
          </a:xfrm>
          <a:prstGeom prst="flowChartProcess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Win пр"/>
          <p:cNvSpPr/>
          <p:nvPr/>
        </p:nvSpPr>
        <p:spPr>
          <a:xfrm>
            <a:off x="5500694" y="928670"/>
            <a:ext cx="1592902" cy="1000132"/>
          </a:xfrm>
          <a:prstGeom prst="flowChartProcess">
            <a:avLst/>
          </a:prstGeom>
          <a:solidFill>
            <a:srgbClr val="FFFFFF">
              <a:alpha val="81176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o Linux"/>
          <p:cNvSpPr txBox="1">
            <a:spLocks/>
          </p:cNvSpPr>
          <p:nvPr/>
        </p:nvSpPr>
        <p:spPr>
          <a:xfrm>
            <a:off x="642910" y="1857364"/>
            <a:ext cx="8143932" cy="4786346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/>
          <a:p>
            <a:pPr marL="180975" lvl="0" indent="-180975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допускается использование имён, длиной до 255 символов</a:t>
            </a:r>
          </a:p>
          <a:p>
            <a:pPr marL="180975" lvl="0" indent="-180975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можно использовать прописные и строчные буквы латинского и национальных алфавитов, цифры </a:t>
            </a:r>
          </a:p>
          <a:p>
            <a:pPr marL="180975" lvl="0" indent="-180975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ru-RU" sz="2200" b="1" dirty="0" smtClean="0">
                <a:latin typeface="Arial" pitchFamily="34" charset="0"/>
                <a:cs typeface="Arial" pitchFamily="34" charset="0"/>
              </a:rPr>
              <a:t>различаются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прописные и строчные буквы  в имени</a:t>
            </a:r>
          </a:p>
          <a:p>
            <a:pPr marL="180975" lvl="0" indent="-180975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нельзя использовать символ   </a:t>
            </a:r>
            <a:r>
              <a:rPr lang="ru-RU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\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а символы </a:t>
            </a:r>
            <a:r>
              <a:rPr lang="en-US" sz="2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 : * ?</a:t>
            </a:r>
            <a:r>
              <a:rPr lang="en-US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“ </a:t>
            </a:r>
            <a:r>
              <a:rPr lang="ru-RU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 &gt;</a:t>
            </a:r>
            <a:r>
              <a:rPr lang="en-US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|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следует использовать с осторожностью, т. к. некоторые из них могут иметь специальный смысл, а также из соображений совместимости с другими ОС</a:t>
            </a:r>
            <a:endParaRPr lang="ru-RU" sz="2200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pPr marL="180975" lvl="0" indent="-180975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расширения файлам, как правило, даются автоматически программами, в которых они создаются; существует ряд стандартных расширений, по которым  можно узнать тип файла и программу, в которой его можно открыть </a:t>
            </a:r>
          </a:p>
          <a:p>
            <a:pPr marL="180975" lvl="0" algn="just">
              <a:defRPr/>
            </a:pPr>
            <a:endParaRPr lang="ru-RU" sz="2200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о Win"/>
          <p:cNvSpPr txBox="1">
            <a:spLocks/>
          </p:cNvSpPr>
          <p:nvPr/>
        </p:nvSpPr>
        <p:spPr>
          <a:xfrm>
            <a:off x="642910" y="1857364"/>
            <a:ext cx="8143932" cy="3786214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/>
          <a:p>
            <a:pPr marL="180975" lvl="0" indent="-180975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допускается использование имён, длиной до 255 символов</a:t>
            </a:r>
          </a:p>
          <a:p>
            <a:pPr marL="180975" lvl="0" indent="-180975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можно использовать прописные и строчные буквы латинского и национальных алфавитов, цифры, пробелы  и некоторые символы</a:t>
            </a:r>
          </a:p>
          <a:p>
            <a:pPr marL="180975" lvl="0" indent="-180975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ru-RU" sz="2200" b="1" dirty="0" smtClean="0">
                <a:latin typeface="Arial" pitchFamily="34" charset="0"/>
                <a:cs typeface="Arial" pitchFamily="34" charset="0"/>
              </a:rPr>
              <a:t>не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различаются прописные и строчные буквы  в имени</a:t>
            </a:r>
          </a:p>
          <a:p>
            <a:pPr marL="180975" lvl="0" indent="-180975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нельзя использовать символы:    </a:t>
            </a:r>
            <a:r>
              <a:rPr lang="ru-RU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\ </a:t>
            </a:r>
            <a:r>
              <a:rPr lang="en-US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:</a:t>
            </a:r>
            <a:r>
              <a:rPr lang="en-US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*</a:t>
            </a:r>
            <a:r>
              <a:rPr lang="en-US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? </a:t>
            </a:r>
            <a:r>
              <a:rPr lang="en-US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“</a:t>
            </a:r>
            <a:r>
              <a:rPr lang="ru-RU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&gt; </a:t>
            </a:r>
            <a:r>
              <a:rPr lang="en-US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| </a:t>
            </a:r>
          </a:p>
          <a:p>
            <a:pPr marL="180975" lvl="0" indent="-180975" algn="just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расширения файлам, как правило, даются автоматически программами, в которых они создаются; существует ряд </a:t>
            </a:r>
            <a:r>
              <a:rPr lang="ru-RU" sz="2200" dirty="0" smtClean="0">
                <a:latin typeface="Arial" pitchFamily="34" charset="0"/>
                <a:cs typeface="Arial" pitchFamily="34" charset="0"/>
                <a:hlinkClick r:id="rId5" action="ppaction://hlinksldjump"/>
              </a:rPr>
              <a:t>стандартных расширений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, по которым  можно узнать тип файла и программу, в которой их можно открыть </a:t>
            </a:r>
          </a:p>
          <a:p>
            <a:pPr marL="180975" lvl="0" algn="just">
              <a:defRPr/>
            </a:pPr>
            <a:endParaRPr lang="ru-RU" sz="2200" dirty="0" smtClean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5" name="Вопрос"/>
          <p:cNvGrpSpPr/>
          <p:nvPr/>
        </p:nvGrpSpPr>
        <p:grpSpPr>
          <a:xfrm>
            <a:off x="678629" y="5643578"/>
            <a:ext cx="8108213" cy="1011724"/>
            <a:chOff x="678629" y="5643578"/>
            <a:chExt cx="8108213" cy="1011724"/>
          </a:xfrm>
          <a:noFill/>
        </p:grpSpPr>
        <p:sp>
          <p:nvSpPr>
            <p:cNvPr id="24" name="Подзаголовок 5"/>
            <p:cNvSpPr txBox="1">
              <a:spLocks/>
            </p:cNvSpPr>
            <p:nvPr/>
          </p:nvSpPr>
          <p:spPr>
            <a:xfrm>
              <a:off x="714348" y="5643578"/>
              <a:ext cx="8072494" cy="857256"/>
            </a:xfrm>
            <a:prstGeom prst="rect">
              <a:avLst/>
            </a:prstGeom>
            <a:solidFill>
              <a:srgbClr val="FFFFFF"/>
            </a:solidFill>
          </p:spPr>
          <p:txBody>
            <a:bodyPr vert="horz" lIns="828000" tIns="45720" rIns="91440" bIns="45720" rtlCol="0">
              <a:normAutofit/>
            </a:bodyPr>
            <a:lstStyle/>
            <a:p>
              <a:pPr lvl="0" algn="just">
                <a:spcBef>
                  <a:spcPct val="20000"/>
                </a:spcBef>
              </a:pPr>
              <a:r>
                <a:rPr lang="ru-RU" sz="2200" i="1" dirty="0" smtClean="0">
                  <a:latin typeface="Arial" pitchFamily="34" charset="0"/>
                  <a:cs typeface="Arial" pitchFamily="34" charset="0"/>
                </a:rPr>
                <a:t>В какой программе можно отредактировать файл </a:t>
              </a:r>
              <a:r>
                <a:rPr lang="en-US" sz="2200" i="1" dirty="0" smtClean="0">
                  <a:latin typeface="Arial" pitchFamily="34" charset="0"/>
                  <a:cs typeface="Arial" pitchFamily="34" charset="0"/>
                </a:rPr>
                <a:t/>
              </a:r>
              <a:br>
                <a:rPr lang="en-US" sz="2200" i="1" dirty="0" smtClean="0">
                  <a:latin typeface="Arial" pitchFamily="34" charset="0"/>
                  <a:cs typeface="Arial" pitchFamily="34" charset="0"/>
                </a:rPr>
              </a:br>
              <a:r>
                <a:rPr lang="ru-RU" sz="2200" b="1" i="1" dirty="0" err="1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Гимн_РФ_</a:t>
              </a:r>
              <a:r>
                <a:rPr lang="ru-RU" sz="2200" b="1" i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(музыка и слова).</a:t>
              </a:r>
              <a:r>
                <a:rPr lang="en-US" sz="2200" b="1" i="1" dirty="0" smtClean="0">
                  <a:solidFill>
                    <a:srgbClr val="0070C0"/>
                  </a:solidFill>
                  <a:latin typeface="Arial" pitchFamily="34" charset="0"/>
                  <a:cs typeface="Arial" pitchFamily="34" charset="0"/>
                </a:rPr>
                <a:t>jpg</a:t>
              </a:r>
              <a:r>
                <a:rPr lang="ru-RU" sz="2200" i="1" dirty="0" smtClean="0">
                  <a:latin typeface="Arial" pitchFamily="34" charset="0"/>
                  <a:cs typeface="Arial" pitchFamily="34" charset="0"/>
                </a:rPr>
                <a:t> ?</a:t>
              </a:r>
              <a:endParaRPr kumimoji="0" lang="ru-RU" sz="2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Подзаголовок 5"/>
            <p:cNvSpPr txBox="1">
              <a:spLocks/>
            </p:cNvSpPr>
            <p:nvPr/>
          </p:nvSpPr>
          <p:spPr>
            <a:xfrm>
              <a:off x="1500166" y="5786454"/>
              <a:ext cx="7286676" cy="868848"/>
            </a:xfrm>
            <a:prstGeom prst="rect">
              <a:avLst/>
            </a:prstGeom>
            <a:grpFill/>
          </p:spPr>
          <p:txBody>
            <a:bodyPr vert="horz" lIns="91440" tIns="45720" rIns="91440" bIns="45720" rtlCol="0">
              <a:normAutofit/>
            </a:bodyPr>
            <a:lstStyle/>
            <a:p>
              <a:pPr lvl="0" algn="just">
                <a:spcBef>
                  <a:spcPct val="20000"/>
                </a:spcBef>
              </a:pPr>
              <a:endParaRPr kumimoji="0" lang="ru-RU" sz="22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0" name="Группа 21"/>
            <p:cNvGrpSpPr/>
            <p:nvPr/>
          </p:nvGrpSpPr>
          <p:grpSpPr>
            <a:xfrm>
              <a:off x="714348" y="5643578"/>
              <a:ext cx="8072494" cy="953466"/>
              <a:chOff x="428596" y="5072074"/>
              <a:chExt cx="5929354" cy="1524970"/>
            </a:xfrm>
            <a:grpFill/>
          </p:grpSpPr>
          <p:cxnSp>
            <p:nvCxnSpPr>
              <p:cNvPr id="22" name="Прямая соединительная линия 21"/>
              <p:cNvCxnSpPr/>
              <p:nvPr/>
            </p:nvCxnSpPr>
            <p:spPr>
              <a:xfrm flipV="1">
                <a:off x="428596" y="6583864"/>
                <a:ext cx="5929354" cy="1318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Прямая соединительная линия 20"/>
              <p:cNvCxnSpPr/>
              <p:nvPr/>
            </p:nvCxnSpPr>
            <p:spPr>
              <a:xfrm flipV="1">
                <a:off x="428596" y="5072074"/>
                <a:ext cx="5929354" cy="13180"/>
              </a:xfrm>
              <a:prstGeom prst="line">
                <a:avLst/>
              </a:prstGeom>
              <a:grpFill/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Овал 18"/>
            <p:cNvSpPr/>
            <p:nvPr/>
          </p:nvSpPr>
          <p:spPr>
            <a:xfrm>
              <a:off x="678629" y="5786454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?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</p:grpSp>
      <p:sp>
        <p:nvSpPr>
          <p:cNvPr id="16" name="Win tr"/>
          <p:cNvSpPr/>
          <p:nvPr/>
        </p:nvSpPr>
        <p:spPr>
          <a:xfrm>
            <a:off x="5500694" y="928670"/>
            <a:ext cx="1592902" cy="1000132"/>
          </a:xfrm>
          <a:prstGeom prst="flowChartProcess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Linux tr"/>
          <p:cNvSpPr/>
          <p:nvPr/>
        </p:nvSpPr>
        <p:spPr>
          <a:xfrm>
            <a:off x="7122502" y="928670"/>
            <a:ext cx="1592902" cy="1000132"/>
          </a:xfrm>
          <a:prstGeom prst="flowChartProcess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27" grpId="0" animBg="1"/>
      <p:bldP spid="27" grpId="1" animBg="1"/>
      <p:bldP spid="27" grpId="2" animBg="1"/>
      <p:bldP spid="13" grpId="0" animBg="1"/>
      <p:bldP spid="13" grpId="1" animBg="1"/>
      <p:bldP spid="13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Стандартные расширения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1" name="Picture 3" descr="C:\Documents and Settings\Администратор.HOME-FDD52612A3\Рабочий стол\Ирина_Раб стол\10-9\1_53bf85271a5dd53bf85271a6ac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000108"/>
            <a:ext cx="7339520" cy="5357850"/>
          </a:xfrm>
          <a:prstGeom prst="rect">
            <a:avLst/>
          </a:prstGeom>
          <a:noFill/>
        </p:spPr>
      </p:pic>
      <p:pic>
        <p:nvPicPr>
          <p:cNvPr id="6" name="Объект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150790"/>
            <a:ext cx="810838" cy="816935"/>
          </a:xfrm>
          <a:prstGeom prst="rect">
            <a:avLst/>
          </a:prstGeom>
        </p:spPr>
      </p:pic>
      <p:sp>
        <p:nvSpPr>
          <p:cNvPr id="7" name="Управляющая кнопка: возврат 6">
            <a:hlinkClick r:id="rId4" action="ppaction://hlinksldjump" highlightClick="1"/>
          </p:cNvPr>
          <p:cNvSpPr/>
          <p:nvPr/>
        </p:nvSpPr>
        <p:spPr>
          <a:xfrm>
            <a:off x="8215338" y="6000768"/>
            <a:ext cx="685250" cy="685250"/>
          </a:xfrm>
          <a:prstGeom prst="actionButtonRetur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Порядок размещения файлов на диске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1" y="1071546"/>
            <a:ext cx="4714908" cy="4357718"/>
          </a:xfrm>
        </p:spPr>
        <p:txBody>
          <a:bodyPr/>
          <a:lstStyle/>
          <a:p>
            <a:r>
              <a:rPr lang="ru-RU" dirty="0" smtClean="0"/>
              <a:t>Файл, представляемый нами как единое целое, на самом деле может быть разбросан «</a:t>
            </a:r>
            <a:r>
              <a:rPr lang="ru-RU" dirty="0" err="1" smtClean="0"/>
              <a:t>кусоч-ками</a:t>
            </a:r>
            <a:r>
              <a:rPr lang="ru-RU" dirty="0" smtClean="0"/>
              <a:t>» по всему диску. </a:t>
            </a:r>
          </a:p>
          <a:p>
            <a:r>
              <a:rPr lang="ru-RU" dirty="0" smtClean="0"/>
              <a:t>Минимальный размер такого «кусочка» (</a:t>
            </a:r>
            <a:r>
              <a:rPr lang="ru-RU" b="1" dirty="0" smtClean="0"/>
              <a:t>кластера</a:t>
            </a:r>
            <a:r>
              <a:rPr lang="ru-RU" dirty="0" smtClean="0"/>
              <a:t>, </a:t>
            </a:r>
            <a:r>
              <a:rPr lang="ru-RU" b="1" dirty="0" smtClean="0"/>
              <a:t>блока</a:t>
            </a:r>
            <a:r>
              <a:rPr lang="ru-RU" dirty="0" smtClean="0"/>
              <a:t>) — </a:t>
            </a:r>
            <a:br>
              <a:rPr lang="ru-RU" dirty="0" smtClean="0"/>
            </a:br>
            <a:r>
              <a:rPr lang="ru-RU" dirty="0" smtClean="0"/>
              <a:t>от 512 байт до 64 Кбайт в зависимости от используемой файловой системы. </a:t>
            </a:r>
          </a:p>
          <a:p>
            <a:r>
              <a:rPr lang="ru-RU" dirty="0" smtClean="0"/>
              <a:t>При размещении на диске каждому файлу отводится целое число кластеров. </a:t>
            </a:r>
          </a:p>
        </p:txBody>
      </p:sp>
      <p:sp>
        <p:nvSpPr>
          <p:cNvPr id="5" name="Подзаголовок 5"/>
          <p:cNvSpPr txBox="1">
            <a:spLocks/>
          </p:cNvSpPr>
          <p:nvPr/>
        </p:nvSpPr>
        <p:spPr>
          <a:xfrm>
            <a:off x="1500166" y="5643578"/>
            <a:ext cx="7286676" cy="101172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 algn="just">
              <a:spcBef>
                <a:spcPct val="20000"/>
              </a:spcBef>
            </a:pP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Сколько кластеров по 64 </a:t>
            </a:r>
            <a:r>
              <a:rPr lang="ru-RU" sz="2200" i="1" dirty="0" err="1" smtClean="0">
                <a:latin typeface="Arial" pitchFamily="34" charset="0"/>
                <a:cs typeface="Arial" pitchFamily="34" charset="0"/>
              </a:rPr>
              <a:t>Кбайта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 будет отведено на файл, размером 130 Кбайт?</a:t>
            </a:r>
            <a:endParaRPr kumimoji="0" lang="ru-RU" sz="2200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678629" y="5715016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  <p:grpSp>
        <p:nvGrpSpPr>
          <p:cNvPr id="7" name="Группа 21"/>
          <p:cNvGrpSpPr/>
          <p:nvPr/>
        </p:nvGrpSpPr>
        <p:grpSpPr>
          <a:xfrm>
            <a:off x="714348" y="5500702"/>
            <a:ext cx="8072494" cy="1096342"/>
            <a:chOff x="428596" y="5072074"/>
            <a:chExt cx="5929354" cy="1524970"/>
          </a:xfrm>
        </p:grpSpPr>
        <p:cxnSp>
          <p:nvCxnSpPr>
            <p:cNvPr id="8" name="Прямая соединительная линия 7"/>
            <p:cNvCxnSpPr/>
            <p:nvPr/>
          </p:nvCxnSpPr>
          <p:spPr>
            <a:xfrm flipV="1">
              <a:off x="428596" y="5072074"/>
              <a:ext cx="5929354" cy="13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 flipV="1">
              <a:off x="428596" y="6583864"/>
              <a:ext cx="5929354" cy="131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C:\Documents and Settings\Администратор.HOME-FDD52612A3\Рабочий стол\Ирина_Раб стол\10-9\0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2118" y="1057259"/>
            <a:ext cx="3365986" cy="428247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6" name="Группа 15"/>
          <p:cNvGrpSpPr/>
          <p:nvPr/>
        </p:nvGrpSpPr>
        <p:grpSpPr>
          <a:xfrm>
            <a:off x="5741024" y="1200135"/>
            <a:ext cx="2874366" cy="3086734"/>
            <a:chOff x="5626724" y="1285860"/>
            <a:chExt cx="2874366" cy="3086734"/>
          </a:xfrm>
        </p:grpSpPr>
        <p:pic>
          <p:nvPicPr>
            <p:cNvPr id="1028" name="Picture 4" descr="C:\Documents and Settings\Администратор.HOME-FDD52612A3\Рабочий стол\Ирина_Раб стол\10-9\07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626724" y="1384594"/>
              <a:ext cx="2774234" cy="2988000"/>
            </a:xfrm>
            <a:prstGeom prst="rect">
              <a:avLst/>
            </a:prstGeom>
            <a:noFill/>
          </p:spPr>
        </p:pic>
        <p:sp>
          <p:nvSpPr>
            <p:cNvPr id="13" name="Прямоугольная выноска 12"/>
            <p:cNvSpPr/>
            <p:nvPr/>
          </p:nvSpPr>
          <p:spPr>
            <a:xfrm>
              <a:off x="5857884" y="3714752"/>
              <a:ext cx="1143008" cy="357190"/>
            </a:xfrm>
            <a:prstGeom prst="wedgeRectCallout">
              <a:avLst>
                <a:gd name="adj1" fmla="val -8622"/>
                <a:gd name="adj2" fmla="val -133480"/>
              </a:avLst>
            </a:prstGeom>
            <a:solidFill>
              <a:srgbClr val="BBB423"/>
            </a:solidFill>
            <a:ln w="12700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ДОРОЖКА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Прямоугольная выноска 10"/>
            <p:cNvSpPr/>
            <p:nvPr/>
          </p:nvSpPr>
          <p:spPr>
            <a:xfrm>
              <a:off x="5815022" y="1514461"/>
              <a:ext cx="1143008" cy="357190"/>
            </a:xfrm>
            <a:prstGeom prst="wedgeRectCallout">
              <a:avLst>
                <a:gd name="adj1" fmla="val -5637"/>
                <a:gd name="adj2" fmla="val 124429"/>
              </a:avLst>
            </a:prstGeom>
            <a:solidFill>
              <a:schemeClr val="accent3">
                <a:lumMod val="75000"/>
              </a:schemeClr>
            </a:solidFill>
            <a:ln w="12700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СЕКТОР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Прямоугольная выноска 14"/>
            <p:cNvSpPr/>
            <p:nvPr/>
          </p:nvSpPr>
          <p:spPr>
            <a:xfrm>
              <a:off x="7358082" y="1285860"/>
              <a:ext cx="1143008" cy="357190"/>
            </a:xfrm>
            <a:prstGeom prst="wedgeRectCallout">
              <a:avLst>
                <a:gd name="adj1" fmla="val -23547"/>
                <a:gd name="adj2" fmla="val 130160"/>
              </a:avLst>
            </a:prstGeom>
            <a:solidFill>
              <a:schemeClr val="accent2"/>
            </a:solidFill>
            <a:ln w="12700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 smtClean="0">
                  <a:latin typeface="Arial" pitchFamily="34" charset="0"/>
                  <a:cs typeface="Arial" pitchFamily="34" charset="0"/>
                </a:rPr>
                <a:t>КЛАСТЕР</a:t>
              </a:r>
              <a:endParaRPr lang="ru-RU" sz="14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0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6"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Давайте обсудим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2910" y="1079484"/>
            <a:ext cx="82153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Использование кластеров больших размеров обеспечивает следующие преимущества: </a:t>
            </a:r>
          </a:p>
          <a:p>
            <a:pPr marL="457200" indent="-457200" algn="just">
              <a:buAutoNum type="arabicParenR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повышается скорость чтения/записи файлов, имеющих большие размеры</a:t>
            </a:r>
          </a:p>
          <a:p>
            <a:pPr marL="457200" indent="-457200" algn="just">
              <a:buAutoNum type="arabicParenR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увеличивается максимальный объём диска, который поддерживает файловая система.</a:t>
            </a:r>
          </a:p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Как вы можете это объяснить?</a:t>
            </a:r>
          </a:p>
        </p:txBody>
      </p:sp>
      <p:pic>
        <p:nvPicPr>
          <p:cNvPr id="1026" name="Picture 2" descr="C:\Documents and Settings\Администратор.HOME-FDD52612A3\Рабочий стол\Ирина_Раб стол\10-9\fdsfgvd.jpg"/>
          <p:cNvPicPr>
            <a:picLocks noChangeAspect="1" noChangeArrowheads="1"/>
          </p:cNvPicPr>
          <p:nvPr/>
        </p:nvPicPr>
        <p:blipFill>
          <a:blip r:embed="rId2"/>
          <a:srcRect l="7500" t="14344" r="6999"/>
          <a:stretch>
            <a:fillRect/>
          </a:stretch>
        </p:blipFill>
        <p:spPr bwMode="auto">
          <a:xfrm>
            <a:off x="4857752" y="3643314"/>
            <a:ext cx="3786214" cy="277653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71472" y="4143380"/>
            <a:ext cx="400052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>
                <a:latin typeface="Arial" pitchFamily="34" charset="0"/>
                <a:cs typeface="Arial" pitchFamily="34" charset="0"/>
              </a:rPr>
              <a:t>Почему в файловой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систе-ме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с большими кластерами (блоками) невыгодно </a:t>
            </a:r>
            <a:r>
              <a:rPr lang="ru-RU" sz="2200" dirty="0" err="1" smtClean="0">
                <a:latin typeface="Arial" pitchFamily="34" charset="0"/>
                <a:cs typeface="Arial" pitchFamily="34" charset="0"/>
              </a:rPr>
              <a:t>хра-нить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 маленькие файлы? </a:t>
            </a:r>
            <a:br>
              <a:rPr lang="ru-RU" sz="2200" dirty="0" smtClean="0">
                <a:latin typeface="Arial" pitchFamily="34" charset="0"/>
                <a:cs typeface="Arial" pitchFamily="34" charset="0"/>
              </a:rPr>
            </a:br>
            <a:r>
              <a:rPr lang="ru-RU" sz="2200" dirty="0" smtClean="0">
                <a:latin typeface="Arial" pitchFamily="34" charset="0"/>
                <a:cs typeface="Arial" pitchFamily="34" charset="0"/>
              </a:rPr>
              <a:t>К чему это может привести?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pc="-50" dirty="0" smtClean="0"/>
              <a:t>Защита данных во время сбоев, ошибок </a:t>
            </a:r>
            <a:endParaRPr lang="ru-RU" spc="-5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69" cy="785818"/>
          </a:xfrm>
        </p:spPr>
        <p:txBody>
          <a:bodyPr/>
          <a:lstStyle/>
          <a:p>
            <a:r>
              <a:rPr lang="ru-RU" dirty="0" smtClean="0"/>
              <a:t>Эта функция обеспечивается за счёт </a:t>
            </a:r>
            <a:r>
              <a:rPr lang="ru-RU" i="1" dirty="0" err="1" smtClean="0"/>
              <a:t>журналирования</a:t>
            </a:r>
            <a:r>
              <a:rPr lang="ru-RU" dirty="0" smtClean="0"/>
              <a:t>, суть которого состоит в следующем:</a:t>
            </a:r>
            <a:endParaRPr lang="ru-RU" dirty="0"/>
          </a:p>
        </p:txBody>
      </p:sp>
      <p:sp>
        <p:nvSpPr>
          <p:cNvPr id="5" name="п1"/>
          <p:cNvSpPr txBox="1">
            <a:spLocks/>
          </p:cNvSpPr>
          <p:nvPr/>
        </p:nvSpPr>
        <p:spPr>
          <a:xfrm>
            <a:off x="642910" y="1857364"/>
            <a:ext cx="8215369" cy="1800000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/>
          <a:p>
            <a:pPr marL="177800" indent="-177800" algn="just">
              <a:buFont typeface="Arial" pitchFamily="34" charset="0"/>
              <a:buChar char="•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перед началом выполнения операций с файлами ОС записывает (сохраняет) список действий, которые она будет проводить с файловой системой; эти записи хранятся в отдельной части файловой системы, называемой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журналом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2"/>
          <p:cNvSpPr txBox="1">
            <a:spLocks/>
          </p:cNvSpPr>
          <p:nvPr/>
        </p:nvSpPr>
        <p:spPr>
          <a:xfrm>
            <a:off x="642910" y="1857364"/>
            <a:ext cx="8215369" cy="1800000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/>
          <a:p>
            <a:pPr marL="177800" indent="-177800" algn="just">
              <a:buFont typeface="Arial" pitchFamily="34" charset="0"/>
              <a:buChar char="•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как только изменения файловой системы внесены в журнал, она применяет эти изменения к файлам, после чего удаляет эти записи из журнала</a:t>
            </a:r>
          </a:p>
        </p:txBody>
      </p:sp>
      <p:sp>
        <p:nvSpPr>
          <p:cNvPr id="7" name="п3"/>
          <p:cNvSpPr txBox="1">
            <a:spLocks/>
          </p:cNvSpPr>
          <p:nvPr/>
        </p:nvSpPr>
        <p:spPr>
          <a:xfrm>
            <a:off x="642910" y="1857364"/>
            <a:ext cx="8215369" cy="1800000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Autofit/>
          </a:bodyPr>
          <a:lstStyle/>
          <a:p>
            <a:pPr marL="177800" indent="-177800" algn="just">
              <a:buFont typeface="Arial" pitchFamily="34" charset="0"/>
              <a:buChar char="•"/>
            </a:pPr>
            <a:r>
              <a:rPr lang="ru-RU" sz="2200" dirty="0" smtClean="0">
                <a:latin typeface="Arial" pitchFamily="34" charset="0"/>
                <a:cs typeface="Arial" pitchFamily="34" charset="0"/>
              </a:rPr>
              <a:t>если во время выполнения операций с файлами произошёл сбой, то по записям в журнале можно определить пострадавшие файлы и восстановить их</a:t>
            </a:r>
            <a:endParaRPr lang="ru-RU" sz="2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406496" y="4857760"/>
            <a:ext cx="1188000" cy="1188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357554" y="6110306"/>
            <a:ext cx="128588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400" dirty="0" smtClean="0"/>
              <a:t>Презентация.</a:t>
            </a:r>
            <a:r>
              <a:rPr lang="en-US" sz="1400" dirty="0" err="1" smtClean="0"/>
              <a:t>ppt</a:t>
            </a:r>
            <a:endParaRPr lang="ru-RU" sz="1400" dirty="0"/>
          </a:p>
        </p:txBody>
      </p:sp>
      <p:grpSp>
        <p:nvGrpSpPr>
          <p:cNvPr id="26" name="Группа 25"/>
          <p:cNvGrpSpPr/>
          <p:nvPr/>
        </p:nvGrpSpPr>
        <p:grpSpPr>
          <a:xfrm>
            <a:off x="785786" y="4857760"/>
            <a:ext cx="1285884" cy="1480690"/>
            <a:chOff x="607191" y="4286256"/>
            <a:chExt cx="1285884" cy="1480690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656133" y="4286256"/>
              <a:ext cx="1188000" cy="1188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7191" y="5551502"/>
              <a:ext cx="1285884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ru-RU" sz="1400" dirty="0" smtClean="0"/>
                <a:t>Лист </a:t>
              </a:r>
              <a:r>
                <a:rPr lang="en-US" sz="1400" dirty="0" smtClean="0"/>
                <a:t>Excel</a:t>
              </a:r>
              <a:r>
                <a:rPr lang="ru-RU" sz="1400" dirty="0" smtClean="0"/>
                <a:t>.</a:t>
              </a:r>
              <a:r>
                <a:rPr lang="en-US" sz="1400" dirty="0" err="1" smtClean="0"/>
                <a:t>xls</a:t>
              </a:r>
              <a:endParaRPr lang="ru-RU" sz="1400" dirty="0"/>
            </a:p>
          </p:txBody>
        </p:sp>
      </p:grpSp>
      <p:grpSp>
        <p:nvGrpSpPr>
          <p:cNvPr id="24" name="Группа 23"/>
          <p:cNvGrpSpPr/>
          <p:nvPr/>
        </p:nvGrpSpPr>
        <p:grpSpPr>
          <a:xfrm>
            <a:off x="2071670" y="4857760"/>
            <a:ext cx="1285884" cy="1498767"/>
            <a:chOff x="3286116" y="4286256"/>
            <a:chExt cx="1285884" cy="1498767"/>
          </a:xfrm>
        </p:grpSpPr>
        <p:sp>
          <p:nvSpPr>
            <p:cNvPr id="10" name="TextBox 9"/>
            <p:cNvSpPr txBox="1"/>
            <p:nvPr/>
          </p:nvSpPr>
          <p:spPr>
            <a:xfrm>
              <a:off x="3286116" y="5538802"/>
              <a:ext cx="128588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ru-RU" sz="1600" dirty="0" smtClean="0"/>
                <a:t>Отчет.</a:t>
              </a:r>
              <a:r>
                <a:rPr lang="en-US" sz="1600" dirty="0" err="1" smtClean="0"/>
                <a:t>docx</a:t>
              </a:r>
              <a:endParaRPr lang="ru-RU" sz="1600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3335058" y="4286256"/>
              <a:ext cx="1188000" cy="1188000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sp>
        <p:nvSpPr>
          <p:cNvPr id="27" name="Прямоугольник 26"/>
          <p:cNvSpPr/>
          <p:nvPr/>
        </p:nvSpPr>
        <p:spPr>
          <a:xfrm>
            <a:off x="831824" y="4857760"/>
            <a:ext cx="1188000" cy="11880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/>
          <p:cNvSpPr txBox="1"/>
          <p:nvPr/>
        </p:nvSpPr>
        <p:spPr>
          <a:xfrm>
            <a:off x="785786" y="6118244"/>
            <a:ext cx="1285884" cy="215444"/>
          </a:xfrm>
          <a:prstGeom prst="rect">
            <a:avLst/>
          </a:prstGeom>
          <a:solidFill>
            <a:srgbClr val="00206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Лист </a:t>
            </a:r>
            <a:r>
              <a:rPr lang="en-US" sz="1400" dirty="0" smtClean="0">
                <a:solidFill>
                  <a:schemeClr val="bg1"/>
                </a:solidFill>
              </a:rPr>
              <a:t>Excel</a:t>
            </a:r>
            <a:r>
              <a:rPr lang="ru-RU" sz="1400" dirty="0" smtClean="0">
                <a:solidFill>
                  <a:schemeClr val="bg1"/>
                </a:solidFill>
              </a:rPr>
              <a:t>.</a:t>
            </a:r>
            <a:r>
              <a:rPr lang="en-US" sz="1400" dirty="0" err="1" smtClean="0">
                <a:solidFill>
                  <a:schemeClr val="bg1"/>
                </a:solidFill>
              </a:rPr>
              <a:t>xls</a:t>
            </a:r>
            <a:endParaRPr lang="ru-RU" sz="1400" dirty="0">
              <a:solidFill>
                <a:schemeClr val="bg1"/>
              </a:solidFill>
            </a:endParaRPr>
          </a:p>
        </p:txBody>
      </p:sp>
      <p:grpSp>
        <p:nvGrpSpPr>
          <p:cNvPr id="55" name="Группа 54"/>
          <p:cNvGrpSpPr/>
          <p:nvPr/>
        </p:nvGrpSpPr>
        <p:grpSpPr>
          <a:xfrm>
            <a:off x="4857752" y="3668714"/>
            <a:ext cx="3905263" cy="2357454"/>
            <a:chOff x="4857752" y="3643314"/>
            <a:chExt cx="3905263" cy="2357454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4857752" y="4114805"/>
              <a:ext cx="1904999" cy="4714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4857752" y="4586296"/>
              <a:ext cx="1904999" cy="4714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Прямоугольник 40"/>
            <p:cNvSpPr/>
            <p:nvPr/>
          </p:nvSpPr>
          <p:spPr>
            <a:xfrm>
              <a:off x="4857752" y="5057786"/>
              <a:ext cx="1904999" cy="4714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рямоугольник 41"/>
            <p:cNvSpPr/>
            <p:nvPr/>
          </p:nvSpPr>
          <p:spPr>
            <a:xfrm>
              <a:off x="4857752" y="5529277"/>
              <a:ext cx="1904999" cy="4714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4857752" y="3643314"/>
              <a:ext cx="1904999" cy="471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16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ЖУРНАЛ</a:t>
              </a:r>
              <a:endParaRPr lang="ru-RU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6858016" y="4114805"/>
              <a:ext cx="1904999" cy="957269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6858016" y="5057786"/>
              <a:ext cx="1904999" cy="471491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6858016" y="5529277"/>
              <a:ext cx="1904999" cy="471491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1" name="Прямоугольник 50"/>
            <p:cNvSpPr/>
            <p:nvPr/>
          </p:nvSpPr>
          <p:spPr>
            <a:xfrm>
              <a:off x="6858016" y="3643314"/>
              <a:ext cx="1904999" cy="4714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b="1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МЕТАДАННЫЕ</a:t>
              </a:r>
              <a:endParaRPr lang="ru-RU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6" name="Прямоугольник 55"/>
          <p:cNvSpPr/>
          <p:nvPr/>
        </p:nvSpPr>
        <p:spPr>
          <a:xfrm>
            <a:off x="4857751" y="4140205"/>
            <a:ext cx="1904999" cy="471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Переименовать </a:t>
            </a:r>
            <a:endParaRPr lang="ru-RU" b="1" dirty="0"/>
          </a:p>
        </p:txBody>
      </p:sp>
      <p:cxnSp>
        <p:nvCxnSpPr>
          <p:cNvPr id="59" name="Прямая соединительная линия 58"/>
          <p:cNvCxnSpPr/>
          <p:nvPr/>
        </p:nvCxnSpPr>
        <p:spPr>
          <a:xfrm rot="10800000" flipH="1">
            <a:off x="6967313" y="4606140"/>
            <a:ext cx="1656000" cy="15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Группа 65"/>
          <p:cNvGrpSpPr/>
          <p:nvPr/>
        </p:nvGrpSpPr>
        <p:grpSpPr>
          <a:xfrm>
            <a:off x="6870716" y="4135443"/>
            <a:ext cx="1909761" cy="1936763"/>
            <a:chOff x="6858016" y="4102105"/>
            <a:chExt cx="1909761" cy="1936763"/>
          </a:xfrm>
        </p:grpSpPr>
        <p:sp>
          <p:nvSpPr>
            <p:cNvPr id="67" name="Прямоугольник 66"/>
            <p:cNvSpPr/>
            <p:nvPr/>
          </p:nvSpPr>
          <p:spPr>
            <a:xfrm>
              <a:off x="6858016" y="4102105"/>
              <a:ext cx="1904999" cy="957269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50000"/>
                </a:lnSpc>
              </a:pPr>
              <a:r>
                <a:rPr lang="ru-RU" b="1" dirty="0" smtClean="0"/>
                <a:t>Имя </a:t>
              </a:r>
              <a:br>
                <a:rPr lang="ru-RU" b="1" dirty="0" smtClean="0"/>
              </a:br>
              <a:r>
                <a:rPr lang="ru-RU" b="1" dirty="0" smtClean="0"/>
                <a:t>файла</a:t>
              </a:r>
              <a:endParaRPr lang="ru-RU" b="1" dirty="0"/>
            </a:p>
          </p:txBody>
        </p:sp>
        <p:sp>
          <p:nvSpPr>
            <p:cNvPr id="68" name="Прямоугольник 67"/>
            <p:cNvSpPr/>
            <p:nvPr/>
          </p:nvSpPr>
          <p:spPr>
            <a:xfrm>
              <a:off x="6862778" y="5072074"/>
              <a:ext cx="1904999" cy="471491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Размер</a:t>
              </a:r>
              <a:endParaRPr lang="ru-RU" dirty="0"/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6858016" y="5567377"/>
              <a:ext cx="1904999" cy="471491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Дата создания</a:t>
              </a:r>
              <a:endParaRPr lang="ru-RU" dirty="0"/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6858016" y="4127505"/>
            <a:ext cx="1909761" cy="1936763"/>
            <a:chOff x="6858016" y="4102105"/>
            <a:chExt cx="1909761" cy="1936763"/>
          </a:xfrm>
        </p:grpSpPr>
        <p:sp>
          <p:nvSpPr>
            <p:cNvPr id="57" name="Прямоугольник 56"/>
            <p:cNvSpPr/>
            <p:nvPr/>
          </p:nvSpPr>
          <p:spPr>
            <a:xfrm>
              <a:off x="6858016" y="4102105"/>
              <a:ext cx="1904999" cy="957269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50000"/>
                </a:lnSpc>
              </a:pPr>
              <a:r>
                <a:rPr lang="ru-RU" b="1" strike="sngStrike" dirty="0" smtClean="0"/>
                <a:t>Старое имя</a:t>
              </a:r>
              <a:br>
                <a:rPr lang="ru-RU" b="1" strike="sngStrike" dirty="0" smtClean="0"/>
              </a:br>
              <a:r>
                <a:rPr lang="ru-RU" b="1" dirty="0" smtClean="0"/>
                <a:t>Новое имя</a:t>
              </a:r>
              <a:endParaRPr lang="ru-RU" b="1" dirty="0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6862778" y="5072074"/>
              <a:ext cx="1904999" cy="471491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Размер</a:t>
              </a:r>
              <a:endParaRPr lang="ru-RU" dirty="0"/>
            </a:p>
          </p:txBody>
        </p:sp>
        <p:sp>
          <p:nvSpPr>
            <p:cNvPr id="61" name="Прямоугольник 60"/>
            <p:cNvSpPr/>
            <p:nvPr/>
          </p:nvSpPr>
          <p:spPr>
            <a:xfrm>
              <a:off x="6858016" y="5567377"/>
              <a:ext cx="1904999" cy="471491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Дата создания</a:t>
              </a:r>
              <a:endParaRPr lang="ru-RU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85786" y="6118244"/>
            <a:ext cx="1285884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400" dirty="0" smtClean="0"/>
              <a:t>График продаж.</a:t>
            </a:r>
            <a:r>
              <a:rPr lang="en-US" sz="1400" dirty="0" err="1" smtClean="0"/>
              <a:t>xls</a:t>
            </a:r>
            <a:endParaRPr lang="ru-RU" sz="1400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4857751" y="4140205"/>
            <a:ext cx="1904999" cy="471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b="1" dirty="0" smtClean="0"/>
              <a:t>Переименовать </a:t>
            </a:r>
            <a:endParaRPr lang="ru-RU" b="1" dirty="0"/>
          </a:p>
        </p:txBody>
      </p:sp>
      <p:grpSp>
        <p:nvGrpSpPr>
          <p:cNvPr id="70" name="Группа 69"/>
          <p:cNvGrpSpPr/>
          <p:nvPr/>
        </p:nvGrpSpPr>
        <p:grpSpPr>
          <a:xfrm>
            <a:off x="6870716" y="4135443"/>
            <a:ext cx="1909761" cy="1936763"/>
            <a:chOff x="6858016" y="4102105"/>
            <a:chExt cx="1909761" cy="1936763"/>
          </a:xfrm>
        </p:grpSpPr>
        <p:sp>
          <p:nvSpPr>
            <p:cNvPr id="71" name="Прямоугольник 70"/>
            <p:cNvSpPr/>
            <p:nvPr/>
          </p:nvSpPr>
          <p:spPr>
            <a:xfrm>
              <a:off x="6858016" y="4102105"/>
              <a:ext cx="1904999" cy="957269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ct val="150000"/>
                </a:lnSpc>
              </a:pPr>
              <a:r>
                <a:rPr lang="ru-RU" b="1" dirty="0" smtClean="0"/>
                <a:t>Имя </a:t>
              </a:r>
              <a:br>
                <a:rPr lang="ru-RU" b="1" dirty="0" smtClean="0"/>
              </a:br>
              <a:r>
                <a:rPr lang="ru-RU" b="1" dirty="0" smtClean="0"/>
                <a:t>файла</a:t>
              </a:r>
              <a:endParaRPr lang="ru-RU" b="1" dirty="0"/>
            </a:p>
          </p:txBody>
        </p:sp>
        <p:sp>
          <p:nvSpPr>
            <p:cNvPr id="72" name="Прямоугольник 71"/>
            <p:cNvSpPr/>
            <p:nvPr/>
          </p:nvSpPr>
          <p:spPr>
            <a:xfrm>
              <a:off x="6862778" y="5072074"/>
              <a:ext cx="1904999" cy="471491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Размер</a:t>
              </a:r>
              <a:endParaRPr lang="ru-RU" dirty="0"/>
            </a:p>
          </p:txBody>
        </p:sp>
        <p:sp>
          <p:nvSpPr>
            <p:cNvPr id="73" name="Прямоугольник 72"/>
            <p:cNvSpPr/>
            <p:nvPr/>
          </p:nvSpPr>
          <p:spPr>
            <a:xfrm>
              <a:off x="6858016" y="5567377"/>
              <a:ext cx="1904999" cy="471491"/>
            </a:xfrm>
            <a:prstGeom prst="rect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Дата создания</a:t>
              </a:r>
              <a:endParaRPr lang="ru-RU" dirty="0"/>
            </a:p>
          </p:txBody>
        </p:sp>
      </p:grpSp>
      <p:pic>
        <p:nvPicPr>
          <p:cNvPr id="2050" name="Picture 2" descr="C:\Documents and Settings\Администратор.HOME-FDD52612A3\Рабочий стол\Ирина_Раб стол\10-9\121177803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0562" y="4975236"/>
            <a:ext cx="1022400" cy="1022400"/>
          </a:xfrm>
          <a:prstGeom prst="rect">
            <a:avLst/>
          </a:prstGeom>
          <a:noFill/>
        </p:spPr>
      </p:pic>
      <p:pic>
        <p:nvPicPr>
          <p:cNvPr id="2051" name="Picture 3" descr="C:\Documents and Settings\Администратор.HOME-FDD52612A3\Рабочий стол\Ирина_Раб стол\10-9\121177795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6608" y="4929198"/>
            <a:ext cx="1022400" cy="1022400"/>
          </a:xfrm>
          <a:prstGeom prst="rect">
            <a:avLst/>
          </a:prstGeom>
          <a:noFill/>
        </p:spPr>
      </p:pic>
      <p:pic>
        <p:nvPicPr>
          <p:cNvPr id="2052" name="Picture 4" descr="C:\Documents and Settings\Администратор.HOME-FDD52612A3\Рабочий стол\Ирина_Раб стол\10-9\121177801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2492" y="4929198"/>
            <a:ext cx="1022400" cy="1022400"/>
          </a:xfrm>
          <a:prstGeom prst="rect">
            <a:avLst/>
          </a:prstGeom>
          <a:noFill/>
        </p:spPr>
      </p:pic>
      <p:pic>
        <p:nvPicPr>
          <p:cNvPr id="3082" name="Picture 10" descr="C:\Documents and Settings\Администратор.HOME-FDD52612A3\Рабочий стол\Ирина_Раб стол\10-9\77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785918" y="3643314"/>
            <a:ext cx="1700519" cy="232324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2" name="Прямоугольник 51"/>
          <p:cNvSpPr/>
          <p:nvPr/>
        </p:nvSpPr>
        <p:spPr>
          <a:xfrm>
            <a:off x="4857752" y="4143380"/>
            <a:ext cx="1908000" cy="468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27" grpId="0" animBg="1"/>
      <p:bldP spid="30" grpId="0" animBg="1"/>
      <p:bldP spid="56" grpId="0" animBg="1"/>
      <p:bldP spid="56" grpId="1" animBg="1"/>
      <p:bldP spid="63" grpId="0" animBg="1"/>
      <p:bldP spid="65" grpId="0" animBg="1"/>
      <p:bldP spid="52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3565</TotalTime>
  <Words>1492</Words>
  <Application>Microsoft Office PowerPoint</Application>
  <PresentationFormat>Экран (4:3)</PresentationFormat>
  <Paragraphs>257</Paragraphs>
  <Slides>17</Slides>
  <Notes>6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Arial Black</vt:lpstr>
      <vt:lpstr>Calibri</vt:lpstr>
      <vt:lpstr>Тема Office</vt:lpstr>
      <vt:lpstr>ФАЙЛОВАЯ СИСТЕМА КОМПЬЮТЕРА</vt:lpstr>
      <vt:lpstr>Ключевые слова</vt:lpstr>
      <vt:lpstr>Файлы и каталоги</vt:lpstr>
      <vt:lpstr>Функции файловой системы</vt:lpstr>
      <vt:lpstr>Требования к именам файлов и папок</vt:lpstr>
      <vt:lpstr>Стандартные расширения</vt:lpstr>
      <vt:lpstr>Порядок размещения файлов на диске</vt:lpstr>
      <vt:lpstr>Давайте обсудим</vt:lpstr>
      <vt:lpstr>Защита данных во время сбоев, ошибок </vt:lpstr>
      <vt:lpstr>Файловая структура диска</vt:lpstr>
      <vt:lpstr>Как однозначно определить файл?</vt:lpstr>
      <vt:lpstr>Маска имени файла</vt:lpstr>
      <vt:lpstr>Вопросы и задания</vt:lpstr>
      <vt:lpstr>Вопросы и задания</vt:lpstr>
      <vt:lpstr>Самое главное</vt:lpstr>
      <vt:lpstr>Вопросы и задания</vt:lpstr>
      <vt:lpstr>Информационные 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MK</dc:creator>
  <cp:lastModifiedBy>Елена Мирончик</cp:lastModifiedBy>
  <cp:revision>443</cp:revision>
  <dcterms:modified xsi:type="dcterms:W3CDTF">2017-02-23T13:41:17Z</dcterms:modified>
</cp:coreProperties>
</file>