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75" r:id="rId4"/>
    <p:sldId id="366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8" r:id="rId17"/>
    <p:sldId id="389" r:id="rId18"/>
    <p:sldId id="322" r:id="rId19"/>
    <p:sldId id="303" r:id="rId20"/>
    <p:sldId id="390" r:id="rId21"/>
    <p:sldId id="27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  <p15:guide id="5" pos="1088" userDrawn="1">
          <p15:clr>
            <a:srgbClr val="A4A3A4"/>
          </p15:clr>
        </p15:guide>
        <p15:guide id="6" orient="horz" pos="4224" userDrawn="1">
          <p15:clr>
            <a:srgbClr val="A4A3A4"/>
          </p15:clr>
        </p15:guide>
        <p15:guide id="7" orient="horz" pos="754" userDrawn="1">
          <p15:clr>
            <a:srgbClr val="A4A3A4"/>
          </p15:clr>
        </p15:guide>
        <p15:guide id="8" pos="5602" userDrawn="1">
          <p15:clr>
            <a:srgbClr val="A4A3A4"/>
          </p15:clr>
        </p15:guide>
        <p15:guide id="9" orient="horz" pos="3113" userDrawn="1">
          <p15:clr>
            <a:srgbClr val="A4A3A4"/>
          </p15:clr>
        </p15:guide>
        <p15:guide id="10" orient="horz" pos="3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3CC33"/>
    <a:srgbClr val="006600"/>
    <a:srgbClr val="000099"/>
    <a:srgbClr val="323E1A"/>
    <a:srgbClr val="0070C0"/>
    <a:srgbClr val="9BE5FF"/>
    <a:srgbClr val="F7F999"/>
    <a:srgbClr val="97B4D8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81022" autoAdjust="0"/>
  </p:normalViewPr>
  <p:slideViewPr>
    <p:cSldViewPr>
      <p:cViewPr>
        <p:scale>
          <a:sx n="125" d="100"/>
          <a:sy n="125" d="100"/>
        </p:scale>
        <p:origin x="444" y="-282"/>
      </p:cViewPr>
      <p:guideLst>
        <p:guide orient="horz" pos="822"/>
        <p:guide pos="5125"/>
        <p:guide pos="385"/>
        <p:guide orient="horz" pos="640"/>
        <p:guide pos="1088"/>
        <p:guide orient="horz" pos="4224"/>
        <p:guide orient="horz" pos="754"/>
        <p:guide pos="5602"/>
        <p:guide orient="horz" pos="3113"/>
        <p:guide orient="horz" pos="3475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7764"/>
    </p:cViewPr>
  </p:sorterViewPr>
  <p:notesViewPr>
    <p:cSldViewPr showGuides="1">
      <p:cViewPr varScale="1">
        <p:scale>
          <a:sx n="53" d="100"/>
          <a:sy n="53" d="100"/>
        </p:scale>
        <p:origin x="2844" y="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ECFB-AFAA-43A6-80AE-F6B6BF481728}" type="datetimeFigureOut">
              <a:rPr lang="ru-RU" smtClean="0"/>
              <a:pPr/>
              <a:t>07.11.2017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05C0-65DE-437A-8D67-B1204842C6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Выбор операции приводит к переходу на скрытый слайд иллюстрирующий работу соответствующего элемента.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50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Объекты на слайде появляются по пробелу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32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Объекты на слайде появляются по пробелу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994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Слайд содержит переход на иллюстрацию работы триггера.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80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Ответы появляются при выборе соответствующей кнопки.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491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Слайд содержит подсказки, появляющиеся при выборе соответствующей кнопки.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95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1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Слайд содержит кнопки/переключатели.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15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Слайд содержит кнопки/переключатели.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71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Слайд содержит кнопки/переключатели.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85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Слайд содержит кнопки/переключатели.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9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Слайд содержит кнопки/переключатели.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58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Объекты на слайде появляются по пробелу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611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Объекты на слайде появляются по пробелу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423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Объекты на слайде появляются по пробелу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8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071670" y="0"/>
            <a:ext cx="707233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6000768"/>
            <a:ext cx="207167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b="1" cap="none" spc="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10 класс</a:t>
            </a:r>
            <a:endParaRPr lang="ru-RU" sz="3400" b="1" cap="none" spc="0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72264" y="214290"/>
            <a:ext cx="22145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Информатика</a:t>
            </a:r>
            <a:endParaRPr lang="ru-RU" sz="2400" b="0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Documents and Settings\Администратор.HOME-FDD52612A3\Рабочий стол\Ирина_Раб стол\10-2\01.bmp"/>
          <p:cNvPicPr>
            <a:picLocks noChangeAspect="1" noChangeArrowheads="1"/>
          </p:cNvPicPr>
          <p:nvPr userDrawn="1"/>
        </p:nvPicPr>
        <p:blipFill>
          <a:blip r:embed="rId2"/>
          <a:srcRect l="2209" r="1625"/>
          <a:stretch>
            <a:fillRect/>
          </a:stretch>
        </p:blipFill>
        <p:spPr bwMode="auto">
          <a:xfrm>
            <a:off x="-9524" y="2285992"/>
            <a:ext cx="2078824" cy="18000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pic>
        <p:nvPicPr>
          <p:cNvPr id="1028" name="Picture 4" descr="C:\Ирина\фото\Выпускной\логотип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5929330"/>
            <a:ext cx="2075784" cy="6789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  <p:sp>
        <p:nvSpPr>
          <p:cNvPr id="8" name="Управляющая кнопка: возврат 7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78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3"/>
          <p:cNvSpPr txBox="1"/>
          <p:nvPr userDrawn="1"/>
        </p:nvSpPr>
        <p:spPr>
          <a:xfrm>
            <a:off x="642910" y="0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736"/>
            <a:ext cx="8215369" cy="4805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озврат 5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05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1195404"/>
            <a:ext cx="3783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4348" y="1835166"/>
            <a:ext cx="3783040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02274" y="1195404"/>
            <a:ext cx="37845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02274" y="1835166"/>
            <a:ext cx="3784526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071546"/>
            <a:ext cx="8215369" cy="52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6" r:id="rId7"/>
    <p:sldLayoutId id="2147483657" r:id="rId8"/>
    <p:sldLayoutId id="2147483654" r:id="rId9"/>
    <p:sldLayoutId id="2147483660" r:id="rId10"/>
    <p:sldLayoutId id="2147483661" r:id="rId11"/>
    <p:sldLayoutId id="214748365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358775" algn="just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slide" Target="slide16.xml"/><Relationship Id="rId4" Type="http://schemas.openxmlformats.org/officeDocument/2006/relationships/image" Target="../media/image3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6.png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934371"/>
            <a:ext cx="6715172" cy="3214709"/>
          </a:xfrm>
        </p:spPr>
        <p:txBody>
          <a:bodyPr>
            <a:normAutofit/>
          </a:bodyPr>
          <a:lstStyle/>
          <a:p>
            <a:r>
              <a:rPr lang="ru-RU" dirty="0" smtClean="0"/>
              <a:t>ЭЛЕМЕНТЫ СХЕМОТЕХНИКИ. ЛОГИЧЕСКИЕ СХЕМЫ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71670" y="4214818"/>
            <a:ext cx="6928822" cy="1643074"/>
          </a:xfrm>
        </p:spPr>
        <p:txBody>
          <a:bodyPr/>
          <a:lstStyle/>
          <a:p>
            <a:r>
              <a:rPr lang="ru-RU" dirty="0" smtClean="0"/>
              <a:t>ЭЛЕМЕНТЫ ТЕОРИИ МНОЖЕСТВ 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АЛГЕБРЫ ЛОГИКИ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86"/>
          <p:cNvSpPr/>
          <p:nvPr/>
        </p:nvSpPr>
        <p:spPr>
          <a:xfrm>
            <a:off x="611188" y="3987757"/>
            <a:ext cx="8276672" cy="27178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611188" y="1016000"/>
            <a:ext cx="8276672" cy="27666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элементы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35225" y="1694805"/>
            <a:ext cx="1424628" cy="995824"/>
            <a:chOff x="5690787" y="3176971"/>
            <a:chExt cx="1424628" cy="995824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6023770" y="3176971"/>
              <a:ext cx="1091645" cy="995824"/>
              <a:chOff x="-1336037" y="1480905"/>
              <a:chExt cx="1364917" cy="1245109"/>
            </a:xfrm>
          </p:grpSpPr>
          <p:cxnSp>
            <p:nvCxnSpPr>
              <p:cNvPr id="10" name="Прямая соединительная линия 9"/>
              <p:cNvCxnSpPr/>
              <p:nvPr/>
            </p:nvCxnSpPr>
            <p:spPr>
              <a:xfrm flipH="1" flipV="1">
                <a:off x="-376227" y="2109414"/>
                <a:ext cx="405107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Элемент"/>
              <p:cNvSpPr/>
              <p:nvPr/>
            </p:nvSpPr>
            <p:spPr>
              <a:xfrm>
                <a:off x="-1336037" y="1480905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r>
                  <a:rPr lang="en-US" sz="3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&amp;</a:t>
                </a:r>
                <a:endParaRPr lang="ru-RU" sz="3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" name="Прямая соединительная линия 7"/>
            <p:cNvCxnSpPr/>
            <p:nvPr/>
          </p:nvCxnSpPr>
          <p:spPr>
            <a:xfrm flipH="1">
              <a:off x="5690787" y="3392996"/>
              <a:ext cx="3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H="1">
              <a:off x="5690787" y="3969060"/>
              <a:ext cx="3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/>
          <p:cNvGrpSpPr/>
          <p:nvPr/>
        </p:nvGrpSpPr>
        <p:grpSpPr>
          <a:xfrm>
            <a:off x="1214013" y="1983042"/>
            <a:ext cx="2849256" cy="1086675"/>
            <a:chOff x="4266159" y="3176971"/>
            <a:chExt cx="2849256" cy="1086675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6023770" y="3176971"/>
              <a:ext cx="1091645" cy="995824"/>
              <a:chOff x="-1336037" y="1480905"/>
              <a:chExt cx="1364917" cy="1245109"/>
            </a:xfrm>
          </p:grpSpPr>
          <p:cxnSp>
            <p:nvCxnSpPr>
              <p:cNvPr id="16" name="Прямая соединительная линия 15"/>
              <p:cNvCxnSpPr/>
              <p:nvPr/>
            </p:nvCxnSpPr>
            <p:spPr>
              <a:xfrm flipH="1" flipV="1">
                <a:off x="-376227" y="2109414"/>
                <a:ext cx="405107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Элемент"/>
              <p:cNvSpPr/>
              <p:nvPr/>
            </p:nvSpPr>
            <p:spPr>
              <a:xfrm>
                <a:off x="-1336037" y="1480905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r>
                  <a:rPr lang="en-US" sz="3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&amp;</a:t>
                </a:r>
                <a:endParaRPr lang="ru-RU" sz="3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" name="Прямая соединительная линия 13"/>
            <p:cNvCxnSpPr/>
            <p:nvPr/>
          </p:nvCxnSpPr>
          <p:spPr>
            <a:xfrm flipH="1">
              <a:off x="5690787" y="3389821"/>
              <a:ext cx="3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rot="10800000" flipV="1">
              <a:off x="4266159" y="3981760"/>
              <a:ext cx="1748630" cy="281886"/>
            </a:xfrm>
            <a:prstGeom prst="bentConnector3">
              <a:avLst>
                <a:gd name="adj1" fmla="val 2603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1210838" y="2267694"/>
            <a:ext cx="4269940" cy="1317776"/>
            <a:chOff x="2845475" y="3176971"/>
            <a:chExt cx="4269940" cy="1317776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6023770" y="3176971"/>
              <a:ext cx="1091645" cy="995824"/>
              <a:chOff x="-1336037" y="1480905"/>
              <a:chExt cx="1364917" cy="1245109"/>
            </a:xfrm>
          </p:grpSpPr>
          <p:cxnSp>
            <p:nvCxnSpPr>
              <p:cNvPr id="22" name="Прямая соединительная линия 21"/>
              <p:cNvCxnSpPr/>
              <p:nvPr/>
            </p:nvCxnSpPr>
            <p:spPr>
              <a:xfrm flipH="1" flipV="1">
                <a:off x="-376227" y="2109414"/>
                <a:ext cx="405107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Элемент"/>
              <p:cNvSpPr/>
              <p:nvPr/>
            </p:nvSpPr>
            <p:spPr>
              <a:xfrm>
                <a:off x="-1336037" y="1480905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r>
                  <a:rPr lang="en-US" sz="3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&amp;</a:t>
                </a:r>
                <a:endParaRPr lang="ru-RU" sz="3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5690787" y="3395377"/>
              <a:ext cx="3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10800000" flipV="1">
              <a:off x="2845475" y="3981759"/>
              <a:ext cx="3169315" cy="512988"/>
            </a:xfrm>
            <a:prstGeom prst="bentConnector3">
              <a:avLst>
                <a:gd name="adj1" fmla="val 1393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Группа 23"/>
          <p:cNvGrpSpPr/>
          <p:nvPr/>
        </p:nvGrpSpPr>
        <p:grpSpPr>
          <a:xfrm>
            <a:off x="6844161" y="2246876"/>
            <a:ext cx="1424628" cy="995824"/>
            <a:chOff x="5690787" y="3176971"/>
            <a:chExt cx="1424628" cy="995824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6023770" y="3176971"/>
              <a:ext cx="1091645" cy="995824"/>
              <a:chOff x="-1336037" y="1480905"/>
              <a:chExt cx="1364917" cy="1245109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>
              <a:xfrm flipH="1" flipV="1">
                <a:off x="-376227" y="2109414"/>
                <a:ext cx="405107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Элемент"/>
              <p:cNvSpPr/>
              <p:nvPr/>
            </p:nvSpPr>
            <p:spPr>
              <a:xfrm>
                <a:off x="-1336037" y="1480905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r>
                  <a:rPr lang="en-US" sz="3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&amp;</a:t>
                </a:r>
                <a:endParaRPr lang="ru-RU" sz="3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6" name="Прямая соединительная линия 25"/>
            <p:cNvCxnSpPr/>
            <p:nvPr/>
          </p:nvCxnSpPr>
          <p:spPr>
            <a:xfrm flipH="1">
              <a:off x="5690787" y="3392996"/>
              <a:ext cx="3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H="1">
              <a:off x="5690787" y="3969060"/>
              <a:ext cx="3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5690787" y="3585017"/>
              <a:ext cx="3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5690787" y="3777038"/>
              <a:ext cx="3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Прямоугольник 40"/>
          <p:cNvSpPr/>
          <p:nvPr/>
        </p:nvSpPr>
        <p:spPr>
          <a:xfrm>
            <a:off x="611188" y="1108622"/>
            <a:ext cx="82819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Схема и обозначение </a:t>
            </a:r>
            <a:r>
              <a:rPr lang="ru-RU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четырёхвходового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конъюнктора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0121" y="171244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0121" y="228656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2908" y="2872343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2908" y="338256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1" name="Группа 130"/>
          <p:cNvGrpSpPr/>
          <p:nvPr/>
        </p:nvGrpSpPr>
        <p:grpSpPr>
          <a:xfrm>
            <a:off x="5404825" y="4285346"/>
            <a:ext cx="2863964" cy="2249390"/>
            <a:chOff x="5404825" y="4285346"/>
            <a:chExt cx="2863964" cy="2249390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5404825" y="4285346"/>
              <a:ext cx="1205285" cy="995824"/>
              <a:chOff x="-1800706" y="1480905"/>
              <a:chExt cx="1507004" cy="1245109"/>
            </a:xfrm>
          </p:grpSpPr>
          <p:cxnSp>
            <p:nvCxnSpPr>
              <p:cNvPr id="48" name="Прямая соединительная линия 47"/>
              <p:cNvCxnSpPr>
                <a:stCxn id="50" idx="2"/>
              </p:cNvCxnSpPr>
              <p:nvPr/>
            </p:nvCxnSpPr>
            <p:spPr>
              <a:xfrm flipH="1">
                <a:off x="-1800706" y="2096688"/>
                <a:ext cx="1326956" cy="6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Элемент"/>
              <p:cNvSpPr/>
              <p:nvPr/>
            </p:nvSpPr>
            <p:spPr>
              <a:xfrm>
                <a:off x="-1336037" y="1480905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endParaRPr lang="ru-RU" sz="3000" dirty="0">
                  <a:solidFill>
                    <a:srgbClr val="2E391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-473750" y="2006664"/>
                <a:ext cx="180048" cy="18004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71" name="Группа 70"/>
            <p:cNvGrpSpPr/>
            <p:nvPr/>
          </p:nvGrpSpPr>
          <p:grpSpPr>
            <a:xfrm>
              <a:off x="6610111" y="4768129"/>
              <a:ext cx="1658678" cy="1268697"/>
              <a:chOff x="5035402" y="3145545"/>
              <a:chExt cx="1658678" cy="1268697"/>
            </a:xfrm>
          </p:grpSpPr>
          <p:grpSp>
            <p:nvGrpSpPr>
              <p:cNvPr id="72" name="Группа 71"/>
              <p:cNvGrpSpPr/>
              <p:nvPr/>
            </p:nvGrpSpPr>
            <p:grpSpPr>
              <a:xfrm>
                <a:off x="5602435" y="3145545"/>
                <a:ext cx="1091645" cy="995824"/>
                <a:chOff x="-1862845" y="1441612"/>
                <a:chExt cx="1364917" cy="1245109"/>
              </a:xfrm>
            </p:grpSpPr>
            <p:cxnSp>
              <p:nvCxnSpPr>
                <p:cNvPr id="75" name="Прямая соединительная линия 74"/>
                <p:cNvCxnSpPr/>
                <p:nvPr/>
              </p:nvCxnSpPr>
              <p:spPr>
                <a:xfrm flipH="1" flipV="1">
                  <a:off x="-903035" y="2070121"/>
                  <a:ext cx="405107" cy="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Элемент"/>
                <p:cNvSpPr/>
                <p:nvPr/>
              </p:nvSpPr>
              <p:spPr>
                <a:xfrm>
                  <a:off x="-1862845" y="1441612"/>
                  <a:ext cx="963389" cy="124510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63500" dir="5400000" sx="103000" sy="10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sp3d extrusionH="57150">
                    <a:bevelT w="38100" h="38100" prst="angle"/>
                    <a:bevelB w="57150" h="38100" prst="hardEdge"/>
                  </a:sp3d>
                </a:bodyPr>
                <a:lstStyle/>
                <a:p>
                  <a:r>
                    <a:rPr lang="en-US" sz="3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&amp;</a:t>
                  </a:r>
                  <a:endParaRPr lang="ru-RU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73" name="Прямая соединительная линия 72"/>
              <p:cNvCxnSpPr>
                <a:endCxn id="50" idx="6"/>
              </p:cNvCxnSpPr>
              <p:nvPr/>
            </p:nvCxnSpPr>
            <p:spPr>
              <a:xfrm rot="10800000">
                <a:off x="5035402" y="3155258"/>
                <a:ext cx="558155" cy="26930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единительная линия 73"/>
              <p:cNvCxnSpPr/>
              <p:nvPr/>
            </p:nvCxnSpPr>
            <p:spPr>
              <a:xfrm rot="10800000" flipV="1">
                <a:off x="5035402" y="3905934"/>
                <a:ext cx="558155" cy="508308"/>
              </a:xfrm>
              <a:prstGeom prst="bentConnector3">
                <a:avLst>
                  <a:gd name="adj1" fmla="val 50000"/>
                </a:avLst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Группа 76"/>
            <p:cNvGrpSpPr/>
            <p:nvPr/>
          </p:nvGrpSpPr>
          <p:grpSpPr>
            <a:xfrm>
              <a:off x="5436304" y="5538912"/>
              <a:ext cx="1173806" cy="995824"/>
              <a:chOff x="-1761347" y="1480905"/>
              <a:chExt cx="1467645" cy="1245109"/>
            </a:xfrm>
          </p:grpSpPr>
          <p:cxnSp>
            <p:nvCxnSpPr>
              <p:cNvPr id="78" name="Прямая соединительная линия 77"/>
              <p:cNvCxnSpPr>
                <a:stCxn id="79" idx="3"/>
              </p:cNvCxnSpPr>
              <p:nvPr/>
            </p:nvCxnSpPr>
            <p:spPr>
              <a:xfrm flipH="1" flipV="1">
                <a:off x="-1761347" y="2088868"/>
                <a:ext cx="1388698" cy="14591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Элемент"/>
              <p:cNvSpPr/>
              <p:nvPr/>
            </p:nvSpPr>
            <p:spPr>
              <a:xfrm>
                <a:off x="-1336037" y="1480905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endParaRPr lang="ru-RU" sz="3000" dirty="0">
                  <a:solidFill>
                    <a:srgbClr val="2E391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Овал 79"/>
              <p:cNvSpPr/>
              <p:nvPr/>
            </p:nvSpPr>
            <p:spPr>
              <a:xfrm>
                <a:off x="-473750" y="2006664"/>
                <a:ext cx="180048" cy="18004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5069721" y="457778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69721" y="583135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726910" y="5008232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5" name="Прямоугольник 124"/>
          <p:cNvSpPr/>
          <p:nvPr/>
        </p:nvSpPr>
        <p:spPr>
          <a:xfrm>
            <a:off x="1502705" y="4623403"/>
            <a:ext cx="287744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Каким логическим элементом можно заменить данную комбинационную схему?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425910" y="4770929"/>
            <a:ext cx="2842879" cy="1251718"/>
            <a:chOff x="5110345" y="3194237"/>
            <a:chExt cx="2842879" cy="1251718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6023770" y="3194237"/>
              <a:ext cx="1929454" cy="995824"/>
              <a:chOff x="-1336037" y="1502493"/>
              <a:chExt cx="2412455" cy="1245109"/>
            </a:xfrm>
          </p:grpSpPr>
          <p:cxnSp>
            <p:nvCxnSpPr>
              <p:cNvPr id="62" name="Прямая соединительная линия 61"/>
              <p:cNvCxnSpPr/>
              <p:nvPr/>
            </p:nvCxnSpPr>
            <p:spPr>
              <a:xfrm flipH="1" flipV="1">
                <a:off x="-376227" y="2109414"/>
                <a:ext cx="14526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Элемент"/>
              <p:cNvSpPr/>
              <p:nvPr/>
            </p:nvSpPr>
            <p:spPr>
              <a:xfrm>
                <a:off x="-1336037" y="1502493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r>
                  <a:rPr lang="en-US" sz="3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sz="3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Овал 63"/>
              <p:cNvSpPr/>
              <p:nvPr/>
            </p:nvSpPr>
            <p:spPr>
              <a:xfrm>
                <a:off x="-459690" y="2024704"/>
                <a:ext cx="180048" cy="1800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60" name="Прямая соединительная линия 59"/>
            <p:cNvCxnSpPr>
              <a:endCxn id="88" idx="3"/>
            </p:cNvCxnSpPr>
            <p:nvPr/>
          </p:nvCxnSpPr>
          <p:spPr>
            <a:xfrm rot="10800000">
              <a:off x="5110345" y="3198644"/>
              <a:ext cx="904445" cy="20705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 rot="10800000" flipV="1">
              <a:off x="5110345" y="3981759"/>
              <a:ext cx="904445" cy="4641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66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43" grpId="0"/>
      <p:bldP spid="44" grpId="0"/>
      <p:bldP spid="45" grpId="0"/>
      <p:bldP spid="46" grpId="0"/>
      <p:bldP spid="88" grpId="0"/>
      <p:bldP spid="89" grpId="0"/>
      <p:bldP spid="91" grpId="0" animBg="1"/>
      <p:bldP spid="1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Прямоугольник 94"/>
          <p:cNvSpPr/>
          <p:nvPr/>
        </p:nvSpPr>
        <p:spPr>
          <a:xfrm>
            <a:off x="2908477" y="5380909"/>
            <a:ext cx="1296424" cy="11987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2913211" y="3971483"/>
            <a:ext cx="1291690" cy="1329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4744961" y="1418048"/>
            <a:ext cx="295091" cy="50600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4240905" y="1418049"/>
            <a:ext cx="295091" cy="5098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4226760" y="3811111"/>
            <a:ext cx="1962086" cy="1609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4204901" y="2132856"/>
            <a:ext cx="1983945" cy="1318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5256076" y="1444398"/>
            <a:ext cx="835151" cy="483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4204901" y="1433290"/>
            <a:ext cx="835151" cy="483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Прямая соединительная линия 29"/>
          <p:cNvCxnSpPr>
            <a:stCxn id="6" idx="1"/>
          </p:cNvCxnSpPr>
          <p:nvPr/>
        </p:nvCxnSpPr>
        <p:spPr>
          <a:xfrm rot="10800000">
            <a:off x="2594057" y="2492892"/>
            <a:ext cx="682978" cy="2231955"/>
          </a:xfrm>
          <a:prstGeom prst="bentConnector2">
            <a:avLst/>
          </a:prstGeom>
          <a:ln w="38100" cap="rnd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29"/>
          <p:cNvCxnSpPr>
            <a:stCxn id="42" idx="1"/>
          </p:cNvCxnSpPr>
          <p:nvPr/>
        </p:nvCxnSpPr>
        <p:spPr>
          <a:xfrm rot="10800000">
            <a:off x="2177296" y="3068953"/>
            <a:ext cx="1102600" cy="2849811"/>
          </a:xfrm>
          <a:prstGeom prst="bentConnector2">
            <a:avLst/>
          </a:prstGeom>
          <a:ln w="38100" cap="rnd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элементы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0"/>
                <a:r>
                  <a:rPr lang="ru-RU" b="1" dirty="0" smtClean="0">
                    <a:solidFill>
                      <a:srgbClr val="0070C0"/>
                    </a:solidFill>
                  </a:rPr>
                  <a:t>№ 1</a:t>
                </a:r>
                <a:r>
                  <a:rPr lang="ru-RU" dirty="0" smtClean="0">
                    <a:solidFill>
                      <a:srgbClr val="0070C0"/>
                    </a:solidFill>
                  </a:rPr>
                  <a:t>.</a:t>
                </a:r>
                <a:r>
                  <a:rPr lang="ru-RU" dirty="0" smtClean="0"/>
                  <a:t> Построить комбинационную схему по функции: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/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B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/>
                        <m:t>= 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b="0" i="0" smtClean="0"/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en-US" b="0" i="0" smtClean="0"/>
                        <m:t> &amp; 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b="0" i="0" smtClean="0"/>
                            <m:t>B</m:t>
                          </m:r>
                        </m:e>
                      </m:ba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ea typeface="Cambria Math" panose="02040503050406030204" pitchFamily="18" charset="0"/>
                        </a:rPr>
                        <m:t>∨ </m:t>
                      </m:r>
                      <m:r>
                        <m:rPr>
                          <m:nor/>
                        </m:rPr>
                        <a:rPr lang="en-US" b="0" i="0" smtClean="0"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b="0" i="0" smtClean="0">
                          <a:ea typeface="Cambria Math" panose="02040503050406030204" pitchFamily="18" charset="0"/>
                        </a:rPr>
                        <m:t> &amp; </m:t>
                      </m:r>
                      <m:r>
                        <m:rPr>
                          <m:nor/>
                        </m:rPr>
                        <a:rPr lang="en-US" b="0" i="0" smtClean="0"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4" t="-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Элемент"/>
          <p:cNvSpPr/>
          <p:nvPr/>
        </p:nvSpPr>
        <p:spPr>
          <a:xfrm>
            <a:off x="3277035" y="4226934"/>
            <a:ext cx="770507" cy="9958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endParaRPr lang="ru-RU" sz="3000" dirty="0">
              <a:solidFill>
                <a:srgbClr val="2E39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6953442" y="3156468"/>
            <a:ext cx="1091645" cy="995824"/>
            <a:chOff x="-1336037" y="1480905"/>
            <a:chExt cx="1364917" cy="1245109"/>
          </a:xfrm>
        </p:grpSpPr>
        <p:cxnSp>
          <p:nvCxnSpPr>
            <p:cNvPr id="26" name="Прямая соединительная линия 25"/>
            <p:cNvCxnSpPr/>
            <p:nvPr/>
          </p:nvCxnSpPr>
          <p:spPr>
            <a:xfrm flipH="1" flipV="1">
              <a:off x="-376227" y="2109414"/>
              <a:ext cx="405107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Элемент"/>
            <p:cNvSpPr/>
            <p:nvPr/>
          </p:nvSpPr>
          <p:spPr>
            <a:xfrm>
              <a:off x="-1336037" y="1480905"/>
              <a:ext cx="963388" cy="12451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63500" dir="5400000" sx="103000" sy="10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p3d extrusionH="57150">
                <a:bevelT w="38100" h="38100" prst="angle"/>
                <a:bevelB w="57150" h="38100" prst="hardEdge"/>
              </a:sp3d>
            </a:bodyPr>
            <a:lstStyle/>
            <a:p>
              <a:r>
                <a:rPr lang="en-US" sz="3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ru-RU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Прямая соединительная линия 23"/>
          <p:cNvCxnSpPr>
            <a:endCxn id="39" idx="3"/>
          </p:cNvCxnSpPr>
          <p:nvPr/>
        </p:nvCxnSpPr>
        <p:spPr>
          <a:xfrm rot="10800000">
            <a:off x="5998762" y="2774778"/>
            <a:ext cx="950308" cy="6762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endCxn id="33" idx="3"/>
          </p:cNvCxnSpPr>
          <p:nvPr/>
        </p:nvCxnSpPr>
        <p:spPr>
          <a:xfrm rot="10800000" flipV="1">
            <a:off x="5994390" y="3885389"/>
            <a:ext cx="954680" cy="7674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Элемент"/>
          <p:cNvSpPr/>
          <p:nvPr/>
        </p:nvSpPr>
        <p:spPr>
          <a:xfrm>
            <a:off x="5213384" y="4154933"/>
            <a:ext cx="781006" cy="9958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ru-RU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Прямая соединительная линия 29"/>
          <p:cNvCxnSpPr>
            <a:endCxn id="6" idx="3"/>
          </p:cNvCxnSpPr>
          <p:nvPr/>
        </p:nvCxnSpPr>
        <p:spPr>
          <a:xfrm rot="10800000" flipV="1">
            <a:off x="4047542" y="4448622"/>
            <a:ext cx="1165844" cy="2762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endCxn id="43" idx="6"/>
          </p:cNvCxnSpPr>
          <p:nvPr/>
        </p:nvCxnSpPr>
        <p:spPr>
          <a:xfrm rot="10800000" flipV="1">
            <a:off x="4119542" y="4946534"/>
            <a:ext cx="1092275" cy="9574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Элемент"/>
          <p:cNvSpPr/>
          <p:nvPr/>
        </p:nvSpPr>
        <p:spPr>
          <a:xfrm>
            <a:off x="5228255" y="2276866"/>
            <a:ext cx="770507" cy="9958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r>
              <a:rPr lang="en-US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ru-RU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flipH="1">
            <a:off x="1615878" y="2492891"/>
            <a:ext cx="360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1615878" y="3068955"/>
            <a:ext cx="360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Элемент"/>
          <p:cNvSpPr/>
          <p:nvPr/>
        </p:nvSpPr>
        <p:spPr>
          <a:xfrm>
            <a:off x="3279896" y="5420851"/>
            <a:ext cx="770507" cy="9958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endParaRPr lang="ru-RU" sz="3000" dirty="0">
              <a:solidFill>
                <a:srgbClr val="2E39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3975541" y="583202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975543" y="465915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extBox 96"/>
          <p:cNvSpPr txBox="1"/>
          <p:nvPr/>
        </p:nvSpPr>
        <p:spPr>
          <a:xfrm>
            <a:off x="1221389" y="2276866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43660" y="2822576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0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6" grpId="0" animBg="1"/>
      <p:bldP spid="96" grpId="1" animBg="1"/>
      <p:bldP spid="94" grpId="0" animBg="1"/>
      <p:bldP spid="94" grpId="1" animBg="1"/>
      <p:bldP spid="93" grpId="0" animBg="1"/>
      <p:bldP spid="93" grpId="1" animBg="1"/>
      <p:bldP spid="92" grpId="0" animBg="1"/>
      <p:bldP spid="92" grpId="1" animBg="1"/>
      <p:bldP spid="91" grpId="0" animBg="1"/>
      <p:bldP spid="91" grpId="1" animBg="1"/>
      <p:bldP spid="80" grpId="0" animBg="1"/>
      <p:bldP spid="80" grpId="1" animBg="1"/>
      <p:bldP spid="79" grpId="0" animBg="1"/>
      <p:bldP spid="79" grpId="1" animBg="1"/>
      <p:bldP spid="6" grpId="0" animBg="1"/>
      <p:bldP spid="33" grpId="0" animBg="1"/>
      <p:bldP spid="39" grpId="0" animBg="1"/>
      <p:bldP spid="42" grpId="0" animBg="1"/>
      <p:bldP spid="43" grpId="0" animBg="1"/>
      <p:bldP spid="7" grpId="0" animBg="1"/>
      <p:bldP spid="97" grpId="0"/>
      <p:bldP spid="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Прямоугольник 72"/>
          <p:cNvSpPr/>
          <p:nvPr/>
        </p:nvSpPr>
        <p:spPr>
          <a:xfrm>
            <a:off x="2805868" y="4767207"/>
            <a:ext cx="279059" cy="9274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3525799" y="4750630"/>
            <a:ext cx="549916" cy="9274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4342372" y="4760590"/>
            <a:ext cx="709559" cy="927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1799692" y="4776707"/>
            <a:ext cx="709559" cy="927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Сумматор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707064"/>
              </p:ext>
            </p:extLst>
          </p:nvPr>
        </p:nvGraphicFramePr>
        <p:xfrm>
          <a:off x="789233" y="2386464"/>
          <a:ext cx="4862887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xmlns="" val="10480816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4117480305"/>
                    </a:ext>
                  </a:extLst>
                </a:gridCol>
                <a:gridCol w="866544">
                  <a:extLst>
                    <a:ext uri="{9D8B030D-6E8A-4147-A177-3AD203B41FA5}">
                      <a16:colId xmlns:a16="http://schemas.microsoft.com/office/drawing/2014/main" xmlns="" val="390636209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xmlns="" val="203188068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xmlns="" val="1496006498"/>
                    </a:ext>
                  </a:extLst>
                </a:gridCol>
                <a:gridCol w="407229">
                  <a:extLst>
                    <a:ext uri="{9D8B030D-6E8A-4147-A177-3AD203B41FA5}">
                      <a16:colId xmlns:a16="http://schemas.microsoft.com/office/drawing/2014/main" xmlns="" val="1378329355"/>
                    </a:ext>
                  </a:extLst>
                </a:gridCol>
                <a:gridCol w="660481">
                  <a:extLst>
                    <a:ext uri="{9D8B030D-6E8A-4147-A177-3AD203B41FA5}">
                      <a16:colId xmlns:a16="http://schemas.microsoft.com/office/drawing/2014/main" xmlns="" val="2956242104"/>
                    </a:ext>
                  </a:extLst>
                </a:gridCol>
                <a:gridCol w="660481">
                  <a:extLst>
                    <a:ext uri="{9D8B030D-6E8A-4147-A177-3AD203B41FA5}">
                      <a16:colId xmlns:a16="http://schemas.microsoft.com/office/drawing/2014/main" xmlns="" val="9497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i+1</a:t>
                      </a:r>
                      <a:endParaRPr lang="ru-RU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7618767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ru-RU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  <a:endParaRPr lang="ru-RU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2200" i="1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i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lang="ru-RU" sz="2200" i="1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195959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2200" i="1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ru-RU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  <a:endParaRPr lang="ru-RU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i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lang="ru-RU" sz="2200" i="1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i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lang="ru-RU" sz="2200" i="1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886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2200" i="1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2200" i="1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lang="ru-RU" sz="2200" i="1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529168"/>
                  </a:ext>
                </a:extLst>
              </a:tr>
            </a:tbl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605874" y="1016732"/>
            <a:ext cx="8287300" cy="897260"/>
            <a:chOff x="2931299" y="4496500"/>
            <a:chExt cx="8287300" cy="897260"/>
          </a:xfrm>
        </p:grpSpPr>
        <p:sp>
          <p:nvSpPr>
            <p:cNvPr id="5" name="Овал 4"/>
            <p:cNvSpPr/>
            <p:nvPr/>
          </p:nvSpPr>
          <p:spPr>
            <a:xfrm>
              <a:off x="2953807" y="4562361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6" name="Группа 7"/>
            <p:cNvGrpSpPr/>
            <p:nvPr/>
          </p:nvGrpSpPr>
          <p:grpSpPr>
            <a:xfrm>
              <a:off x="2931299" y="4496500"/>
              <a:ext cx="8281987" cy="897260"/>
              <a:chOff x="2102521" y="4780586"/>
              <a:chExt cx="5972202" cy="897260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2102521" y="4780586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2105867" y="5677846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Подзаголовок 5"/>
            <p:cNvSpPr txBox="1">
              <a:spLocks/>
            </p:cNvSpPr>
            <p:nvPr/>
          </p:nvSpPr>
          <p:spPr>
            <a:xfrm>
              <a:off x="3690694" y="4496500"/>
              <a:ext cx="7527905" cy="86409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Электронная логическая схема, выполняющая </a:t>
              </a:r>
              <a:r>
                <a:rPr lang="ru-RU" sz="2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сум-мирование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двоичных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чисел, называется </a:t>
              </a:r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сумматором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3375130" y="2492896"/>
            <a:ext cx="540060" cy="116660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087098" y="2024844"/>
            <a:ext cx="24115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Входные данные</a:t>
            </a:r>
            <a:endParaRPr lang="ru-RU" sz="2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503" y="4277529"/>
            <a:ext cx="26182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Выходные данные</a:t>
            </a:r>
            <a:endParaRPr lang="ru-RU" sz="2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 стрелкой 15"/>
          <p:cNvCxnSpPr>
            <a:stCxn id="13" idx="2"/>
          </p:cNvCxnSpPr>
          <p:nvPr/>
        </p:nvCxnSpPr>
        <p:spPr>
          <a:xfrm flipH="1">
            <a:off x="3915190" y="2455731"/>
            <a:ext cx="377687" cy="36162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4" idx="0"/>
          </p:cNvCxnSpPr>
          <p:nvPr/>
        </p:nvCxnSpPr>
        <p:spPr>
          <a:xfrm flipV="1">
            <a:off x="2413644" y="2882674"/>
            <a:ext cx="421426" cy="139485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691054" y="2508292"/>
            <a:ext cx="547250" cy="37438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375130" y="3794038"/>
            <a:ext cx="540060" cy="3317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>
            <a:endCxn id="21" idx="1"/>
          </p:cNvCxnSpPr>
          <p:nvPr/>
        </p:nvCxnSpPr>
        <p:spPr>
          <a:xfrm flipV="1">
            <a:off x="2799066" y="3959937"/>
            <a:ext cx="576064" cy="446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49676"/>
              </p:ext>
            </p:extLst>
          </p:nvPr>
        </p:nvGraphicFramePr>
        <p:xfrm>
          <a:off x="7740352" y="2492896"/>
          <a:ext cx="1157107" cy="42255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3071">
                  <a:extLst>
                    <a:ext uri="{9D8B030D-6E8A-4147-A177-3AD203B41FA5}">
                      <a16:colId xmlns:a16="http://schemas.microsoft.com/office/drawing/2014/main" xmlns="" val="2492788044"/>
                    </a:ext>
                  </a:extLst>
                </a:gridCol>
                <a:gridCol w="624036">
                  <a:extLst>
                    <a:ext uri="{9D8B030D-6E8A-4147-A177-3AD203B41FA5}">
                      <a16:colId xmlns:a16="http://schemas.microsoft.com/office/drawing/2014/main" xmlns="" val="6019212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2200" i="1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i+1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655752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9581198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4014891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9608400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2738605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354877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9790866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3986487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6314951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406704" y="625014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06704" y="578026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06704" y="437060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06704" y="531037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06704" y="296094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06704" y="343083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06704" y="390072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06704" y="484049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71795" y="2029818"/>
            <a:ext cx="10297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</a:t>
            </a:r>
            <a:endParaRPr lang="ru-RU" sz="2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72225" y="2029818"/>
            <a:ext cx="822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</a:t>
            </a:r>
            <a:endParaRPr lang="ru-RU" sz="2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8808"/>
              </p:ext>
            </p:extLst>
          </p:nvPr>
        </p:nvGraphicFramePr>
        <p:xfrm>
          <a:off x="6028149" y="2492896"/>
          <a:ext cx="1648977" cy="42255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9659">
                  <a:extLst>
                    <a:ext uri="{9D8B030D-6E8A-4147-A177-3AD203B41FA5}">
                      <a16:colId xmlns:a16="http://schemas.microsoft.com/office/drawing/2014/main" xmlns="" val="3148374058"/>
                    </a:ext>
                  </a:extLst>
                </a:gridCol>
                <a:gridCol w="549659">
                  <a:extLst>
                    <a:ext uri="{9D8B030D-6E8A-4147-A177-3AD203B41FA5}">
                      <a16:colId xmlns:a16="http://schemas.microsoft.com/office/drawing/2014/main" xmlns="" val="2694221835"/>
                    </a:ext>
                  </a:extLst>
                </a:gridCol>
                <a:gridCol w="549659">
                  <a:extLst>
                    <a:ext uri="{9D8B030D-6E8A-4147-A177-3AD203B41FA5}">
                      <a16:colId xmlns:a16="http://schemas.microsoft.com/office/drawing/2014/main" xmlns="" val="2756535636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2200" i="1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9342709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6310355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9303774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6441316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2416013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3033262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858793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4941282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78462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78174" y="4814232"/>
                <a:ext cx="50658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0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&amp; 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&amp; 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1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&amp; </m:t>
                    </m:r>
                    <m:r>
                      <m:rPr>
                        <m:nor/>
                      </m:rPr>
                      <a:rPr lang="en-US" sz="20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 </m:t>
                    </m:r>
                    <m:r>
                      <m:rPr>
                        <m:nor/>
                      </m:rPr>
                      <a:rPr lang="en-US" sz="20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1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&amp; </m:t>
                    </m:r>
                    <m:r>
                      <m:rPr>
                        <m:nor/>
                      </m:rPr>
                      <a:rPr lang="en-US" sz="20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 </m:t>
                    </m:r>
                    <m:r>
                      <m:rPr>
                        <m:nor/>
                      </m:rPr>
                      <a:rPr lang="en-US" sz="20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74" y="4814232"/>
                <a:ext cx="5065810" cy="400110"/>
              </a:xfrm>
              <a:prstGeom prst="rect">
                <a:avLst/>
              </a:prstGeom>
              <a:blipFill>
                <a:blip r:embed="rId3"/>
                <a:stretch>
                  <a:fillRect l="-1324" t="-7692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Прямая соединительная линия 59"/>
          <p:cNvCxnSpPr/>
          <p:nvPr/>
        </p:nvCxnSpPr>
        <p:spPr>
          <a:xfrm>
            <a:off x="1234251" y="4869160"/>
            <a:ext cx="2769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3214970" y="4869160"/>
            <a:ext cx="2769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5231194" y="4869160"/>
            <a:ext cx="2769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1001435" y="5287903"/>
                <a:ext cx="17027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&amp;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35" y="5287903"/>
                <a:ext cx="1702710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1003750" y="5287903"/>
                <a:ext cx="17027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&amp;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50" y="5287903"/>
                <a:ext cx="1702710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1008206" y="5287903"/>
                <a:ext cx="17027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&amp;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06" y="5287903"/>
                <a:ext cx="1702710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flipH="1">
                <a:off x="2267572" y="5902739"/>
                <a:ext cx="1394612" cy="4308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∨ 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</m:oMath>
                  </m:oMathPara>
                </a14:m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67572" y="5902739"/>
                <a:ext cx="139461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Прямоугольник 66"/>
          <p:cNvSpPr/>
          <p:nvPr/>
        </p:nvSpPr>
        <p:spPr>
          <a:xfrm>
            <a:off x="2555775" y="4730002"/>
            <a:ext cx="1578358" cy="515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4087181" y="4689636"/>
            <a:ext cx="1651755" cy="583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611188" y="4775201"/>
            <a:ext cx="1900211" cy="52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/>
              <p:cNvSpPr/>
              <p:nvPr/>
            </p:nvSpPr>
            <p:spPr>
              <a:xfrm>
                <a:off x="2509251" y="5287903"/>
                <a:ext cx="17027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&amp;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0" name="Прямоугольник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251" y="5287903"/>
                <a:ext cx="1702709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/>
              <p:cNvSpPr/>
              <p:nvPr/>
            </p:nvSpPr>
            <p:spPr>
              <a:xfrm>
                <a:off x="4021418" y="5287903"/>
                <a:ext cx="17027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&amp;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1" name="Прямоугольник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418" y="5287903"/>
                <a:ext cx="1702710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77141" y="5900213"/>
                <a:ext cx="35846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&amp; 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1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&amp; </m:t>
                    </m:r>
                    <m:r>
                      <m:rPr>
                        <m:nor/>
                      </m:rPr>
                      <a:rPr lang="en-US" sz="20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1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&amp; </m:t>
                    </m:r>
                    <m:r>
                      <m:rPr>
                        <m:nor/>
                      </m:rPr>
                      <a:rPr lang="en-US" sz="20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41" y="5900213"/>
                <a:ext cx="3584636" cy="400110"/>
              </a:xfrm>
              <a:prstGeom prst="rect">
                <a:avLst/>
              </a:prstGeom>
              <a:blipFill>
                <a:blip r:embed="rId10"/>
                <a:stretch>
                  <a:fillRect l="-1871" t="-7576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Прямоугольник 78"/>
          <p:cNvSpPr/>
          <p:nvPr/>
        </p:nvSpPr>
        <p:spPr>
          <a:xfrm>
            <a:off x="3331543" y="5884096"/>
            <a:ext cx="755638" cy="415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2298937" y="5884096"/>
            <a:ext cx="785990" cy="415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1270256" y="5884096"/>
            <a:ext cx="782066" cy="416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81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0.16337 -0.0006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0" y="-4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0.32812 -0.0006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2" grpId="0" animBg="1"/>
      <p:bldP spid="11" grpId="0" animBg="1"/>
      <p:bldP spid="13" grpId="0"/>
      <p:bldP spid="14" grpId="0"/>
      <p:bldP spid="20" grpId="0" animBg="1"/>
      <p:bldP spid="21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63" grpId="0"/>
      <p:bldP spid="64" grpId="0"/>
      <p:bldP spid="64" grpId="1"/>
      <p:bldP spid="64" grpId="2"/>
      <p:bldP spid="65" grpId="0"/>
      <p:bldP spid="65" grpId="1"/>
      <p:bldP spid="65" grpId="2"/>
      <p:bldP spid="66" grpId="0" animBg="1"/>
      <p:bldP spid="66" grpId="1" animBg="1"/>
      <p:bldP spid="67" grpId="0" animBg="1"/>
      <p:bldP spid="68" grpId="0" animBg="1"/>
      <p:bldP spid="69" grpId="0" animBg="1"/>
      <p:bldP spid="70" grpId="0"/>
      <p:bldP spid="71" grpId="0"/>
      <p:bldP spid="76" grpId="0"/>
      <p:bldP spid="79" grpId="0" animBg="1"/>
      <p:bldP spid="79" grpId="1" animBg="1"/>
      <p:bldP spid="78" grpId="0" animBg="1"/>
      <p:bldP spid="78" grpId="1" animBg="1"/>
      <p:bldP spid="77" grpId="0" animBg="1"/>
      <p:bldP spid="7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Сумматор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05874" y="1016732"/>
            <a:ext cx="8287300" cy="897260"/>
            <a:chOff x="2931299" y="4496500"/>
            <a:chExt cx="8287300" cy="897260"/>
          </a:xfrm>
        </p:grpSpPr>
        <p:sp>
          <p:nvSpPr>
            <p:cNvPr id="5" name="Овал 4"/>
            <p:cNvSpPr/>
            <p:nvPr/>
          </p:nvSpPr>
          <p:spPr>
            <a:xfrm>
              <a:off x="2953807" y="4562361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6" name="Группа 7"/>
            <p:cNvGrpSpPr/>
            <p:nvPr/>
          </p:nvGrpSpPr>
          <p:grpSpPr>
            <a:xfrm>
              <a:off x="2931299" y="4496500"/>
              <a:ext cx="8281987" cy="897260"/>
              <a:chOff x="2102521" y="4780586"/>
              <a:chExt cx="5972202" cy="897260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2102521" y="4780586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2105867" y="5677846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Подзаголовок 5"/>
            <p:cNvSpPr txBox="1">
              <a:spLocks/>
            </p:cNvSpPr>
            <p:nvPr/>
          </p:nvSpPr>
          <p:spPr>
            <a:xfrm>
              <a:off x="3690694" y="4496500"/>
              <a:ext cx="7527905" cy="86409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Электронная логическая схема, выполняющая </a:t>
              </a:r>
              <a:r>
                <a:rPr lang="ru-RU" sz="2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сум-мирование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двоичных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чисел, называется </a:t>
              </a:r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сумматором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00581"/>
              </p:ext>
            </p:extLst>
          </p:nvPr>
        </p:nvGraphicFramePr>
        <p:xfrm>
          <a:off x="7740352" y="2492896"/>
          <a:ext cx="1157107" cy="42255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3071">
                  <a:extLst>
                    <a:ext uri="{9D8B030D-6E8A-4147-A177-3AD203B41FA5}">
                      <a16:colId xmlns:a16="http://schemas.microsoft.com/office/drawing/2014/main" xmlns="" val="2492788044"/>
                    </a:ext>
                  </a:extLst>
                </a:gridCol>
                <a:gridCol w="624036">
                  <a:extLst>
                    <a:ext uri="{9D8B030D-6E8A-4147-A177-3AD203B41FA5}">
                      <a16:colId xmlns:a16="http://schemas.microsoft.com/office/drawing/2014/main" xmlns="" val="6019212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2200" i="1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i+1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655752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9581198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4014891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9608400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2738605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354877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9790866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3986487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6314951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771795" y="2029818"/>
            <a:ext cx="10297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</a:t>
            </a:r>
            <a:endParaRPr lang="ru-RU" sz="2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72225" y="2029818"/>
            <a:ext cx="822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</a:t>
            </a:r>
            <a:endParaRPr lang="ru-RU" sz="2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56029"/>
              </p:ext>
            </p:extLst>
          </p:nvPr>
        </p:nvGraphicFramePr>
        <p:xfrm>
          <a:off x="6028149" y="2492896"/>
          <a:ext cx="1648977" cy="42255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9659">
                  <a:extLst>
                    <a:ext uri="{9D8B030D-6E8A-4147-A177-3AD203B41FA5}">
                      <a16:colId xmlns:a16="http://schemas.microsoft.com/office/drawing/2014/main" xmlns="" val="3148374058"/>
                    </a:ext>
                  </a:extLst>
                </a:gridCol>
                <a:gridCol w="549659">
                  <a:extLst>
                    <a:ext uri="{9D8B030D-6E8A-4147-A177-3AD203B41FA5}">
                      <a16:colId xmlns:a16="http://schemas.microsoft.com/office/drawing/2014/main" xmlns="" val="2694221835"/>
                    </a:ext>
                  </a:extLst>
                </a:gridCol>
                <a:gridCol w="549659">
                  <a:extLst>
                    <a:ext uri="{9D8B030D-6E8A-4147-A177-3AD203B41FA5}">
                      <a16:colId xmlns:a16="http://schemas.microsoft.com/office/drawing/2014/main" xmlns="" val="2756535636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2200" i="1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2200" i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9342709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6310355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9303774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6441316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2416013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3033262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858793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4941282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784624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842935" y="343349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42935" y="390487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42935" y="484763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42935" y="6261777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42935" y="296210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42935" y="437625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42935" y="531901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42935" y="5790395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8415" y="2657147"/>
            <a:ext cx="1171500" cy="6460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255117" y="3316010"/>
            <a:ext cx="139555" cy="577357"/>
          </a:xfrm>
          <a:prstGeom prst="straightConnector1">
            <a:avLst/>
          </a:prstGeom>
          <a:ln w="381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99591" y="3934145"/>
            <a:ext cx="1676471" cy="10238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сумме три </a:t>
            </a:r>
          </a:p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единицы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13546" y="3938241"/>
            <a:ext cx="2941896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сумме есть одна</a:t>
            </a:r>
          </a:p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единица, но не было 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перехода через разряд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Прямая со стрелкой 82"/>
          <p:cNvCxnSpPr/>
          <p:nvPr/>
        </p:nvCxnSpPr>
        <p:spPr>
          <a:xfrm>
            <a:off x="2940204" y="3316010"/>
            <a:ext cx="188765" cy="585181"/>
          </a:xfrm>
          <a:prstGeom prst="straightConnector1">
            <a:avLst/>
          </a:prstGeom>
          <a:ln w="381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1" idx="2"/>
            <a:endCxn id="85" idx="0"/>
          </p:cNvCxnSpPr>
          <p:nvPr/>
        </p:nvCxnSpPr>
        <p:spPr>
          <a:xfrm flipH="1">
            <a:off x="1737826" y="4958001"/>
            <a:ext cx="1" cy="415502"/>
          </a:xfrm>
          <a:prstGeom prst="straightConnector1">
            <a:avLst/>
          </a:prstGeom>
          <a:ln w="381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84868" y="5373503"/>
                <a:ext cx="170591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2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&amp;</m:t>
                      </m:r>
                      <m:r>
                        <m:rPr>
                          <m:nor/>
                        </m:rPr>
                        <a:rPr lang="en-US" sz="2200" b="0" i="1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2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&amp;</m:t>
                      </m:r>
                      <m:r>
                        <m:rPr>
                          <m:nor/>
                        </m:rPr>
                        <a:rPr lang="en-US" sz="22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200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68" y="5373503"/>
                <a:ext cx="1705916" cy="430887"/>
              </a:xfrm>
              <a:prstGeom prst="rect">
                <a:avLst/>
              </a:prstGeom>
              <a:blipFill>
                <a:blip r:embed="rId3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Прямая со стрелкой 85"/>
          <p:cNvCxnSpPr>
            <a:stCxn id="82" idx="2"/>
            <a:endCxn id="89" idx="0"/>
          </p:cNvCxnSpPr>
          <p:nvPr/>
        </p:nvCxnSpPr>
        <p:spPr>
          <a:xfrm>
            <a:off x="4284494" y="4953904"/>
            <a:ext cx="0" cy="419599"/>
          </a:xfrm>
          <a:prstGeom prst="straightConnector1">
            <a:avLst/>
          </a:prstGeom>
          <a:ln w="38100"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Группа 105"/>
          <p:cNvGrpSpPr/>
          <p:nvPr/>
        </p:nvGrpSpPr>
        <p:grpSpPr>
          <a:xfrm>
            <a:off x="3253602" y="5373503"/>
            <a:ext cx="2061783" cy="430887"/>
            <a:chOff x="3017176" y="5861034"/>
            <a:chExt cx="2061783" cy="43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3017176" y="5861034"/>
                  <a:ext cx="206178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r>
                    <a:rPr lang="en-US" sz="2200" i="1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i+1</a:t>
                  </a:r>
                  <a:r>
                    <a:rPr lang="en-US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&amp; (</a:t>
                  </a:r>
                  <a:r>
                    <a:rPr lang="en-US" sz="2200" i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sz="2200" i="1" baseline="-250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</m:oMath>
                  </a14:m>
                  <a:r>
                    <a:rPr lang="en-US" sz="22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r>
                    <a:rPr lang="en-US" sz="2200" i="1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</m:oMath>
                  </a14:m>
                  <a:r>
                    <a:rPr lang="en-US" sz="22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r>
                    <a:rPr lang="en-US" sz="2200" i="1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:r>
                    <a:rPr lang="en-US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ru-RU" sz="2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76" y="5861034"/>
                  <a:ext cx="2061783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3846" t="-7042" r="-3254" b="-2957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Прямая соединительная линия 89"/>
            <p:cNvCxnSpPr/>
            <p:nvPr/>
          </p:nvCxnSpPr>
          <p:spPr>
            <a:xfrm>
              <a:off x="3119252" y="5948209"/>
              <a:ext cx="37753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687323" y="5377247"/>
                <a:ext cx="4299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</m:oMath>
                  </m:oMathPara>
                </a14:m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323" y="5377247"/>
                <a:ext cx="42992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611680" y="1997848"/>
                <a:ext cx="3935693" cy="530472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noAutofit/>
              </a:bodyPr>
              <a:lstStyle/>
              <a:p>
                <a:r>
                  <a:rPr lang="en-US" sz="2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2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  <a:r>
                  <a:rPr lang="en-US" sz="2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2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&amp; </a:t>
                </a:r>
                <a:r>
                  <a:rPr lang="en-US" sz="2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2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en-US" sz="2200" b="0" i="1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&amp; </m:t>
                    </m:r>
                    <m:r>
                      <m:rPr>
                        <m:nor/>
                      </m:rPr>
                      <a:rPr lang="en-US" sz="22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en-US" sz="2200" b="0" i="1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&amp; </m:t>
                    </m:r>
                    <m:r>
                      <m:rPr>
                        <m:nor/>
                      </m:rPr>
                      <a:rPr lang="en-US" sz="22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2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</m:oMath>
                </a14:m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80" y="1997848"/>
                <a:ext cx="3935693" cy="530472"/>
              </a:xfrm>
              <a:prstGeom prst="rect">
                <a:avLst/>
              </a:prstGeom>
              <a:blipFill>
                <a:blip r:embed="rId6"/>
                <a:stretch>
                  <a:fillRect l="-2012" b="-241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37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80" grpId="0" animBg="1"/>
      <p:bldP spid="81" grpId="0" animBg="1"/>
      <p:bldP spid="82" grpId="0" animBg="1"/>
      <p:bldP spid="85" grpId="0"/>
      <p:bldP spid="1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103"/>
          <p:cNvSpPr/>
          <p:nvPr/>
        </p:nvSpPr>
        <p:spPr>
          <a:xfrm>
            <a:off x="4470175" y="1590262"/>
            <a:ext cx="4350298" cy="5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1" name="Прямоугольник 20"/>
          <p:cNvSpPr/>
          <p:nvPr/>
        </p:nvSpPr>
        <p:spPr>
          <a:xfrm>
            <a:off x="6700073" y="2395984"/>
            <a:ext cx="1314162" cy="286662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Прямоугольник 154"/>
          <p:cNvSpPr/>
          <p:nvPr/>
        </p:nvSpPr>
        <p:spPr>
          <a:xfrm>
            <a:off x="6558276" y="1616156"/>
            <a:ext cx="2175144" cy="504000"/>
          </a:xfrm>
          <a:prstGeom prst="rect">
            <a:avLst/>
          </a:prstGeom>
          <a:solidFill>
            <a:srgbClr val="F7F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53" name="Прямоугольник 152"/>
          <p:cNvSpPr/>
          <p:nvPr/>
        </p:nvSpPr>
        <p:spPr>
          <a:xfrm>
            <a:off x="5554983" y="2395983"/>
            <a:ext cx="1182052" cy="2866623"/>
          </a:xfrm>
          <a:prstGeom prst="rect">
            <a:avLst/>
          </a:prstGeom>
          <a:solidFill>
            <a:srgbClr val="F7F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Прямоугольник 143"/>
          <p:cNvSpPr/>
          <p:nvPr/>
        </p:nvSpPr>
        <p:spPr>
          <a:xfrm>
            <a:off x="4408480" y="2395983"/>
            <a:ext cx="1155137" cy="1250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Прямоугольник 142"/>
          <p:cNvSpPr/>
          <p:nvPr/>
        </p:nvSpPr>
        <p:spPr>
          <a:xfrm>
            <a:off x="6609682" y="1668686"/>
            <a:ext cx="432000" cy="39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42" name="Прямоугольник 141"/>
          <p:cNvSpPr/>
          <p:nvPr/>
        </p:nvSpPr>
        <p:spPr>
          <a:xfrm>
            <a:off x="730081" y="5262607"/>
            <a:ext cx="5993829" cy="12651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 134"/>
          <p:cNvSpPr/>
          <p:nvPr/>
        </p:nvSpPr>
        <p:spPr>
          <a:xfrm>
            <a:off x="7308304" y="1668686"/>
            <a:ext cx="1332000" cy="39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28" name="Прямоугольник 127"/>
          <p:cNvSpPr/>
          <p:nvPr/>
        </p:nvSpPr>
        <p:spPr>
          <a:xfrm>
            <a:off x="4997679" y="1616156"/>
            <a:ext cx="1332923" cy="50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01" name="Прямоугольник 100"/>
          <p:cNvSpPr/>
          <p:nvPr/>
        </p:nvSpPr>
        <p:spPr>
          <a:xfrm>
            <a:off x="4470175" y="1020467"/>
            <a:ext cx="4350298" cy="5143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91" name="Прямоугольник 90"/>
          <p:cNvSpPr/>
          <p:nvPr/>
        </p:nvSpPr>
        <p:spPr>
          <a:xfrm>
            <a:off x="1847438" y="3509110"/>
            <a:ext cx="1507580" cy="1177435"/>
          </a:xfrm>
          <a:prstGeom prst="rect">
            <a:avLst/>
          </a:prstGeom>
          <a:solidFill>
            <a:srgbClr val="9B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205190" y="1063725"/>
            <a:ext cx="881315" cy="426955"/>
          </a:xfrm>
          <a:prstGeom prst="rect">
            <a:avLst/>
          </a:prstGeom>
          <a:solidFill>
            <a:srgbClr val="9B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88" name="Прямоугольник 87"/>
          <p:cNvSpPr/>
          <p:nvPr/>
        </p:nvSpPr>
        <p:spPr>
          <a:xfrm>
            <a:off x="1835696" y="2356717"/>
            <a:ext cx="1516359" cy="11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6181514" y="1072013"/>
            <a:ext cx="815314" cy="426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87" name="Прямоугольник 86"/>
          <p:cNvSpPr/>
          <p:nvPr/>
        </p:nvSpPr>
        <p:spPr>
          <a:xfrm>
            <a:off x="5140937" y="1073346"/>
            <a:ext cx="828092" cy="4269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35" name="Прямоугольник 34"/>
          <p:cNvSpPr/>
          <p:nvPr/>
        </p:nvSpPr>
        <p:spPr>
          <a:xfrm>
            <a:off x="1835696" y="1166852"/>
            <a:ext cx="1516359" cy="11985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/>
          <p:cNvSpPr/>
          <p:nvPr/>
        </p:nvSpPr>
        <p:spPr>
          <a:xfrm>
            <a:off x="1820781" y="1016000"/>
            <a:ext cx="2591279" cy="3670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/>
          <p:cNvSpPr/>
          <p:nvPr/>
        </p:nvSpPr>
        <p:spPr>
          <a:xfrm>
            <a:off x="730082" y="3545663"/>
            <a:ext cx="4833535" cy="17169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Сумматор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49966" y="908720"/>
                <a:ext cx="3935693" cy="530472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noAutofit/>
              </a:bodyPr>
              <a:lstStyle/>
              <a:p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0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&amp; 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1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&amp; </m:t>
                    </m:r>
                    <m:r>
                      <m:rPr>
                        <m:nor/>
                      </m:rPr>
                      <a:rPr lang="en-US" sz="20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 b="0" i="1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&amp; </m:t>
                    </m:r>
                    <m:r>
                      <m:rPr>
                        <m:nor/>
                      </m:rPr>
                      <a:rPr lang="en-US" sz="2000" b="0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966" y="908720"/>
                <a:ext cx="3935693" cy="530472"/>
              </a:xfrm>
              <a:prstGeom prst="rect">
                <a:avLst/>
              </a:prstGeom>
              <a:blipFill rotWithShape="0">
                <a:blip r:embed="rId3"/>
                <a:stretch>
                  <a:fillRect l="-1703" b="-21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Группа 102"/>
          <p:cNvGrpSpPr/>
          <p:nvPr/>
        </p:nvGrpSpPr>
        <p:grpSpPr>
          <a:xfrm>
            <a:off x="4427984" y="1620153"/>
            <a:ext cx="4274881" cy="400110"/>
            <a:chOff x="4644008" y="990253"/>
            <a:chExt cx="427488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47494" y="990253"/>
                  <a:ext cx="14943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b="0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&amp;</m:t>
                        </m:r>
                        <m:r>
                          <m:rPr>
                            <m:nor/>
                          </m:rPr>
                          <a:rPr lang="en-US" sz="2000" b="0" i="1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&amp;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ru-RU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494" y="990253"/>
                  <a:ext cx="149432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76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Группа 105"/>
            <p:cNvGrpSpPr/>
            <p:nvPr/>
          </p:nvGrpSpPr>
          <p:grpSpPr>
            <a:xfrm>
              <a:off x="6778559" y="990253"/>
              <a:ext cx="2140330" cy="400110"/>
              <a:chOff x="2890871" y="5861034"/>
              <a:chExt cx="2140330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2890871" y="5861034"/>
                    <a:ext cx="21403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</a:t>
                    </a:r>
                    <a:r>
                      <a:rPr lang="en-US" sz="2000" i="1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i+1</a:t>
                    </a:r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&amp; (</a:t>
                    </a:r>
                    <a:r>
                      <a:rPr lang="en-US" sz="2000" i="1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r>
                      <a:rPr lang="en-US" sz="2000" i="1" baseline="-25000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</a:t>
                    </a:r>
                    <a14:m>
                      <m:oMath xmlns:m="http://schemas.openxmlformats.org/officeDocument/2006/math"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∨</m:t>
                        </m:r>
                      </m:oMath>
                    </a14:m>
                    <a:r>
                      <a:rPr lang="ru-RU" sz="2000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2000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r>
                      <a:rPr lang="en-US" sz="2000" i="1" baseline="-250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</a:t>
                    </a:r>
                    <a14:m>
                      <m:oMath xmlns:m="http://schemas.openxmlformats.org/officeDocument/2006/math"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ru-RU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a14:m>
                    <a:r>
                      <a:rPr lang="en-US" sz="2000" i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</a:t>
                    </a:r>
                    <a:r>
                      <a:rPr lang="en-US" sz="2000" i="1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</a:t>
                    </a:r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  <a:endParaRPr lang="ru-RU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871" y="5861034"/>
                    <a:ext cx="2140330" cy="40011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134" t="-7692" r="-1709" b="-2923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Прямая соединительная линия 89"/>
              <p:cNvCxnSpPr/>
              <p:nvPr/>
            </p:nvCxnSpPr>
            <p:spPr>
              <a:xfrm>
                <a:off x="2961204" y="5941689"/>
                <a:ext cx="37753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6468219" y="990253"/>
                  <a:ext cx="4058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∨</m:t>
                        </m:r>
                      </m:oMath>
                    </m:oMathPara>
                  </a14:m>
                  <a:endParaRPr lang="ru-RU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219" y="990253"/>
                  <a:ext cx="405880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4644008" y="990253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ru-RU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Прямая соединительная линия 38"/>
          <p:cNvCxnSpPr>
            <a:endCxn id="66" idx="3"/>
          </p:cNvCxnSpPr>
          <p:nvPr/>
        </p:nvCxnSpPr>
        <p:spPr>
          <a:xfrm rot="10800000" flipV="1">
            <a:off x="730083" y="1504832"/>
            <a:ext cx="1677198" cy="2495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endCxn id="67" idx="3"/>
          </p:cNvCxnSpPr>
          <p:nvPr/>
        </p:nvCxnSpPr>
        <p:spPr>
          <a:xfrm rot="10800000" flipV="1">
            <a:off x="730083" y="1949174"/>
            <a:ext cx="1677198" cy="379325"/>
          </a:xfrm>
          <a:prstGeom prst="bentConnector3">
            <a:avLst>
              <a:gd name="adj1" fmla="val 409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 flipV="1">
            <a:off x="3165433" y="2961930"/>
            <a:ext cx="324000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H="1">
            <a:off x="3066601" y="1777156"/>
            <a:ext cx="25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endCxn id="68" idx="3"/>
          </p:cNvCxnSpPr>
          <p:nvPr/>
        </p:nvCxnSpPr>
        <p:spPr>
          <a:xfrm rot="10800000">
            <a:off x="722870" y="2914281"/>
            <a:ext cx="1671930" cy="213508"/>
          </a:xfrm>
          <a:prstGeom prst="bentConnector3">
            <a:avLst>
              <a:gd name="adj1" fmla="val 2447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14"/>
          <p:cNvCxnSpPr/>
          <p:nvPr/>
        </p:nvCxnSpPr>
        <p:spPr>
          <a:xfrm rot="16200000" flipV="1">
            <a:off x="1663654" y="1929270"/>
            <a:ext cx="1176016" cy="318079"/>
          </a:xfrm>
          <a:prstGeom prst="bentConnector3">
            <a:avLst>
              <a:gd name="adj1" fmla="val -1065"/>
            </a:avLst>
          </a:prstGeom>
          <a:ln w="19050" cap="rnd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H="1" flipV="1">
            <a:off x="3183274" y="4079296"/>
            <a:ext cx="351340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rot="16200000" flipV="1">
            <a:off x="1623543" y="2976462"/>
            <a:ext cx="880840" cy="760772"/>
          </a:xfrm>
          <a:prstGeom prst="bentConnector3">
            <a:avLst>
              <a:gd name="adj1" fmla="val -10556"/>
            </a:avLst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20"/>
          <p:cNvCxnSpPr/>
          <p:nvPr/>
        </p:nvCxnSpPr>
        <p:spPr>
          <a:xfrm rot="16200000" flipV="1">
            <a:off x="917967" y="2762966"/>
            <a:ext cx="1982703" cy="1100472"/>
          </a:xfrm>
          <a:prstGeom prst="bentConnector3">
            <a:avLst>
              <a:gd name="adj1" fmla="val 518"/>
            </a:avLst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02749" y="155432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2749" y="21284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5536" y="271422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Прямая соединительная линия 39"/>
          <p:cNvCxnSpPr/>
          <p:nvPr/>
        </p:nvCxnSpPr>
        <p:spPr>
          <a:xfrm rot="16200000" flipV="1">
            <a:off x="2961092" y="2123556"/>
            <a:ext cx="893828" cy="192348"/>
          </a:xfrm>
          <a:prstGeom prst="bentConnector3">
            <a:avLst>
              <a:gd name="adj1" fmla="val -7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H="1">
            <a:off x="3168369" y="2961603"/>
            <a:ext cx="53953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39"/>
          <p:cNvCxnSpPr/>
          <p:nvPr/>
        </p:nvCxnSpPr>
        <p:spPr>
          <a:xfrm rot="10800000" flipV="1">
            <a:off x="3067132" y="3255258"/>
            <a:ext cx="907287" cy="823631"/>
          </a:xfrm>
          <a:prstGeom prst="bentConnector3">
            <a:avLst>
              <a:gd name="adj1" fmla="val 6364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rot="10800000" flipV="1">
            <a:off x="4253334" y="2350320"/>
            <a:ext cx="3904446" cy="624502"/>
          </a:xfrm>
          <a:prstGeom prst="bentConnector3">
            <a:avLst>
              <a:gd name="adj1" fmla="val 9447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143685" y="2088309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lang="ru-RU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Прямая соединительная линия 116"/>
          <p:cNvCxnSpPr/>
          <p:nvPr/>
        </p:nvCxnSpPr>
        <p:spPr>
          <a:xfrm flipH="1">
            <a:off x="7833780" y="3467696"/>
            <a:ext cx="32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4408481" y="3862589"/>
            <a:ext cx="2327172" cy="1408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4" name="Прямая соединительная линия 123"/>
          <p:cNvCxnSpPr/>
          <p:nvPr/>
        </p:nvCxnSpPr>
        <p:spPr>
          <a:xfrm rot="10800000" flipV="1">
            <a:off x="3186252" y="3524401"/>
            <a:ext cx="3174040" cy="2311965"/>
          </a:xfrm>
          <a:prstGeom prst="bentConnector3">
            <a:avLst>
              <a:gd name="adj1" fmla="val 205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61"/>
          <p:cNvCxnSpPr/>
          <p:nvPr/>
        </p:nvCxnSpPr>
        <p:spPr>
          <a:xfrm rot="10800000">
            <a:off x="3383868" y="4078890"/>
            <a:ext cx="1518994" cy="3046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61"/>
          <p:cNvCxnSpPr/>
          <p:nvPr/>
        </p:nvCxnSpPr>
        <p:spPr>
          <a:xfrm rot="16200000" flipV="1">
            <a:off x="1242417" y="4424169"/>
            <a:ext cx="1339662" cy="1106330"/>
          </a:xfrm>
          <a:prstGeom prst="bentConnector3">
            <a:avLst>
              <a:gd name="adj1" fmla="val 1652"/>
            </a:avLst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61"/>
          <p:cNvCxnSpPr/>
          <p:nvPr/>
        </p:nvCxnSpPr>
        <p:spPr>
          <a:xfrm rot="10800000">
            <a:off x="949053" y="1755197"/>
            <a:ext cx="3951319" cy="3081938"/>
          </a:xfrm>
          <a:prstGeom prst="bentConnector3">
            <a:avLst>
              <a:gd name="adj1" fmla="val 99538"/>
            </a:avLst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endCxn id="183" idx="3"/>
          </p:cNvCxnSpPr>
          <p:nvPr/>
        </p:nvCxnSpPr>
        <p:spPr>
          <a:xfrm flipH="1">
            <a:off x="6609682" y="3243965"/>
            <a:ext cx="8218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61"/>
          <p:cNvCxnSpPr/>
          <p:nvPr/>
        </p:nvCxnSpPr>
        <p:spPr>
          <a:xfrm flipH="1">
            <a:off x="4191159" y="2969784"/>
            <a:ext cx="1640981" cy="5416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Элемент"/>
          <p:cNvSpPr/>
          <p:nvPr/>
        </p:nvSpPr>
        <p:spPr>
          <a:xfrm>
            <a:off x="3511050" y="2471872"/>
            <a:ext cx="770507" cy="995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Элемент"/>
          <p:cNvSpPr/>
          <p:nvPr/>
        </p:nvSpPr>
        <p:spPr>
          <a:xfrm>
            <a:off x="2429053" y="3590961"/>
            <a:ext cx="770507" cy="995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ru-RU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Группа 110"/>
          <p:cNvGrpSpPr/>
          <p:nvPr/>
        </p:nvGrpSpPr>
        <p:grpSpPr>
          <a:xfrm>
            <a:off x="4684878" y="2476509"/>
            <a:ext cx="833647" cy="995824"/>
            <a:chOff x="5772287" y="3635099"/>
            <a:chExt cx="833647" cy="995824"/>
          </a:xfrm>
        </p:grpSpPr>
        <p:sp>
          <p:nvSpPr>
            <p:cNvPr id="109" name="Элемент"/>
            <p:cNvSpPr/>
            <p:nvPr/>
          </p:nvSpPr>
          <p:spPr>
            <a:xfrm>
              <a:off x="5772287" y="3635099"/>
              <a:ext cx="770507" cy="995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63500" dir="5400000" sx="103000" sy="10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p3d extrusionH="57150">
                <a:bevelT w="38100" h="38100" prst="angle"/>
                <a:bevelB w="57150" h="38100" prst="hardEdge"/>
              </a:sp3d>
            </a:bodyPr>
            <a:lstStyle/>
            <a:p>
              <a:endParaRPr lang="ru-RU" sz="3000" dirty="0">
                <a:solidFill>
                  <a:srgbClr val="2E391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Овал 109"/>
            <p:cNvSpPr/>
            <p:nvPr/>
          </p:nvSpPr>
          <p:spPr>
            <a:xfrm>
              <a:off x="6461934" y="4055595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99" name="Прямая соединительная линия 61"/>
          <p:cNvCxnSpPr/>
          <p:nvPr/>
        </p:nvCxnSpPr>
        <p:spPr>
          <a:xfrm rot="10800000">
            <a:off x="1141521" y="2912558"/>
            <a:ext cx="1331530" cy="2920401"/>
          </a:xfrm>
          <a:prstGeom prst="bentConnector2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 rot="10800000" flipV="1">
            <a:off x="5673857" y="3713653"/>
            <a:ext cx="1872739" cy="839288"/>
          </a:xfrm>
          <a:prstGeom prst="bentConnector3">
            <a:avLst>
              <a:gd name="adj1" fmla="val 332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Элемент"/>
          <p:cNvSpPr/>
          <p:nvPr/>
        </p:nvSpPr>
        <p:spPr>
          <a:xfrm>
            <a:off x="7063273" y="2961884"/>
            <a:ext cx="770507" cy="995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157780" y="3201212"/>
            <a:ext cx="445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2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Прямая соединительная линия 61"/>
          <p:cNvCxnSpPr/>
          <p:nvPr/>
        </p:nvCxnSpPr>
        <p:spPr>
          <a:xfrm flipH="1">
            <a:off x="5337671" y="4552941"/>
            <a:ext cx="448413" cy="0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H="1">
            <a:off x="3167844" y="5836134"/>
            <a:ext cx="32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61"/>
          <p:cNvCxnSpPr/>
          <p:nvPr/>
        </p:nvCxnSpPr>
        <p:spPr>
          <a:xfrm rot="10800000">
            <a:off x="973485" y="4837138"/>
            <a:ext cx="1440320" cy="1220154"/>
          </a:xfrm>
          <a:prstGeom prst="bentConnector3">
            <a:avLst>
              <a:gd name="adj1" fmla="val 100260"/>
            </a:avLst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Элемент"/>
          <p:cNvSpPr/>
          <p:nvPr/>
        </p:nvSpPr>
        <p:spPr>
          <a:xfrm>
            <a:off x="2415745" y="5338455"/>
            <a:ext cx="770507" cy="995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Элемент"/>
          <p:cNvSpPr/>
          <p:nvPr/>
        </p:nvSpPr>
        <p:spPr>
          <a:xfrm>
            <a:off x="4687619" y="4050609"/>
            <a:ext cx="770507" cy="995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ru-RU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Элемент"/>
          <p:cNvSpPr/>
          <p:nvPr/>
        </p:nvSpPr>
        <p:spPr>
          <a:xfrm>
            <a:off x="2408228" y="1275100"/>
            <a:ext cx="770507" cy="995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ru-RU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Элемент"/>
          <p:cNvSpPr/>
          <p:nvPr/>
        </p:nvSpPr>
        <p:spPr>
          <a:xfrm>
            <a:off x="5839175" y="2746053"/>
            <a:ext cx="770507" cy="995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ru-RU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Элемент"/>
          <p:cNvSpPr/>
          <p:nvPr/>
        </p:nvSpPr>
        <p:spPr>
          <a:xfrm>
            <a:off x="2413805" y="2430941"/>
            <a:ext cx="770507" cy="995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ru-RU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0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21" grpId="0" animBg="1"/>
      <p:bldP spid="21" grpId="1" animBg="1"/>
      <p:bldP spid="155" grpId="1" animBg="1"/>
      <p:bldP spid="155" grpId="2" animBg="1"/>
      <p:bldP spid="153" grpId="0" animBg="1"/>
      <p:bldP spid="153" grpId="1" animBg="1"/>
      <p:bldP spid="144" grpId="0" animBg="1"/>
      <p:bldP spid="144" grpId="1" animBg="1"/>
      <p:bldP spid="144" grpId="2" animBg="1"/>
      <p:bldP spid="143" grpId="0" animBg="1"/>
      <p:bldP spid="143" grpId="1" animBg="1"/>
      <p:bldP spid="142" grpId="0" animBg="1"/>
      <p:bldP spid="142" grpId="1" animBg="1"/>
      <p:bldP spid="135" grpId="0" animBg="1"/>
      <p:bldP spid="135" grpId="1" animBg="1"/>
      <p:bldP spid="128" grpId="0" animBg="1"/>
      <p:bldP spid="128" grpId="2" animBg="1"/>
      <p:bldP spid="128" grpId="3" animBg="1"/>
      <p:bldP spid="101" grpId="0" animBg="1"/>
      <p:bldP spid="91" grpId="0" animBg="1"/>
      <p:bldP spid="91" grpId="1" animBg="1"/>
      <p:bldP spid="72" grpId="0" animBg="1"/>
      <p:bldP spid="72" grpId="1" animBg="1"/>
      <p:bldP spid="88" grpId="0" animBg="1"/>
      <p:bldP spid="88" grpId="1" animBg="1"/>
      <p:bldP spid="71" grpId="0" animBg="1"/>
      <p:bldP spid="71" grpId="1" animBg="1"/>
      <p:bldP spid="87" grpId="0" animBg="1"/>
      <p:bldP spid="87" grpId="1" animBg="1"/>
      <p:bldP spid="35" grpId="0" animBg="1"/>
      <p:bldP spid="35" grpId="1" animBg="1"/>
      <p:bldP spid="100" grpId="0" animBg="1"/>
      <p:bldP spid="100" grpId="1" animBg="1"/>
      <p:bldP spid="129" grpId="0" animBg="1"/>
      <p:bldP spid="129" grpId="1" animBg="1"/>
      <p:bldP spid="105" grpId="0"/>
      <p:bldP spid="102" grpId="0" animBg="1"/>
      <p:bldP spid="102" grpId="1" animBg="1"/>
      <p:bldP spid="92" grpId="0" animBg="1"/>
      <p:bldP spid="65" grpId="0" animBg="1"/>
      <p:bldP spid="120" grpId="0" animBg="1"/>
      <p:bldP spid="131" grpId="0"/>
      <p:bldP spid="125" grpId="0" animBg="1"/>
      <p:bldP spid="119" grpId="0" animBg="1"/>
      <p:bldP spid="42" grpId="0" animBg="1"/>
      <p:bldP spid="183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419" y="5516563"/>
            <a:ext cx="1721441" cy="12433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00442" y="1016000"/>
            <a:ext cx="8292733" cy="885756"/>
            <a:chOff x="2931181" y="4496500"/>
            <a:chExt cx="8292733" cy="885756"/>
          </a:xfrm>
        </p:grpSpPr>
        <p:sp>
          <p:nvSpPr>
            <p:cNvPr id="5" name="Овал 4"/>
            <p:cNvSpPr/>
            <p:nvPr/>
          </p:nvSpPr>
          <p:spPr>
            <a:xfrm>
              <a:off x="2953807" y="4562361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6" name="Группа 7"/>
            <p:cNvGrpSpPr/>
            <p:nvPr/>
          </p:nvGrpSpPr>
          <p:grpSpPr>
            <a:xfrm>
              <a:off x="2931181" y="4496500"/>
              <a:ext cx="8282105" cy="885756"/>
              <a:chOff x="2102436" y="4780586"/>
              <a:chExt cx="5972287" cy="885756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2102521" y="4780586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2102436" y="5666342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Подзаголовок 5"/>
            <p:cNvSpPr txBox="1">
              <a:spLocks/>
            </p:cNvSpPr>
            <p:nvPr/>
          </p:nvSpPr>
          <p:spPr>
            <a:xfrm>
              <a:off x="3668187" y="4496500"/>
              <a:ext cx="7555727" cy="86409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Триггер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(от англ. </a:t>
              </a:r>
              <a:r>
                <a:rPr lang="ru-RU" sz="22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trigger</a:t>
              </a:r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—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защёлка) – логический эле-мент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способный хранить один разряд двоичного числа.</a:t>
              </a:r>
            </a:p>
          </p:txBody>
        </p:sp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7" y="2111634"/>
            <a:ext cx="2328953" cy="338510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3059831" y="2021297"/>
            <a:ext cx="580976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Михаил Александрович Бонч-Бруевич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1888–1940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– русский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советский радиотехник, основатель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отечественной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радиоламповой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промышленности.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Работал в области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радиовещания и дальней связи 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коротких волнах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 1918 году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предложил схему переключающего устрой-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имеющего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два устойчивых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рабочих состояния, под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катодное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реле». Это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устройство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впоследствии было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названо триггером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" name="Picture 2" descr="C:\Documents and Settings\Администратор.HOME-FDD52612A3\Рабочий стол\Ирина_Раб стол\10-1 Картинки\кнопка2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21110" y="5941674"/>
            <a:ext cx="828675" cy="822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82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Л/Р рамк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7" y="1354533"/>
            <a:ext cx="5323972" cy="49657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RS-</a:t>
            </a:r>
            <a:r>
              <a:rPr lang="ru-RU" dirty="0" smtClean="0"/>
              <a:t>триггер</a:t>
            </a:r>
            <a:endParaRPr lang="ru-RU" dirty="0"/>
          </a:p>
        </p:txBody>
      </p:sp>
      <p:graphicFrame>
        <p:nvGraphicFramePr>
          <p:cNvPr id="30" name="Таблица R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31798"/>
              </p:ext>
            </p:extLst>
          </p:nvPr>
        </p:nvGraphicFramePr>
        <p:xfrm>
          <a:off x="7065906" y="1844830"/>
          <a:ext cx="960172" cy="42255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086">
                  <a:extLst>
                    <a:ext uri="{9D8B030D-6E8A-4147-A177-3AD203B41FA5}">
                      <a16:colId xmlns:a16="http://schemas.microsoft.com/office/drawing/2014/main" xmlns="" val="3148374058"/>
                    </a:ext>
                  </a:extLst>
                </a:gridCol>
                <a:gridCol w="480086">
                  <a:extLst>
                    <a:ext uri="{9D8B030D-6E8A-4147-A177-3AD203B41FA5}">
                      <a16:colId xmlns:a16="http://schemas.microsoft.com/office/drawing/2014/main" xmlns="" val="2694221835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R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S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9342709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6310355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9303774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6441316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2416013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3033262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8858793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4941282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7846241"/>
                  </a:ext>
                </a:extLst>
              </a:tr>
            </a:tbl>
          </a:graphicData>
        </a:graphic>
      </p:graphicFrame>
      <p:graphicFrame>
        <p:nvGraphicFramePr>
          <p:cNvPr id="31" name="Таб. Q старое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74475"/>
              </p:ext>
            </p:extLst>
          </p:nvPr>
        </p:nvGraphicFramePr>
        <p:xfrm>
          <a:off x="6363563" y="1844830"/>
          <a:ext cx="624036" cy="42255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4036">
                  <a:extLst>
                    <a:ext uri="{9D8B030D-6E8A-4147-A177-3AD203B41FA5}">
                      <a16:colId xmlns:a16="http://schemas.microsoft.com/office/drawing/2014/main" xmlns="" val="6019212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Q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655752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9581198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4014891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9608400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2738605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354877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9790866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3986487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6314951"/>
                  </a:ext>
                </a:extLst>
              </a:tr>
            </a:tbl>
          </a:graphicData>
        </a:graphic>
      </p:graphicFrame>
      <p:graphicFrame>
        <p:nvGraphicFramePr>
          <p:cNvPr id="32" name="Таб. Q новое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32386"/>
              </p:ext>
            </p:extLst>
          </p:nvPr>
        </p:nvGraphicFramePr>
        <p:xfrm>
          <a:off x="8104385" y="1844830"/>
          <a:ext cx="622800" cy="42255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2800">
                  <a:extLst>
                    <a:ext uri="{9D8B030D-6E8A-4147-A177-3AD203B41FA5}">
                      <a16:colId xmlns:a16="http://schemas.microsoft.com/office/drawing/2014/main" xmlns="" val="2094132645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Q</a:t>
                      </a:r>
                      <a:endParaRPr lang="ru-RU" sz="2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1464006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2396707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4046556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4646583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840172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0258407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4869057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5976137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7744336"/>
                  </a:ext>
                </a:extLst>
              </a:tr>
            </a:tbl>
          </a:graphicData>
        </a:graphic>
      </p:graphicFrame>
      <p:grpSp>
        <p:nvGrpSpPr>
          <p:cNvPr id="26" name="Схема триггера"/>
          <p:cNvGrpSpPr/>
          <p:nvPr/>
        </p:nvGrpSpPr>
        <p:grpSpPr>
          <a:xfrm>
            <a:off x="969851" y="2607228"/>
            <a:ext cx="4775992" cy="3304906"/>
            <a:chOff x="969851" y="2607228"/>
            <a:chExt cx="4775992" cy="3304906"/>
          </a:xfrm>
        </p:grpSpPr>
        <p:cxnSp>
          <p:nvCxnSpPr>
            <p:cNvPr id="9" name="Не Q"/>
            <p:cNvCxnSpPr>
              <a:stCxn id="37" idx="1"/>
            </p:cNvCxnSpPr>
            <p:nvPr/>
          </p:nvCxnSpPr>
          <p:spPr>
            <a:xfrm flipH="1">
              <a:off x="3680993" y="3097969"/>
              <a:ext cx="1582026" cy="117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Вход S"/>
            <p:cNvCxnSpPr/>
            <p:nvPr/>
          </p:nvCxnSpPr>
          <p:spPr>
            <a:xfrm flipH="1">
              <a:off x="1552158" y="2823253"/>
              <a:ext cx="13643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Зеленая R - не Q"/>
            <p:cNvSpPr/>
            <p:nvPr/>
          </p:nvSpPr>
          <p:spPr>
            <a:xfrm>
              <a:off x="2225401" y="3109902"/>
              <a:ext cx="2170615" cy="2113278"/>
            </a:xfrm>
            <a:custGeom>
              <a:avLst/>
              <a:gdLst>
                <a:gd name="connsiteX0" fmla="*/ 1692322 w 1692322"/>
                <a:gd name="connsiteY0" fmla="*/ 0 h 1378424"/>
                <a:gd name="connsiteX1" fmla="*/ 1692322 w 1692322"/>
                <a:gd name="connsiteY1" fmla="*/ 573206 h 1378424"/>
                <a:gd name="connsiteX2" fmla="*/ 0 w 1692322"/>
                <a:gd name="connsiteY2" fmla="*/ 968991 h 1378424"/>
                <a:gd name="connsiteX3" fmla="*/ 0 w 1692322"/>
                <a:gd name="connsiteY3" fmla="*/ 1378424 h 1378424"/>
                <a:gd name="connsiteX0" fmla="*/ 1692322 w 1692322"/>
                <a:gd name="connsiteY0" fmla="*/ 0 h 1351128"/>
                <a:gd name="connsiteX1" fmla="*/ 1692322 w 1692322"/>
                <a:gd name="connsiteY1" fmla="*/ 573206 h 1351128"/>
                <a:gd name="connsiteX2" fmla="*/ 0 w 1692322"/>
                <a:gd name="connsiteY2" fmla="*/ 968991 h 1351128"/>
                <a:gd name="connsiteX3" fmla="*/ 382137 w 1692322"/>
                <a:gd name="connsiteY3" fmla="*/ 1351128 h 1351128"/>
                <a:gd name="connsiteX0" fmla="*/ 2006221 w 2006221"/>
                <a:gd name="connsiteY0" fmla="*/ 0 h 1364776"/>
                <a:gd name="connsiteX1" fmla="*/ 2006221 w 2006221"/>
                <a:gd name="connsiteY1" fmla="*/ 573206 h 1364776"/>
                <a:gd name="connsiteX2" fmla="*/ 0 w 2006221"/>
                <a:gd name="connsiteY2" fmla="*/ 1364776 h 1364776"/>
                <a:gd name="connsiteX3" fmla="*/ 696036 w 2006221"/>
                <a:gd name="connsiteY3" fmla="*/ 1351128 h 1364776"/>
                <a:gd name="connsiteX0" fmla="*/ 2006221 w 2006221"/>
                <a:gd name="connsiteY0" fmla="*/ 0 h 1364776"/>
                <a:gd name="connsiteX1" fmla="*/ 2006221 w 2006221"/>
                <a:gd name="connsiteY1" fmla="*/ 573206 h 1364776"/>
                <a:gd name="connsiteX2" fmla="*/ 1078791 w 2006221"/>
                <a:gd name="connsiteY2" fmla="*/ 928892 h 1364776"/>
                <a:gd name="connsiteX3" fmla="*/ 0 w 2006221"/>
                <a:gd name="connsiteY3" fmla="*/ 1364776 h 1364776"/>
                <a:gd name="connsiteX4" fmla="*/ 696036 w 2006221"/>
                <a:gd name="connsiteY4" fmla="*/ 1351128 h 1364776"/>
                <a:gd name="connsiteX0" fmla="*/ 2006221 w 2006221"/>
                <a:gd name="connsiteY0" fmla="*/ 0 h 1364776"/>
                <a:gd name="connsiteX1" fmla="*/ 2006221 w 2006221"/>
                <a:gd name="connsiteY1" fmla="*/ 573206 h 1364776"/>
                <a:gd name="connsiteX2" fmla="*/ 259926 w 2006221"/>
                <a:gd name="connsiteY2" fmla="*/ 942540 h 1364776"/>
                <a:gd name="connsiteX3" fmla="*/ 0 w 2006221"/>
                <a:gd name="connsiteY3" fmla="*/ 1364776 h 1364776"/>
                <a:gd name="connsiteX4" fmla="*/ 696036 w 2006221"/>
                <a:gd name="connsiteY4" fmla="*/ 1351128 h 1364776"/>
                <a:gd name="connsiteX0" fmla="*/ 2006221 w 2006221"/>
                <a:gd name="connsiteY0" fmla="*/ 0 h 1514901"/>
                <a:gd name="connsiteX1" fmla="*/ 2006221 w 2006221"/>
                <a:gd name="connsiteY1" fmla="*/ 573206 h 1514901"/>
                <a:gd name="connsiteX2" fmla="*/ 259926 w 2006221"/>
                <a:gd name="connsiteY2" fmla="*/ 942540 h 1514901"/>
                <a:gd name="connsiteX3" fmla="*/ 0 w 2006221"/>
                <a:gd name="connsiteY3" fmla="*/ 1364776 h 1514901"/>
                <a:gd name="connsiteX4" fmla="*/ 709684 w 2006221"/>
                <a:gd name="connsiteY4" fmla="*/ 1514901 h 1514901"/>
                <a:gd name="connsiteX0" fmla="*/ 1842448 w 1842448"/>
                <a:gd name="connsiteY0" fmla="*/ 0 h 1514901"/>
                <a:gd name="connsiteX1" fmla="*/ 1842448 w 1842448"/>
                <a:gd name="connsiteY1" fmla="*/ 573206 h 1514901"/>
                <a:gd name="connsiteX2" fmla="*/ 96153 w 1842448"/>
                <a:gd name="connsiteY2" fmla="*/ 942540 h 1514901"/>
                <a:gd name="connsiteX3" fmla="*/ 0 w 1842448"/>
                <a:gd name="connsiteY3" fmla="*/ 1487606 h 1514901"/>
                <a:gd name="connsiteX4" fmla="*/ 545911 w 1842448"/>
                <a:gd name="connsiteY4" fmla="*/ 1514901 h 1514901"/>
                <a:gd name="connsiteX0" fmla="*/ 1842448 w 1842448"/>
                <a:gd name="connsiteY0" fmla="*/ 0 h 1487606"/>
                <a:gd name="connsiteX1" fmla="*/ 1842448 w 1842448"/>
                <a:gd name="connsiteY1" fmla="*/ 573206 h 1487606"/>
                <a:gd name="connsiteX2" fmla="*/ 96153 w 1842448"/>
                <a:gd name="connsiteY2" fmla="*/ 942540 h 1487606"/>
                <a:gd name="connsiteX3" fmla="*/ 0 w 1842448"/>
                <a:gd name="connsiteY3" fmla="*/ 1487606 h 1487606"/>
                <a:gd name="connsiteX4" fmla="*/ 612586 w 1842448"/>
                <a:gd name="connsiteY4" fmla="*/ 1476801 h 1487606"/>
                <a:gd name="connsiteX0" fmla="*/ 1782123 w 1782123"/>
                <a:gd name="connsiteY0" fmla="*/ 0 h 1481256"/>
                <a:gd name="connsiteX1" fmla="*/ 1782123 w 1782123"/>
                <a:gd name="connsiteY1" fmla="*/ 573206 h 1481256"/>
                <a:gd name="connsiteX2" fmla="*/ 35828 w 1782123"/>
                <a:gd name="connsiteY2" fmla="*/ 942540 h 1481256"/>
                <a:gd name="connsiteX3" fmla="*/ 0 w 1782123"/>
                <a:gd name="connsiteY3" fmla="*/ 1481256 h 1481256"/>
                <a:gd name="connsiteX4" fmla="*/ 552261 w 1782123"/>
                <a:gd name="connsiteY4" fmla="*/ 1476801 h 1481256"/>
                <a:gd name="connsiteX0" fmla="*/ 1782123 w 1782123"/>
                <a:gd name="connsiteY0" fmla="*/ 0 h 1481256"/>
                <a:gd name="connsiteX1" fmla="*/ 1782123 w 1782123"/>
                <a:gd name="connsiteY1" fmla="*/ 573206 h 1481256"/>
                <a:gd name="connsiteX2" fmla="*/ 7253 w 1782123"/>
                <a:gd name="connsiteY2" fmla="*/ 1101290 h 1481256"/>
                <a:gd name="connsiteX3" fmla="*/ 0 w 1782123"/>
                <a:gd name="connsiteY3" fmla="*/ 1481256 h 1481256"/>
                <a:gd name="connsiteX4" fmla="*/ 552261 w 1782123"/>
                <a:gd name="connsiteY4" fmla="*/ 1476801 h 1481256"/>
                <a:gd name="connsiteX0" fmla="*/ 1787570 w 1787570"/>
                <a:gd name="connsiteY0" fmla="*/ 0 h 1481256"/>
                <a:gd name="connsiteX1" fmla="*/ 1787570 w 1787570"/>
                <a:gd name="connsiteY1" fmla="*/ 573206 h 1481256"/>
                <a:gd name="connsiteX2" fmla="*/ 0 w 1787570"/>
                <a:gd name="connsiteY2" fmla="*/ 1133040 h 1481256"/>
                <a:gd name="connsiteX3" fmla="*/ 5447 w 1787570"/>
                <a:gd name="connsiteY3" fmla="*/ 1481256 h 1481256"/>
                <a:gd name="connsiteX4" fmla="*/ 557708 w 1787570"/>
                <a:gd name="connsiteY4" fmla="*/ 1476801 h 1481256"/>
                <a:gd name="connsiteX0" fmla="*/ 1784395 w 1784395"/>
                <a:gd name="connsiteY0" fmla="*/ 0 h 1481256"/>
                <a:gd name="connsiteX1" fmla="*/ 1784395 w 1784395"/>
                <a:gd name="connsiteY1" fmla="*/ 573206 h 1481256"/>
                <a:gd name="connsiteX2" fmla="*/ 0 w 1784395"/>
                <a:gd name="connsiteY2" fmla="*/ 1133040 h 1481256"/>
                <a:gd name="connsiteX3" fmla="*/ 2272 w 1784395"/>
                <a:gd name="connsiteY3" fmla="*/ 1481256 h 1481256"/>
                <a:gd name="connsiteX4" fmla="*/ 554533 w 1784395"/>
                <a:gd name="connsiteY4" fmla="*/ 1476801 h 1481256"/>
                <a:gd name="connsiteX0" fmla="*/ 1555795 w 1784395"/>
                <a:gd name="connsiteY0" fmla="*/ 0 h 1481256"/>
                <a:gd name="connsiteX1" fmla="*/ 1784395 w 1784395"/>
                <a:gd name="connsiteY1" fmla="*/ 573206 h 1481256"/>
                <a:gd name="connsiteX2" fmla="*/ 0 w 1784395"/>
                <a:gd name="connsiteY2" fmla="*/ 1133040 h 1481256"/>
                <a:gd name="connsiteX3" fmla="*/ 2272 w 1784395"/>
                <a:gd name="connsiteY3" fmla="*/ 1481256 h 1481256"/>
                <a:gd name="connsiteX4" fmla="*/ 554533 w 1784395"/>
                <a:gd name="connsiteY4" fmla="*/ 1476801 h 1481256"/>
                <a:gd name="connsiteX0" fmla="*/ 1555795 w 1555795"/>
                <a:gd name="connsiteY0" fmla="*/ 0 h 1481256"/>
                <a:gd name="connsiteX1" fmla="*/ 1555795 w 1555795"/>
                <a:gd name="connsiteY1" fmla="*/ 484306 h 1481256"/>
                <a:gd name="connsiteX2" fmla="*/ 0 w 1555795"/>
                <a:gd name="connsiteY2" fmla="*/ 1133040 h 1481256"/>
                <a:gd name="connsiteX3" fmla="*/ 2272 w 1555795"/>
                <a:gd name="connsiteY3" fmla="*/ 1481256 h 1481256"/>
                <a:gd name="connsiteX4" fmla="*/ 554533 w 1555795"/>
                <a:gd name="connsiteY4" fmla="*/ 1476801 h 1481256"/>
                <a:gd name="connsiteX0" fmla="*/ 1555795 w 1949495"/>
                <a:gd name="connsiteY0" fmla="*/ 0 h 1481256"/>
                <a:gd name="connsiteX1" fmla="*/ 1949495 w 1949495"/>
                <a:gd name="connsiteY1" fmla="*/ 484306 h 1481256"/>
                <a:gd name="connsiteX2" fmla="*/ 0 w 1949495"/>
                <a:gd name="connsiteY2" fmla="*/ 1133040 h 1481256"/>
                <a:gd name="connsiteX3" fmla="*/ 2272 w 1949495"/>
                <a:gd name="connsiteY3" fmla="*/ 1481256 h 1481256"/>
                <a:gd name="connsiteX4" fmla="*/ 554533 w 1949495"/>
                <a:gd name="connsiteY4" fmla="*/ 1476801 h 1481256"/>
                <a:gd name="connsiteX0" fmla="*/ 1911395 w 1949495"/>
                <a:gd name="connsiteY0" fmla="*/ 0 h 1481256"/>
                <a:gd name="connsiteX1" fmla="*/ 1949495 w 1949495"/>
                <a:gd name="connsiteY1" fmla="*/ 484306 h 1481256"/>
                <a:gd name="connsiteX2" fmla="*/ 0 w 1949495"/>
                <a:gd name="connsiteY2" fmla="*/ 1133040 h 1481256"/>
                <a:gd name="connsiteX3" fmla="*/ 2272 w 1949495"/>
                <a:gd name="connsiteY3" fmla="*/ 1481256 h 1481256"/>
                <a:gd name="connsiteX4" fmla="*/ 554533 w 1949495"/>
                <a:gd name="connsiteY4" fmla="*/ 1476801 h 1481256"/>
                <a:gd name="connsiteX0" fmla="*/ 2165395 w 2203495"/>
                <a:gd name="connsiteY0" fmla="*/ 0 h 1481256"/>
                <a:gd name="connsiteX1" fmla="*/ 2203495 w 2203495"/>
                <a:gd name="connsiteY1" fmla="*/ 484306 h 1481256"/>
                <a:gd name="connsiteX2" fmla="*/ 0 w 2203495"/>
                <a:gd name="connsiteY2" fmla="*/ 1158440 h 1481256"/>
                <a:gd name="connsiteX3" fmla="*/ 256272 w 2203495"/>
                <a:gd name="connsiteY3" fmla="*/ 1481256 h 1481256"/>
                <a:gd name="connsiteX4" fmla="*/ 808533 w 2203495"/>
                <a:gd name="connsiteY4" fmla="*/ 1476801 h 1481256"/>
                <a:gd name="connsiteX0" fmla="*/ 2165395 w 2203495"/>
                <a:gd name="connsiteY0" fmla="*/ 0 h 1532056"/>
                <a:gd name="connsiteX1" fmla="*/ 2203495 w 2203495"/>
                <a:gd name="connsiteY1" fmla="*/ 484306 h 1532056"/>
                <a:gd name="connsiteX2" fmla="*/ 0 w 2203495"/>
                <a:gd name="connsiteY2" fmla="*/ 1158440 h 1532056"/>
                <a:gd name="connsiteX3" fmla="*/ 2272 w 2203495"/>
                <a:gd name="connsiteY3" fmla="*/ 1532056 h 1532056"/>
                <a:gd name="connsiteX4" fmla="*/ 808533 w 2203495"/>
                <a:gd name="connsiteY4" fmla="*/ 1476801 h 1532056"/>
                <a:gd name="connsiteX0" fmla="*/ 2217782 w 2217782"/>
                <a:gd name="connsiteY0" fmla="*/ 0 h 1536819"/>
                <a:gd name="connsiteX1" fmla="*/ 2203495 w 2217782"/>
                <a:gd name="connsiteY1" fmla="*/ 489069 h 1536819"/>
                <a:gd name="connsiteX2" fmla="*/ 0 w 2217782"/>
                <a:gd name="connsiteY2" fmla="*/ 1163203 h 1536819"/>
                <a:gd name="connsiteX3" fmla="*/ 2272 w 2217782"/>
                <a:gd name="connsiteY3" fmla="*/ 1536819 h 1536819"/>
                <a:gd name="connsiteX4" fmla="*/ 808533 w 2217782"/>
                <a:gd name="connsiteY4" fmla="*/ 1481564 h 1536819"/>
                <a:gd name="connsiteX0" fmla="*/ 2198732 w 2203495"/>
                <a:gd name="connsiteY0" fmla="*/ 0 h 1536819"/>
                <a:gd name="connsiteX1" fmla="*/ 2203495 w 2203495"/>
                <a:gd name="connsiteY1" fmla="*/ 489069 h 1536819"/>
                <a:gd name="connsiteX2" fmla="*/ 0 w 2203495"/>
                <a:gd name="connsiteY2" fmla="*/ 1163203 h 1536819"/>
                <a:gd name="connsiteX3" fmla="*/ 2272 w 2203495"/>
                <a:gd name="connsiteY3" fmla="*/ 1536819 h 1536819"/>
                <a:gd name="connsiteX4" fmla="*/ 808533 w 2203495"/>
                <a:gd name="connsiteY4" fmla="*/ 1481564 h 1536819"/>
                <a:gd name="connsiteX0" fmla="*/ 2198732 w 2203495"/>
                <a:gd name="connsiteY0" fmla="*/ 0 h 1536819"/>
                <a:gd name="connsiteX1" fmla="*/ 2203495 w 2203495"/>
                <a:gd name="connsiteY1" fmla="*/ 489069 h 1536819"/>
                <a:gd name="connsiteX2" fmla="*/ 0 w 2203495"/>
                <a:gd name="connsiteY2" fmla="*/ 1163203 h 1536819"/>
                <a:gd name="connsiteX3" fmla="*/ 2272 w 2203495"/>
                <a:gd name="connsiteY3" fmla="*/ 1536819 h 1536819"/>
                <a:gd name="connsiteX4" fmla="*/ 808533 w 2203495"/>
                <a:gd name="connsiteY4" fmla="*/ 1481564 h 1536819"/>
                <a:gd name="connsiteX0" fmla="*/ 2208257 w 2208468"/>
                <a:gd name="connsiteY0" fmla="*/ 0 h 1536819"/>
                <a:gd name="connsiteX1" fmla="*/ 2203495 w 2208468"/>
                <a:gd name="connsiteY1" fmla="*/ 489069 h 1536819"/>
                <a:gd name="connsiteX2" fmla="*/ 0 w 2208468"/>
                <a:gd name="connsiteY2" fmla="*/ 1163203 h 1536819"/>
                <a:gd name="connsiteX3" fmla="*/ 2272 w 2208468"/>
                <a:gd name="connsiteY3" fmla="*/ 1536819 h 1536819"/>
                <a:gd name="connsiteX4" fmla="*/ 808533 w 2208468"/>
                <a:gd name="connsiteY4" fmla="*/ 1481564 h 1536819"/>
                <a:gd name="connsiteX0" fmla="*/ 2206046 w 2206257"/>
                <a:gd name="connsiteY0" fmla="*/ 0 h 1536819"/>
                <a:gd name="connsiteX1" fmla="*/ 2201284 w 2206257"/>
                <a:gd name="connsiteY1" fmla="*/ 489069 h 1536819"/>
                <a:gd name="connsiteX2" fmla="*/ 35889 w 2206257"/>
                <a:gd name="connsiteY2" fmla="*/ 1106053 h 1536819"/>
                <a:gd name="connsiteX3" fmla="*/ 61 w 2206257"/>
                <a:gd name="connsiteY3" fmla="*/ 1536819 h 1536819"/>
                <a:gd name="connsiteX4" fmla="*/ 806322 w 2206257"/>
                <a:gd name="connsiteY4" fmla="*/ 1481564 h 1536819"/>
                <a:gd name="connsiteX0" fmla="*/ 2170157 w 2170368"/>
                <a:gd name="connsiteY0" fmla="*/ 0 h 1536819"/>
                <a:gd name="connsiteX1" fmla="*/ 2165395 w 2170368"/>
                <a:gd name="connsiteY1" fmla="*/ 489069 h 1536819"/>
                <a:gd name="connsiteX2" fmla="*/ 0 w 2170368"/>
                <a:gd name="connsiteY2" fmla="*/ 1106053 h 1536819"/>
                <a:gd name="connsiteX3" fmla="*/ 7035 w 2170368"/>
                <a:gd name="connsiteY3" fmla="*/ 1536819 h 1536819"/>
                <a:gd name="connsiteX4" fmla="*/ 770433 w 2170368"/>
                <a:gd name="connsiteY4" fmla="*/ 1481564 h 1536819"/>
                <a:gd name="connsiteX0" fmla="*/ 2170157 w 2170368"/>
                <a:gd name="connsiteY0" fmla="*/ 0 h 1536819"/>
                <a:gd name="connsiteX1" fmla="*/ 2165395 w 2170368"/>
                <a:gd name="connsiteY1" fmla="*/ 489069 h 1536819"/>
                <a:gd name="connsiteX2" fmla="*/ 0 w 2170368"/>
                <a:gd name="connsiteY2" fmla="*/ 1106053 h 1536819"/>
                <a:gd name="connsiteX3" fmla="*/ 7035 w 2170368"/>
                <a:gd name="connsiteY3" fmla="*/ 1536819 h 1536819"/>
                <a:gd name="connsiteX4" fmla="*/ 713283 w 2170368"/>
                <a:gd name="connsiteY4" fmla="*/ 1381551 h 1536819"/>
                <a:gd name="connsiteX0" fmla="*/ 2170157 w 2170368"/>
                <a:gd name="connsiteY0" fmla="*/ 0 h 1381551"/>
                <a:gd name="connsiteX1" fmla="*/ 2165395 w 2170368"/>
                <a:gd name="connsiteY1" fmla="*/ 489069 h 1381551"/>
                <a:gd name="connsiteX2" fmla="*/ 0 w 2170368"/>
                <a:gd name="connsiteY2" fmla="*/ 1106053 h 1381551"/>
                <a:gd name="connsiteX3" fmla="*/ 16560 w 2170368"/>
                <a:gd name="connsiteY3" fmla="*/ 1360607 h 1381551"/>
                <a:gd name="connsiteX4" fmla="*/ 713283 w 2170368"/>
                <a:gd name="connsiteY4" fmla="*/ 1381551 h 1381551"/>
                <a:gd name="connsiteX0" fmla="*/ 2177614 w 2177825"/>
                <a:gd name="connsiteY0" fmla="*/ 0 h 1389182"/>
                <a:gd name="connsiteX1" fmla="*/ 2172852 w 2177825"/>
                <a:gd name="connsiteY1" fmla="*/ 489069 h 1389182"/>
                <a:gd name="connsiteX2" fmla="*/ 7457 w 2177825"/>
                <a:gd name="connsiteY2" fmla="*/ 1106053 h 1389182"/>
                <a:gd name="connsiteX3" fmla="*/ 205 w 2177825"/>
                <a:gd name="connsiteY3" fmla="*/ 1389182 h 1389182"/>
                <a:gd name="connsiteX4" fmla="*/ 720740 w 2177825"/>
                <a:gd name="connsiteY4" fmla="*/ 1381551 h 1389182"/>
                <a:gd name="connsiteX0" fmla="*/ 2177614 w 2177825"/>
                <a:gd name="connsiteY0" fmla="*/ 0 h 1384420"/>
                <a:gd name="connsiteX1" fmla="*/ 2172852 w 2177825"/>
                <a:gd name="connsiteY1" fmla="*/ 489069 h 1384420"/>
                <a:gd name="connsiteX2" fmla="*/ 7457 w 2177825"/>
                <a:gd name="connsiteY2" fmla="*/ 1106053 h 1384420"/>
                <a:gd name="connsiteX3" fmla="*/ 205 w 2177825"/>
                <a:gd name="connsiteY3" fmla="*/ 1384420 h 1384420"/>
                <a:gd name="connsiteX4" fmla="*/ 720740 w 2177825"/>
                <a:gd name="connsiteY4" fmla="*/ 1381551 h 1384420"/>
                <a:gd name="connsiteX0" fmla="*/ 2172988 w 2173199"/>
                <a:gd name="connsiteY0" fmla="*/ 0 h 1384420"/>
                <a:gd name="connsiteX1" fmla="*/ 2168226 w 2173199"/>
                <a:gd name="connsiteY1" fmla="*/ 489069 h 1384420"/>
                <a:gd name="connsiteX2" fmla="*/ 2831 w 2173199"/>
                <a:gd name="connsiteY2" fmla="*/ 1106053 h 1384420"/>
                <a:gd name="connsiteX3" fmla="*/ 341 w 2173199"/>
                <a:gd name="connsiteY3" fmla="*/ 1384420 h 1384420"/>
                <a:gd name="connsiteX4" fmla="*/ 716114 w 2173199"/>
                <a:gd name="connsiteY4" fmla="*/ 1381551 h 1384420"/>
                <a:gd name="connsiteX0" fmla="*/ 2170157 w 2170368"/>
                <a:gd name="connsiteY0" fmla="*/ 0 h 1384420"/>
                <a:gd name="connsiteX1" fmla="*/ 2165395 w 2170368"/>
                <a:gd name="connsiteY1" fmla="*/ 489069 h 1384420"/>
                <a:gd name="connsiteX2" fmla="*/ 0 w 2170368"/>
                <a:gd name="connsiteY2" fmla="*/ 1106053 h 1384420"/>
                <a:gd name="connsiteX3" fmla="*/ 2272 w 2170368"/>
                <a:gd name="connsiteY3" fmla="*/ 1384420 h 1384420"/>
                <a:gd name="connsiteX4" fmla="*/ 713283 w 2170368"/>
                <a:gd name="connsiteY4" fmla="*/ 1381551 h 1384420"/>
                <a:gd name="connsiteX0" fmla="*/ 2170157 w 2174920"/>
                <a:gd name="connsiteY0" fmla="*/ 0 h 1384420"/>
                <a:gd name="connsiteX1" fmla="*/ 2174920 w 2174920"/>
                <a:gd name="connsiteY1" fmla="*/ 303331 h 1384420"/>
                <a:gd name="connsiteX2" fmla="*/ 0 w 2174920"/>
                <a:gd name="connsiteY2" fmla="*/ 1106053 h 1384420"/>
                <a:gd name="connsiteX3" fmla="*/ 2272 w 2174920"/>
                <a:gd name="connsiteY3" fmla="*/ 1384420 h 1384420"/>
                <a:gd name="connsiteX4" fmla="*/ 713283 w 2174920"/>
                <a:gd name="connsiteY4" fmla="*/ 1381551 h 1384420"/>
                <a:gd name="connsiteX0" fmla="*/ 2170157 w 2170615"/>
                <a:gd name="connsiteY0" fmla="*/ 0 h 1384420"/>
                <a:gd name="connsiteX1" fmla="*/ 2170157 w 2170615"/>
                <a:gd name="connsiteY1" fmla="*/ 303331 h 1384420"/>
                <a:gd name="connsiteX2" fmla="*/ 0 w 2170615"/>
                <a:gd name="connsiteY2" fmla="*/ 1106053 h 1384420"/>
                <a:gd name="connsiteX3" fmla="*/ 2272 w 2170615"/>
                <a:gd name="connsiteY3" fmla="*/ 1384420 h 1384420"/>
                <a:gd name="connsiteX4" fmla="*/ 713283 w 2170615"/>
                <a:gd name="connsiteY4" fmla="*/ 1381551 h 1384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615" h="1384420">
                  <a:moveTo>
                    <a:pt x="2170157" y="0"/>
                  </a:moveTo>
                  <a:cubicBezTo>
                    <a:pt x="2171745" y="163023"/>
                    <a:pt x="2168569" y="140308"/>
                    <a:pt x="2170157" y="303331"/>
                  </a:cubicBezTo>
                  <a:lnTo>
                    <a:pt x="0" y="1106053"/>
                  </a:lnTo>
                  <a:cubicBezTo>
                    <a:pt x="1816" y="1222125"/>
                    <a:pt x="456" y="1268348"/>
                    <a:pt x="2272" y="1384420"/>
                  </a:cubicBezTo>
                  <a:lnTo>
                    <a:pt x="713283" y="1381551"/>
                  </a:lnTo>
                </a:path>
              </a:pathLst>
            </a:custGeom>
            <a:ln w="38100" cap="rnd">
              <a:solidFill>
                <a:srgbClr val="0066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Синяя Q-S"/>
            <p:cNvSpPr/>
            <p:nvPr/>
          </p:nvSpPr>
          <p:spPr>
            <a:xfrm flipV="1">
              <a:off x="2191046" y="3275344"/>
              <a:ext cx="2170615" cy="2113278"/>
            </a:xfrm>
            <a:custGeom>
              <a:avLst/>
              <a:gdLst>
                <a:gd name="connsiteX0" fmla="*/ 1692322 w 1692322"/>
                <a:gd name="connsiteY0" fmla="*/ 0 h 1378424"/>
                <a:gd name="connsiteX1" fmla="*/ 1692322 w 1692322"/>
                <a:gd name="connsiteY1" fmla="*/ 573206 h 1378424"/>
                <a:gd name="connsiteX2" fmla="*/ 0 w 1692322"/>
                <a:gd name="connsiteY2" fmla="*/ 968991 h 1378424"/>
                <a:gd name="connsiteX3" fmla="*/ 0 w 1692322"/>
                <a:gd name="connsiteY3" fmla="*/ 1378424 h 1378424"/>
                <a:gd name="connsiteX0" fmla="*/ 1692322 w 1692322"/>
                <a:gd name="connsiteY0" fmla="*/ 0 h 1351128"/>
                <a:gd name="connsiteX1" fmla="*/ 1692322 w 1692322"/>
                <a:gd name="connsiteY1" fmla="*/ 573206 h 1351128"/>
                <a:gd name="connsiteX2" fmla="*/ 0 w 1692322"/>
                <a:gd name="connsiteY2" fmla="*/ 968991 h 1351128"/>
                <a:gd name="connsiteX3" fmla="*/ 382137 w 1692322"/>
                <a:gd name="connsiteY3" fmla="*/ 1351128 h 1351128"/>
                <a:gd name="connsiteX0" fmla="*/ 2006221 w 2006221"/>
                <a:gd name="connsiteY0" fmla="*/ 0 h 1364776"/>
                <a:gd name="connsiteX1" fmla="*/ 2006221 w 2006221"/>
                <a:gd name="connsiteY1" fmla="*/ 573206 h 1364776"/>
                <a:gd name="connsiteX2" fmla="*/ 0 w 2006221"/>
                <a:gd name="connsiteY2" fmla="*/ 1364776 h 1364776"/>
                <a:gd name="connsiteX3" fmla="*/ 696036 w 2006221"/>
                <a:gd name="connsiteY3" fmla="*/ 1351128 h 1364776"/>
                <a:gd name="connsiteX0" fmla="*/ 2006221 w 2006221"/>
                <a:gd name="connsiteY0" fmla="*/ 0 h 1364776"/>
                <a:gd name="connsiteX1" fmla="*/ 2006221 w 2006221"/>
                <a:gd name="connsiteY1" fmla="*/ 573206 h 1364776"/>
                <a:gd name="connsiteX2" fmla="*/ 1078791 w 2006221"/>
                <a:gd name="connsiteY2" fmla="*/ 928892 h 1364776"/>
                <a:gd name="connsiteX3" fmla="*/ 0 w 2006221"/>
                <a:gd name="connsiteY3" fmla="*/ 1364776 h 1364776"/>
                <a:gd name="connsiteX4" fmla="*/ 696036 w 2006221"/>
                <a:gd name="connsiteY4" fmla="*/ 1351128 h 1364776"/>
                <a:gd name="connsiteX0" fmla="*/ 2006221 w 2006221"/>
                <a:gd name="connsiteY0" fmla="*/ 0 h 1364776"/>
                <a:gd name="connsiteX1" fmla="*/ 2006221 w 2006221"/>
                <a:gd name="connsiteY1" fmla="*/ 573206 h 1364776"/>
                <a:gd name="connsiteX2" fmla="*/ 259926 w 2006221"/>
                <a:gd name="connsiteY2" fmla="*/ 942540 h 1364776"/>
                <a:gd name="connsiteX3" fmla="*/ 0 w 2006221"/>
                <a:gd name="connsiteY3" fmla="*/ 1364776 h 1364776"/>
                <a:gd name="connsiteX4" fmla="*/ 696036 w 2006221"/>
                <a:gd name="connsiteY4" fmla="*/ 1351128 h 1364776"/>
                <a:gd name="connsiteX0" fmla="*/ 2006221 w 2006221"/>
                <a:gd name="connsiteY0" fmla="*/ 0 h 1514901"/>
                <a:gd name="connsiteX1" fmla="*/ 2006221 w 2006221"/>
                <a:gd name="connsiteY1" fmla="*/ 573206 h 1514901"/>
                <a:gd name="connsiteX2" fmla="*/ 259926 w 2006221"/>
                <a:gd name="connsiteY2" fmla="*/ 942540 h 1514901"/>
                <a:gd name="connsiteX3" fmla="*/ 0 w 2006221"/>
                <a:gd name="connsiteY3" fmla="*/ 1364776 h 1514901"/>
                <a:gd name="connsiteX4" fmla="*/ 709684 w 2006221"/>
                <a:gd name="connsiteY4" fmla="*/ 1514901 h 1514901"/>
                <a:gd name="connsiteX0" fmla="*/ 1842448 w 1842448"/>
                <a:gd name="connsiteY0" fmla="*/ 0 h 1514901"/>
                <a:gd name="connsiteX1" fmla="*/ 1842448 w 1842448"/>
                <a:gd name="connsiteY1" fmla="*/ 573206 h 1514901"/>
                <a:gd name="connsiteX2" fmla="*/ 96153 w 1842448"/>
                <a:gd name="connsiteY2" fmla="*/ 942540 h 1514901"/>
                <a:gd name="connsiteX3" fmla="*/ 0 w 1842448"/>
                <a:gd name="connsiteY3" fmla="*/ 1487606 h 1514901"/>
                <a:gd name="connsiteX4" fmla="*/ 545911 w 1842448"/>
                <a:gd name="connsiteY4" fmla="*/ 1514901 h 1514901"/>
                <a:gd name="connsiteX0" fmla="*/ 1842448 w 1842448"/>
                <a:gd name="connsiteY0" fmla="*/ 0 h 1487606"/>
                <a:gd name="connsiteX1" fmla="*/ 1842448 w 1842448"/>
                <a:gd name="connsiteY1" fmla="*/ 573206 h 1487606"/>
                <a:gd name="connsiteX2" fmla="*/ 96153 w 1842448"/>
                <a:gd name="connsiteY2" fmla="*/ 942540 h 1487606"/>
                <a:gd name="connsiteX3" fmla="*/ 0 w 1842448"/>
                <a:gd name="connsiteY3" fmla="*/ 1487606 h 1487606"/>
                <a:gd name="connsiteX4" fmla="*/ 612586 w 1842448"/>
                <a:gd name="connsiteY4" fmla="*/ 1476801 h 1487606"/>
                <a:gd name="connsiteX0" fmla="*/ 1782123 w 1782123"/>
                <a:gd name="connsiteY0" fmla="*/ 0 h 1481256"/>
                <a:gd name="connsiteX1" fmla="*/ 1782123 w 1782123"/>
                <a:gd name="connsiteY1" fmla="*/ 573206 h 1481256"/>
                <a:gd name="connsiteX2" fmla="*/ 35828 w 1782123"/>
                <a:gd name="connsiteY2" fmla="*/ 942540 h 1481256"/>
                <a:gd name="connsiteX3" fmla="*/ 0 w 1782123"/>
                <a:gd name="connsiteY3" fmla="*/ 1481256 h 1481256"/>
                <a:gd name="connsiteX4" fmla="*/ 552261 w 1782123"/>
                <a:gd name="connsiteY4" fmla="*/ 1476801 h 1481256"/>
                <a:gd name="connsiteX0" fmla="*/ 1782123 w 1782123"/>
                <a:gd name="connsiteY0" fmla="*/ 0 h 1481256"/>
                <a:gd name="connsiteX1" fmla="*/ 1782123 w 1782123"/>
                <a:gd name="connsiteY1" fmla="*/ 573206 h 1481256"/>
                <a:gd name="connsiteX2" fmla="*/ 7253 w 1782123"/>
                <a:gd name="connsiteY2" fmla="*/ 1101290 h 1481256"/>
                <a:gd name="connsiteX3" fmla="*/ 0 w 1782123"/>
                <a:gd name="connsiteY3" fmla="*/ 1481256 h 1481256"/>
                <a:gd name="connsiteX4" fmla="*/ 552261 w 1782123"/>
                <a:gd name="connsiteY4" fmla="*/ 1476801 h 1481256"/>
                <a:gd name="connsiteX0" fmla="*/ 1787570 w 1787570"/>
                <a:gd name="connsiteY0" fmla="*/ 0 h 1481256"/>
                <a:gd name="connsiteX1" fmla="*/ 1787570 w 1787570"/>
                <a:gd name="connsiteY1" fmla="*/ 573206 h 1481256"/>
                <a:gd name="connsiteX2" fmla="*/ 0 w 1787570"/>
                <a:gd name="connsiteY2" fmla="*/ 1133040 h 1481256"/>
                <a:gd name="connsiteX3" fmla="*/ 5447 w 1787570"/>
                <a:gd name="connsiteY3" fmla="*/ 1481256 h 1481256"/>
                <a:gd name="connsiteX4" fmla="*/ 557708 w 1787570"/>
                <a:gd name="connsiteY4" fmla="*/ 1476801 h 1481256"/>
                <a:gd name="connsiteX0" fmla="*/ 1784395 w 1784395"/>
                <a:gd name="connsiteY0" fmla="*/ 0 h 1481256"/>
                <a:gd name="connsiteX1" fmla="*/ 1784395 w 1784395"/>
                <a:gd name="connsiteY1" fmla="*/ 573206 h 1481256"/>
                <a:gd name="connsiteX2" fmla="*/ 0 w 1784395"/>
                <a:gd name="connsiteY2" fmla="*/ 1133040 h 1481256"/>
                <a:gd name="connsiteX3" fmla="*/ 2272 w 1784395"/>
                <a:gd name="connsiteY3" fmla="*/ 1481256 h 1481256"/>
                <a:gd name="connsiteX4" fmla="*/ 554533 w 1784395"/>
                <a:gd name="connsiteY4" fmla="*/ 1476801 h 1481256"/>
                <a:gd name="connsiteX0" fmla="*/ 1555795 w 1784395"/>
                <a:gd name="connsiteY0" fmla="*/ 0 h 1481256"/>
                <a:gd name="connsiteX1" fmla="*/ 1784395 w 1784395"/>
                <a:gd name="connsiteY1" fmla="*/ 573206 h 1481256"/>
                <a:gd name="connsiteX2" fmla="*/ 0 w 1784395"/>
                <a:gd name="connsiteY2" fmla="*/ 1133040 h 1481256"/>
                <a:gd name="connsiteX3" fmla="*/ 2272 w 1784395"/>
                <a:gd name="connsiteY3" fmla="*/ 1481256 h 1481256"/>
                <a:gd name="connsiteX4" fmla="*/ 554533 w 1784395"/>
                <a:gd name="connsiteY4" fmla="*/ 1476801 h 1481256"/>
                <a:gd name="connsiteX0" fmla="*/ 1555795 w 1555795"/>
                <a:gd name="connsiteY0" fmla="*/ 0 h 1481256"/>
                <a:gd name="connsiteX1" fmla="*/ 1555795 w 1555795"/>
                <a:gd name="connsiteY1" fmla="*/ 484306 h 1481256"/>
                <a:gd name="connsiteX2" fmla="*/ 0 w 1555795"/>
                <a:gd name="connsiteY2" fmla="*/ 1133040 h 1481256"/>
                <a:gd name="connsiteX3" fmla="*/ 2272 w 1555795"/>
                <a:gd name="connsiteY3" fmla="*/ 1481256 h 1481256"/>
                <a:gd name="connsiteX4" fmla="*/ 554533 w 1555795"/>
                <a:gd name="connsiteY4" fmla="*/ 1476801 h 1481256"/>
                <a:gd name="connsiteX0" fmla="*/ 1555795 w 1949495"/>
                <a:gd name="connsiteY0" fmla="*/ 0 h 1481256"/>
                <a:gd name="connsiteX1" fmla="*/ 1949495 w 1949495"/>
                <a:gd name="connsiteY1" fmla="*/ 484306 h 1481256"/>
                <a:gd name="connsiteX2" fmla="*/ 0 w 1949495"/>
                <a:gd name="connsiteY2" fmla="*/ 1133040 h 1481256"/>
                <a:gd name="connsiteX3" fmla="*/ 2272 w 1949495"/>
                <a:gd name="connsiteY3" fmla="*/ 1481256 h 1481256"/>
                <a:gd name="connsiteX4" fmla="*/ 554533 w 1949495"/>
                <a:gd name="connsiteY4" fmla="*/ 1476801 h 1481256"/>
                <a:gd name="connsiteX0" fmla="*/ 1911395 w 1949495"/>
                <a:gd name="connsiteY0" fmla="*/ 0 h 1481256"/>
                <a:gd name="connsiteX1" fmla="*/ 1949495 w 1949495"/>
                <a:gd name="connsiteY1" fmla="*/ 484306 h 1481256"/>
                <a:gd name="connsiteX2" fmla="*/ 0 w 1949495"/>
                <a:gd name="connsiteY2" fmla="*/ 1133040 h 1481256"/>
                <a:gd name="connsiteX3" fmla="*/ 2272 w 1949495"/>
                <a:gd name="connsiteY3" fmla="*/ 1481256 h 1481256"/>
                <a:gd name="connsiteX4" fmla="*/ 554533 w 1949495"/>
                <a:gd name="connsiteY4" fmla="*/ 1476801 h 1481256"/>
                <a:gd name="connsiteX0" fmla="*/ 2165395 w 2203495"/>
                <a:gd name="connsiteY0" fmla="*/ 0 h 1481256"/>
                <a:gd name="connsiteX1" fmla="*/ 2203495 w 2203495"/>
                <a:gd name="connsiteY1" fmla="*/ 484306 h 1481256"/>
                <a:gd name="connsiteX2" fmla="*/ 0 w 2203495"/>
                <a:gd name="connsiteY2" fmla="*/ 1158440 h 1481256"/>
                <a:gd name="connsiteX3" fmla="*/ 256272 w 2203495"/>
                <a:gd name="connsiteY3" fmla="*/ 1481256 h 1481256"/>
                <a:gd name="connsiteX4" fmla="*/ 808533 w 2203495"/>
                <a:gd name="connsiteY4" fmla="*/ 1476801 h 1481256"/>
                <a:gd name="connsiteX0" fmla="*/ 2165395 w 2203495"/>
                <a:gd name="connsiteY0" fmla="*/ 0 h 1532056"/>
                <a:gd name="connsiteX1" fmla="*/ 2203495 w 2203495"/>
                <a:gd name="connsiteY1" fmla="*/ 484306 h 1532056"/>
                <a:gd name="connsiteX2" fmla="*/ 0 w 2203495"/>
                <a:gd name="connsiteY2" fmla="*/ 1158440 h 1532056"/>
                <a:gd name="connsiteX3" fmla="*/ 2272 w 2203495"/>
                <a:gd name="connsiteY3" fmla="*/ 1532056 h 1532056"/>
                <a:gd name="connsiteX4" fmla="*/ 808533 w 2203495"/>
                <a:gd name="connsiteY4" fmla="*/ 1476801 h 1532056"/>
                <a:gd name="connsiteX0" fmla="*/ 2217782 w 2217782"/>
                <a:gd name="connsiteY0" fmla="*/ 0 h 1536819"/>
                <a:gd name="connsiteX1" fmla="*/ 2203495 w 2217782"/>
                <a:gd name="connsiteY1" fmla="*/ 489069 h 1536819"/>
                <a:gd name="connsiteX2" fmla="*/ 0 w 2217782"/>
                <a:gd name="connsiteY2" fmla="*/ 1163203 h 1536819"/>
                <a:gd name="connsiteX3" fmla="*/ 2272 w 2217782"/>
                <a:gd name="connsiteY3" fmla="*/ 1536819 h 1536819"/>
                <a:gd name="connsiteX4" fmla="*/ 808533 w 2217782"/>
                <a:gd name="connsiteY4" fmla="*/ 1481564 h 1536819"/>
                <a:gd name="connsiteX0" fmla="*/ 2198732 w 2203495"/>
                <a:gd name="connsiteY0" fmla="*/ 0 h 1536819"/>
                <a:gd name="connsiteX1" fmla="*/ 2203495 w 2203495"/>
                <a:gd name="connsiteY1" fmla="*/ 489069 h 1536819"/>
                <a:gd name="connsiteX2" fmla="*/ 0 w 2203495"/>
                <a:gd name="connsiteY2" fmla="*/ 1163203 h 1536819"/>
                <a:gd name="connsiteX3" fmla="*/ 2272 w 2203495"/>
                <a:gd name="connsiteY3" fmla="*/ 1536819 h 1536819"/>
                <a:gd name="connsiteX4" fmla="*/ 808533 w 2203495"/>
                <a:gd name="connsiteY4" fmla="*/ 1481564 h 1536819"/>
                <a:gd name="connsiteX0" fmla="*/ 2198732 w 2203495"/>
                <a:gd name="connsiteY0" fmla="*/ 0 h 1536819"/>
                <a:gd name="connsiteX1" fmla="*/ 2203495 w 2203495"/>
                <a:gd name="connsiteY1" fmla="*/ 489069 h 1536819"/>
                <a:gd name="connsiteX2" fmla="*/ 0 w 2203495"/>
                <a:gd name="connsiteY2" fmla="*/ 1163203 h 1536819"/>
                <a:gd name="connsiteX3" fmla="*/ 2272 w 2203495"/>
                <a:gd name="connsiteY3" fmla="*/ 1536819 h 1536819"/>
                <a:gd name="connsiteX4" fmla="*/ 808533 w 2203495"/>
                <a:gd name="connsiteY4" fmla="*/ 1481564 h 1536819"/>
                <a:gd name="connsiteX0" fmla="*/ 2208257 w 2208468"/>
                <a:gd name="connsiteY0" fmla="*/ 0 h 1536819"/>
                <a:gd name="connsiteX1" fmla="*/ 2203495 w 2208468"/>
                <a:gd name="connsiteY1" fmla="*/ 489069 h 1536819"/>
                <a:gd name="connsiteX2" fmla="*/ 0 w 2208468"/>
                <a:gd name="connsiteY2" fmla="*/ 1163203 h 1536819"/>
                <a:gd name="connsiteX3" fmla="*/ 2272 w 2208468"/>
                <a:gd name="connsiteY3" fmla="*/ 1536819 h 1536819"/>
                <a:gd name="connsiteX4" fmla="*/ 808533 w 2208468"/>
                <a:gd name="connsiteY4" fmla="*/ 1481564 h 1536819"/>
                <a:gd name="connsiteX0" fmla="*/ 2206046 w 2206257"/>
                <a:gd name="connsiteY0" fmla="*/ 0 h 1536819"/>
                <a:gd name="connsiteX1" fmla="*/ 2201284 w 2206257"/>
                <a:gd name="connsiteY1" fmla="*/ 489069 h 1536819"/>
                <a:gd name="connsiteX2" fmla="*/ 35889 w 2206257"/>
                <a:gd name="connsiteY2" fmla="*/ 1106053 h 1536819"/>
                <a:gd name="connsiteX3" fmla="*/ 61 w 2206257"/>
                <a:gd name="connsiteY3" fmla="*/ 1536819 h 1536819"/>
                <a:gd name="connsiteX4" fmla="*/ 806322 w 2206257"/>
                <a:gd name="connsiteY4" fmla="*/ 1481564 h 1536819"/>
                <a:gd name="connsiteX0" fmla="*/ 2170157 w 2170368"/>
                <a:gd name="connsiteY0" fmla="*/ 0 h 1536819"/>
                <a:gd name="connsiteX1" fmla="*/ 2165395 w 2170368"/>
                <a:gd name="connsiteY1" fmla="*/ 489069 h 1536819"/>
                <a:gd name="connsiteX2" fmla="*/ 0 w 2170368"/>
                <a:gd name="connsiteY2" fmla="*/ 1106053 h 1536819"/>
                <a:gd name="connsiteX3" fmla="*/ 7035 w 2170368"/>
                <a:gd name="connsiteY3" fmla="*/ 1536819 h 1536819"/>
                <a:gd name="connsiteX4" fmla="*/ 770433 w 2170368"/>
                <a:gd name="connsiteY4" fmla="*/ 1481564 h 1536819"/>
                <a:gd name="connsiteX0" fmla="*/ 2170157 w 2170368"/>
                <a:gd name="connsiteY0" fmla="*/ 0 h 1536819"/>
                <a:gd name="connsiteX1" fmla="*/ 2165395 w 2170368"/>
                <a:gd name="connsiteY1" fmla="*/ 489069 h 1536819"/>
                <a:gd name="connsiteX2" fmla="*/ 0 w 2170368"/>
                <a:gd name="connsiteY2" fmla="*/ 1106053 h 1536819"/>
                <a:gd name="connsiteX3" fmla="*/ 7035 w 2170368"/>
                <a:gd name="connsiteY3" fmla="*/ 1536819 h 1536819"/>
                <a:gd name="connsiteX4" fmla="*/ 713283 w 2170368"/>
                <a:gd name="connsiteY4" fmla="*/ 1381551 h 1536819"/>
                <a:gd name="connsiteX0" fmla="*/ 2170157 w 2170368"/>
                <a:gd name="connsiteY0" fmla="*/ 0 h 1381551"/>
                <a:gd name="connsiteX1" fmla="*/ 2165395 w 2170368"/>
                <a:gd name="connsiteY1" fmla="*/ 489069 h 1381551"/>
                <a:gd name="connsiteX2" fmla="*/ 0 w 2170368"/>
                <a:gd name="connsiteY2" fmla="*/ 1106053 h 1381551"/>
                <a:gd name="connsiteX3" fmla="*/ 16560 w 2170368"/>
                <a:gd name="connsiteY3" fmla="*/ 1360607 h 1381551"/>
                <a:gd name="connsiteX4" fmla="*/ 713283 w 2170368"/>
                <a:gd name="connsiteY4" fmla="*/ 1381551 h 1381551"/>
                <a:gd name="connsiteX0" fmla="*/ 2177614 w 2177825"/>
                <a:gd name="connsiteY0" fmla="*/ 0 h 1389182"/>
                <a:gd name="connsiteX1" fmla="*/ 2172852 w 2177825"/>
                <a:gd name="connsiteY1" fmla="*/ 489069 h 1389182"/>
                <a:gd name="connsiteX2" fmla="*/ 7457 w 2177825"/>
                <a:gd name="connsiteY2" fmla="*/ 1106053 h 1389182"/>
                <a:gd name="connsiteX3" fmla="*/ 205 w 2177825"/>
                <a:gd name="connsiteY3" fmla="*/ 1389182 h 1389182"/>
                <a:gd name="connsiteX4" fmla="*/ 720740 w 2177825"/>
                <a:gd name="connsiteY4" fmla="*/ 1381551 h 1389182"/>
                <a:gd name="connsiteX0" fmla="*/ 2177614 w 2177825"/>
                <a:gd name="connsiteY0" fmla="*/ 0 h 1384420"/>
                <a:gd name="connsiteX1" fmla="*/ 2172852 w 2177825"/>
                <a:gd name="connsiteY1" fmla="*/ 489069 h 1384420"/>
                <a:gd name="connsiteX2" fmla="*/ 7457 w 2177825"/>
                <a:gd name="connsiteY2" fmla="*/ 1106053 h 1384420"/>
                <a:gd name="connsiteX3" fmla="*/ 205 w 2177825"/>
                <a:gd name="connsiteY3" fmla="*/ 1384420 h 1384420"/>
                <a:gd name="connsiteX4" fmla="*/ 720740 w 2177825"/>
                <a:gd name="connsiteY4" fmla="*/ 1381551 h 1384420"/>
                <a:gd name="connsiteX0" fmla="*/ 2172988 w 2173199"/>
                <a:gd name="connsiteY0" fmla="*/ 0 h 1384420"/>
                <a:gd name="connsiteX1" fmla="*/ 2168226 w 2173199"/>
                <a:gd name="connsiteY1" fmla="*/ 489069 h 1384420"/>
                <a:gd name="connsiteX2" fmla="*/ 2831 w 2173199"/>
                <a:gd name="connsiteY2" fmla="*/ 1106053 h 1384420"/>
                <a:gd name="connsiteX3" fmla="*/ 341 w 2173199"/>
                <a:gd name="connsiteY3" fmla="*/ 1384420 h 1384420"/>
                <a:gd name="connsiteX4" fmla="*/ 716114 w 2173199"/>
                <a:gd name="connsiteY4" fmla="*/ 1381551 h 1384420"/>
                <a:gd name="connsiteX0" fmla="*/ 2170157 w 2170368"/>
                <a:gd name="connsiteY0" fmla="*/ 0 h 1384420"/>
                <a:gd name="connsiteX1" fmla="*/ 2165395 w 2170368"/>
                <a:gd name="connsiteY1" fmla="*/ 489069 h 1384420"/>
                <a:gd name="connsiteX2" fmla="*/ 0 w 2170368"/>
                <a:gd name="connsiteY2" fmla="*/ 1106053 h 1384420"/>
                <a:gd name="connsiteX3" fmla="*/ 2272 w 2170368"/>
                <a:gd name="connsiteY3" fmla="*/ 1384420 h 1384420"/>
                <a:gd name="connsiteX4" fmla="*/ 713283 w 2170368"/>
                <a:gd name="connsiteY4" fmla="*/ 1381551 h 1384420"/>
                <a:gd name="connsiteX0" fmla="*/ 2170157 w 2174920"/>
                <a:gd name="connsiteY0" fmla="*/ 0 h 1384420"/>
                <a:gd name="connsiteX1" fmla="*/ 2174920 w 2174920"/>
                <a:gd name="connsiteY1" fmla="*/ 303331 h 1384420"/>
                <a:gd name="connsiteX2" fmla="*/ 0 w 2174920"/>
                <a:gd name="connsiteY2" fmla="*/ 1106053 h 1384420"/>
                <a:gd name="connsiteX3" fmla="*/ 2272 w 2174920"/>
                <a:gd name="connsiteY3" fmla="*/ 1384420 h 1384420"/>
                <a:gd name="connsiteX4" fmla="*/ 713283 w 2174920"/>
                <a:gd name="connsiteY4" fmla="*/ 1381551 h 1384420"/>
                <a:gd name="connsiteX0" fmla="*/ 2170157 w 2170615"/>
                <a:gd name="connsiteY0" fmla="*/ 0 h 1384420"/>
                <a:gd name="connsiteX1" fmla="*/ 2170157 w 2170615"/>
                <a:gd name="connsiteY1" fmla="*/ 303331 h 1384420"/>
                <a:gd name="connsiteX2" fmla="*/ 0 w 2170615"/>
                <a:gd name="connsiteY2" fmla="*/ 1106053 h 1384420"/>
                <a:gd name="connsiteX3" fmla="*/ 2272 w 2170615"/>
                <a:gd name="connsiteY3" fmla="*/ 1384420 h 1384420"/>
                <a:gd name="connsiteX4" fmla="*/ 713283 w 2170615"/>
                <a:gd name="connsiteY4" fmla="*/ 1381551 h 1384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615" h="1384420">
                  <a:moveTo>
                    <a:pt x="2170157" y="0"/>
                  </a:moveTo>
                  <a:cubicBezTo>
                    <a:pt x="2171745" y="163023"/>
                    <a:pt x="2168569" y="140308"/>
                    <a:pt x="2170157" y="303331"/>
                  </a:cubicBezTo>
                  <a:lnTo>
                    <a:pt x="0" y="1106053"/>
                  </a:lnTo>
                  <a:cubicBezTo>
                    <a:pt x="1816" y="1222125"/>
                    <a:pt x="456" y="1268348"/>
                    <a:pt x="2272" y="1384420"/>
                  </a:cubicBezTo>
                  <a:lnTo>
                    <a:pt x="713283" y="1381551"/>
                  </a:lnTo>
                </a:path>
              </a:pathLst>
            </a:custGeom>
            <a:ln w="38100" cap="rnd">
              <a:solidFill>
                <a:srgbClr val="000099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R"/>
            <p:cNvSpPr txBox="1"/>
            <p:nvPr/>
          </p:nvSpPr>
          <p:spPr>
            <a:xfrm>
              <a:off x="996686" y="5481247"/>
              <a:ext cx="3882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ru-RU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S"/>
            <p:cNvSpPr txBox="1"/>
            <p:nvPr/>
          </p:nvSpPr>
          <p:spPr>
            <a:xfrm>
              <a:off x="969851" y="2612180"/>
              <a:ext cx="3722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ru-RU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Q"/>
            <p:cNvSpPr txBox="1"/>
            <p:nvPr/>
          </p:nvSpPr>
          <p:spPr>
            <a:xfrm>
              <a:off x="5304232" y="5158337"/>
              <a:ext cx="4042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ru-RU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не Q"/>
                <p:cNvSpPr txBox="1"/>
                <p:nvPr/>
              </p:nvSpPr>
              <p:spPr>
                <a:xfrm>
                  <a:off x="5263019" y="2854921"/>
                  <a:ext cx="482824" cy="4860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22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200" b="1" i="0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Q</m:t>
                            </m:r>
                          </m:e>
                        </m:bar>
                      </m:oMath>
                    </m:oMathPara>
                  </a14:m>
                  <a:endParaRPr lang="ru-RU" sz="22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не Q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019" y="2854921"/>
                  <a:ext cx="482824" cy="4860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Выход не Q"/>
            <p:cNvCxnSpPr/>
            <p:nvPr/>
          </p:nvCxnSpPr>
          <p:spPr>
            <a:xfrm flipH="1">
              <a:off x="3699022" y="5388207"/>
              <a:ext cx="15571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Вход R"/>
            <p:cNvCxnSpPr/>
            <p:nvPr/>
          </p:nvCxnSpPr>
          <p:spPr>
            <a:xfrm flipH="1">
              <a:off x="1552158" y="5677622"/>
              <a:ext cx="13702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44" idx="3"/>
            </p:cNvCxnSpPr>
            <p:nvPr/>
          </p:nvCxnSpPr>
          <p:spPr>
            <a:xfrm>
              <a:off x="1812572" y="2636332"/>
              <a:ext cx="631232" cy="3146"/>
            </a:xfrm>
            <a:prstGeom prst="straightConnector1">
              <a:avLst/>
            </a:prstGeom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>
              <a:off x="1822215" y="5866045"/>
              <a:ext cx="631232" cy="0"/>
            </a:xfrm>
            <a:prstGeom prst="straightConnector1">
              <a:avLst/>
            </a:prstGeom>
            <a:ln w="2857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 flipH="1">
              <a:off x="4554716" y="5223179"/>
              <a:ext cx="466176" cy="2683"/>
            </a:xfrm>
            <a:prstGeom prst="straightConnector1">
              <a:avLst/>
            </a:prstGeom>
            <a:ln w="2857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ЛЭ верхний"/>
            <p:cNvSpPr/>
            <p:nvPr/>
          </p:nvSpPr>
          <p:spPr>
            <a:xfrm>
              <a:off x="2925456" y="2607228"/>
              <a:ext cx="770507" cy="9958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63500" dir="5400000" sx="103000" sy="10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p3d extrusionH="57150">
                <a:bevelT w="38100" h="38100" prst="angle"/>
                <a:bevelB w="57150" h="38100" prst="hardEdge"/>
              </a:sp3d>
            </a:bodyPr>
            <a:lstStyle/>
            <a:p>
              <a:r>
                <a:rPr lang="en-US" sz="3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ru-RU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3626348" y="3042152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Элемент"/>
            <p:cNvSpPr/>
            <p:nvPr/>
          </p:nvSpPr>
          <p:spPr>
            <a:xfrm>
              <a:off x="2931377" y="4885533"/>
              <a:ext cx="770507" cy="9958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63500" dir="5400000" sx="103000" sy="10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p3d extrusionH="57150">
                <a:bevelT w="38100" h="38100" prst="angle"/>
                <a:bevelB w="57150" h="38100" prst="hardEdge"/>
              </a:sp3d>
            </a:bodyPr>
            <a:lstStyle/>
            <a:p>
              <a:r>
                <a:rPr lang="en-US" sz="3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ru-RU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3632269" y="5320457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Текст"/>
          <p:cNvSpPr txBox="1"/>
          <p:nvPr/>
        </p:nvSpPr>
        <p:spPr>
          <a:xfrm>
            <a:off x="917332" y="1465263"/>
            <a:ext cx="3396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хранения разряда </a:t>
            </a:r>
          </a:p>
          <a:p>
            <a:r>
              <a:rPr lang="ru-RU" sz="20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двоичного числа</a:t>
            </a:r>
            <a:endParaRPr lang="ru-RU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импульс"/>
          <p:cNvSpPr/>
          <p:nvPr/>
        </p:nvSpPr>
        <p:spPr>
          <a:xfrm>
            <a:off x="4985267" y="5258213"/>
            <a:ext cx="253356" cy="26711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S-&gt;"/>
          <p:cNvSpPr txBox="1"/>
          <p:nvPr/>
        </p:nvSpPr>
        <p:spPr>
          <a:xfrm>
            <a:off x="1470812" y="242088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-&gt;"/>
          <p:cNvSpPr txBox="1"/>
          <p:nvPr/>
        </p:nvSpPr>
        <p:spPr>
          <a:xfrm>
            <a:off x="1480455" y="562611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Выноска S"/>
          <p:cNvSpPr txBox="1"/>
          <p:nvPr/>
        </p:nvSpPr>
        <p:spPr>
          <a:xfrm>
            <a:off x="6353429" y="1016372"/>
            <a:ext cx="2361223" cy="719532"/>
          </a:xfrm>
          <a:prstGeom prst="wedgeRectCallout">
            <a:avLst>
              <a:gd name="adj1" fmla="val 16678"/>
              <a:gd name="adj2" fmla="val 73125"/>
            </a:avLst>
          </a:prstGeom>
          <a:solidFill>
            <a:schemeClr val="accent3">
              <a:lumMod val="75000"/>
            </a:schemeClr>
          </a:solidFill>
          <a:ln>
            <a:solidFill>
              <a:srgbClr val="00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Вход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 англ.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установка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3" name="Выноска R"/>
          <p:cNvSpPr txBox="1"/>
          <p:nvPr/>
        </p:nvSpPr>
        <p:spPr>
          <a:xfrm>
            <a:off x="6353429" y="1016372"/>
            <a:ext cx="2361223" cy="719532"/>
          </a:xfrm>
          <a:prstGeom prst="wedgeRectCallout">
            <a:avLst>
              <a:gd name="adj1" fmla="val -14024"/>
              <a:gd name="adj2" fmla="val 68296"/>
            </a:avLst>
          </a:prstGeom>
          <a:solidFill>
            <a:schemeClr val="accent3">
              <a:lumMod val="75000"/>
            </a:schemeClr>
          </a:solidFill>
          <a:ln>
            <a:solidFill>
              <a:srgbClr val="00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Вход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 англ.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сброс)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Белый пр. закрывает S"/>
          <p:cNvSpPr/>
          <p:nvPr/>
        </p:nvSpPr>
        <p:spPr>
          <a:xfrm>
            <a:off x="7546903" y="1804534"/>
            <a:ext cx="498432" cy="4427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Выноска старое Q"/>
          <p:cNvSpPr txBox="1"/>
          <p:nvPr/>
        </p:nvSpPr>
        <p:spPr>
          <a:xfrm>
            <a:off x="6353429" y="1016372"/>
            <a:ext cx="2361224" cy="707886"/>
          </a:xfrm>
          <a:prstGeom prst="wedgeRectCallout">
            <a:avLst>
              <a:gd name="adj1" fmla="val -34014"/>
              <a:gd name="adj2" fmla="val 7272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Старое состояние триггера</a:t>
            </a:r>
          </a:p>
        </p:txBody>
      </p:sp>
      <p:sp>
        <p:nvSpPr>
          <p:cNvPr id="42" name="Выноска новое Q"/>
          <p:cNvSpPr txBox="1"/>
          <p:nvPr/>
        </p:nvSpPr>
        <p:spPr>
          <a:xfrm>
            <a:off x="6353429" y="1016372"/>
            <a:ext cx="2361224" cy="707886"/>
          </a:xfrm>
          <a:prstGeom prst="wedgeRectCallout">
            <a:avLst>
              <a:gd name="adj1" fmla="val 29558"/>
              <a:gd name="adj2" fmla="val 7538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Новое состояние </a:t>
            </a:r>
          </a:p>
          <a:p>
            <a:r>
              <a:rPr lang="ru-RU" dirty="0"/>
              <a:t>триггера</a:t>
            </a:r>
          </a:p>
        </p:txBody>
      </p:sp>
      <p:sp>
        <p:nvSpPr>
          <p:cNvPr id="5" name="Выделение тройки"/>
          <p:cNvSpPr/>
          <p:nvPr/>
        </p:nvSpPr>
        <p:spPr>
          <a:xfrm>
            <a:off x="6266962" y="2303108"/>
            <a:ext cx="2567527" cy="463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Blue"/>
          <p:cNvSpPr txBox="1"/>
          <p:nvPr/>
        </p:nvSpPr>
        <p:spPr>
          <a:xfrm>
            <a:off x="5036857" y="500458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Green"/>
          <p:cNvSpPr txBox="1"/>
          <p:nvPr/>
        </p:nvSpPr>
        <p:spPr>
          <a:xfrm>
            <a:off x="3689039" y="270892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Выход Q 000"/>
          <p:cNvSpPr txBox="1"/>
          <p:nvPr/>
        </p:nvSpPr>
        <p:spPr>
          <a:xfrm>
            <a:off x="3710867" y="502343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Q 000"/>
          <p:cNvSpPr txBox="1"/>
          <p:nvPr/>
        </p:nvSpPr>
        <p:spPr>
          <a:xfrm>
            <a:off x="8261591" y="233555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S-&gt;"/>
          <p:cNvSpPr txBox="1"/>
          <p:nvPr/>
        </p:nvSpPr>
        <p:spPr>
          <a:xfrm>
            <a:off x="1470812" y="242088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-&gt;"/>
          <p:cNvSpPr txBox="1"/>
          <p:nvPr/>
        </p:nvSpPr>
        <p:spPr>
          <a:xfrm>
            <a:off x="1480455" y="562611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Blue"/>
          <p:cNvSpPr txBox="1"/>
          <p:nvPr/>
        </p:nvSpPr>
        <p:spPr>
          <a:xfrm>
            <a:off x="5036857" y="500458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Green"/>
          <p:cNvSpPr txBox="1"/>
          <p:nvPr/>
        </p:nvSpPr>
        <p:spPr>
          <a:xfrm>
            <a:off x="3689039" y="270892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" name="Выход Q 000"/>
          <p:cNvSpPr txBox="1"/>
          <p:nvPr/>
        </p:nvSpPr>
        <p:spPr>
          <a:xfrm>
            <a:off x="3710867" y="502343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Q 100"/>
          <p:cNvSpPr txBox="1"/>
          <p:nvPr/>
        </p:nvSpPr>
        <p:spPr>
          <a:xfrm>
            <a:off x="8261591" y="280057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S-&gt;"/>
          <p:cNvSpPr txBox="1"/>
          <p:nvPr/>
        </p:nvSpPr>
        <p:spPr>
          <a:xfrm>
            <a:off x="1470812" y="242088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-&gt;"/>
          <p:cNvSpPr txBox="1"/>
          <p:nvPr/>
        </p:nvSpPr>
        <p:spPr>
          <a:xfrm>
            <a:off x="1480455" y="562611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Blue"/>
          <p:cNvSpPr txBox="1"/>
          <p:nvPr/>
        </p:nvSpPr>
        <p:spPr>
          <a:xfrm>
            <a:off x="5036857" y="500458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Green"/>
          <p:cNvSpPr txBox="1"/>
          <p:nvPr/>
        </p:nvSpPr>
        <p:spPr>
          <a:xfrm>
            <a:off x="3689039" y="270892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7" name="Выход Q 000"/>
          <p:cNvSpPr txBox="1"/>
          <p:nvPr/>
        </p:nvSpPr>
        <p:spPr>
          <a:xfrm>
            <a:off x="3710867" y="502343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Q 001"/>
          <p:cNvSpPr txBox="1"/>
          <p:nvPr/>
        </p:nvSpPr>
        <p:spPr>
          <a:xfrm>
            <a:off x="8261591" y="326559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S-&gt;"/>
          <p:cNvSpPr txBox="1"/>
          <p:nvPr/>
        </p:nvSpPr>
        <p:spPr>
          <a:xfrm>
            <a:off x="1470812" y="242088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-&gt;"/>
          <p:cNvSpPr txBox="1"/>
          <p:nvPr/>
        </p:nvSpPr>
        <p:spPr>
          <a:xfrm>
            <a:off x="1480455" y="562611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Blue"/>
          <p:cNvSpPr txBox="1"/>
          <p:nvPr/>
        </p:nvSpPr>
        <p:spPr>
          <a:xfrm>
            <a:off x="5036857" y="500458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Green"/>
          <p:cNvSpPr txBox="1"/>
          <p:nvPr/>
        </p:nvSpPr>
        <p:spPr>
          <a:xfrm>
            <a:off x="3689039" y="270892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3" name="Выход Q 000"/>
          <p:cNvSpPr txBox="1"/>
          <p:nvPr/>
        </p:nvSpPr>
        <p:spPr>
          <a:xfrm>
            <a:off x="3710867" y="502343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Q 101"/>
          <p:cNvSpPr txBox="1"/>
          <p:nvPr/>
        </p:nvSpPr>
        <p:spPr>
          <a:xfrm>
            <a:off x="8261591" y="373061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S-&gt;"/>
          <p:cNvSpPr txBox="1"/>
          <p:nvPr/>
        </p:nvSpPr>
        <p:spPr>
          <a:xfrm>
            <a:off x="1470812" y="242088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-&gt;"/>
          <p:cNvSpPr txBox="1"/>
          <p:nvPr/>
        </p:nvSpPr>
        <p:spPr>
          <a:xfrm>
            <a:off x="1480455" y="562611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Blue"/>
          <p:cNvSpPr txBox="1"/>
          <p:nvPr/>
        </p:nvSpPr>
        <p:spPr>
          <a:xfrm>
            <a:off x="5036857" y="500458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Green"/>
          <p:cNvSpPr txBox="1"/>
          <p:nvPr/>
        </p:nvSpPr>
        <p:spPr>
          <a:xfrm>
            <a:off x="3689039" y="270892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Выход Q 000"/>
          <p:cNvSpPr txBox="1"/>
          <p:nvPr/>
        </p:nvSpPr>
        <p:spPr>
          <a:xfrm>
            <a:off x="3710867" y="502343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Q 010"/>
          <p:cNvSpPr txBox="1"/>
          <p:nvPr/>
        </p:nvSpPr>
        <p:spPr>
          <a:xfrm>
            <a:off x="8261591" y="419562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S-&gt;"/>
          <p:cNvSpPr txBox="1"/>
          <p:nvPr/>
        </p:nvSpPr>
        <p:spPr>
          <a:xfrm>
            <a:off x="1470812" y="242088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-&gt;"/>
          <p:cNvSpPr txBox="1"/>
          <p:nvPr/>
        </p:nvSpPr>
        <p:spPr>
          <a:xfrm>
            <a:off x="1480455" y="562611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Blue"/>
          <p:cNvSpPr txBox="1"/>
          <p:nvPr/>
        </p:nvSpPr>
        <p:spPr>
          <a:xfrm>
            <a:off x="5036857" y="500458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Green"/>
          <p:cNvSpPr txBox="1"/>
          <p:nvPr/>
        </p:nvSpPr>
        <p:spPr>
          <a:xfrm>
            <a:off x="3689039" y="270892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Выход Q 000"/>
          <p:cNvSpPr txBox="1"/>
          <p:nvPr/>
        </p:nvSpPr>
        <p:spPr>
          <a:xfrm>
            <a:off x="3710867" y="502343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Q 010"/>
          <p:cNvSpPr txBox="1"/>
          <p:nvPr/>
        </p:nvSpPr>
        <p:spPr>
          <a:xfrm>
            <a:off x="8261591" y="4660647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6424639" y="5320458"/>
            <a:ext cx="2178712" cy="7499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endCxn id="32" idx="2"/>
          </p:cNvCxnSpPr>
          <p:nvPr/>
        </p:nvCxnSpPr>
        <p:spPr>
          <a:xfrm>
            <a:off x="6494781" y="5238874"/>
            <a:ext cx="1921004" cy="8315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Прямоугольная выноска 18"/>
          <p:cNvSpPr/>
          <p:nvPr/>
        </p:nvSpPr>
        <p:spPr>
          <a:xfrm>
            <a:off x="3864690" y="5713863"/>
            <a:ext cx="2499469" cy="606370"/>
          </a:xfrm>
          <a:prstGeom prst="wedgeRectCallout">
            <a:avLst>
              <a:gd name="adj1" fmla="val 60988"/>
              <a:gd name="adj2" fmla="val -9523"/>
            </a:avLst>
          </a:prstGeom>
          <a:solidFill>
            <a:srgbClr val="FFFF00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Устойчивая работа невозможна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0S0??????"/>
          <p:cNvSpPr/>
          <p:nvPr/>
        </p:nvSpPr>
        <p:spPr>
          <a:xfrm>
            <a:off x="6353429" y="2274654"/>
            <a:ext cx="612000" cy="10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0S0?????"/>
          <p:cNvSpPr/>
          <p:nvPr/>
        </p:nvSpPr>
        <p:spPr>
          <a:xfrm>
            <a:off x="8135938" y="2274654"/>
            <a:ext cx="612000" cy="10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0S1????"/>
          <p:cNvSpPr/>
          <p:nvPr/>
        </p:nvSpPr>
        <p:spPr>
          <a:xfrm>
            <a:off x="6353429" y="3249092"/>
            <a:ext cx="612000" cy="10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0S1????"/>
          <p:cNvSpPr/>
          <p:nvPr/>
        </p:nvSpPr>
        <p:spPr>
          <a:xfrm>
            <a:off x="8135938" y="3249092"/>
            <a:ext cx="612000" cy="10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0S0?????"/>
          <p:cNvSpPr/>
          <p:nvPr/>
        </p:nvSpPr>
        <p:spPr>
          <a:xfrm>
            <a:off x="4999577" y="3409841"/>
            <a:ext cx="4053811" cy="802478"/>
          </a:xfrm>
          <a:prstGeom prst="wedgeRectCallout">
            <a:avLst>
              <a:gd name="adj1" fmla="val 31420"/>
              <a:gd name="adj2" fmla="val -7676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R=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S=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0, триггер сохраняет исходное состояние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0S1????"/>
          <p:cNvSpPr/>
          <p:nvPr/>
        </p:nvSpPr>
        <p:spPr>
          <a:xfrm>
            <a:off x="4999577" y="4405886"/>
            <a:ext cx="4053811" cy="802478"/>
          </a:xfrm>
          <a:prstGeom prst="wedgeRectCallout">
            <a:avLst>
              <a:gd name="adj1" fmla="val 31420"/>
              <a:gd name="adj2" fmla="val -7676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происходит при значениях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R=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S=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1S0????"/>
          <p:cNvSpPr/>
          <p:nvPr/>
        </p:nvSpPr>
        <p:spPr>
          <a:xfrm>
            <a:off x="6349905" y="4185084"/>
            <a:ext cx="612000" cy="10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1S0????"/>
          <p:cNvSpPr/>
          <p:nvPr/>
        </p:nvSpPr>
        <p:spPr>
          <a:xfrm>
            <a:off x="8132414" y="4185084"/>
            <a:ext cx="612000" cy="10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1S0????"/>
          <p:cNvSpPr/>
          <p:nvPr/>
        </p:nvSpPr>
        <p:spPr>
          <a:xfrm>
            <a:off x="5020892" y="5318323"/>
            <a:ext cx="4053811" cy="802478"/>
          </a:xfrm>
          <a:prstGeom prst="wedgeRectCallout">
            <a:avLst>
              <a:gd name="adj1" fmla="val 31420"/>
              <a:gd name="adj2" fmla="val -7676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происходит при значениях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R=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S=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0069 C -0.02691 0.0007 -0.05608 -0.00139 -0.08299 0.00023 C -0.08542 -0.02639 -0.08472 -0.04884 -0.08715 -0.07361 L -0.32448 -0.24699 C -0.32396 -0.26921 -0.32014 -0.28935 -0.3191 -0.31042 C -0.28247 -0.30833 -0.23941 -0.31042 -0.20278 -0.30856 C -0.18594 -0.31759 -0.175 -0.32847 -0.15764 -0.3368 C -0.13038 -0.3368 -0.11042 -0.33171 -0.08247 -0.33171 C -0.08386 -0.31042 -0.08177 -0.28819 -0.08247 -0.26713 C -0.16215 -0.20486 -0.23993 -0.15116 -0.31927 -0.08981 C -0.31858 -0.07037 -0.32153 -0.04305 -0.32101 -0.0243 L -0.19584 -0.03032 L -0.15712 -0.00069 L 2.22222E-6 -0.00069 Z " pathEditMode="relative" rAng="0" ptsTypes="AAAAAAAAAAAAAA">
                                      <p:cBhvr>
                                        <p:cTn id="10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3" y="-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12362 -0.0018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9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-0.07534 -1.11111E-6 C -0.07552 -0.01898 -0.07569 -0.03796 -0.07604 -0.05671 L -0.34253 -0.24768 C -0.34218 -0.26782 -0.34149 -0.28773 -0.34097 -0.30764 L -0.2677 -0.30764 " pathEditMode="relative" rAng="0" ptsTypes="AAAAAA">
                                      <p:cBhvr>
                                        <p:cTn id="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35" y="-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0.07604 0.00092 C 0.07656 0.01829 0.07535 0.03657 0.07604 0.05463 L -0.20521 0.27106 C -0.20504 0.30046 -0.2059 0.33194 -0.20556 0.36042 C -0.17761 0.36134 -0.14948 0.35995 -0.12153 0.36111 " pathEditMode="relative" rAng="0" ptsTypes="AAAAAA">
                                      <p:cBhvr>
                                        <p:cTn id="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1805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0.12257 -3.7037E-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4496 -0.0027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2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96 -0.00278 L 0.49687 -0.3963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7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06736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12362 -0.00185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93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-0.07534 -1.11111E-6 C -0.07552 -0.01898 -0.07569 -0.03796 -0.07604 -0.05671 L -0.34253 -0.24768 C -0.34218 -0.26782 -0.34149 -0.28773 -0.34097 -0.30764 L -0.2677 -0.30764 " pathEditMode="relative" rAng="0" ptsTypes="AAAAAA">
                                      <p:cBhvr>
                                        <p:cTn id="1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35" y="-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0.07604 0.00092 C 0.07656 0.01829 0.07535 0.03657 0.07604 0.05463 L -0.20521 0.27106 C -0.20504 0.30046 -0.2059 0.33194 -0.20556 0.36042 C -0.17761 0.36134 -0.14948 0.35995 -0.12153 0.36111 " pathEditMode="relative" rAng="0" ptsTypes="AAAAAA">
                                      <p:cBhvr>
                                        <p:cTn id="1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18056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0.12257 -3.7037E-7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4496 -0.00278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96 -0.00278 L 0.49635 -0.32917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9" y="-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42" presetClass="pat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6736 L 2.77778E-6 0.13565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12362 -0.00185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9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-0.07534 -1.11111E-6 C -0.07552 -0.01898 -0.07569 -0.03796 -0.07604 -0.05671 L -0.34253 -0.24768 C -0.34218 -0.26782 -0.34149 -0.28773 -0.34097 -0.30764 L -0.2677 -0.30764 " pathEditMode="relative" rAng="0" ptsTypes="AAAAAA">
                                      <p:cBhvr>
                                        <p:cTn id="1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35" y="-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0.07604 0.00092 C 0.07656 0.01829 0.07535 0.03657 0.07604 0.05463 L -0.20521 0.27106 C -0.20504 0.30046 -0.2059 0.33194 -0.20556 0.36042 C -0.17761 0.36134 -0.14948 0.35995 -0.12153 0.36111 " pathEditMode="relative" rAng="0" ptsTypes="AAAAAA">
                                      <p:cBhvr>
                                        <p:cTn id="19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18056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0.12257 -3.7037E-7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4496 -0.00278 " pathEditMode="relative" rAng="0" ptsTypes="AA">
                                      <p:cBhvr>
                                        <p:cTn id="20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96 -0.00278 L 0.49635 -0.25509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9" y="-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500"/>
                            </p:stCondLst>
                            <p:childTnLst>
                              <p:par>
                                <p:cTn id="20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13564 L -0.00034 0.20902 " pathEditMode="relative" rAng="0" ptsTypes="AA">
                                      <p:cBhvr>
                                        <p:cTn id="2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12362 -0.00185 " pathEditMode="relative" rAng="0" ptsTypes="AA">
                                      <p:cBhvr>
                                        <p:cTn id="2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93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-0.07534 -1.11111E-6 C -0.07552 -0.01898 -0.07569 -0.03796 -0.07604 -0.05671 L -0.34253 -0.24768 C -0.34218 -0.26782 -0.34149 -0.28773 -0.34097 -0.30764 L -0.2677 -0.30764 " pathEditMode="relative" rAng="0" ptsTypes="AAAAAA">
                                      <p:cBhvr>
                                        <p:cTn id="23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35" y="-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0.07604 0.00092 C 0.07656 0.01829 0.07535 0.03657 0.07604 0.05463 L -0.20521 0.27106 C -0.20504 0.30046 -0.2059 0.33194 -0.20556 0.36042 C -0.17761 0.36134 -0.14948 0.35995 -0.12153 0.36111 " pathEditMode="relative" rAng="0" ptsTypes="AAAAAA">
                                      <p:cBhvr>
                                        <p:cTn id="2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18056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0.12257 -3.7037E-7 " pathEditMode="relative" rAng="0" ptsTypes="AA">
                                      <p:cBhvr>
                                        <p:cTn id="2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4496 -0.00278 " pathEditMode="relative" rAng="0" ptsTypes="AA">
                                      <p:cBhvr>
                                        <p:cTn id="2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96 -0.00278 L 0.49653 -0.19074 " pathEditMode="relative" rAng="0" ptsTypes="AA">
                                      <p:cBhvr>
                                        <p:cTn id="2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9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5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2" presetClass="pat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20902 L -0.00034 0.27731 " pathEditMode="relative" rAng="0" ptsTypes="AA">
                                      <p:cBhvr>
                                        <p:cTn id="2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0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12362 -0.00185 " pathEditMode="relative" rAng="0" ptsTypes="AA">
                                      <p:cBhvr>
                                        <p:cTn id="29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93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-0.07534 -1.11111E-6 C -0.07552 -0.01898 -0.07569 -0.03796 -0.07604 -0.05671 L -0.34253 -0.24768 C -0.34218 -0.26782 -0.34149 -0.28773 -0.34097 -0.30764 L -0.2677 -0.30764 " pathEditMode="relative" rAng="0" ptsTypes="AAAAAA">
                                      <p:cBhvr>
                                        <p:cTn id="30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35" y="-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0.07604 0.00092 C 0.07656 0.01829 0.07535 0.03657 0.07604 0.05463 L -0.20521 0.27106 C -0.20504 0.30046 -0.2059 0.33194 -0.20556 0.36042 C -0.17761 0.36134 -0.14948 0.35995 -0.12153 0.36111 " pathEditMode="relative" rAng="0" ptsTypes="AAAAAA">
                                      <p:cBhvr>
                                        <p:cTn id="3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18056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0.12257 -3.7037E-7 " pathEditMode="relative" rAng="0" ptsTypes="AA">
                                      <p:cBhvr>
                                        <p:cTn id="3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4496 -0.00278 " pathEditMode="relative" rAng="0" ptsTypes="AA">
                                      <p:cBhvr>
                                        <p:cTn id="3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00"/>
                            </p:stCondLst>
                            <p:childTnLst>
                              <p:par>
                                <p:cTn id="326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96 -0.00278 L 0.49635 -0.11829 " pathEditMode="relative" rAng="0" ptsTypes="AA">
                                      <p:cBhvr>
                                        <p:cTn id="3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9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500"/>
                            </p:stCondLst>
                            <p:childTnLst>
                              <p:par>
                                <p:cTn id="32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pat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27731 L -4.44444E-6 0.34282 " pathEditMode="relative" rAng="0" ptsTypes="AA">
                                      <p:cBhvr>
                                        <p:cTn id="3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0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00"/>
                            </p:stCondLst>
                            <p:childTnLst>
                              <p:par>
                                <p:cTn id="3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12362 -0.00185 " pathEditMode="relative" rAng="0" ptsTypes="AA">
                                      <p:cBhvr>
                                        <p:cTn id="3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93"/>
                                    </p:animMotion>
                                  </p:childTnLst>
                                </p:cTn>
                              </p:par>
                              <p:par>
                                <p:cTn id="35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-0.07534 -1.11111E-6 C -0.07552 -0.01898 -0.07569 -0.03796 -0.07604 -0.05671 L -0.34253 -0.24768 C -0.34218 -0.26782 -0.34149 -0.28773 -0.34097 -0.30764 L -0.2677 -0.30764 " pathEditMode="relative" rAng="0" ptsTypes="AAAAAA">
                                      <p:cBhvr>
                                        <p:cTn id="35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35" y="-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0.07604 0.00092 C 0.07656 0.01829 0.07535 0.03657 0.07604 0.05463 L -0.20521 0.27106 C -0.20504 0.30046 -0.2059 0.33194 -0.20556 0.36042 C -0.17761 0.36134 -0.14948 0.35995 -0.12153 0.36111 " pathEditMode="relative" rAng="0" ptsTypes="AAAAAA">
                                      <p:cBhvr>
                                        <p:cTn id="3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18056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0.12257 -3.7037E-7 " pathEditMode="relative" rAng="0" ptsTypes="AA">
                                      <p:cBhvr>
                                        <p:cTn id="36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4496 -0.00278 " pathEditMode="relative" rAng="0" ptsTypes="AA">
                                      <p:cBhvr>
                                        <p:cTn id="37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000"/>
                            </p:stCondLst>
                            <p:childTnLst>
                              <p:par>
                                <p:cTn id="378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96 -0.00278 L 0.49496 -0.05625 " pathEditMode="relative" rAng="0" ptsTypes="AA">
                                      <p:cBhvr>
                                        <p:cTn id="3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500"/>
                            </p:stCondLst>
                            <p:childTnLst>
                              <p:par>
                                <p:cTn id="38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500"/>
                            </p:stCondLst>
                            <p:childTnLst>
                              <p:par>
                                <p:cTn id="3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  <p:bldP spid="44" grpId="0"/>
      <p:bldP spid="44" grpId="1"/>
      <p:bldP spid="44" grpId="2"/>
      <p:bldP spid="49" grpId="0"/>
      <p:bldP spid="49" grpId="1"/>
      <p:bldP spid="49" grpId="2"/>
      <p:bldP spid="33" grpId="0" animBg="1"/>
      <p:bldP spid="33" grpId="1" animBg="1"/>
      <p:bldP spid="43" grpId="0" animBg="1"/>
      <p:bldP spid="43" grpId="1" animBg="1"/>
      <p:bldP spid="4" grpId="0" animBg="1"/>
      <p:bldP spid="38" grpId="0" animBg="1"/>
      <p:bldP spid="38" grpId="1" animBg="1"/>
      <p:bldP spid="42" grpId="0" animBg="1"/>
      <p:bldP spid="42" grpId="1" animBg="1"/>
      <p:bldP spid="5" grpId="0" animBg="1"/>
      <p:bldP spid="5" grpId="1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  <p:bldP spid="5" grpId="11" animBg="1"/>
      <p:bldP spid="48" grpId="0"/>
      <p:bldP spid="48" grpId="1"/>
      <p:bldP spid="48" grpId="2"/>
      <p:bldP spid="53" grpId="0"/>
      <p:bldP spid="53" grpId="1"/>
      <p:bldP spid="53" grpId="2"/>
      <p:bldP spid="55" grpId="0"/>
      <p:bldP spid="55" grpId="1"/>
      <p:bldP spid="55" grpId="4"/>
      <p:bldP spid="55" grpId="5"/>
      <p:bldP spid="56" grpId="0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59" grpId="2"/>
      <p:bldP spid="60" grpId="0"/>
      <p:bldP spid="60" grpId="1"/>
      <p:bldP spid="60" grpId="2"/>
      <p:bldP spid="61" grpId="0"/>
      <p:bldP spid="61" grpId="1"/>
      <p:bldP spid="61" grpId="2"/>
      <p:bldP spid="61" grpId="3"/>
      <p:bldP spid="62" grpId="0"/>
      <p:bldP spid="63" grpId="0"/>
      <p:bldP spid="63" grpId="1"/>
      <p:bldP spid="63" grpId="2"/>
      <p:bldP spid="64" grpId="0"/>
      <p:bldP spid="64" grpId="1"/>
      <p:bldP spid="64" grpId="2"/>
      <p:bldP spid="65" grpId="0"/>
      <p:bldP spid="65" grpId="1"/>
      <p:bldP spid="65" grpId="2"/>
      <p:bldP spid="66" grpId="0"/>
      <p:bldP spid="66" grpId="1"/>
      <p:bldP spid="66" grpId="2"/>
      <p:bldP spid="67" grpId="0"/>
      <p:bldP spid="67" grpId="1"/>
      <p:bldP spid="67" grpId="2"/>
      <p:bldP spid="67" grpId="3"/>
      <p:bldP spid="68" grpId="0"/>
      <p:bldP spid="69" grpId="0"/>
      <p:bldP spid="69" grpId="1"/>
      <p:bldP spid="69" grpId="2"/>
      <p:bldP spid="70" grpId="0"/>
      <p:bldP spid="70" grpId="1"/>
      <p:bldP spid="70" grpId="2"/>
      <p:bldP spid="71" grpId="0"/>
      <p:bldP spid="71" grpId="1"/>
      <p:bldP spid="71" grpId="2"/>
      <p:bldP spid="72" grpId="0"/>
      <p:bldP spid="72" grpId="1"/>
      <p:bldP spid="72" grpId="2"/>
      <p:bldP spid="73" grpId="0"/>
      <p:bldP spid="73" grpId="1"/>
      <p:bldP spid="73" grpId="2"/>
      <p:bldP spid="73" grpId="3"/>
      <p:bldP spid="74" grpId="0"/>
      <p:bldP spid="75" grpId="0"/>
      <p:bldP spid="75" grpId="1"/>
      <p:bldP spid="75" grpId="2"/>
      <p:bldP spid="76" grpId="0"/>
      <p:bldP spid="76" grpId="1"/>
      <p:bldP spid="76" grpId="2"/>
      <p:bldP spid="77" grpId="0"/>
      <p:bldP spid="77" grpId="1"/>
      <p:bldP spid="77" grpId="2"/>
      <p:bldP spid="78" grpId="0"/>
      <p:bldP spid="78" grpId="1"/>
      <p:bldP spid="78" grpId="2"/>
      <p:bldP spid="79" grpId="0"/>
      <p:bldP spid="79" grpId="1"/>
      <p:bldP spid="79" grpId="2"/>
      <p:bldP spid="79" grpId="3"/>
      <p:bldP spid="80" grpId="0"/>
      <p:bldP spid="81" grpId="0"/>
      <p:bldP spid="81" grpId="1"/>
      <p:bldP spid="81" grpId="2"/>
      <p:bldP spid="82" grpId="0"/>
      <p:bldP spid="82" grpId="1"/>
      <p:bldP spid="82" grpId="2"/>
      <p:bldP spid="83" grpId="0"/>
      <p:bldP spid="83" grpId="1"/>
      <p:bldP spid="83" grpId="2"/>
      <p:bldP spid="84" grpId="0"/>
      <p:bldP spid="84" grpId="1"/>
      <p:bldP spid="84" grpId="2"/>
      <p:bldP spid="85" grpId="0"/>
      <p:bldP spid="85" grpId="1"/>
      <p:bldP spid="85" grpId="2"/>
      <p:bldP spid="85" grpId="3"/>
      <p:bldP spid="86" grpId="0"/>
      <p:bldP spid="19" grpId="0" animBg="1"/>
      <p:bldP spid="13" grpId="0" animBg="1"/>
      <p:bldP spid="13" grpId="1" animBg="1"/>
      <p:bldP spid="87" grpId="0" animBg="1"/>
      <p:bldP spid="87" grpId="1" animBg="1"/>
      <p:bldP spid="89" grpId="0" animBg="1"/>
      <p:bldP spid="89" grpId="1" animBg="1"/>
      <p:bldP spid="91" grpId="0" animBg="1"/>
      <p:bldP spid="91" grpId="1" animBg="1"/>
      <p:bldP spid="8" grpId="0" animBg="1"/>
      <p:bldP spid="8" grpId="1" animBg="1"/>
      <p:bldP spid="88" grpId="0" animBg="1"/>
      <p:bldP spid="88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557770" y="3783587"/>
            <a:ext cx="4319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Триггер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для хранения информации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опера-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тивной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памяти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внутренних регистрах компьютера.   Память содержит миллионы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триггеров. </a:t>
            </a: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98278"/>
              </p:ext>
            </p:extLst>
          </p:nvPr>
        </p:nvGraphicFramePr>
        <p:xfrm>
          <a:off x="642910" y="1016000"/>
          <a:ext cx="825026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5058">
                  <a:extLst>
                    <a:ext uri="{9D8B030D-6E8A-4147-A177-3AD203B41FA5}">
                      <a16:colId xmlns:a16="http://schemas.microsoft.com/office/drawing/2014/main" xmlns="" val="20548391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139214319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3135621563"/>
                    </a:ext>
                  </a:extLst>
                </a:gridCol>
                <a:gridCol w="1764890">
                  <a:extLst>
                    <a:ext uri="{9D8B030D-6E8A-4147-A177-3AD203B41FA5}">
                      <a16:colId xmlns:a16="http://schemas.microsoft.com/office/drawing/2014/main" xmlns="" val="3755765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Режим работы триггера 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Вход</a:t>
                      </a:r>
                      <a:r>
                        <a:rPr lang="ru-RU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(</a:t>
                      </a: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сброс)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Вход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(установка)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Состояние триггера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352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Хранение предыдущего состояния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226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Установка</a:t>
                      </a:r>
                      <a:r>
                        <a:rPr lang="ru-RU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триггера в 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602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Установка триггера в 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6628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Запрещенное состояние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Недопустимо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52207192"/>
                  </a:ext>
                </a:extLst>
              </a:tr>
            </a:tbl>
          </a:graphicData>
        </a:graphic>
      </p:graphicFrame>
      <p:grpSp>
        <p:nvGrpSpPr>
          <p:cNvPr id="27" name="Схема триггера"/>
          <p:cNvGrpSpPr/>
          <p:nvPr/>
        </p:nvGrpSpPr>
        <p:grpSpPr>
          <a:xfrm>
            <a:off x="642910" y="3797639"/>
            <a:ext cx="3820892" cy="2657860"/>
            <a:chOff x="969851" y="2607228"/>
            <a:chExt cx="4833194" cy="3362030"/>
          </a:xfrm>
        </p:grpSpPr>
        <p:cxnSp>
          <p:nvCxnSpPr>
            <p:cNvPr id="28" name="Не Q"/>
            <p:cNvCxnSpPr>
              <a:stCxn id="35" idx="1"/>
              <a:endCxn id="42" idx="6"/>
            </p:cNvCxnSpPr>
            <p:nvPr/>
          </p:nvCxnSpPr>
          <p:spPr>
            <a:xfrm flipH="1">
              <a:off x="3770348" y="3088358"/>
              <a:ext cx="1485865" cy="25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Вход S"/>
            <p:cNvCxnSpPr/>
            <p:nvPr/>
          </p:nvCxnSpPr>
          <p:spPr>
            <a:xfrm flipH="1">
              <a:off x="1552158" y="2823253"/>
              <a:ext cx="13643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Зеленая R - не Q"/>
            <p:cNvSpPr/>
            <p:nvPr/>
          </p:nvSpPr>
          <p:spPr>
            <a:xfrm>
              <a:off x="2225401" y="3109902"/>
              <a:ext cx="2170615" cy="2113278"/>
            </a:xfrm>
            <a:custGeom>
              <a:avLst/>
              <a:gdLst>
                <a:gd name="connsiteX0" fmla="*/ 1692322 w 1692322"/>
                <a:gd name="connsiteY0" fmla="*/ 0 h 1378424"/>
                <a:gd name="connsiteX1" fmla="*/ 1692322 w 1692322"/>
                <a:gd name="connsiteY1" fmla="*/ 573206 h 1378424"/>
                <a:gd name="connsiteX2" fmla="*/ 0 w 1692322"/>
                <a:gd name="connsiteY2" fmla="*/ 968991 h 1378424"/>
                <a:gd name="connsiteX3" fmla="*/ 0 w 1692322"/>
                <a:gd name="connsiteY3" fmla="*/ 1378424 h 1378424"/>
                <a:gd name="connsiteX0" fmla="*/ 1692322 w 1692322"/>
                <a:gd name="connsiteY0" fmla="*/ 0 h 1351128"/>
                <a:gd name="connsiteX1" fmla="*/ 1692322 w 1692322"/>
                <a:gd name="connsiteY1" fmla="*/ 573206 h 1351128"/>
                <a:gd name="connsiteX2" fmla="*/ 0 w 1692322"/>
                <a:gd name="connsiteY2" fmla="*/ 968991 h 1351128"/>
                <a:gd name="connsiteX3" fmla="*/ 382137 w 1692322"/>
                <a:gd name="connsiteY3" fmla="*/ 1351128 h 1351128"/>
                <a:gd name="connsiteX0" fmla="*/ 2006221 w 2006221"/>
                <a:gd name="connsiteY0" fmla="*/ 0 h 1364776"/>
                <a:gd name="connsiteX1" fmla="*/ 2006221 w 2006221"/>
                <a:gd name="connsiteY1" fmla="*/ 573206 h 1364776"/>
                <a:gd name="connsiteX2" fmla="*/ 0 w 2006221"/>
                <a:gd name="connsiteY2" fmla="*/ 1364776 h 1364776"/>
                <a:gd name="connsiteX3" fmla="*/ 696036 w 2006221"/>
                <a:gd name="connsiteY3" fmla="*/ 1351128 h 1364776"/>
                <a:gd name="connsiteX0" fmla="*/ 2006221 w 2006221"/>
                <a:gd name="connsiteY0" fmla="*/ 0 h 1364776"/>
                <a:gd name="connsiteX1" fmla="*/ 2006221 w 2006221"/>
                <a:gd name="connsiteY1" fmla="*/ 573206 h 1364776"/>
                <a:gd name="connsiteX2" fmla="*/ 1078791 w 2006221"/>
                <a:gd name="connsiteY2" fmla="*/ 928892 h 1364776"/>
                <a:gd name="connsiteX3" fmla="*/ 0 w 2006221"/>
                <a:gd name="connsiteY3" fmla="*/ 1364776 h 1364776"/>
                <a:gd name="connsiteX4" fmla="*/ 696036 w 2006221"/>
                <a:gd name="connsiteY4" fmla="*/ 1351128 h 1364776"/>
                <a:gd name="connsiteX0" fmla="*/ 2006221 w 2006221"/>
                <a:gd name="connsiteY0" fmla="*/ 0 h 1364776"/>
                <a:gd name="connsiteX1" fmla="*/ 2006221 w 2006221"/>
                <a:gd name="connsiteY1" fmla="*/ 573206 h 1364776"/>
                <a:gd name="connsiteX2" fmla="*/ 259926 w 2006221"/>
                <a:gd name="connsiteY2" fmla="*/ 942540 h 1364776"/>
                <a:gd name="connsiteX3" fmla="*/ 0 w 2006221"/>
                <a:gd name="connsiteY3" fmla="*/ 1364776 h 1364776"/>
                <a:gd name="connsiteX4" fmla="*/ 696036 w 2006221"/>
                <a:gd name="connsiteY4" fmla="*/ 1351128 h 1364776"/>
                <a:gd name="connsiteX0" fmla="*/ 2006221 w 2006221"/>
                <a:gd name="connsiteY0" fmla="*/ 0 h 1514901"/>
                <a:gd name="connsiteX1" fmla="*/ 2006221 w 2006221"/>
                <a:gd name="connsiteY1" fmla="*/ 573206 h 1514901"/>
                <a:gd name="connsiteX2" fmla="*/ 259926 w 2006221"/>
                <a:gd name="connsiteY2" fmla="*/ 942540 h 1514901"/>
                <a:gd name="connsiteX3" fmla="*/ 0 w 2006221"/>
                <a:gd name="connsiteY3" fmla="*/ 1364776 h 1514901"/>
                <a:gd name="connsiteX4" fmla="*/ 709684 w 2006221"/>
                <a:gd name="connsiteY4" fmla="*/ 1514901 h 1514901"/>
                <a:gd name="connsiteX0" fmla="*/ 1842448 w 1842448"/>
                <a:gd name="connsiteY0" fmla="*/ 0 h 1514901"/>
                <a:gd name="connsiteX1" fmla="*/ 1842448 w 1842448"/>
                <a:gd name="connsiteY1" fmla="*/ 573206 h 1514901"/>
                <a:gd name="connsiteX2" fmla="*/ 96153 w 1842448"/>
                <a:gd name="connsiteY2" fmla="*/ 942540 h 1514901"/>
                <a:gd name="connsiteX3" fmla="*/ 0 w 1842448"/>
                <a:gd name="connsiteY3" fmla="*/ 1487606 h 1514901"/>
                <a:gd name="connsiteX4" fmla="*/ 545911 w 1842448"/>
                <a:gd name="connsiteY4" fmla="*/ 1514901 h 1514901"/>
                <a:gd name="connsiteX0" fmla="*/ 1842448 w 1842448"/>
                <a:gd name="connsiteY0" fmla="*/ 0 h 1487606"/>
                <a:gd name="connsiteX1" fmla="*/ 1842448 w 1842448"/>
                <a:gd name="connsiteY1" fmla="*/ 573206 h 1487606"/>
                <a:gd name="connsiteX2" fmla="*/ 96153 w 1842448"/>
                <a:gd name="connsiteY2" fmla="*/ 942540 h 1487606"/>
                <a:gd name="connsiteX3" fmla="*/ 0 w 1842448"/>
                <a:gd name="connsiteY3" fmla="*/ 1487606 h 1487606"/>
                <a:gd name="connsiteX4" fmla="*/ 612586 w 1842448"/>
                <a:gd name="connsiteY4" fmla="*/ 1476801 h 1487606"/>
                <a:gd name="connsiteX0" fmla="*/ 1782123 w 1782123"/>
                <a:gd name="connsiteY0" fmla="*/ 0 h 1481256"/>
                <a:gd name="connsiteX1" fmla="*/ 1782123 w 1782123"/>
                <a:gd name="connsiteY1" fmla="*/ 573206 h 1481256"/>
                <a:gd name="connsiteX2" fmla="*/ 35828 w 1782123"/>
                <a:gd name="connsiteY2" fmla="*/ 942540 h 1481256"/>
                <a:gd name="connsiteX3" fmla="*/ 0 w 1782123"/>
                <a:gd name="connsiteY3" fmla="*/ 1481256 h 1481256"/>
                <a:gd name="connsiteX4" fmla="*/ 552261 w 1782123"/>
                <a:gd name="connsiteY4" fmla="*/ 1476801 h 1481256"/>
                <a:gd name="connsiteX0" fmla="*/ 1782123 w 1782123"/>
                <a:gd name="connsiteY0" fmla="*/ 0 h 1481256"/>
                <a:gd name="connsiteX1" fmla="*/ 1782123 w 1782123"/>
                <a:gd name="connsiteY1" fmla="*/ 573206 h 1481256"/>
                <a:gd name="connsiteX2" fmla="*/ 7253 w 1782123"/>
                <a:gd name="connsiteY2" fmla="*/ 1101290 h 1481256"/>
                <a:gd name="connsiteX3" fmla="*/ 0 w 1782123"/>
                <a:gd name="connsiteY3" fmla="*/ 1481256 h 1481256"/>
                <a:gd name="connsiteX4" fmla="*/ 552261 w 1782123"/>
                <a:gd name="connsiteY4" fmla="*/ 1476801 h 1481256"/>
                <a:gd name="connsiteX0" fmla="*/ 1787570 w 1787570"/>
                <a:gd name="connsiteY0" fmla="*/ 0 h 1481256"/>
                <a:gd name="connsiteX1" fmla="*/ 1787570 w 1787570"/>
                <a:gd name="connsiteY1" fmla="*/ 573206 h 1481256"/>
                <a:gd name="connsiteX2" fmla="*/ 0 w 1787570"/>
                <a:gd name="connsiteY2" fmla="*/ 1133040 h 1481256"/>
                <a:gd name="connsiteX3" fmla="*/ 5447 w 1787570"/>
                <a:gd name="connsiteY3" fmla="*/ 1481256 h 1481256"/>
                <a:gd name="connsiteX4" fmla="*/ 557708 w 1787570"/>
                <a:gd name="connsiteY4" fmla="*/ 1476801 h 1481256"/>
                <a:gd name="connsiteX0" fmla="*/ 1784395 w 1784395"/>
                <a:gd name="connsiteY0" fmla="*/ 0 h 1481256"/>
                <a:gd name="connsiteX1" fmla="*/ 1784395 w 1784395"/>
                <a:gd name="connsiteY1" fmla="*/ 573206 h 1481256"/>
                <a:gd name="connsiteX2" fmla="*/ 0 w 1784395"/>
                <a:gd name="connsiteY2" fmla="*/ 1133040 h 1481256"/>
                <a:gd name="connsiteX3" fmla="*/ 2272 w 1784395"/>
                <a:gd name="connsiteY3" fmla="*/ 1481256 h 1481256"/>
                <a:gd name="connsiteX4" fmla="*/ 554533 w 1784395"/>
                <a:gd name="connsiteY4" fmla="*/ 1476801 h 1481256"/>
                <a:gd name="connsiteX0" fmla="*/ 1555795 w 1784395"/>
                <a:gd name="connsiteY0" fmla="*/ 0 h 1481256"/>
                <a:gd name="connsiteX1" fmla="*/ 1784395 w 1784395"/>
                <a:gd name="connsiteY1" fmla="*/ 573206 h 1481256"/>
                <a:gd name="connsiteX2" fmla="*/ 0 w 1784395"/>
                <a:gd name="connsiteY2" fmla="*/ 1133040 h 1481256"/>
                <a:gd name="connsiteX3" fmla="*/ 2272 w 1784395"/>
                <a:gd name="connsiteY3" fmla="*/ 1481256 h 1481256"/>
                <a:gd name="connsiteX4" fmla="*/ 554533 w 1784395"/>
                <a:gd name="connsiteY4" fmla="*/ 1476801 h 1481256"/>
                <a:gd name="connsiteX0" fmla="*/ 1555795 w 1555795"/>
                <a:gd name="connsiteY0" fmla="*/ 0 h 1481256"/>
                <a:gd name="connsiteX1" fmla="*/ 1555795 w 1555795"/>
                <a:gd name="connsiteY1" fmla="*/ 484306 h 1481256"/>
                <a:gd name="connsiteX2" fmla="*/ 0 w 1555795"/>
                <a:gd name="connsiteY2" fmla="*/ 1133040 h 1481256"/>
                <a:gd name="connsiteX3" fmla="*/ 2272 w 1555795"/>
                <a:gd name="connsiteY3" fmla="*/ 1481256 h 1481256"/>
                <a:gd name="connsiteX4" fmla="*/ 554533 w 1555795"/>
                <a:gd name="connsiteY4" fmla="*/ 1476801 h 1481256"/>
                <a:gd name="connsiteX0" fmla="*/ 1555795 w 1949495"/>
                <a:gd name="connsiteY0" fmla="*/ 0 h 1481256"/>
                <a:gd name="connsiteX1" fmla="*/ 1949495 w 1949495"/>
                <a:gd name="connsiteY1" fmla="*/ 484306 h 1481256"/>
                <a:gd name="connsiteX2" fmla="*/ 0 w 1949495"/>
                <a:gd name="connsiteY2" fmla="*/ 1133040 h 1481256"/>
                <a:gd name="connsiteX3" fmla="*/ 2272 w 1949495"/>
                <a:gd name="connsiteY3" fmla="*/ 1481256 h 1481256"/>
                <a:gd name="connsiteX4" fmla="*/ 554533 w 1949495"/>
                <a:gd name="connsiteY4" fmla="*/ 1476801 h 1481256"/>
                <a:gd name="connsiteX0" fmla="*/ 1911395 w 1949495"/>
                <a:gd name="connsiteY0" fmla="*/ 0 h 1481256"/>
                <a:gd name="connsiteX1" fmla="*/ 1949495 w 1949495"/>
                <a:gd name="connsiteY1" fmla="*/ 484306 h 1481256"/>
                <a:gd name="connsiteX2" fmla="*/ 0 w 1949495"/>
                <a:gd name="connsiteY2" fmla="*/ 1133040 h 1481256"/>
                <a:gd name="connsiteX3" fmla="*/ 2272 w 1949495"/>
                <a:gd name="connsiteY3" fmla="*/ 1481256 h 1481256"/>
                <a:gd name="connsiteX4" fmla="*/ 554533 w 1949495"/>
                <a:gd name="connsiteY4" fmla="*/ 1476801 h 1481256"/>
                <a:gd name="connsiteX0" fmla="*/ 2165395 w 2203495"/>
                <a:gd name="connsiteY0" fmla="*/ 0 h 1481256"/>
                <a:gd name="connsiteX1" fmla="*/ 2203495 w 2203495"/>
                <a:gd name="connsiteY1" fmla="*/ 484306 h 1481256"/>
                <a:gd name="connsiteX2" fmla="*/ 0 w 2203495"/>
                <a:gd name="connsiteY2" fmla="*/ 1158440 h 1481256"/>
                <a:gd name="connsiteX3" fmla="*/ 256272 w 2203495"/>
                <a:gd name="connsiteY3" fmla="*/ 1481256 h 1481256"/>
                <a:gd name="connsiteX4" fmla="*/ 808533 w 2203495"/>
                <a:gd name="connsiteY4" fmla="*/ 1476801 h 1481256"/>
                <a:gd name="connsiteX0" fmla="*/ 2165395 w 2203495"/>
                <a:gd name="connsiteY0" fmla="*/ 0 h 1532056"/>
                <a:gd name="connsiteX1" fmla="*/ 2203495 w 2203495"/>
                <a:gd name="connsiteY1" fmla="*/ 484306 h 1532056"/>
                <a:gd name="connsiteX2" fmla="*/ 0 w 2203495"/>
                <a:gd name="connsiteY2" fmla="*/ 1158440 h 1532056"/>
                <a:gd name="connsiteX3" fmla="*/ 2272 w 2203495"/>
                <a:gd name="connsiteY3" fmla="*/ 1532056 h 1532056"/>
                <a:gd name="connsiteX4" fmla="*/ 808533 w 2203495"/>
                <a:gd name="connsiteY4" fmla="*/ 1476801 h 1532056"/>
                <a:gd name="connsiteX0" fmla="*/ 2217782 w 2217782"/>
                <a:gd name="connsiteY0" fmla="*/ 0 h 1536819"/>
                <a:gd name="connsiteX1" fmla="*/ 2203495 w 2217782"/>
                <a:gd name="connsiteY1" fmla="*/ 489069 h 1536819"/>
                <a:gd name="connsiteX2" fmla="*/ 0 w 2217782"/>
                <a:gd name="connsiteY2" fmla="*/ 1163203 h 1536819"/>
                <a:gd name="connsiteX3" fmla="*/ 2272 w 2217782"/>
                <a:gd name="connsiteY3" fmla="*/ 1536819 h 1536819"/>
                <a:gd name="connsiteX4" fmla="*/ 808533 w 2217782"/>
                <a:gd name="connsiteY4" fmla="*/ 1481564 h 1536819"/>
                <a:gd name="connsiteX0" fmla="*/ 2198732 w 2203495"/>
                <a:gd name="connsiteY0" fmla="*/ 0 h 1536819"/>
                <a:gd name="connsiteX1" fmla="*/ 2203495 w 2203495"/>
                <a:gd name="connsiteY1" fmla="*/ 489069 h 1536819"/>
                <a:gd name="connsiteX2" fmla="*/ 0 w 2203495"/>
                <a:gd name="connsiteY2" fmla="*/ 1163203 h 1536819"/>
                <a:gd name="connsiteX3" fmla="*/ 2272 w 2203495"/>
                <a:gd name="connsiteY3" fmla="*/ 1536819 h 1536819"/>
                <a:gd name="connsiteX4" fmla="*/ 808533 w 2203495"/>
                <a:gd name="connsiteY4" fmla="*/ 1481564 h 1536819"/>
                <a:gd name="connsiteX0" fmla="*/ 2198732 w 2203495"/>
                <a:gd name="connsiteY0" fmla="*/ 0 h 1536819"/>
                <a:gd name="connsiteX1" fmla="*/ 2203495 w 2203495"/>
                <a:gd name="connsiteY1" fmla="*/ 489069 h 1536819"/>
                <a:gd name="connsiteX2" fmla="*/ 0 w 2203495"/>
                <a:gd name="connsiteY2" fmla="*/ 1163203 h 1536819"/>
                <a:gd name="connsiteX3" fmla="*/ 2272 w 2203495"/>
                <a:gd name="connsiteY3" fmla="*/ 1536819 h 1536819"/>
                <a:gd name="connsiteX4" fmla="*/ 808533 w 2203495"/>
                <a:gd name="connsiteY4" fmla="*/ 1481564 h 1536819"/>
                <a:gd name="connsiteX0" fmla="*/ 2208257 w 2208468"/>
                <a:gd name="connsiteY0" fmla="*/ 0 h 1536819"/>
                <a:gd name="connsiteX1" fmla="*/ 2203495 w 2208468"/>
                <a:gd name="connsiteY1" fmla="*/ 489069 h 1536819"/>
                <a:gd name="connsiteX2" fmla="*/ 0 w 2208468"/>
                <a:gd name="connsiteY2" fmla="*/ 1163203 h 1536819"/>
                <a:gd name="connsiteX3" fmla="*/ 2272 w 2208468"/>
                <a:gd name="connsiteY3" fmla="*/ 1536819 h 1536819"/>
                <a:gd name="connsiteX4" fmla="*/ 808533 w 2208468"/>
                <a:gd name="connsiteY4" fmla="*/ 1481564 h 1536819"/>
                <a:gd name="connsiteX0" fmla="*/ 2206046 w 2206257"/>
                <a:gd name="connsiteY0" fmla="*/ 0 h 1536819"/>
                <a:gd name="connsiteX1" fmla="*/ 2201284 w 2206257"/>
                <a:gd name="connsiteY1" fmla="*/ 489069 h 1536819"/>
                <a:gd name="connsiteX2" fmla="*/ 35889 w 2206257"/>
                <a:gd name="connsiteY2" fmla="*/ 1106053 h 1536819"/>
                <a:gd name="connsiteX3" fmla="*/ 61 w 2206257"/>
                <a:gd name="connsiteY3" fmla="*/ 1536819 h 1536819"/>
                <a:gd name="connsiteX4" fmla="*/ 806322 w 2206257"/>
                <a:gd name="connsiteY4" fmla="*/ 1481564 h 1536819"/>
                <a:gd name="connsiteX0" fmla="*/ 2170157 w 2170368"/>
                <a:gd name="connsiteY0" fmla="*/ 0 h 1536819"/>
                <a:gd name="connsiteX1" fmla="*/ 2165395 w 2170368"/>
                <a:gd name="connsiteY1" fmla="*/ 489069 h 1536819"/>
                <a:gd name="connsiteX2" fmla="*/ 0 w 2170368"/>
                <a:gd name="connsiteY2" fmla="*/ 1106053 h 1536819"/>
                <a:gd name="connsiteX3" fmla="*/ 7035 w 2170368"/>
                <a:gd name="connsiteY3" fmla="*/ 1536819 h 1536819"/>
                <a:gd name="connsiteX4" fmla="*/ 770433 w 2170368"/>
                <a:gd name="connsiteY4" fmla="*/ 1481564 h 1536819"/>
                <a:gd name="connsiteX0" fmla="*/ 2170157 w 2170368"/>
                <a:gd name="connsiteY0" fmla="*/ 0 h 1536819"/>
                <a:gd name="connsiteX1" fmla="*/ 2165395 w 2170368"/>
                <a:gd name="connsiteY1" fmla="*/ 489069 h 1536819"/>
                <a:gd name="connsiteX2" fmla="*/ 0 w 2170368"/>
                <a:gd name="connsiteY2" fmla="*/ 1106053 h 1536819"/>
                <a:gd name="connsiteX3" fmla="*/ 7035 w 2170368"/>
                <a:gd name="connsiteY3" fmla="*/ 1536819 h 1536819"/>
                <a:gd name="connsiteX4" fmla="*/ 713283 w 2170368"/>
                <a:gd name="connsiteY4" fmla="*/ 1381551 h 1536819"/>
                <a:gd name="connsiteX0" fmla="*/ 2170157 w 2170368"/>
                <a:gd name="connsiteY0" fmla="*/ 0 h 1381551"/>
                <a:gd name="connsiteX1" fmla="*/ 2165395 w 2170368"/>
                <a:gd name="connsiteY1" fmla="*/ 489069 h 1381551"/>
                <a:gd name="connsiteX2" fmla="*/ 0 w 2170368"/>
                <a:gd name="connsiteY2" fmla="*/ 1106053 h 1381551"/>
                <a:gd name="connsiteX3" fmla="*/ 16560 w 2170368"/>
                <a:gd name="connsiteY3" fmla="*/ 1360607 h 1381551"/>
                <a:gd name="connsiteX4" fmla="*/ 713283 w 2170368"/>
                <a:gd name="connsiteY4" fmla="*/ 1381551 h 1381551"/>
                <a:gd name="connsiteX0" fmla="*/ 2177614 w 2177825"/>
                <a:gd name="connsiteY0" fmla="*/ 0 h 1389182"/>
                <a:gd name="connsiteX1" fmla="*/ 2172852 w 2177825"/>
                <a:gd name="connsiteY1" fmla="*/ 489069 h 1389182"/>
                <a:gd name="connsiteX2" fmla="*/ 7457 w 2177825"/>
                <a:gd name="connsiteY2" fmla="*/ 1106053 h 1389182"/>
                <a:gd name="connsiteX3" fmla="*/ 205 w 2177825"/>
                <a:gd name="connsiteY3" fmla="*/ 1389182 h 1389182"/>
                <a:gd name="connsiteX4" fmla="*/ 720740 w 2177825"/>
                <a:gd name="connsiteY4" fmla="*/ 1381551 h 1389182"/>
                <a:gd name="connsiteX0" fmla="*/ 2177614 w 2177825"/>
                <a:gd name="connsiteY0" fmla="*/ 0 h 1384420"/>
                <a:gd name="connsiteX1" fmla="*/ 2172852 w 2177825"/>
                <a:gd name="connsiteY1" fmla="*/ 489069 h 1384420"/>
                <a:gd name="connsiteX2" fmla="*/ 7457 w 2177825"/>
                <a:gd name="connsiteY2" fmla="*/ 1106053 h 1384420"/>
                <a:gd name="connsiteX3" fmla="*/ 205 w 2177825"/>
                <a:gd name="connsiteY3" fmla="*/ 1384420 h 1384420"/>
                <a:gd name="connsiteX4" fmla="*/ 720740 w 2177825"/>
                <a:gd name="connsiteY4" fmla="*/ 1381551 h 1384420"/>
                <a:gd name="connsiteX0" fmla="*/ 2172988 w 2173199"/>
                <a:gd name="connsiteY0" fmla="*/ 0 h 1384420"/>
                <a:gd name="connsiteX1" fmla="*/ 2168226 w 2173199"/>
                <a:gd name="connsiteY1" fmla="*/ 489069 h 1384420"/>
                <a:gd name="connsiteX2" fmla="*/ 2831 w 2173199"/>
                <a:gd name="connsiteY2" fmla="*/ 1106053 h 1384420"/>
                <a:gd name="connsiteX3" fmla="*/ 341 w 2173199"/>
                <a:gd name="connsiteY3" fmla="*/ 1384420 h 1384420"/>
                <a:gd name="connsiteX4" fmla="*/ 716114 w 2173199"/>
                <a:gd name="connsiteY4" fmla="*/ 1381551 h 1384420"/>
                <a:gd name="connsiteX0" fmla="*/ 2170157 w 2170368"/>
                <a:gd name="connsiteY0" fmla="*/ 0 h 1384420"/>
                <a:gd name="connsiteX1" fmla="*/ 2165395 w 2170368"/>
                <a:gd name="connsiteY1" fmla="*/ 489069 h 1384420"/>
                <a:gd name="connsiteX2" fmla="*/ 0 w 2170368"/>
                <a:gd name="connsiteY2" fmla="*/ 1106053 h 1384420"/>
                <a:gd name="connsiteX3" fmla="*/ 2272 w 2170368"/>
                <a:gd name="connsiteY3" fmla="*/ 1384420 h 1384420"/>
                <a:gd name="connsiteX4" fmla="*/ 713283 w 2170368"/>
                <a:gd name="connsiteY4" fmla="*/ 1381551 h 1384420"/>
                <a:gd name="connsiteX0" fmla="*/ 2170157 w 2174920"/>
                <a:gd name="connsiteY0" fmla="*/ 0 h 1384420"/>
                <a:gd name="connsiteX1" fmla="*/ 2174920 w 2174920"/>
                <a:gd name="connsiteY1" fmla="*/ 303331 h 1384420"/>
                <a:gd name="connsiteX2" fmla="*/ 0 w 2174920"/>
                <a:gd name="connsiteY2" fmla="*/ 1106053 h 1384420"/>
                <a:gd name="connsiteX3" fmla="*/ 2272 w 2174920"/>
                <a:gd name="connsiteY3" fmla="*/ 1384420 h 1384420"/>
                <a:gd name="connsiteX4" fmla="*/ 713283 w 2174920"/>
                <a:gd name="connsiteY4" fmla="*/ 1381551 h 1384420"/>
                <a:gd name="connsiteX0" fmla="*/ 2170157 w 2170615"/>
                <a:gd name="connsiteY0" fmla="*/ 0 h 1384420"/>
                <a:gd name="connsiteX1" fmla="*/ 2170157 w 2170615"/>
                <a:gd name="connsiteY1" fmla="*/ 303331 h 1384420"/>
                <a:gd name="connsiteX2" fmla="*/ 0 w 2170615"/>
                <a:gd name="connsiteY2" fmla="*/ 1106053 h 1384420"/>
                <a:gd name="connsiteX3" fmla="*/ 2272 w 2170615"/>
                <a:gd name="connsiteY3" fmla="*/ 1384420 h 1384420"/>
                <a:gd name="connsiteX4" fmla="*/ 713283 w 2170615"/>
                <a:gd name="connsiteY4" fmla="*/ 1381551 h 1384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615" h="1384420">
                  <a:moveTo>
                    <a:pt x="2170157" y="0"/>
                  </a:moveTo>
                  <a:cubicBezTo>
                    <a:pt x="2171745" y="163023"/>
                    <a:pt x="2168569" y="140308"/>
                    <a:pt x="2170157" y="303331"/>
                  </a:cubicBezTo>
                  <a:lnTo>
                    <a:pt x="0" y="1106053"/>
                  </a:lnTo>
                  <a:cubicBezTo>
                    <a:pt x="1816" y="1222125"/>
                    <a:pt x="456" y="1268348"/>
                    <a:pt x="2272" y="1384420"/>
                  </a:cubicBezTo>
                  <a:lnTo>
                    <a:pt x="713283" y="1381551"/>
                  </a:lnTo>
                </a:path>
              </a:pathLst>
            </a:custGeom>
            <a:ln w="19050" cap="rnd">
              <a:solidFill>
                <a:srgbClr val="00660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Синяя Q-S"/>
            <p:cNvSpPr/>
            <p:nvPr/>
          </p:nvSpPr>
          <p:spPr>
            <a:xfrm flipV="1">
              <a:off x="2191046" y="3275344"/>
              <a:ext cx="2170615" cy="2113278"/>
            </a:xfrm>
            <a:custGeom>
              <a:avLst/>
              <a:gdLst>
                <a:gd name="connsiteX0" fmla="*/ 1692322 w 1692322"/>
                <a:gd name="connsiteY0" fmla="*/ 0 h 1378424"/>
                <a:gd name="connsiteX1" fmla="*/ 1692322 w 1692322"/>
                <a:gd name="connsiteY1" fmla="*/ 573206 h 1378424"/>
                <a:gd name="connsiteX2" fmla="*/ 0 w 1692322"/>
                <a:gd name="connsiteY2" fmla="*/ 968991 h 1378424"/>
                <a:gd name="connsiteX3" fmla="*/ 0 w 1692322"/>
                <a:gd name="connsiteY3" fmla="*/ 1378424 h 1378424"/>
                <a:gd name="connsiteX0" fmla="*/ 1692322 w 1692322"/>
                <a:gd name="connsiteY0" fmla="*/ 0 h 1351128"/>
                <a:gd name="connsiteX1" fmla="*/ 1692322 w 1692322"/>
                <a:gd name="connsiteY1" fmla="*/ 573206 h 1351128"/>
                <a:gd name="connsiteX2" fmla="*/ 0 w 1692322"/>
                <a:gd name="connsiteY2" fmla="*/ 968991 h 1351128"/>
                <a:gd name="connsiteX3" fmla="*/ 382137 w 1692322"/>
                <a:gd name="connsiteY3" fmla="*/ 1351128 h 1351128"/>
                <a:gd name="connsiteX0" fmla="*/ 2006221 w 2006221"/>
                <a:gd name="connsiteY0" fmla="*/ 0 h 1364776"/>
                <a:gd name="connsiteX1" fmla="*/ 2006221 w 2006221"/>
                <a:gd name="connsiteY1" fmla="*/ 573206 h 1364776"/>
                <a:gd name="connsiteX2" fmla="*/ 0 w 2006221"/>
                <a:gd name="connsiteY2" fmla="*/ 1364776 h 1364776"/>
                <a:gd name="connsiteX3" fmla="*/ 696036 w 2006221"/>
                <a:gd name="connsiteY3" fmla="*/ 1351128 h 1364776"/>
                <a:gd name="connsiteX0" fmla="*/ 2006221 w 2006221"/>
                <a:gd name="connsiteY0" fmla="*/ 0 h 1364776"/>
                <a:gd name="connsiteX1" fmla="*/ 2006221 w 2006221"/>
                <a:gd name="connsiteY1" fmla="*/ 573206 h 1364776"/>
                <a:gd name="connsiteX2" fmla="*/ 1078791 w 2006221"/>
                <a:gd name="connsiteY2" fmla="*/ 928892 h 1364776"/>
                <a:gd name="connsiteX3" fmla="*/ 0 w 2006221"/>
                <a:gd name="connsiteY3" fmla="*/ 1364776 h 1364776"/>
                <a:gd name="connsiteX4" fmla="*/ 696036 w 2006221"/>
                <a:gd name="connsiteY4" fmla="*/ 1351128 h 1364776"/>
                <a:gd name="connsiteX0" fmla="*/ 2006221 w 2006221"/>
                <a:gd name="connsiteY0" fmla="*/ 0 h 1364776"/>
                <a:gd name="connsiteX1" fmla="*/ 2006221 w 2006221"/>
                <a:gd name="connsiteY1" fmla="*/ 573206 h 1364776"/>
                <a:gd name="connsiteX2" fmla="*/ 259926 w 2006221"/>
                <a:gd name="connsiteY2" fmla="*/ 942540 h 1364776"/>
                <a:gd name="connsiteX3" fmla="*/ 0 w 2006221"/>
                <a:gd name="connsiteY3" fmla="*/ 1364776 h 1364776"/>
                <a:gd name="connsiteX4" fmla="*/ 696036 w 2006221"/>
                <a:gd name="connsiteY4" fmla="*/ 1351128 h 1364776"/>
                <a:gd name="connsiteX0" fmla="*/ 2006221 w 2006221"/>
                <a:gd name="connsiteY0" fmla="*/ 0 h 1514901"/>
                <a:gd name="connsiteX1" fmla="*/ 2006221 w 2006221"/>
                <a:gd name="connsiteY1" fmla="*/ 573206 h 1514901"/>
                <a:gd name="connsiteX2" fmla="*/ 259926 w 2006221"/>
                <a:gd name="connsiteY2" fmla="*/ 942540 h 1514901"/>
                <a:gd name="connsiteX3" fmla="*/ 0 w 2006221"/>
                <a:gd name="connsiteY3" fmla="*/ 1364776 h 1514901"/>
                <a:gd name="connsiteX4" fmla="*/ 709684 w 2006221"/>
                <a:gd name="connsiteY4" fmla="*/ 1514901 h 1514901"/>
                <a:gd name="connsiteX0" fmla="*/ 1842448 w 1842448"/>
                <a:gd name="connsiteY0" fmla="*/ 0 h 1514901"/>
                <a:gd name="connsiteX1" fmla="*/ 1842448 w 1842448"/>
                <a:gd name="connsiteY1" fmla="*/ 573206 h 1514901"/>
                <a:gd name="connsiteX2" fmla="*/ 96153 w 1842448"/>
                <a:gd name="connsiteY2" fmla="*/ 942540 h 1514901"/>
                <a:gd name="connsiteX3" fmla="*/ 0 w 1842448"/>
                <a:gd name="connsiteY3" fmla="*/ 1487606 h 1514901"/>
                <a:gd name="connsiteX4" fmla="*/ 545911 w 1842448"/>
                <a:gd name="connsiteY4" fmla="*/ 1514901 h 1514901"/>
                <a:gd name="connsiteX0" fmla="*/ 1842448 w 1842448"/>
                <a:gd name="connsiteY0" fmla="*/ 0 h 1487606"/>
                <a:gd name="connsiteX1" fmla="*/ 1842448 w 1842448"/>
                <a:gd name="connsiteY1" fmla="*/ 573206 h 1487606"/>
                <a:gd name="connsiteX2" fmla="*/ 96153 w 1842448"/>
                <a:gd name="connsiteY2" fmla="*/ 942540 h 1487606"/>
                <a:gd name="connsiteX3" fmla="*/ 0 w 1842448"/>
                <a:gd name="connsiteY3" fmla="*/ 1487606 h 1487606"/>
                <a:gd name="connsiteX4" fmla="*/ 612586 w 1842448"/>
                <a:gd name="connsiteY4" fmla="*/ 1476801 h 1487606"/>
                <a:gd name="connsiteX0" fmla="*/ 1782123 w 1782123"/>
                <a:gd name="connsiteY0" fmla="*/ 0 h 1481256"/>
                <a:gd name="connsiteX1" fmla="*/ 1782123 w 1782123"/>
                <a:gd name="connsiteY1" fmla="*/ 573206 h 1481256"/>
                <a:gd name="connsiteX2" fmla="*/ 35828 w 1782123"/>
                <a:gd name="connsiteY2" fmla="*/ 942540 h 1481256"/>
                <a:gd name="connsiteX3" fmla="*/ 0 w 1782123"/>
                <a:gd name="connsiteY3" fmla="*/ 1481256 h 1481256"/>
                <a:gd name="connsiteX4" fmla="*/ 552261 w 1782123"/>
                <a:gd name="connsiteY4" fmla="*/ 1476801 h 1481256"/>
                <a:gd name="connsiteX0" fmla="*/ 1782123 w 1782123"/>
                <a:gd name="connsiteY0" fmla="*/ 0 h 1481256"/>
                <a:gd name="connsiteX1" fmla="*/ 1782123 w 1782123"/>
                <a:gd name="connsiteY1" fmla="*/ 573206 h 1481256"/>
                <a:gd name="connsiteX2" fmla="*/ 7253 w 1782123"/>
                <a:gd name="connsiteY2" fmla="*/ 1101290 h 1481256"/>
                <a:gd name="connsiteX3" fmla="*/ 0 w 1782123"/>
                <a:gd name="connsiteY3" fmla="*/ 1481256 h 1481256"/>
                <a:gd name="connsiteX4" fmla="*/ 552261 w 1782123"/>
                <a:gd name="connsiteY4" fmla="*/ 1476801 h 1481256"/>
                <a:gd name="connsiteX0" fmla="*/ 1787570 w 1787570"/>
                <a:gd name="connsiteY0" fmla="*/ 0 h 1481256"/>
                <a:gd name="connsiteX1" fmla="*/ 1787570 w 1787570"/>
                <a:gd name="connsiteY1" fmla="*/ 573206 h 1481256"/>
                <a:gd name="connsiteX2" fmla="*/ 0 w 1787570"/>
                <a:gd name="connsiteY2" fmla="*/ 1133040 h 1481256"/>
                <a:gd name="connsiteX3" fmla="*/ 5447 w 1787570"/>
                <a:gd name="connsiteY3" fmla="*/ 1481256 h 1481256"/>
                <a:gd name="connsiteX4" fmla="*/ 557708 w 1787570"/>
                <a:gd name="connsiteY4" fmla="*/ 1476801 h 1481256"/>
                <a:gd name="connsiteX0" fmla="*/ 1784395 w 1784395"/>
                <a:gd name="connsiteY0" fmla="*/ 0 h 1481256"/>
                <a:gd name="connsiteX1" fmla="*/ 1784395 w 1784395"/>
                <a:gd name="connsiteY1" fmla="*/ 573206 h 1481256"/>
                <a:gd name="connsiteX2" fmla="*/ 0 w 1784395"/>
                <a:gd name="connsiteY2" fmla="*/ 1133040 h 1481256"/>
                <a:gd name="connsiteX3" fmla="*/ 2272 w 1784395"/>
                <a:gd name="connsiteY3" fmla="*/ 1481256 h 1481256"/>
                <a:gd name="connsiteX4" fmla="*/ 554533 w 1784395"/>
                <a:gd name="connsiteY4" fmla="*/ 1476801 h 1481256"/>
                <a:gd name="connsiteX0" fmla="*/ 1555795 w 1784395"/>
                <a:gd name="connsiteY0" fmla="*/ 0 h 1481256"/>
                <a:gd name="connsiteX1" fmla="*/ 1784395 w 1784395"/>
                <a:gd name="connsiteY1" fmla="*/ 573206 h 1481256"/>
                <a:gd name="connsiteX2" fmla="*/ 0 w 1784395"/>
                <a:gd name="connsiteY2" fmla="*/ 1133040 h 1481256"/>
                <a:gd name="connsiteX3" fmla="*/ 2272 w 1784395"/>
                <a:gd name="connsiteY3" fmla="*/ 1481256 h 1481256"/>
                <a:gd name="connsiteX4" fmla="*/ 554533 w 1784395"/>
                <a:gd name="connsiteY4" fmla="*/ 1476801 h 1481256"/>
                <a:gd name="connsiteX0" fmla="*/ 1555795 w 1555795"/>
                <a:gd name="connsiteY0" fmla="*/ 0 h 1481256"/>
                <a:gd name="connsiteX1" fmla="*/ 1555795 w 1555795"/>
                <a:gd name="connsiteY1" fmla="*/ 484306 h 1481256"/>
                <a:gd name="connsiteX2" fmla="*/ 0 w 1555795"/>
                <a:gd name="connsiteY2" fmla="*/ 1133040 h 1481256"/>
                <a:gd name="connsiteX3" fmla="*/ 2272 w 1555795"/>
                <a:gd name="connsiteY3" fmla="*/ 1481256 h 1481256"/>
                <a:gd name="connsiteX4" fmla="*/ 554533 w 1555795"/>
                <a:gd name="connsiteY4" fmla="*/ 1476801 h 1481256"/>
                <a:gd name="connsiteX0" fmla="*/ 1555795 w 1949495"/>
                <a:gd name="connsiteY0" fmla="*/ 0 h 1481256"/>
                <a:gd name="connsiteX1" fmla="*/ 1949495 w 1949495"/>
                <a:gd name="connsiteY1" fmla="*/ 484306 h 1481256"/>
                <a:gd name="connsiteX2" fmla="*/ 0 w 1949495"/>
                <a:gd name="connsiteY2" fmla="*/ 1133040 h 1481256"/>
                <a:gd name="connsiteX3" fmla="*/ 2272 w 1949495"/>
                <a:gd name="connsiteY3" fmla="*/ 1481256 h 1481256"/>
                <a:gd name="connsiteX4" fmla="*/ 554533 w 1949495"/>
                <a:gd name="connsiteY4" fmla="*/ 1476801 h 1481256"/>
                <a:gd name="connsiteX0" fmla="*/ 1911395 w 1949495"/>
                <a:gd name="connsiteY0" fmla="*/ 0 h 1481256"/>
                <a:gd name="connsiteX1" fmla="*/ 1949495 w 1949495"/>
                <a:gd name="connsiteY1" fmla="*/ 484306 h 1481256"/>
                <a:gd name="connsiteX2" fmla="*/ 0 w 1949495"/>
                <a:gd name="connsiteY2" fmla="*/ 1133040 h 1481256"/>
                <a:gd name="connsiteX3" fmla="*/ 2272 w 1949495"/>
                <a:gd name="connsiteY3" fmla="*/ 1481256 h 1481256"/>
                <a:gd name="connsiteX4" fmla="*/ 554533 w 1949495"/>
                <a:gd name="connsiteY4" fmla="*/ 1476801 h 1481256"/>
                <a:gd name="connsiteX0" fmla="*/ 2165395 w 2203495"/>
                <a:gd name="connsiteY0" fmla="*/ 0 h 1481256"/>
                <a:gd name="connsiteX1" fmla="*/ 2203495 w 2203495"/>
                <a:gd name="connsiteY1" fmla="*/ 484306 h 1481256"/>
                <a:gd name="connsiteX2" fmla="*/ 0 w 2203495"/>
                <a:gd name="connsiteY2" fmla="*/ 1158440 h 1481256"/>
                <a:gd name="connsiteX3" fmla="*/ 256272 w 2203495"/>
                <a:gd name="connsiteY3" fmla="*/ 1481256 h 1481256"/>
                <a:gd name="connsiteX4" fmla="*/ 808533 w 2203495"/>
                <a:gd name="connsiteY4" fmla="*/ 1476801 h 1481256"/>
                <a:gd name="connsiteX0" fmla="*/ 2165395 w 2203495"/>
                <a:gd name="connsiteY0" fmla="*/ 0 h 1532056"/>
                <a:gd name="connsiteX1" fmla="*/ 2203495 w 2203495"/>
                <a:gd name="connsiteY1" fmla="*/ 484306 h 1532056"/>
                <a:gd name="connsiteX2" fmla="*/ 0 w 2203495"/>
                <a:gd name="connsiteY2" fmla="*/ 1158440 h 1532056"/>
                <a:gd name="connsiteX3" fmla="*/ 2272 w 2203495"/>
                <a:gd name="connsiteY3" fmla="*/ 1532056 h 1532056"/>
                <a:gd name="connsiteX4" fmla="*/ 808533 w 2203495"/>
                <a:gd name="connsiteY4" fmla="*/ 1476801 h 1532056"/>
                <a:gd name="connsiteX0" fmla="*/ 2217782 w 2217782"/>
                <a:gd name="connsiteY0" fmla="*/ 0 h 1536819"/>
                <a:gd name="connsiteX1" fmla="*/ 2203495 w 2217782"/>
                <a:gd name="connsiteY1" fmla="*/ 489069 h 1536819"/>
                <a:gd name="connsiteX2" fmla="*/ 0 w 2217782"/>
                <a:gd name="connsiteY2" fmla="*/ 1163203 h 1536819"/>
                <a:gd name="connsiteX3" fmla="*/ 2272 w 2217782"/>
                <a:gd name="connsiteY3" fmla="*/ 1536819 h 1536819"/>
                <a:gd name="connsiteX4" fmla="*/ 808533 w 2217782"/>
                <a:gd name="connsiteY4" fmla="*/ 1481564 h 1536819"/>
                <a:gd name="connsiteX0" fmla="*/ 2198732 w 2203495"/>
                <a:gd name="connsiteY0" fmla="*/ 0 h 1536819"/>
                <a:gd name="connsiteX1" fmla="*/ 2203495 w 2203495"/>
                <a:gd name="connsiteY1" fmla="*/ 489069 h 1536819"/>
                <a:gd name="connsiteX2" fmla="*/ 0 w 2203495"/>
                <a:gd name="connsiteY2" fmla="*/ 1163203 h 1536819"/>
                <a:gd name="connsiteX3" fmla="*/ 2272 w 2203495"/>
                <a:gd name="connsiteY3" fmla="*/ 1536819 h 1536819"/>
                <a:gd name="connsiteX4" fmla="*/ 808533 w 2203495"/>
                <a:gd name="connsiteY4" fmla="*/ 1481564 h 1536819"/>
                <a:gd name="connsiteX0" fmla="*/ 2198732 w 2203495"/>
                <a:gd name="connsiteY0" fmla="*/ 0 h 1536819"/>
                <a:gd name="connsiteX1" fmla="*/ 2203495 w 2203495"/>
                <a:gd name="connsiteY1" fmla="*/ 489069 h 1536819"/>
                <a:gd name="connsiteX2" fmla="*/ 0 w 2203495"/>
                <a:gd name="connsiteY2" fmla="*/ 1163203 h 1536819"/>
                <a:gd name="connsiteX3" fmla="*/ 2272 w 2203495"/>
                <a:gd name="connsiteY3" fmla="*/ 1536819 h 1536819"/>
                <a:gd name="connsiteX4" fmla="*/ 808533 w 2203495"/>
                <a:gd name="connsiteY4" fmla="*/ 1481564 h 1536819"/>
                <a:gd name="connsiteX0" fmla="*/ 2208257 w 2208468"/>
                <a:gd name="connsiteY0" fmla="*/ 0 h 1536819"/>
                <a:gd name="connsiteX1" fmla="*/ 2203495 w 2208468"/>
                <a:gd name="connsiteY1" fmla="*/ 489069 h 1536819"/>
                <a:gd name="connsiteX2" fmla="*/ 0 w 2208468"/>
                <a:gd name="connsiteY2" fmla="*/ 1163203 h 1536819"/>
                <a:gd name="connsiteX3" fmla="*/ 2272 w 2208468"/>
                <a:gd name="connsiteY3" fmla="*/ 1536819 h 1536819"/>
                <a:gd name="connsiteX4" fmla="*/ 808533 w 2208468"/>
                <a:gd name="connsiteY4" fmla="*/ 1481564 h 1536819"/>
                <a:gd name="connsiteX0" fmla="*/ 2206046 w 2206257"/>
                <a:gd name="connsiteY0" fmla="*/ 0 h 1536819"/>
                <a:gd name="connsiteX1" fmla="*/ 2201284 w 2206257"/>
                <a:gd name="connsiteY1" fmla="*/ 489069 h 1536819"/>
                <a:gd name="connsiteX2" fmla="*/ 35889 w 2206257"/>
                <a:gd name="connsiteY2" fmla="*/ 1106053 h 1536819"/>
                <a:gd name="connsiteX3" fmla="*/ 61 w 2206257"/>
                <a:gd name="connsiteY3" fmla="*/ 1536819 h 1536819"/>
                <a:gd name="connsiteX4" fmla="*/ 806322 w 2206257"/>
                <a:gd name="connsiteY4" fmla="*/ 1481564 h 1536819"/>
                <a:gd name="connsiteX0" fmla="*/ 2170157 w 2170368"/>
                <a:gd name="connsiteY0" fmla="*/ 0 h 1536819"/>
                <a:gd name="connsiteX1" fmla="*/ 2165395 w 2170368"/>
                <a:gd name="connsiteY1" fmla="*/ 489069 h 1536819"/>
                <a:gd name="connsiteX2" fmla="*/ 0 w 2170368"/>
                <a:gd name="connsiteY2" fmla="*/ 1106053 h 1536819"/>
                <a:gd name="connsiteX3" fmla="*/ 7035 w 2170368"/>
                <a:gd name="connsiteY3" fmla="*/ 1536819 h 1536819"/>
                <a:gd name="connsiteX4" fmla="*/ 770433 w 2170368"/>
                <a:gd name="connsiteY4" fmla="*/ 1481564 h 1536819"/>
                <a:gd name="connsiteX0" fmla="*/ 2170157 w 2170368"/>
                <a:gd name="connsiteY0" fmla="*/ 0 h 1536819"/>
                <a:gd name="connsiteX1" fmla="*/ 2165395 w 2170368"/>
                <a:gd name="connsiteY1" fmla="*/ 489069 h 1536819"/>
                <a:gd name="connsiteX2" fmla="*/ 0 w 2170368"/>
                <a:gd name="connsiteY2" fmla="*/ 1106053 h 1536819"/>
                <a:gd name="connsiteX3" fmla="*/ 7035 w 2170368"/>
                <a:gd name="connsiteY3" fmla="*/ 1536819 h 1536819"/>
                <a:gd name="connsiteX4" fmla="*/ 713283 w 2170368"/>
                <a:gd name="connsiteY4" fmla="*/ 1381551 h 1536819"/>
                <a:gd name="connsiteX0" fmla="*/ 2170157 w 2170368"/>
                <a:gd name="connsiteY0" fmla="*/ 0 h 1381551"/>
                <a:gd name="connsiteX1" fmla="*/ 2165395 w 2170368"/>
                <a:gd name="connsiteY1" fmla="*/ 489069 h 1381551"/>
                <a:gd name="connsiteX2" fmla="*/ 0 w 2170368"/>
                <a:gd name="connsiteY2" fmla="*/ 1106053 h 1381551"/>
                <a:gd name="connsiteX3" fmla="*/ 16560 w 2170368"/>
                <a:gd name="connsiteY3" fmla="*/ 1360607 h 1381551"/>
                <a:gd name="connsiteX4" fmla="*/ 713283 w 2170368"/>
                <a:gd name="connsiteY4" fmla="*/ 1381551 h 1381551"/>
                <a:gd name="connsiteX0" fmla="*/ 2177614 w 2177825"/>
                <a:gd name="connsiteY0" fmla="*/ 0 h 1389182"/>
                <a:gd name="connsiteX1" fmla="*/ 2172852 w 2177825"/>
                <a:gd name="connsiteY1" fmla="*/ 489069 h 1389182"/>
                <a:gd name="connsiteX2" fmla="*/ 7457 w 2177825"/>
                <a:gd name="connsiteY2" fmla="*/ 1106053 h 1389182"/>
                <a:gd name="connsiteX3" fmla="*/ 205 w 2177825"/>
                <a:gd name="connsiteY3" fmla="*/ 1389182 h 1389182"/>
                <a:gd name="connsiteX4" fmla="*/ 720740 w 2177825"/>
                <a:gd name="connsiteY4" fmla="*/ 1381551 h 1389182"/>
                <a:gd name="connsiteX0" fmla="*/ 2177614 w 2177825"/>
                <a:gd name="connsiteY0" fmla="*/ 0 h 1384420"/>
                <a:gd name="connsiteX1" fmla="*/ 2172852 w 2177825"/>
                <a:gd name="connsiteY1" fmla="*/ 489069 h 1384420"/>
                <a:gd name="connsiteX2" fmla="*/ 7457 w 2177825"/>
                <a:gd name="connsiteY2" fmla="*/ 1106053 h 1384420"/>
                <a:gd name="connsiteX3" fmla="*/ 205 w 2177825"/>
                <a:gd name="connsiteY3" fmla="*/ 1384420 h 1384420"/>
                <a:gd name="connsiteX4" fmla="*/ 720740 w 2177825"/>
                <a:gd name="connsiteY4" fmla="*/ 1381551 h 1384420"/>
                <a:gd name="connsiteX0" fmla="*/ 2172988 w 2173199"/>
                <a:gd name="connsiteY0" fmla="*/ 0 h 1384420"/>
                <a:gd name="connsiteX1" fmla="*/ 2168226 w 2173199"/>
                <a:gd name="connsiteY1" fmla="*/ 489069 h 1384420"/>
                <a:gd name="connsiteX2" fmla="*/ 2831 w 2173199"/>
                <a:gd name="connsiteY2" fmla="*/ 1106053 h 1384420"/>
                <a:gd name="connsiteX3" fmla="*/ 341 w 2173199"/>
                <a:gd name="connsiteY3" fmla="*/ 1384420 h 1384420"/>
                <a:gd name="connsiteX4" fmla="*/ 716114 w 2173199"/>
                <a:gd name="connsiteY4" fmla="*/ 1381551 h 1384420"/>
                <a:gd name="connsiteX0" fmla="*/ 2170157 w 2170368"/>
                <a:gd name="connsiteY0" fmla="*/ 0 h 1384420"/>
                <a:gd name="connsiteX1" fmla="*/ 2165395 w 2170368"/>
                <a:gd name="connsiteY1" fmla="*/ 489069 h 1384420"/>
                <a:gd name="connsiteX2" fmla="*/ 0 w 2170368"/>
                <a:gd name="connsiteY2" fmla="*/ 1106053 h 1384420"/>
                <a:gd name="connsiteX3" fmla="*/ 2272 w 2170368"/>
                <a:gd name="connsiteY3" fmla="*/ 1384420 h 1384420"/>
                <a:gd name="connsiteX4" fmla="*/ 713283 w 2170368"/>
                <a:gd name="connsiteY4" fmla="*/ 1381551 h 1384420"/>
                <a:gd name="connsiteX0" fmla="*/ 2170157 w 2174920"/>
                <a:gd name="connsiteY0" fmla="*/ 0 h 1384420"/>
                <a:gd name="connsiteX1" fmla="*/ 2174920 w 2174920"/>
                <a:gd name="connsiteY1" fmla="*/ 303331 h 1384420"/>
                <a:gd name="connsiteX2" fmla="*/ 0 w 2174920"/>
                <a:gd name="connsiteY2" fmla="*/ 1106053 h 1384420"/>
                <a:gd name="connsiteX3" fmla="*/ 2272 w 2174920"/>
                <a:gd name="connsiteY3" fmla="*/ 1384420 h 1384420"/>
                <a:gd name="connsiteX4" fmla="*/ 713283 w 2174920"/>
                <a:gd name="connsiteY4" fmla="*/ 1381551 h 1384420"/>
                <a:gd name="connsiteX0" fmla="*/ 2170157 w 2170615"/>
                <a:gd name="connsiteY0" fmla="*/ 0 h 1384420"/>
                <a:gd name="connsiteX1" fmla="*/ 2170157 w 2170615"/>
                <a:gd name="connsiteY1" fmla="*/ 303331 h 1384420"/>
                <a:gd name="connsiteX2" fmla="*/ 0 w 2170615"/>
                <a:gd name="connsiteY2" fmla="*/ 1106053 h 1384420"/>
                <a:gd name="connsiteX3" fmla="*/ 2272 w 2170615"/>
                <a:gd name="connsiteY3" fmla="*/ 1384420 h 1384420"/>
                <a:gd name="connsiteX4" fmla="*/ 713283 w 2170615"/>
                <a:gd name="connsiteY4" fmla="*/ 1381551 h 1384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615" h="1384420">
                  <a:moveTo>
                    <a:pt x="2170157" y="0"/>
                  </a:moveTo>
                  <a:cubicBezTo>
                    <a:pt x="2171745" y="163023"/>
                    <a:pt x="2168569" y="140308"/>
                    <a:pt x="2170157" y="303331"/>
                  </a:cubicBezTo>
                  <a:lnTo>
                    <a:pt x="0" y="1106053"/>
                  </a:lnTo>
                  <a:cubicBezTo>
                    <a:pt x="1816" y="1222125"/>
                    <a:pt x="456" y="1268348"/>
                    <a:pt x="2272" y="1384420"/>
                  </a:cubicBezTo>
                  <a:lnTo>
                    <a:pt x="713283" y="1381551"/>
                  </a:lnTo>
                </a:path>
              </a:pathLst>
            </a:custGeom>
            <a:ln w="19050" cap="rnd">
              <a:solidFill>
                <a:srgbClr val="000099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R"/>
            <p:cNvSpPr txBox="1"/>
            <p:nvPr/>
          </p:nvSpPr>
          <p:spPr>
            <a:xfrm>
              <a:off x="996686" y="5481247"/>
              <a:ext cx="439720" cy="4880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S"/>
            <p:cNvSpPr txBox="1"/>
            <p:nvPr/>
          </p:nvSpPr>
          <p:spPr>
            <a:xfrm>
              <a:off x="969851" y="2612180"/>
              <a:ext cx="421564" cy="4880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Q"/>
            <p:cNvSpPr txBox="1"/>
            <p:nvPr/>
          </p:nvSpPr>
          <p:spPr>
            <a:xfrm>
              <a:off x="5304232" y="5158337"/>
              <a:ext cx="457875" cy="4880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не Q"/>
                <p:cNvSpPr txBox="1"/>
                <p:nvPr/>
              </p:nvSpPr>
              <p:spPr>
                <a:xfrm>
                  <a:off x="5256212" y="2813161"/>
                  <a:ext cx="546833" cy="55039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200" i="0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Q</m:t>
                            </m:r>
                          </m:e>
                        </m:bar>
                      </m:oMath>
                    </m:oMathPara>
                  </a14:m>
                  <a:endParaRPr lang="ru-RU" sz="2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не Q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12" y="2813161"/>
                  <a:ext cx="546833" cy="5503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Выход не Q"/>
            <p:cNvCxnSpPr/>
            <p:nvPr/>
          </p:nvCxnSpPr>
          <p:spPr>
            <a:xfrm flipH="1">
              <a:off x="3699022" y="5388207"/>
              <a:ext cx="15571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Вход R"/>
            <p:cNvCxnSpPr/>
            <p:nvPr/>
          </p:nvCxnSpPr>
          <p:spPr>
            <a:xfrm flipH="1">
              <a:off x="1552158" y="5677622"/>
              <a:ext cx="13702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ЛЭ верхний"/>
            <p:cNvSpPr/>
            <p:nvPr/>
          </p:nvSpPr>
          <p:spPr>
            <a:xfrm>
              <a:off x="2925456" y="2607228"/>
              <a:ext cx="770507" cy="995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63500" dir="5400000" sx="103000" sy="10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p3d extrusionH="57150">
                <a:bevelT w="38100" h="38100" prst="angle"/>
                <a:bevelB w="57150" h="38100" prst="hardEdge"/>
              </a:sp3d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3626348" y="3042152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Элемент"/>
            <p:cNvSpPr/>
            <p:nvPr/>
          </p:nvSpPr>
          <p:spPr>
            <a:xfrm>
              <a:off x="2931377" y="4885533"/>
              <a:ext cx="770507" cy="995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63500" dir="5400000" sx="103000" sy="10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p3d extrusionH="57150">
                <a:bevelT w="38100" h="38100" prst="angle"/>
                <a:bevelB w="57150" h="38100" prst="hardEdge"/>
              </a:sp3d>
            </a:bodyPr>
            <a:lstStyle/>
            <a:p>
              <a:r>
                <a:rPr lang="ru-RU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4" name="Овал 43"/>
            <p:cNvSpPr/>
            <p:nvPr/>
          </p:nvSpPr>
          <p:spPr>
            <a:xfrm>
              <a:off x="3632269" y="5320457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631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513"/>
            <a:ext cx="8215370" cy="4862547"/>
          </a:xfrm>
        </p:spPr>
        <p:txBody>
          <a:bodyPr>
            <a:noAutofit/>
          </a:bodyPr>
          <a:lstStyle/>
          <a:p>
            <a:r>
              <a:rPr lang="ru-RU" sz="2000" dirty="0" smtClean="0"/>
              <a:t>Преобразования </a:t>
            </a:r>
            <a:r>
              <a:rPr lang="ru-RU" sz="2000" dirty="0"/>
              <a:t>информации в блоках </a:t>
            </a:r>
            <a:r>
              <a:rPr lang="ru-RU" sz="2000" dirty="0" smtClean="0"/>
              <a:t>компьютера </a:t>
            </a:r>
            <a:r>
              <a:rPr lang="ru-RU" sz="2000" dirty="0" err="1" smtClean="0"/>
              <a:t>произво-дятся</a:t>
            </a:r>
            <a:r>
              <a:rPr lang="ru-RU" sz="2000" dirty="0" smtClean="0"/>
              <a:t> </a:t>
            </a:r>
            <a:r>
              <a:rPr lang="ru-RU" sz="2000" dirty="0"/>
              <a:t>логическими устройствами двух типов: </a:t>
            </a:r>
            <a:r>
              <a:rPr lang="ru-RU" sz="2000" dirty="0" smtClean="0"/>
              <a:t>комбинационными </a:t>
            </a:r>
            <a:r>
              <a:rPr lang="ru-RU" sz="2000" dirty="0"/>
              <a:t>схемами и цифровыми автоматами с </a:t>
            </a:r>
            <a:r>
              <a:rPr lang="ru-RU" sz="2000" dirty="0" smtClean="0"/>
              <a:t>памятью. </a:t>
            </a:r>
          </a:p>
          <a:p>
            <a:r>
              <a:rPr lang="ru-RU" sz="2000" dirty="0" smtClean="0"/>
              <a:t>Дискретный преобразователь, который выдает после обработки двоичных сигналов значение одной из логических операций, </a:t>
            </a:r>
            <a:r>
              <a:rPr lang="ru-RU" sz="2000" dirty="0"/>
              <a:t>называется логическим элементом. </a:t>
            </a:r>
            <a:r>
              <a:rPr lang="ru-RU" sz="2000" dirty="0" smtClean="0"/>
              <a:t>Схема</a:t>
            </a:r>
            <a:r>
              <a:rPr lang="ru-RU" sz="2000" dirty="0"/>
              <a:t>, выполняющая суммирование двоичных чисел, </a:t>
            </a:r>
            <a:r>
              <a:rPr lang="ru-RU" sz="2000" dirty="0" smtClean="0"/>
              <a:t>называется сумматором. В </a:t>
            </a:r>
            <a:r>
              <a:rPr lang="ru-RU" sz="2000" dirty="0"/>
              <a:t>цифровых автоматах с памятью набор выходных </a:t>
            </a:r>
            <a:r>
              <a:rPr lang="ru-RU" sz="2000" dirty="0" smtClean="0"/>
              <a:t>сигналов зависит от </a:t>
            </a:r>
            <a:r>
              <a:rPr lang="ru-RU" sz="2000" dirty="0"/>
              <a:t>набора входных </a:t>
            </a:r>
            <a:r>
              <a:rPr lang="ru-RU" sz="2000" dirty="0" smtClean="0"/>
              <a:t>сигналов и </a:t>
            </a:r>
            <a:r>
              <a:rPr lang="ru-RU" sz="2000" dirty="0"/>
              <a:t>от </a:t>
            </a:r>
            <a:r>
              <a:rPr lang="ru-RU" sz="2000" dirty="0" smtClean="0"/>
              <a:t>внутреннего </a:t>
            </a:r>
            <a:r>
              <a:rPr lang="ru-RU" sz="2000" dirty="0"/>
              <a:t>состояния </a:t>
            </a:r>
            <a:r>
              <a:rPr lang="ru-RU" sz="2000" dirty="0" smtClean="0"/>
              <a:t>устройства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smtClean="0"/>
              <a:t>Триггер – логический </a:t>
            </a:r>
            <a:r>
              <a:rPr lang="ru-RU" sz="2000" dirty="0"/>
              <a:t>элемент, способный </a:t>
            </a:r>
            <a:r>
              <a:rPr lang="ru-RU" sz="2000" dirty="0" smtClean="0"/>
              <a:t>хранить один </a:t>
            </a:r>
            <a:r>
              <a:rPr lang="ru-RU" sz="2000" dirty="0"/>
              <a:t>разряд двоичного числа. Оперативная память </a:t>
            </a:r>
            <a:r>
              <a:rPr lang="ru-RU" sz="2000" dirty="0" smtClean="0"/>
              <a:t>современных компьютеров </a:t>
            </a:r>
            <a:r>
              <a:rPr lang="ru-RU" sz="2000" dirty="0"/>
              <a:t>содержит миллионы </a:t>
            </a:r>
            <a:r>
              <a:rPr lang="ru-RU" sz="2000" dirty="0" smtClean="0"/>
              <a:t>триггеров. Компьютер </a:t>
            </a:r>
            <a:r>
              <a:rPr lang="ru-RU" sz="2000" dirty="0"/>
              <a:t>состоит из огромного числа </a:t>
            </a:r>
            <a:r>
              <a:rPr lang="ru-RU" sz="2000" dirty="0" smtClean="0"/>
              <a:t>логических </a:t>
            </a:r>
            <a:r>
              <a:rPr lang="ru-RU" sz="2000" dirty="0"/>
              <a:t>устройств, образующих все его узлы и память.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295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188" y="1052513"/>
            <a:ext cx="8280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 algn="just"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Запишите логическую функцию соответствующую схеме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 определите каким элементом ее можно заменить.</a:t>
            </a:r>
          </a:p>
        </p:txBody>
      </p:sp>
      <p:sp>
        <p:nvSpPr>
          <p:cNvPr id="6" name="Ответ2"/>
          <p:cNvSpPr/>
          <p:nvPr/>
        </p:nvSpPr>
        <p:spPr>
          <a:xfrm>
            <a:off x="7293384" y="2397564"/>
            <a:ext cx="1579556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твет2"/>
          <p:cNvSpPr/>
          <p:nvPr/>
        </p:nvSpPr>
        <p:spPr>
          <a:xfrm>
            <a:off x="7293384" y="5708166"/>
            <a:ext cx="1580605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2031019" y="3097871"/>
            <a:ext cx="833648" cy="995824"/>
            <a:chOff x="-1336037" y="1480905"/>
            <a:chExt cx="1042335" cy="1245109"/>
          </a:xfrm>
        </p:grpSpPr>
        <p:sp>
          <p:nvSpPr>
            <p:cNvPr id="16" name="Элемент"/>
            <p:cNvSpPr/>
            <p:nvPr/>
          </p:nvSpPr>
          <p:spPr>
            <a:xfrm>
              <a:off x="-1336037" y="1480905"/>
              <a:ext cx="963388" cy="12451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63500" dir="5400000" sx="103000" sy="10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p3d extrusionH="57150">
                <a:bevelT w="38100" h="38100" prst="angle"/>
                <a:bevelB w="57150" h="38100" prst="hardEdge"/>
              </a:sp3d>
            </a:bodyPr>
            <a:lstStyle/>
            <a:p>
              <a:endParaRPr lang="ru-RU" sz="3000" dirty="0">
                <a:solidFill>
                  <a:srgbClr val="2E391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-473750" y="2006664"/>
              <a:ext cx="180048" cy="1800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5628936" y="2127699"/>
            <a:ext cx="1424628" cy="995824"/>
            <a:chOff x="5690787" y="3176971"/>
            <a:chExt cx="1424628" cy="995824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6023770" y="3176971"/>
              <a:ext cx="1091645" cy="995824"/>
              <a:chOff x="-1336037" y="1480905"/>
              <a:chExt cx="1364917" cy="1245109"/>
            </a:xfrm>
          </p:grpSpPr>
          <p:cxnSp>
            <p:nvCxnSpPr>
              <p:cNvPr id="29" name="Прямая соединительная линия 28"/>
              <p:cNvCxnSpPr/>
              <p:nvPr/>
            </p:nvCxnSpPr>
            <p:spPr>
              <a:xfrm flipH="1" flipV="1">
                <a:off x="-376227" y="2109414"/>
                <a:ext cx="405107" cy="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Элемент"/>
              <p:cNvSpPr/>
              <p:nvPr/>
            </p:nvSpPr>
            <p:spPr>
              <a:xfrm>
                <a:off x="-1336037" y="1480905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r>
                  <a:rPr lang="en-US" sz="2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sz="2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-459690" y="2024704"/>
                <a:ext cx="180048" cy="1800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600"/>
              </a:p>
            </p:txBody>
          </p:sp>
        </p:grpSp>
        <p:cxnSp>
          <p:nvCxnSpPr>
            <p:cNvPr id="27" name="Прямая соединительная линия 26"/>
            <p:cNvCxnSpPr/>
            <p:nvPr/>
          </p:nvCxnSpPr>
          <p:spPr>
            <a:xfrm flipH="1">
              <a:off x="5690787" y="3392996"/>
              <a:ext cx="3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H="1">
              <a:off x="5690787" y="3969060"/>
              <a:ext cx="3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Группа 31"/>
          <p:cNvGrpSpPr/>
          <p:nvPr/>
        </p:nvGrpSpPr>
        <p:grpSpPr>
          <a:xfrm>
            <a:off x="1299382" y="1885070"/>
            <a:ext cx="2847277" cy="995824"/>
            <a:chOff x="5286210" y="3176971"/>
            <a:chExt cx="2847277" cy="995824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6023770" y="3176971"/>
              <a:ext cx="2109717" cy="995824"/>
              <a:chOff x="-1336037" y="1480905"/>
              <a:chExt cx="2637843" cy="1245109"/>
            </a:xfrm>
          </p:grpSpPr>
          <p:cxnSp>
            <p:nvCxnSpPr>
              <p:cNvPr id="36" name="Прямая соединительная линия 35"/>
              <p:cNvCxnSpPr/>
              <p:nvPr/>
            </p:nvCxnSpPr>
            <p:spPr>
              <a:xfrm flipH="1">
                <a:off x="-376226" y="2100409"/>
                <a:ext cx="1678032" cy="90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Элемент"/>
              <p:cNvSpPr/>
              <p:nvPr/>
            </p:nvSpPr>
            <p:spPr>
              <a:xfrm>
                <a:off x="-1336037" y="1480905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r>
                  <a:rPr lang="en-US" sz="2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sz="2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5286210" y="3391684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5286210" y="3967748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Группа 37"/>
          <p:cNvGrpSpPr/>
          <p:nvPr/>
        </p:nvGrpSpPr>
        <p:grpSpPr>
          <a:xfrm>
            <a:off x="2864668" y="2113640"/>
            <a:ext cx="2373636" cy="1476726"/>
            <a:chOff x="4741779" y="3176971"/>
            <a:chExt cx="2373636" cy="1476726"/>
          </a:xfrm>
        </p:grpSpPr>
        <p:cxnSp>
          <p:nvCxnSpPr>
            <p:cNvPr id="41" name="Прямая соединительная линия 40"/>
            <p:cNvCxnSpPr>
              <a:endCxn id="17" idx="6"/>
            </p:cNvCxnSpPr>
            <p:nvPr/>
          </p:nvCxnSpPr>
          <p:spPr>
            <a:xfrm rot="10800000" flipV="1">
              <a:off x="4741779" y="3953786"/>
              <a:ext cx="1391633" cy="699911"/>
            </a:xfrm>
            <a:prstGeom prst="bentConnector3">
              <a:avLst>
                <a:gd name="adj1" fmla="val 264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Группа 38"/>
            <p:cNvGrpSpPr/>
            <p:nvPr/>
          </p:nvGrpSpPr>
          <p:grpSpPr>
            <a:xfrm>
              <a:off x="6023770" y="3176971"/>
              <a:ext cx="1091645" cy="995824"/>
              <a:chOff x="-1336037" y="1480905"/>
              <a:chExt cx="1364917" cy="1245109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>
              <a:xfrm flipH="1" flipV="1">
                <a:off x="-376227" y="2109414"/>
                <a:ext cx="405107" cy="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Элемент"/>
              <p:cNvSpPr/>
              <p:nvPr/>
            </p:nvSpPr>
            <p:spPr>
              <a:xfrm>
                <a:off x="-1336037" y="1480905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r>
                  <a:rPr lang="en-US" sz="2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&amp;</a:t>
                </a:r>
                <a:endParaRPr lang="ru-RU" sz="2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5" name="Прямая соединительная линия 61"/>
          <p:cNvCxnSpPr>
            <a:stCxn id="16" idx="1"/>
          </p:cNvCxnSpPr>
          <p:nvPr/>
        </p:nvCxnSpPr>
        <p:spPr>
          <a:xfrm rot="10800000">
            <a:off x="1659383" y="2689691"/>
            <a:ext cx="371637" cy="906092"/>
          </a:xfrm>
          <a:prstGeom prst="bentConnector2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2050" y="1898080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1600" y="2481022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Прямоугольник 58"/>
              <p:cNvSpPr/>
              <p:nvPr/>
            </p:nvSpPr>
            <p:spPr>
              <a:xfrm>
                <a:off x="5567124" y="3272329"/>
                <a:ext cx="1504323" cy="482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F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2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2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22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</m:t>
                        </m:r>
                      </m:e>
                    </m:bar>
                  </m:oMath>
                </a14:m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9" name="Прямоугольник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124" y="3272329"/>
                <a:ext cx="1504323" cy="482568"/>
              </a:xfrm>
              <a:prstGeom prst="rect">
                <a:avLst/>
              </a:prstGeom>
              <a:blipFill rotWithShape="0">
                <a:blip r:embed="rId3"/>
                <a:stretch>
                  <a:fillRect l="-4858" b="-25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625385" y="4225935"/>
            <a:ext cx="8280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Используя элементы И, НЕ составьте преобразователь любого сигнала в 1.</a:t>
            </a:r>
          </a:p>
        </p:txBody>
      </p:sp>
      <p:grpSp>
        <p:nvGrpSpPr>
          <p:cNvPr id="82" name="Группа 81"/>
          <p:cNvGrpSpPr/>
          <p:nvPr/>
        </p:nvGrpSpPr>
        <p:grpSpPr>
          <a:xfrm>
            <a:off x="1299382" y="5224317"/>
            <a:ext cx="4149111" cy="1354006"/>
            <a:chOff x="1845202" y="5210254"/>
            <a:chExt cx="4149111" cy="1354006"/>
          </a:xfrm>
        </p:grpSpPr>
        <p:grpSp>
          <p:nvGrpSpPr>
            <p:cNvPr id="61" name="Группа 60"/>
            <p:cNvGrpSpPr/>
            <p:nvPr/>
          </p:nvGrpSpPr>
          <p:grpSpPr>
            <a:xfrm>
              <a:off x="1845202" y="5212437"/>
              <a:ext cx="4149111" cy="995824"/>
              <a:chOff x="4223732" y="3176971"/>
              <a:chExt cx="4149111" cy="995824"/>
            </a:xfrm>
          </p:grpSpPr>
          <p:grpSp>
            <p:nvGrpSpPr>
              <p:cNvPr id="63" name="Группа 62"/>
              <p:cNvGrpSpPr/>
              <p:nvPr/>
            </p:nvGrpSpPr>
            <p:grpSpPr>
              <a:xfrm>
                <a:off x="6023770" y="3176971"/>
                <a:ext cx="2349073" cy="995824"/>
                <a:chOff x="-1336037" y="1480905"/>
                <a:chExt cx="2937118" cy="1245109"/>
              </a:xfrm>
            </p:grpSpPr>
            <p:cxnSp>
              <p:nvCxnSpPr>
                <p:cNvPr id="65" name="Прямая соединительная линия 64"/>
                <p:cNvCxnSpPr/>
                <p:nvPr/>
              </p:nvCxnSpPr>
              <p:spPr>
                <a:xfrm flipH="1">
                  <a:off x="-376227" y="2109414"/>
                  <a:ext cx="19773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Элемент"/>
                <p:cNvSpPr/>
                <p:nvPr/>
              </p:nvSpPr>
              <p:spPr>
                <a:xfrm>
                  <a:off x="-1336037" y="1480905"/>
                  <a:ext cx="963388" cy="124510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>
                  <a:outerShdw blurRad="50800" dist="63500" dir="5400000" sx="103000" sy="103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sp3d extrusionH="57150">
                    <a:bevelT w="38100" h="38100" prst="angle"/>
                    <a:bevelB w="57150" h="38100" prst="hardEdge"/>
                  </a:sp3d>
                </a:bodyPr>
                <a:lstStyle/>
                <a:p>
                  <a:r>
                    <a:rPr lang="en-US" sz="26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&amp;</a:t>
                  </a:r>
                  <a:endParaRPr lang="ru-RU" sz="2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64" name="Прямая соединительная линия 63"/>
              <p:cNvCxnSpPr/>
              <p:nvPr/>
            </p:nvCxnSpPr>
            <p:spPr>
              <a:xfrm flipH="1">
                <a:off x="4223732" y="3392996"/>
                <a:ext cx="179105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Прямая соединительная линия 61"/>
            <p:cNvCxnSpPr/>
            <p:nvPr/>
          </p:nvCxnSpPr>
          <p:spPr>
            <a:xfrm rot="10800000">
              <a:off x="2180661" y="5422354"/>
              <a:ext cx="1455596" cy="638578"/>
            </a:xfrm>
            <a:prstGeom prst="bentConnector3">
              <a:avLst>
                <a:gd name="adj1" fmla="val 100605"/>
              </a:avLst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Группа 72"/>
            <p:cNvGrpSpPr/>
            <p:nvPr/>
          </p:nvGrpSpPr>
          <p:grpSpPr>
            <a:xfrm>
              <a:off x="2427770" y="5568436"/>
              <a:ext cx="833648" cy="995824"/>
              <a:chOff x="-1336037" y="1480905"/>
              <a:chExt cx="1042335" cy="1245109"/>
            </a:xfrm>
          </p:grpSpPr>
          <p:sp>
            <p:nvSpPr>
              <p:cNvPr id="74" name="Элемент"/>
              <p:cNvSpPr/>
              <p:nvPr/>
            </p:nvSpPr>
            <p:spPr>
              <a:xfrm>
                <a:off x="-1336037" y="1480905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endParaRPr lang="ru-RU" sz="3000" dirty="0">
                  <a:solidFill>
                    <a:srgbClr val="2E391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Овал 74"/>
              <p:cNvSpPr/>
              <p:nvPr/>
            </p:nvSpPr>
            <p:spPr>
              <a:xfrm>
                <a:off x="-473750" y="2006664"/>
                <a:ext cx="180048" cy="1800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76" name="Группа 75"/>
            <p:cNvGrpSpPr/>
            <p:nvPr/>
          </p:nvGrpSpPr>
          <p:grpSpPr>
            <a:xfrm>
              <a:off x="4673092" y="5210254"/>
              <a:ext cx="833648" cy="995824"/>
              <a:chOff x="-1336037" y="1480905"/>
              <a:chExt cx="1042335" cy="1245109"/>
            </a:xfrm>
          </p:grpSpPr>
          <p:sp>
            <p:nvSpPr>
              <p:cNvPr id="77" name="Элемент"/>
              <p:cNvSpPr/>
              <p:nvPr/>
            </p:nvSpPr>
            <p:spPr>
              <a:xfrm>
                <a:off x="-1336037" y="1480905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endParaRPr lang="ru-RU" sz="3000" dirty="0">
                  <a:solidFill>
                    <a:srgbClr val="2E391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Овал 77"/>
              <p:cNvSpPr/>
              <p:nvPr/>
            </p:nvSpPr>
            <p:spPr>
              <a:xfrm>
                <a:off x="-473750" y="2006664"/>
                <a:ext cx="180048" cy="1800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47" name="Группа 46"/>
          <p:cNvGrpSpPr/>
          <p:nvPr/>
        </p:nvGrpSpPr>
        <p:grpSpPr>
          <a:xfrm>
            <a:off x="2991873" y="1872959"/>
            <a:ext cx="833648" cy="995824"/>
            <a:chOff x="-1336037" y="1480905"/>
            <a:chExt cx="1042335" cy="1245109"/>
          </a:xfrm>
        </p:grpSpPr>
        <p:sp>
          <p:nvSpPr>
            <p:cNvPr id="48" name="Элемент"/>
            <p:cNvSpPr/>
            <p:nvPr/>
          </p:nvSpPr>
          <p:spPr>
            <a:xfrm>
              <a:off x="-1336037" y="1480905"/>
              <a:ext cx="963388" cy="12451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63500" dir="5400000" sx="103000" sy="10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p3d extrusionH="57150">
                <a:bevelT w="38100" h="38100" prst="angle"/>
                <a:bevelB w="57150" h="38100" prst="hardEdge"/>
              </a:sp3d>
            </a:bodyPr>
            <a:lstStyle/>
            <a:p>
              <a:endParaRPr lang="ru-RU" sz="3000" dirty="0">
                <a:solidFill>
                  <a:srgbClr val="2E391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-473750" y="2006664"/>
              <a:ext cx="180048" cy="1800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902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/>
              <a:t>схемотехника</a:t>
            </a:r>
            <a:endParaRPr lang="ru-RU" sz="2800" dirty="0" smtClean="0"/>
          </a:p>
          <a:p>
            <a:r>
              <a:rPr lang="ru-RU" sz="2800" dirty="0" smtClean="0"/>
              <a:t>логический элемент</a:t>
            </a:r>
          </a:p>
          <a:p>
            <a:r>
              <a:rPr lang="ru-RU" sz="2800" dirty="0" smtClean="0"/>
              <a:t>триггер</a:t>
            </a:r>
          </a:p>
          <a:p>
            <a:r>
              <a:rPr lang="ru-RU" sz="2800" dirty="0" err="1" smtClean="0"/>
              <a:t>конъюнктор</a:t>
            </a:r>
            <a:endParaRPr lang="ru-RU" sz="2800" dirty="0" smtClean="0"/>
          </a:p>
          <a:p>
            <a:r>
              <a:rPr lang="ru-RU" sz="2800" dirty="0" smtClean="0"/>
              <a:t>сумматор</a:t>
            </a:r>
          </a:p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188" y="1052513"/>
            <a:ext cx="828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Приведенная схема должна реализовывать функцию, заданную таблицей истинности. Как правильно подключить схему?</a:t>
            </a:r>
          </a:p>
        </p:txBody>
      </p:sp>
      <p:sp>
        <p:nvSpPr>
          <p:cNvPr id="4" name="Ответ2"/>
          <p:cNvSpPr/>
          <p:nvPr/>
        </p:nvSpPr>
        <p:spPr>
          <a:xfrm>
            <a:off x="625132" y="4544774"/>
            <a:ext cx="2053742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Подсказка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727200" y="2008682"/>
            <a:ext cx="4327622" cy="1273883"/>
            <a:chOff x="3151086" y="2898912"/>
            <a:chExt cx="4327622" cy="1273883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6023770" y="3176971"/>
              <a:ext cx="1454938" cy="995824"/>
              <a:chOff x="-1336037" y="1480905"/>
              <a:chExt cx="1819153" cy="1245109"/>
            </a:xfrm>
          </p:grpSpPr>
          <p:cxnSp>
            <p:nvCxnSpPr>
              <p:cNvPr id="20" name="Прямая соединительная линия 19"/>
              <p:cNvCxnSpPr/>
              <p:nvPr/>
            </p:nvCxnSpPr>
            <p:spPr>
              <a:xfrm flipH="1">
                <a:off x="-376227" y="2109414"/>
                <a:ext cx="8593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Элемент"/>
              <p:cNvSpPr/>
              <p:nvPr/>
            </p:nvSpPr>
            <p:spPr>
              <a:xfrm>
                <a:off x="-1336037" y="1480905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&amp;</a:t>
                </a:r>
                <a:endParaRPr lang="ru-RU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" name="Прямая соединительная линия 17"/>
            <p:cNvCxnSpPr/>
            <p:nvPr/>
          </p:nvCxnSpPr>
          <p:spPr>
            <a:xfrm rot="10800000">
              <a:off x="3151086" y="2898912"/>
              <a:ext cx="2855136" cy="50547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25132" y="177900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216" y="355050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H="1">
            <a:off x="1727200" y="2704344"/>
            <a:ext cx="52907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0"/>
          <p:cNvCxnSpPr/>
          <p:nvPr/>
        </p:nvCxnSpPr>
        <p:spPr>
          <a:xfrm rot="10800000">
            <a:off x="2707487" y="2729313"/>
            <a:ext cx="698627" cy="6403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Группа 48"/>
          <p:cNvGrpSpPr/>
          <p:nvPr/>
        </p:nvGrpSpPr>
        <p:grpSpPr>
          <a:xfrm>
            <a:off x="2041736" y="2231401"/>
            <a:ext cx="839954" cy="995824"/>
            <a:chOff x="6641016" y="3803909"/>
            <a:chExt cx="839954" cy="995824"/>
          </a:xfrm>
        </p:grpSpPr>
        <p:sp>
          <p:nvSpPr>
            <p:cNvPr id="7" name="Элемент"/>
            <p:cNvSpPr/>
            <p:nvPr/>
          </p:nvSpPr>
          <p:spPr>
            <a:xfrm>
              <a:off x="6641016" y="3803909"/>
              <a:ext cx="770507" cy="995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63500" dir="5400000" sx="103000" sy="10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p3d extrusionH="57150">
                <a:bevelT w="38100" h="38100" prst="angle"/>
                <a:bevelB w="57150" h="38100" prst="hardEdge"/>
              </a:sp3d>
            </a:bodyPr>
            <a:lstStyle/>
            <a:p>
              <a:endParaRPr lang="ru-RU" sz="2000" dirty="0">
                <a:solidFill>
                  <a:srgbClr val="2E391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7336970" y="4229821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</p:grpSp>
      <p:cxnSp>
        <p:nvCxnSpPr>
          <p:cNvPr id="56" name="Прямая соединительная линия 40"/>
          <p:cNvCxnSpPr/>
          <p:nvPr/>
        </p:nvCxnSpPr>
        <p:spPr>
          <a:xfrm rot="10800000" flipV="1">
            <a:off x="3892745" y="3009507"/>
            <a:ext cx="694118" cy="549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14128" y="24889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727200" y="3060049"/>
            <a:ext cx="2291428" cy="995824"/>
            <a:chOff x="4502849" y="3176971"/>
            <a:chExt cx="2291428" cy="995824"/>
          </a:xfrm>
        </p:grpSpPr>
        <p:sp>
          <p:nvSpPr>
            <p:cNvPr id="14" name="Элемент"/>
            <p:cNvSpPr/>
            <p:nvPr/>
          </p:nvSpPr>
          <p:spPr>
            <a:xfrm>
              <a:off x="6023770" y="3176971"/>
              <a:ext cx="770507" cy="995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63500" dir="5400000" sx="103000" sy="10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p3d extrusionH="57150">
                <a:bevelT w="38100" h="38100" prst="angle"/>
                <a:bevelB w="57150" h="38100" prst="hardEdge"/>
              </a:sp3d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 flipH="1">
              <a:off x="4502849" y="3882870"/>
              <a:ext cx="1511939" cy="0"/>
            </a:xfrm>
            <a:prstGeom prst="line">
              <a:avLst/>
            </a:prstGeom>
            <a:ln w="28575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Таблица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183484"/>
              </p:ext>
            </p:extLst>
          </p:nvPr>
        </p:nvGraphicFramePr>
        <p:xfrm>
          <a:off x="6429603" y="1880828"/>
          <a:ext cx="1648977" cy="42255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9659">
                  <a:extLst>
                    <a:ext uri="{9D8B030D-6E8A-4147-A177-3AD203B41FA5}">
                      <a16:colId xmlns:a16="http://schemas.microsoft.com/office/drawing/2014/main" xmlns="" val="3148374058"/>
                    </a:ext>
                  </a:extLst>
                </a:gridCol>
                <a:gridCol w="549659">
                  <a:extLst>
                    <a:ext uri="{9D8B030D-6E8A-4147-A177-3AD203B41FA5}">
                      <a16:colId xmlns:a16="http://schemas.microsoft.com/office/drawing/2014/main" xmlns="" val="2694221835"/>
                    </a:ext>
                  </a:extLst>
                </a:gridCol>
                <a:gridCol w="549659">
                  <a:extLst>
                    <a:ext uri="{9D8B030D-6E8A-4147-A177-3AD203B41FA5}">
                      <a16:colId xmlns:a16="http://schemas.microsoft.com/office/drawing/2014/main" xmlns="" val="2756535636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2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ru-RU" sz="2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9342709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66310355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9303774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56441316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22416013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3033262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68858793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4941282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87846241"/>
                  </a:ext>
                </a:extLst>
              </a:tr>
            </a:tbl>
          </a:graphicData>
        </a:graphic>
      </p:graphicFrame>
      <p:graphicFrame>
        <p:nvGraphicFramePr>
          <p:cNvPr id="70" name="Таблица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69651"/>
              </p:ext>
            </p:extLst>
          </p:nvPr>
        </p:nvGraphicFramePr>
        <p:xfrm>
          <a:off x="8121732" y="1880828"/>
          <a:ext cx="549659" cy="422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59">
                  <a:extLst>
                    <a:ext uri="{9D8B030D-6E8A-4147-A177-3AD203B41FA5}">
                      <a16:colId xmlns:a16="http://schemas.microsoft.com/office/drawing/2014/main" xmlns="" val="314837405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ru-RU" sz="2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9342709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66310355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9303774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56441316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22416013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3033262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68858793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4941282"/>
                  </a:ext>
                </a:extLst>
              </a:tr>
              <a:tr h="4696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87846241"/>
                  </a:ext>
                </a:extLst>
              </a:tr>
            </a:tbl>
          </a:graphicData>
        </a:graphic>
      </p:graphicFrame>
      <p:cxnSp>
        <p:nvCxnSpPr>
          <p:cNvPr id="72" name="Прямая соединительная линия 71"/>
          <p:cNvCxnSpPr>
            <a:stCxn id="59" idx="3"/>
          </p:cNvCxnSpPr>
          <p:nvPr/>
        </p:nvCxnSpPr>
        <p:spPr>
          <a:xfrm flipV="1">
            <a:off x="970316" y="2008682"/>
            <a:ext cx="756884" cy="68027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28" idx="3"/>
          </p:cNvCxnSpPr>
          <p:nvPr/>
        </p:nvCxnSpPr>
        <p:spPr>
          <a:xfrm>
            <a:off x="981320" y="1979058"/>
            <a:ext cx="745880" cy="1786889"/>
          </a:xfrm>
          <a:prstGeom prst="line">
            <a:avLst/>
          </a:prstGeom>
          <a:ln w="28575">
            <a:solidFill>
              <a:srgbClr val="33CC3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29" idx="3"/>
          </p:cNvCxnSpPr>
          <p:nvPr/>
        </p:nvCxnSpPr>
        <p:spPr>
          <a:xfrm flipV="1">
            <a:off x="979830" y="2704344"/>
            <a:ext cx="747370" cy="1046215"/>
          </a:xfrm>
          <a:prstGeom prst="line">
            <a:avLst/>
          </a:prstGeom>
          <a:ln w="28575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Ответ2"/>
          <p:cNvSpPr/>
          <p:nvPr/>
        </p:nvSpPr>
        <p:spPr>
          <a:xfrm>
            <a:off x="642910" y="5351827"/>
            <a:ext cx="2053742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Подсказка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5132" y="4458457"/>
            <a:ext cx="5785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Ноль на красном проводе должен гарантировать значение 0 на выходе.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6426369" y="3287328"/>
            <a:ext cx="554665" cy="467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8114111" y="3287328"/>
            <a:ext cx="554665" cy="467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7525166" y="5175765"/>
            <a:ext cx="554665" cy="467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8114111" y="5175765"/>
            <a:ext cx="554665" cy="467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604528" y="5301208"/>
            <a:ext cx="582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Найдем значение 0 на выходе при 1 на красном проводе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7525166" y="3759627"/>
            <a:ext cx="554665" cy="467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6426369" y="3759627"/>
            <a:ext cx="554665" cy="467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8114111" y="3759627"/>
            <a:ext cx="554665" cy="467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твет2"/>
          <p:cNvSpPr/>
          <p:nvPr/>
        </p:nvSpPr>
        <p:spPr>
          <a:xfrm>
            <a:off x="625132" y="6168430"/>
            <a:ext cx="2053742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8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</p:childTnLst>
        </p:cTn>
      </p:par>
    </p:tnLst>
    <p:bldLst>
      <p:bldP spid="4" grpId="0" animBg="1"/>
      <p:bldP spid="86" grpId="0" animBg="1"/>
      <p:bldP spid="87" grpId="0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/>
      <p:bldP spid="93" grpId="0" animBg="1"/>
      <p:bldP spid="94" grpId="0" animBg="1"/>
      <p:bldP spid="95" grpId="0" animBg="1"/>
      <p:bldP spid="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Информационные 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55975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000" dirty="0"/>
              <a:t>http://www.kartinkijane.ru/download.php?file=201305/1440x900/kartinkijane.ru-37073.jpg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000" dirty="0"/>
              <a:t>http://www.sut.ru/news/data/textimages4/.thumbs/97f479dc9da2d305a148df3cfdd4f682_0_500_0.jpg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000" dirty="0"/>
          </a:p>
          <a:p>
            <a:pPr marL="177800" indent="-177800">
              <a:buFont typeface="Arial" pitchFamily="34" charset="0"/>
              <a:buChar char="•"/>
            </a:pPr>
            <a:endParaRPr lang="ru-RU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ru-RU" dirty="0" err="1" smtClean="0"/>
              <a:t>схемотехники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1186" y="1017978"/>
            <a:ext cx="8281293" cy="5428847"/>
          </a:xfrm>
        </p:spPr>
      </p:pic>
      <p:sp>
        <p:nvSpPr>
          <p:cNvPr id="13" name="Прямоугольник 12"/>
          <p:cNvSpPr/>
          <p:nvPr/>
        </p:nvSpPr>
        <p:spPr>
          <a:xfrm>
            <a:off x="561611" y="2778024"/>
            <a:ext cx="8532948" cy="136815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13639" y="2885744"/>
            <a:ext cx="8079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Любое устройство компьютера, выполняющее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арифмети-ческие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логические операции,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может рассматриваться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преобразователь двоичной информации.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85706" y="4490794"/>
            <a:ext cx="8532948" cy="1854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605874" y="4653136"/>
            <a:ext cx="8281987" cy="1548172"/>
            <a:chOff x="2931299" y="4136460"/>
            <a:chExt cx="8281987" cy="1548172"/>
          </a:xfrm>
        </p:grpSpPr>
        <p:sp>
          <p:nvSpPr>
            <p:cNvPr id="19" name="Овал 18"/>
            <p:cNvSpPr/>
            <p:nvPr/>
          </p:nvSpPr>
          <p:spPr>
            <a:xfrm>
              <a:off x="2939740" y="4532504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20" name="Группа 7"/>
            <p:cNvGrpSpPr/>
            <p:nvPr/>
          </p:nvGrpSpPr>
          <p:grpSpPr>
            <a:xfrm>
              <a:off x="2931299" y="4136460"/>
              <a:ext cx="8281987" cy="1548172"/>
              <a:chOff x="2102521" y="4420546"/>
              <a:chExt cx="5972202" cy="1548172"/>
            </a:xfrm>
          </p:grpSpPr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2102521" y="4420546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2105868" y="5968718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Подзаголовок 5"/>
            <p:cNvSpPr txBox="1">
              <a:spLocks/>
            </p:cNvSpPr>
            <p:nvPr/>
          </p:nvSpPr>
          <p:spPr>
            <a:xfrm>
              <a:off x="3690695" y="4160156"/>
              <a:ext cx="7452000" cy="139594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Схемотехника</a:t>
              </a:r>
              <a:r>
                <a:rPr lang="ru-RU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– научно-техническое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направление,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занимающееся проектированием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созданием и отладкой электронных схем и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электронных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устройств различного назначения.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15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элементы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605874" y="1016732"/>
            <a:ext cx="8287300" cy="1188132"/>
            <a:chOff x="2931299" y="4496500"/>
            <a:chExt cx="8287300" cy="1188132"/>
          </a:xfrm>
        </p:grpSpPr>
        <p:sp>
          <p:nvSpPr>
            <p:cNvPr id="23" name="Овал 22"/>
            <p:cNvSpPr/>
            <p:nvPr/>
          </p:nvSpPr>
          <p:spPr>
            <a:xfrm>
              <a:off x="2939740" y="4646216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24" name="Группа 7"/>
            <p:cNvGrpSpPr/>
            <p:nvPr/>
          </p:nvGrpSpPr>
          <p:grpSpPr>
            <a:xfrm>
              <a:off x="2931299" y="4496500"/>
              <a:ext cx="8281987" cy="1188132"/>
              <a:chOff x="2102521" y="4780586"/>
              <a:chExt cx="5972202" cy="1188132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2102521" y="4780586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2105868" y="5968718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Подзаголовок 5"/>
            <p:cNvSpPr txBox="1">
              <a:spLocks/>
            </p:cNvSpPr>
            <p:nvPr/>
          </p:nvSpPr>
          <p:spPr>
            <a:xfrm>
              <a:off x="3690694" y="4496500"/>
              <a:ext cx="7527905" cy="1086728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Логический </a:t>
              </a:r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элемент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– это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устройство с </a:t>
              </a:r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n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входами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и одним выходом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которое преобразует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входные </a:t>
              </a:r>
              <a:r>
                <a:rPr lang="ru-RU" sz="2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двоич-ные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сигналы в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двоичный сигнал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на выходе.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763152"/>
                  </p:ext>
                </p:extLst>
              </p:nvPr>
            </p:nvGraphicFramePr>
            <p:xfrm>
              <a:off x="600560" y="2986314"/>
              <a:ext cx="8287300" cy="19572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7460">
                      <a:extLst>
                        <a:ext uri="{9D8B030D-6E8A-4147-A177-3AD203B41FA5}">
                          <a16:colId xmlns:a16="http://schemas.microsoft.com/office/drawing/2014/main" xmlns="" val="262018811"/>
                        </a:ext>
                      </a:extLst>
                    </a:gridCol>
                    <a:gridCol w="1657460">
                      <a:extLst>
                        <a:ext uri="{9D8B030D-6E8A-4147-A177-3AD203B41FA5}">
                          <a16:colId xmlns:a16="http://schemas.microsoft.com/office/drawing/2014/main" xmlns="" val="2056877554"/>
                        </a:ext>
                      </a:extLst>
                    </a:gridCol>
                    <a:gridCol w="1657460">
                      <a:extLst>
                        <a:ext uri="{9D8B030D-6E8A-4147-A177-3AD203B41FA5}">
                          <a16:colId xmlns:a16="http://schemas.microsoft.com/office/drawing/2014/main" xmlns="" val="1481769001"/>
                        </a:ext>
                      </a:extLst>
                    </a:gridCol>
                    <a:gridCol w="1657460">
                      <a:extLst>
                        <a:ext uri="{9D8B030D-6E8A-4147-A177-3AD203B41FA5}">
                          <a16:colId xmlns:a16="http://schemas.microsoft.com/office/drawing/2014/main" xmlns="" val="299548057"/>
                        </a:ext>
                      </a:extLst>
                    </a:gridCol>
                    <a:gridCol w="1657460">
                      <a:extLst>
                        <a:ext uri="{9D8B030D-6E8A-4147-A177-3AD203B41FA5}">
                          <a16:colId xmlns:a16="http://schemas.microsoft.com/office/drawing/2014/main" xmlns="" val="4105845165"/>
                        </a:ext>
                      </a:extLst>
                    </a:gridCol>
                  </a:tblGrid>
                  <a:tr h="138129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965605619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 = A &amp; B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</a:t>
                          </a:r>
                          <a:r>
                            <a:rPr lang="en-US" sz="22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= A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 =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sz="2200" i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</m:e>
                              </m:bar>
                            </m:oMath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 =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sz="2200" b="0" i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200" b="0" i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 &amp;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200" b="0" i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B</m:t>
                                  </m:r>
                                </m:e>
                              </m:bar>
                            </m:oMath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 =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sz="2200" b="0" i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200" b="0" i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∨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200" b="0" i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200" b="0" i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B</m:t>
                                  </m:r>
                                </m:e>
                              </m:bar>
                            </m:oMath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74486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763152"/>
                  </p:ext>
                </p:extLst>
              </p:nvPr>
            </p:nvGraphicFramePr>
            <p:xfrm>
              <a:off x="600560" y="2986314"/>
              <a:ext cx="8287300" cy="19572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7460">
                      <a:extLst>
                        <a:ext uri="{9D8B030D-6E8A-4147-A177-3AD203B41FA5}">
                          <a16:colId xmlns:a16="http://schemas.microsoft.com/office/drawing/2014/main" val="262018811"/>
                        </a:ext>
                      </a:extLst>
                    </a:gridCol>
                    <a:gridCol w="1657460">
                      <a:extLst>
                        <a:ext uri="{9D8B030D-6E8A-4147-A177-3AD203B41FA5}">
                          <a16:colId xmlns:a16="http://schemas.microsoft.com/office/drawing/2014/main" val="2056877554"/>
                        </a:ext>
                      </a:extLst>
                    </a:gridCol>
                    <a:gridCol w="1657460">
                      <a:extLst>
                        <a:ext uri="{9D8B030D-6E8A-4147-A177-3AD203B41FA5}">
                          <a16:colId xmlns:a16="http://schemas.microsoft.com/office/drawing/2014/main" val="1481769001"/>
                        </a:ext>
                      </a:extLst>
                    </a:gridCol>
                    <a:gridCol w="1657460">
                      <a:extLst>
                        <a:ext uri="{9D8B030D-6E8A-4147-A177-3AD203B41FA5}">
                          <a16:colId xmlns:a16="http://schemas.microsoft.com/office/drawing/2014/main" val="299548057"/>
                        </a:ext>
                      </a:extLst>
                    </a:gridCol>
                    <a:gridCol w="1657460">
                      <a:extLst>
                        <a:ext uri="{9D8B030D-6E8A-4147-A177-3AD203B41FA5}">
                          <a16:colId xmlns:a16="http://schemas.microsoft.com/office/drawing/2014/main" val="4105845165"/>
                        </a:ext>
                      </a:extLst>
                    </a:gridCol>
                  </a:tblGrid>
                  <a:tr h="138129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5605619"/>
                      </a:ext>
                    </a:extLst>
                  </a:tr>
                  <a:tr h="57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 = A &amp; B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68" t="-240000" r="-301838" b="-1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68" t="-240000" r="-201838" b="-1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368" t="-240000" r="-101838" b="-1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368" t="-240000" r="-1838" b="-1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486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Группа 5"/>
          <p:cNvGrpSpPr/>
          <p:nvPr/>
        </p:nvGrpSpPr>
        <p:grpSpPr>
          <a:xfrm>
            <a:off x="3974761" y="3189260"/>
            <a:ext cx="1440185" cy="995824"/>
            <a:chOff x="-1800707" y="1480905"/>
            <a:chExt cx="1800707" cy="1245109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H="1">
              <a:off x="-1800707" y="2103459"/>
              <a:ext cx="18007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Элемент"/>
            <p:cNvSpPr/>
            <p:nvPr/>
          </p:nvSpPr>
          <p:spPr>
            <a:xfrm>
              <a:off x="-1336037" y="1480905"/>
              <a:ext cx="963388" cy="12451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63500" dir="5400000" sx="103000" sy="103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p3d extrusionH="57150">
                <a:bevelT w="38100" h="38100" prst="angle"/>
                <a:bevelB w="57150" h="38100" prst="hardEdge"/>
              </a:sp3d>
            </a:bodyPr>
            <a:lstStyle/>
            <a:p>
              <a:endParaRPr lang="ru-RU" sz="3000" dirty="0">
                <a:solidFill>
                  <a:srgbClr val="2E391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-473750" y="2006664"/>
              <a:ext cx="180048" cy="18004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5669612" y="3189260"/>
            <a:ext cx="1424628" cy="995824"/>
            <a:chOff x="5690787" y="3176971"/>
            <a:chExt cx="1424628" cy="995824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6023770" y="3176971"/>
              <a:ext cx="1091645" cy="995824"/>
              <a:chOff x="-1336037" y="1480905"/>
              <a:chExt cx="1364917" cy="1245109"/>
            </a:xfrm>
          </p:grpSpPr>
          <p:cxnSp>
            <p:nvCxnSpPr>
              <p:cNvPr id="19" name="Прямая соединительная линия 18"/>
              <p:cNvCxnSpPr/>
              <p:nvPr/>
            </p:nvCxnSpPr>
            <p:spPr>
              <a:xfrm flipH="1" flipV="1">
                <a:off x="-376227" y="2109414"/>
                <a:ext cx="405107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Элемент"/>
              <p:cNvSpPr/>
              <p:nvPr/>
            </p:nvSpPr>
            <p:spPr>
              <a:xfrm>
                <a:off x="-1336037" y="1480905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r>
                  <a:rPr lang="en-US" sz="3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&amp;</a:t>
                </a:r>
                <a:endParaRPr lang="ru-RU" sz="3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-495509" y="1989296"/>
                <a:ext cx="238563" cy="23856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28" name="Прямая соединительная линия 27"/>
            <p:cNvCxnSpPr/>
            <p:nvPr/>
          </p:nvCxnSpPr>
          <p:spPr>
            <a:xfrm flipH="1">
              <a:off x="5690787" y="3392996"/>
              <a:ext cx="3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H="1">
              <a:off x="5690787" y="3969060"/>
              <a:ext cx="3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7362756" y="3189260"/>
            <a:ext cx="1424628" cy="995824"/>
            <a:chOff x="5690787" y="3176971"/>
            <a:chExt cx="1424628" cy="995824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6023770" y="3176971"/>
              <a:ext cx="1091645" cy="995824"/>
              <a:chOff x="-1336037" y="1480905"/>
              <a:chExt cx="1364917" cy="1245109"/>
            </a:xfrm>
          </p:grpSpPr>
          <p:cxnSp>
            <p:nvCxnSpPr>
              <p:cNvPr id="34" name="Прямая соединительная линия 33"/>
              <p:cNvCxnSpPr/>
              <p:nvPr/>
            </p:nvCxnSpPr>
            <p:spPr>
              <a:xfrm flipH="1" flipV="1">
                <a:off x="-376227" y="2109414"/>
                <a:ext cx="405107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Элемент"/>
              <p:cNvSpPr/>
              <p:nvPr/>
            </p:nvSpPr>
            <p:spPr>
              <a:xfrm>
                <a:off x="-1336037" y="1480905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r>
                  <a:rPr lang="en-US" sz="3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sz="3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-459690" y="2024704"/>
                <a:ext cx="180048" cy="1800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32" name="Прямая соединительная линия 31"/>
            <p:cNvCxnSpPr/>
            <p:nvPr/>
          </p:nvCxnSpPr>
          <p:spPr>
            <a:xfrm flipH="1">
              <a:off x="5690787" y="3392996"/>
              <a:ext cx="3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H="1">
              <a:off x="5690787" y="3969060"/>
              <a:ext cx="3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Группа 36"/>
          <p:cNvGrpSpPr/>
          <p:nvPr/>
        </p:nvGrpSpPr>
        <p:grpSpPr>
          <a:xfrm>
            <a:off x="2379475" y="3189260"/>
            <a:ext cx="1424628" cy="995824"/>
            <a:chOff x="5690787" y="3176971"/>
            <a:chExt cx="1424628" cy="995824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6023770" y="3176971"/>
              <a:ext cx="1091645" cy="995824"/>
              <a:chOff x="-1336037" y="1480905"/>
              <a:chExt cx="1364917" cy="1245109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>
              <a:xfrm flipH="1" flipV="1">
                <a:off x="-376227" y="2109414"/>
                <a:ext cx="405107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Элемент"/>
              <p:cNvSpPr/>
              <p:nvPr/>
            </p:nvSpPr>
            <p:spPr>
              <a:xfrm>
                <a:off x="-1336037" y="1480905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r>
                  <a:rPr lang="en-US" sz="3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sz="3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5690787" y="3392996"/>
              <a:ext cx="3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5690787" y="3969060"/>
              <a:ext cx="3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Группа 43"/>
          <p:cNvGrpSpPr/>
          <p:nvPr/>
        </p:nvGrpSpPr>
        <p:grpSpPr>
          <a:xfrm>
            <a:off x="683614" y="3189260"/>
            <a:ext cx="1424628" cy="995824"/>
            <a:chOff x="5690787" y="3176971"/>
            <a:chExt cx="1424628" cy="995824"/>
          </a:xfrm>
        </p:grpSpPr>
        <p:grpSp>
          <p:nvGrpSpPr>
            <p:cNvPr id="45" name="Группа 44"/>
            <p:cNvGrpSpPr/>
            <p:nvPr/>
          </p:nvGrpSpPr>
          <p:grpSpPr>
            <a:xfrm>
              <a:off x="6023770" y="3176971"/>
              <a:ext cx="1091645" cy="995824"/>
              <a:chOff x="-1336037" y="1480905"/>
              <a:chExt cx="1364917" cy="1245109"/>
            </a:xfrm>
          </p:grpSpPr>
          <p:cxnSp>
            <p:nvCxnSpPr>
              <p:cNvPr id="48" name="Прямая соединительная линия 47"/>
              <p:cNvCxnSpPr/>
              <p:nvPr/>
            </p:nvCxnSpPr>
            <p:spPr>
              <a:xfrm flipH="1" flipV="1">
                <a:off x="-376227" y="2109414"/>
                <a:ext cx="405107" cy="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Элемент"/>
              <p:cNvSpPr/>
              <p:nvPr/>
            </p:nvSpPr>
            <p:spPr>
              <a:xfrm>
                <a:off x="-1336037" y="1480905"/>
                <a:ext cx="963388" cy="12451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63500" dir="5400000" sx="103000" sy="103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>
                <a:sp3d extrusionH="57150">
                  <a:bevelT w="38100" h="38100" prst="angle"/>
                  <a:bevelB w="57150" h="38100" prst="hardEdge"/>
                </a:sp3d>
              </a:bodyPr>
              <a:lstStyle/>
              <a:p>
                <a:r>
                  <a:rPr lang="en-US" sz="3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&amp;</a:t>
                </a:r>
                <a:endParaRPr lang="ru-RU" sz="3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5690787" y="3392996"/>
              <a:ext cx="3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5690787" y="3969060"/>
              <a:ext cx="3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Прямоугольник 16">
            <a:hlinkClick r:id="rId4" action="ppaction://hlinksldjump"/>
          </p:cNvPr>
          <p:cNvSpPr/>
          <p:nvPr/>
        </p:nvSpPr>
        <p:spPr>
          <a:xfrm>
            <a:off x="590013" y="2440219"/>
            <a:ext cx="1656556" cy="5348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Прямоугольник 50">
            <a:hlinkClick r:id="rId5" action="ppaction://hlinksldjump"/>
          </p:cNvPr>
          <p:cNvSpPr/>
          <p:nvPr/>
        </p:nvSpPr>
        <p:spPr>
          <a:xfrm>
            <a:off x="2253153" y="2440219"/>
            <a:ext cx="1656556" cy="5348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Прямоугольник 51">
            <a:hlinkClick r:id="rId6" action="ppaction://hlinksldjump"/>
          </p:cNvPr>
          <p:cNvSpPr/>
          <p:nvPr/>
        </p:nvSpPr>
        <p:spPr>
          <a:xfrm>
            <a:off x="3916293" y="2440219"/>
            <a:ext cx="1656556" cy="5348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Прямоугольник 52">
            <a:hlinkClick r:id="rId7" action="ppaction://hlinksldjump"/>
          </p:cNvPr>
          <p:cNvSpPr/>
          <p:nvPr/>
        </p:nvSpPr>
        <p:spPr>
          <a:xfrm>
            <a:off x="5579433" y="2440219"/>
            <a:ext cx="1656556" cy="5348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И-НЕ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Прямоугольник 53">
            <a:hlinkClick r:id="rId8" action="ppaction://hlinksldjump"/>
          </p:cNvPr>
          <p:cNvSpPr/>
          <p:nvPr/>
        </p:nvSpPr>
        <p:spPr>
          <a:xfrm>
            <a:off x="7242573" y="2440219"/>
            <a:ext cx="1656556" cy="5348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ИЛИ-НЕ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642910" y="5146550"/>
            <a:ext cx="82562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Однотипность сигналов на входах и выходах позволяет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подавать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сигнал, вырабатываемый одним элементом,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 вход другого элемента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0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66" y="2403033"/>
            <a:ext cx="7378718" cy="417110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aphicFrame>
        <p:nvGraphicFramePr>
          <p:cNvPr id="107" name="Таблица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64297"/>
              </p:ext>
            </p:extLst>
          </p:nvPr>
        </p:nvGraphicFramePr>
        <p:xfrm>
          <a:off x="2913882" y="2762148"/>
          <a:ext cx="4832890" cy="101023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61642">
                  <a:extLst>
                    <a:ext uri="{9D8B030D-6E8A-4147-A177-3AD203B41FA5}">
                      <a16:colId xmlns:a16="http://schemas.microsoft.com/office/drawing/2014/main" xmlns="" val="3671393337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1816261372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2197992971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86178949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1354920891"/>
                    </a:ext>
                  </a:extLst>
                </a:gridCol>
              </a:tblGrid>
              <a:tr h="505117"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Вход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9916691"/>
                  </a:ext>
                </a:extLst>
              </a:tr>
              <a:tr h="505117"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Выход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356140"/>
                  </a:ext>
                </a:extLst>
              </a:tr>
            </a:tbl>
          </a:graphicData>
        </a:graphic>
      </p:graphicFrame>
      <p:sp>
        <p:nvSpPr>
          <p:cNvPr id="58" name="выход 00"/>
          <p:cNvSpPr txBox="1"/>
          <p:nvPr/>
        </p:nvSpPr>
        <p:spPr>
          <a:xfrm>
            <a:off x="2992430" y="503823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Логический элемент И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605874" y="1016731"/>
            <a:ext cx="8287300" cy="1152129"/>
            <a:chOff x="2931299" y="4496499"/>
            <a:chExt cx="8287300" cy="1152129"/>
          </a:xfrm>
        </p:grpSpPr>
        <p:sp>
          <p:nvSpPr>
            <p:cNvPr id="23" name="Овал 22"/>
            <p:cNvSpPr/>
            <p:nvPr/>
          </p:nvSpPr>
          <p:spPr>
            <a:xfrm>
              <a:off x="2938779" y="4650046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24" name="Группа 7"/>
            <p:cNvGrpSpPr/>
            <p:nvPr/>
          </p:nvGrpSpPr>
          <p:grpSpPr>
            <a:xfrm>
              <a:off x="2931299" y="4496500"/>
              <a:ext cx="8281987" cy="1152128"/>
              <a:chOff x="2102521" y="4780586"/>
              <a:chExt cx="5972202" cy="1152128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2102521" y="4780586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2105868" y="5932714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Подзаголовок 5"/>
            <p:cNvSpPr txBox="1">
              <a:spLocks/>
            </p:cNvSpPr>
            <p:nvPr/>
          </p:nvSpPr>
          <p:spPr>
            <a:xfrm>
              <a:off x="3690694" y="4496499"/>
              <a:ext cx="7527905" cy="1127115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Конъюнктор</a:t>
              </a:r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реализует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операцию логического </a:t>
              </a:r>
              <a:r>
                <a:rPr lang="ru-RU" sz="2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умноже-ния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. Единица на выходе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этого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элемента появится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тогда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и только тогда, когда на всех входах будут единицы.</a:t>
              </a:r>
            </a:p>
          </p:txBody>
        </p:sp>
      </p:grpSp>
      <p:sp>
        <p:nvSpPr>
          <p:cNvPr id="39" name="вход левый"/>
          <p:cNvSpPr txBox="1"/>
          <p:nvPr/>
        </p:nvSpPr>
        <p:spPr>
          <a:xfrm>
            <a:off x="922360" y="593250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3282276" y="5418449"/>
            <a:ext cx="4365200" cy="14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олилиния 61"/>
          <p:cNvSpPr/>
          <p:nvPr/>
        </p:nvSpPr>
        <p:spPr>
          <a:xfrm flipH="1" flipV="1">
            <a:off x="3966352" y="4652947"/>
            <a:ext cx="116029" cy="770579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олилиния 85"/>
          <p:cNvSpPr/>
          <p:nvPr/>
        </p:nvSpPr>
        <p:spPr>
          <a:xfrm>
            <a:off x="5240840" y="4443075"/>
            <a:ext cx="232302" cy="383915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олилиния 86"/>
          <p:cNvSpPr/>
          <p:nvPr/>
        </p:nvSpPr>
        <p:spPr>
          <a:xfrm flipH="1" flipV="1">
            <a:off x="4758440" y="4826687"/>
            <a:ext cx="196465" cy="596837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олилиния 90"/>
          <p:cNvSpPr/>
          <p:nvPr/>
        </p:nvSpPr>
        <p:spPr>
          <a:xfrm>
            <a:off x="6199361" y="4430395"/>
            <a:ext cx="221547" cy="582807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олилиния 91"/>
          <p:cNvSpPr/>
          <p:nvPr/>
        </p:nvSpPr>
        <p:spPr>
          <a:xfrm flipH="1" flipV="1">
            <a:off x="5698739" y="5018698"/>
            <a:ext cx="180926" cy="390135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олилиния 95"/>
          <p:cNvSpPr/>
          <p:nvPr/>
        </p:nvSpPr>
        <p:spPr>
          <a:xfrm>
            <a:off x="7060770" y="4445894"/>
            <a:ext cx="232302" cy="741546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олилиния 96"/>
          <p:cNvSpPr/>
          <p:nvPr/>
        </p:nvSpPr>
        <p:spPr>
          <a:xfrm flipH="1" flipV="1">
            <a:off x="6578134" y="5192174"/>
            <a:ext cx="182949" cy="222064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олилиния 104"/>
          <p:cNvSpPr/>
          <p:nvPr/>
        </p:nvSpPr>
        <p:spPr>
          <a:xfrm flipH="1" flipV="1">
            <a:off x="1266816" y="5272953"/>
            <a:ext cx="1049555" cy="716516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олилиния 105"/>
          <p:cNvSpPr/>
          <p:nvPr/>
        </p:nvSpPr>
        <p:spPr>
          <a:xfrm flipH="1" flipV="1">
            <a:off x="1613969" y="5773024"/>
            <a:ext cx="702402" cy="223472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Триггер 00"/>
          <p:cNvSpPr/>
          <p:nvPr/>
        </p:nvSpPr>
        <p:spPr>
          <a:xfrm>
            <a:off x="4183825" y="2762045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Триггер 01"/>
          <p:cNvSpPr/>
          <p:nvPr/>
        </p:nvSpPr>
        <p:spPr>
          <a:xfrm>
            <a:off x="5072913" y="2762045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Триггер 10"/>
          <p:cNvSpPr/>
          <p:nvPr/>
        </p:nvSpPr>
        <p:spPr>
          <a:xfrm>
            <a:off x="5962001" y="2762045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Триггер 11"/>
          <p:cNvSpPr/>
          <p:nvPr/>
        </p:nvSpPr>
        <p:spPr>
          <a:xfrm>
            <a:off x="6851088" y="2762045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вход правая"/>
          <p:cNvSpPr txBox="1"/>
          <p:nvPr/>
        </p:nvSpPr>
        <p:spPr>
          <a:xfrm>
            <a:off x="1272747" y="593250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Выкл 00"/>
          <p:cNvGrpSpPr/>
          <p:nvPr/>
        </p:nvGrpSpPr>
        <p:grpSpPr>
          <a:xfrm rot="18904581">
            <a:off x="3793550" y="4665218"/>
            <a:ext cx="643492" cy="1153"/>
            <a:chOff x="1573066" y="4836002"/>
            <a:chExt cx="643492" cy="1153"/>
          </a:xfrm>
        </p:grpSpPr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Выкл 01"/>
          <p:cNvGrpSpPr/>
          <p:nvPr/>
        </p:nvGrpSpPr>
        <p:grpSpPr>
          <a:xfrm rot="18904581">
            <a:off x="4610048" y="4838530"/>
            <a:ext cx="643492" cy="1153"/>
            <a:chOff x="1573066" y="4836002"/>
            <a:chExt cx="643492" cy="1153"/>
          </a:xfrm>
        </p:grpSpPr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Выкл 10"/>
          <p:cNvGrpSpPr/>
          <p:nvPr/>
        </p:nvGrpSpPr>
        <p:grpSpPr>
          <a:xfrm rot="18904581">
            <a:off x="5604380" y="5025902"/>
            <a:ext cx="643492" cy="1153"/>
            <a:chOff x="1573066" y="4836002"/>
            <a:chExt cx="643492" cy="1153"/>
          </a:xfrm>
        </p:grpSpPr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Выкл 11"/>
          <p:cNvGrpSpPr/>
          <p:nvPr/>
        </p:nvGrpSpPr>
        <p:grpSpPr>
          <a:xfrm rot="18904581">
            <a:off x="6452037" y="5194629"/>
            <a:ext cx="643492" cy="1153"/>
            <a:chOff x="1573066" y="4836002"/>
            <a:chExt cx="643492" cy="1153"/>
          </a:xfrm>
        </p:grpSpPr>
        <p:cxnSp>
          <p:nvCxnSpPr>
            <p:cNvPr id="56" name="Прямая соединительная линия 55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выход 01"/>
          <p:cNvSpPr txBox="1"/>
          <p:nvPr/>
        </p:nvSpPr>
        <p:spPr>
          <a:xfrm>
            <a:off x="2991782" y="503823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вход левый"/>
          <p:cNvSpPr txBox="1"/>
          <p:nvPr/>
        </p:nvSpPr>
        <p:spPr>
          <a:xfrm>
            <a:off x="924873" y="593250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вход правая"/>
          <p:cNvSpPr txBox="1"/>
          <p:nvPr/>
        </p:nvSpPr>
        <p:spPr>
          <a:xfrm>
            <a:off x="1261473" y="591957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вход левый"/>
          <p:cNvSpPr txBox="1"/>
          <p:nvPr/>
        </p:nvSpPr>
        <p:spPr>
          <a:xfrm>
            <a:off x="924873" y="594543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вход правая"/>
          <p:cNvSpPr txBox="1"/>
          <p:nvPr/>
        </p:nvSpPr>
        <p:spPr>
          <a:xfrm>
            <a:off x="1272478" y="594527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выход 10"/>
          <p:cNvSpPr txBox="1"/>
          <p:nvPr/>
        </p:nvSpPr>
        <p:spPr>
          <a:xfrm>
            <a:off x="2991782" y="503823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выход 11"/>
          <p:cNvSpPr txBox="1"/>
          <p:nvPr/>
        </p:nvSpPr>
        <p:spPr>
          <a:xfrm>
            <a:off x="2978676" y="503823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вход левый"/>
          <p:cNvSpPr txBox="1"/>
          <p:nvPr/>
        </p:nvSpPr>
        <p:spPr>
          <a:xfrm>
            <a:off x="899592" y="591957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3" name="вход правая"/>
          <p:cNvSpPr txBox="1"/>
          <p:nvPr/>
        </p:nvSpPr>
        <p:spPr>
          <a:xfrm>
            <a:off x="1294981" y="595044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Элемент"/>
          <p:cNvSpPr/>
          <p:nvPr/>
        </p:nvSpPr>
        <p:spPr>
          <a:xfrm>
            <a:off x="2318884" y="4826688"/>
            <a:ext cx="963388" cy="1245109"/>
          </a:xfrm>
          <a:prstGeom prst="rect">
            <a:avLst/>
          </a:prstGeom>
          <a:solidFill>
            <a:srgbClr val="33CC33"/>
          </a:solidFill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r>
              <a:rPr lang="en-US" sz="3000" dirty="0" smtClean="0">
                <a:solidFill>
                  <a:srgbClr val="2E39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ru-RU" sz="3000" dirty="0">
              <a:solidFill>
                <a:srgbClr val="2E39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Группа 98"/>
          <p:cNvGrpSpPr/>
          <p:nvPr/>
        </p:nvGrpSpPr>
        <p:grpSpPr>
          <a:xfrm>
            <a:off x="4302467" y="3872409"/>
            <a:ext cx="592573" cy="592573"/>
            <a:chOff x="3584394" y="4140191"/>
            <a:chExt cx="592573" cy="592573"/>
          </a:xfrm>
        </p:grpSpPr>
        <p:sp>
          <p:nvSpPr>
            <p:cNvPr id="43" name="Овал 42"/>
            <p:cNvSpPr/>
            <p:nvPr/>
          </p:nvSpPr>
          <p:spPr>
            <a:xfrm>
              <a:off x="3584394" y="4140191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742" y="4179539"/>
              <a:ext cx="513876" cy="513876"/>
            </a:xfrm>
            <a:prstGeom prst="rect">
              <a:avLst/>
            </a:prstGeom>
          </p:spPr>
        </p:pic>
      </p:grpSp>
      <p:sp>
        <p:nvSpPr>
          <p:cNvPr id="60" name="Полилиния 59"/>
          <p:cNvSpPr/>
          <p:nvPr/>
        </p:nvSpPr>
        <p:spPr>
          <a:xfrm>
            <a:off x="4368552" y="4432706"/>
            <a:ext cx="232302" cy="220242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0" name="Группа 99"/>
          <p:cNvGrpSpPr/>
          <p:nvPr/>
        </p:nvGrpSpPr>
        <p:grpSpPr>
          <a:xfrm>
            <a:off x="5180156" y="3872409"/>
            <a:ext cx="592573" cy="592573"/>
            <a:chOff x="4340479" y="4140191"/>
            <a:chExt cx="592573" cy="592573"/>
          </a:xfrm>
        </p:grpSpPr>
        <p:sp>
          <p:nvSpPr>
            <p:cNvPr id="84" name="Овал 83"/>
            <p:cNvSpPr/>
            <p:nvPr/>
          </p:nvSpPr>
          <p:spPr>
            <a:xfrm>
              <a:off x="4340479" y="4140191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5" name="Рисунок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7" y="4179539"/>
              <a:ext cx="513876" cy="513876"/>
            </a:xfrm>
            <a:prstGeom prst="rect">
              <a:avLst/>
            </a:prstGeom>
          </p:spPr>
        </p:pic>
      </p:grpSp>
      <p:grpSp>
        <p:nvGrpSpPr>
          <p:cNvPr id="101" name="Группа 100"/>
          <p:cNvGrpSpPr/>
          <p:nvPr/>
        </p:nvGrpSpPr>
        <p:grpSpPr>
          <a:xfrm>
            <a:off x="6110083" y="3872409"/>
            <a:ext cx="592573" cy="592573"/>
            <a:chOff x="5013061" y="4156554"/>
            <a:chExt cx="592573" cy="592573"/>
          </a:xfrm>
        </p:grpSpPr>
        <p:sp>
          <p:nvSpPr>
            <p:cNvPr id="89" name="Овал 88"/>
            <p:cNvSpPr/>
            <p:nvPr/>
          </p:nvSpPr>
          <p:spPr>
            <a:xfrm>
              <a:off x="5013061" y="4156554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0" name="Рисунок 8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409" y="4195902"/>
              <a:ext cx="513876" cy="513876"/>
            </a:xfrm>
            <a:prstGeom prst="rect">
              <a:avLst/>
            </a:prstGeom>
          </p:spPr>
        </p:pic>
      </p:grpSp>
      <p:grpSp>
        <p:nvGrpSpPr>
          <p:cNvPr id="102" name="Группа 101"/>
          <p:cNvGrpSpPr/>
          <p:nvPr/>
        </p:nvGrpSpPr>
        <p:grpSpPr>
          <a:xfrm>
            <a:off x="7010183" y="3872409"/>
            <a:ext cx="592573" cy="592573"/>
            <a:chOff x="6068670" y="4130904"/>
            <a:chExt cx="592573" cy="592573"/>
          </a:xfrm>
        </p:grpSpPr>
        <p:sp>
          <p:nvSpPr>
            <p:cNvPr id="94" name="Овал 93"/>
            <p:cNvSpPr/>
            <p:nvPr/>
          </p:nvSpPr>
          <p:spPr>
            <a:xfrm>
              <a:off x="6068670" y="4130904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5" name="Рисунок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018" y="4170252"/>
              <a:ext cx="513876" cy="513876"/>
            </a:xfrm>
            <a:prstGeom prst="rect">
              <a:avLst/>
            </a:prstGeom>
          </p:spPr>
        </p:pic>
      </p:grpSp>
      <p:sp>
        <p:nvSpPr>
          <p:cNvPr id="4" name="Овал черный 00"/>
          <p:cNvSpPr/>
          <p:nvPr/>
        </p:nvSpPr>
        <p:spPr>
          <a:xfrm>
            <a:off x="4331869" y="3897678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черный 01"/>
          <p:cNvSpPr/>
          <p:nvPr/>
        </p:nvSpPr>
        <p:spPr>
          <a:xfrm>
            <a:off x="5207735" y="3897652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черный 10"/>
          <p:cNvSpPr/>
          <p:nvPr/>
        </p:nvSpPr>
        <p:spPr>
          <a:xfrm>
            <a:off x="6146241" y="3909307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черный 11"/>
          <p:cNvSpPr/>
          <p:nvPr/>
        </p:nvSpPr>
        <p:spPr>
          <a:xfrm>
            <a:off x="7030790" y="3906995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30" y="2834822"/>
            <a:ext cx="2042240" cy="8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-0.00399 -0.1581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00208 -0.0821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5811 L 0.15487 -0.1581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8218 L 0.11441 -0.0856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8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3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06736 0.00185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9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6736 0.00185 L 0.06736 -0.11481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6736 -0.11481 L 0.15764 -0.11481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15764 -0.11481 L 0.16025 -0.25625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00209 -0.08217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12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0.00399 -0.15811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08217 L 0.11441 -0.08564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8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5811 L 0.15486 -0.15811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8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5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15973 0.00023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6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5973 0.00023 L 0.15747 -0.08565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430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5747 -0.08565 L 0.2573 -0.0833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11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573 -0.08333 L 0.25643 -0.25625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00399 -0.1581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00208 -0.08218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581 L 0.15486 -0.1581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8218 L 0.11441 -0.08565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8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95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26042 0.00023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6042 0.00023 L 0.26164 -0.06041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03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6164 -0.06041 L 0.36077 -0.06041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6077 -0.06041 L 0.35955 -0.25625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44444E-6 L -0.00399 -0.1581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-0.00208 -0.0821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581 L 0.15487 -0.1581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8217 L 0.11441 -0.08564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8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25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0.35921 0.00023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0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5921 0.00023 L 0.36146 -0.03611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82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6146 -0.03611 L 0.45504 -0.04166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42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04 -0.04166 L 0.45209 -0.25393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58" grpId="2"/>
      <p:bldP spid="58" grpId="3"/>
      <p:bldP spid="58" grpId="4"/>
      <p:bldP spid="39" grpId="0"/>
      <p:bldP spid="39" grpId="1"/>
      <p:bldP spid="39" grpId="2"/>
      <p:bldP spid="112" grpId="0"/>
      <p:bldP spid="112" grpId="1"/>
      <p:bldP spid="112" grpId="2"/>
      <p:bldP spid="64" grpId="0"/>
      <p:bldP spid="64" grpId="1"/>
      <p:bldP spid="64" grpId="2"/>
      <p:bldP spid="64" grpId="3"/>
      <p:bldP spid="64" grpId="4"/>
      <p:bldP spid="66" grpId="0"/>
      <p:bldP spid="66" grpId="1"/>
      <p:bldP spid="66" grpId="2"/>
      <p:bldP spid="67" grpId="0"/>
      <p:bldP spid="67" grpId="1"/>
      <p:bldP spid="67" grpId="2"/>
      <p:bldP spid="68" grpId="0"/>
      <p:bldP spid="68" grpId="1"/>
      <p:bldP spid="68" grpId="2"/>
      <p:bldP spid="70" grpId="0"/>
      <p:bldP spid="70" grpId="1"/>
      <p:bldP spid="70" grpId="2"/>
      <p:bldP spid="71" grpId="0"/>
      <p:bldP spid="71" grpId="1"/>
      <p:bldP spid="71" grpId="2"/>
      <p:bldP spid="71" grpId="3"/>
      <p:bldP spid="71" grpId="4"/>
      <p:bldP spid="69" grpId="0"/>
      <p:bldP spid="69" grpId="1"/>
      <p:bldP spid="69" grpId="2"/>
      <p:bldP spid="69" grpId="3"/>
      <p:bldP spid="69" grpId="4"/>
      <p:bldP spid="72" grpId="0"/>
      <p:bldP spid="72" grpId="1"/>
      <p:bldP spid="72" grpId="2"/>
      <p:bldP spid="73" grpId="0"/>
      <p:bldP spid="73" grpId="1"/>
      <p:bldP spid="73" grpId="2"/>
      <p:bldP spid="63" grpId="0" animBg="1"/>
      <p:bldP spid="6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2428048"/>
            <a:ext cx="7385474" cy="41333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aphicFrame>
        <p:nvGraphicFramePr>
          <p:cNvPr id="107" name="Таблица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86214"/>
              </p:ext>
            </p:extLst>
          </p:nvPr>
        </p:nvGraphicFramePr>
        <p:xfrm>
          <a:off x="2769866" y="2690140"/>
          <a:ext cx="4832890" cy="101023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61642">
                  <a:extLst>
                    <a:ext uri="{9D8B030D-6E8A-4147-A177-3AD203B41FA5}">
                      <a16:colId xmlns:a16="http://schemas.microsoft.com/office/drawing/2014/main" xmlns="" val="3671393337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1816261372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2197992971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86178949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1354920891"/>
                    </a:ext>
                  </a:extLst>
                </a:gridCol>
              </a:tblGrid>
              <a:tr h="505117"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Вход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9916691"/>
                  </a:ext>
                </a:extLst>
              </a:tr>
              <a:tr h="505117"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Выход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356140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Логический элемент ИЛИ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605874" y="1016731"/>
            <a:ext cx="8287300" cy="1152129"/>
            <a:chOff x="2931299" y="4496499"/>
            <a:chExt cx="8287300" cy="1152129"/>
          </a:xfrm>
        </p:grpSpPr>
        <p:sp>
          <p:nvSpPr>
            <p:cNvPr id="23" name="Овал 22"/>
            <p:cNvSpPr/>
            <p:nvPr/>
          </p:nvSpPr>
          <p:spPr>
            <a:xfrm>
              <a:off x="2938779" y="4650046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24" name="Группа 7"/>
            <p:cNvGrpSpPr/>
            <p:nvPr/>
          </p:nvGrpSpPr>
          <p:grpSpPr>
            <a:xfrm>
              <a:off x="2931299" y="4496500"/>
              <a:ext cx="8281987" cy="1152128"/>
              <a:chOff x="2102521" y="4780586"/>
              <a:chExt cx="5972202" cy="1152128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2102521" y="4780586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2105868" y="5932714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Подзаголовок 5"/>
            <p:cNvSpPr txBox="1">
              <a:spLocks/>
            </p:cNvSpPr>
            <p:nvPr/>
          </p:nvSpPr>
          <p:spPr>
            <a:xfrm>
              <a:off x="3690694" y="4496499"/>
              <a:ext cx="7527905" cy="1127115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Дизъюнктор</a:t>
              </a:r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реализует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операцию логического </a:t>
              </a:r>
              <a:r>
                <a:rPr lang="ru-RU" sz="2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сложе-ния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Ноль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на выходе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этого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элемента появится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тогда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и только тогда, когда на всех входах будут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ноли.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вход левый"/>
          <p:cNvSpPr txBox="1"/>
          <p:nvPr/>
        </p:nvSpPr>
        <p:spPr>
          <a:xfrm>
            <a:off x="778344" y="586049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3138260" y="5346441"/>
            <a:ext cx="4365200" cy="14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олилиния 59"/>
          <p:cNvSpPr/>
          <p:nvPr/>
        </p:nvSpPr>
        <p:spPr>
          <a:xfrm>
            <a:off x="4224536" y="4360698"/>
            <a:ext cx="232302" cy="220242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олилиния 61"/>
          <p:cNvSpPr/>
          <p:nvPr/>
        </p:nvSpPr>
        <p:spPr>
          <a:xfrm flipH="1" flipV="1">
            <a:off x="3822336" y="4580939"/>
            <a:ext cx="116029" cy="770579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олилиния 85"/>
          <p:cNvSpPr/>
          <p:nvPr/>
        </p:nvSpPr>
        <p:spPr>
          <a:xfrm>
            <a:off x="5096824" y="4371067"/>
            <a:ext cx="232302" cy="383915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олилиния 86"/>
          <p:cNvSpPr/>
          <p:nvPr/>
        </p:nvSpPr>
        <p:spPr>
          <a:xfrm flipH="1" flipV="1">
            <a:off x="4614424" y="4754679"/>
            <a:ext cx="196465" cy="596837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олилиния 90"/>
          <p:cNvSpPr/>
          <p:nvPr/>
        </p:nvSpPr>
        <p:spPr>
          <a:xfrm>
            <a:off x="6055345" y="4358387"/>
            <a:ext cx="221547" cy="582807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олилиния 91"/>
          <p:cNvSpPr/>
          <p:nvPr/>
        </p:nvSpPr>
        <p:spPr>
          <a:xfrm flipH="1" flipV="1">
            <a:off x="5554723" y="4946690"/>
            <a:ext cx="180926" cy="390135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олилиния 95"/>
          <p:cNvSpPr/>
          <p:nvPr/>
        </p:nvSpPr>
        <p:spPr>
          <a:xfrm>
            <a:off x="6916754" y="4373886"/>
            <a:ext cx="232302" cy="741546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олилиния 96"/>
          <p:cNvSpPr/>
          <p:nvPr/>
        </p:nvSpPr>
        <p:spPr>
          <a:xfrm flipH="1" flipV="1">
            <a:off x="6434118" y="5120166"/>
            <a:ext cx="182949" cy="222064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олилиния 104"/>
          <p:cNvSpPr/>
          <p:nvPr/>
        </p:nvSpPr>
        <p:spPr>
          <a:xfrm flipH="1" flipV="1">
            <a:off x="1122800" y="5200945"/>
            <a:ext cx="1049555" cy="716516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олилиния 105"/>
          <p:cNvSpPr/>
          <p:nvPr/>
        </p:nvSpPr>
        <p:spPr>
          <a:xfrm flipH="1" flipV="1">
            <a:off x="1469953" y="5701016"/>
            <a:ext cx="702402" cy="223472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Триггер 00"/>
          <p:cNvSpPr/>
          <p:nvPr/>
        </p:nvSpPr>
        <p:spPr>
          <a:xfrm>
            <a:off x="4039809" y="2690037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Триггер 01"/>
          <p:cNvSpPr/>
          <p:nvPr/>
        </p:nvSpPr>
        <p:spPr>
          <a:xfrm>
            <a:off x="4928897" y="2690037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Триггер 10"/>
          <p:cNvSpPr/>
          <p:nvPr/>
        </p:nvSpPr>
        <p:spPr>
          <a:xfrm>
            <a:off x="5817985" y="2690037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Триггер 11"/>
          <p:cNvSpPr/>
          <p:nvPr/>
        </p:nvSpPr>
        <p:spPr>
          <a:xfrm>
            <a:off x="6707072" y="2690037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вход правая"/>
          <p:cNvSpPr txBox="1"/>
          <p:nvPr/>
        </p:nvSpPr>
        <p:spPr>
          <a:xfrm>
            <a:off x="1128731" y="586049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Выкл 00"/>
          <p:cNvGrpSpPr/>
          <p:nvPr/>
        </p:nvGrpSpPr>
        <p:grpSpPr>
          <a:xfrm rot="18904581">
            <a:off x="3649534" y="4593210"/>
            <a:ext cx="643492" cy="1153"/>
            <a:chOff x="1573066" y="4836002"/>
            <a:chExt cx="643492" cy="1153"/>
          </a:xfrm>
        </p:grpSpPr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Выкл 01"/>
          <p:cNvGrpSpPr/>
          <p:nvPr/>
        </p:nvGrpSpPr>
        <p:grpSpPr>
          <a:xfrm rot="18904581">
            <a:off x="4466032" y="4766522"/>
            <a:ext cx="643492" cy="1153"/>
            <a:chOff x="1573066" y="4836002"/>
            <a:chExt cx="643492" cy="1153"/>
          </a:xfrm>
        </p:grpSpPr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Выкл 10"/>
          <p:cNvGrpSpPr/>
          <p:nvPr/>
        </p:nvGrpSpPr>
        <p:grpSpPr>
          <a:xfrm rot="18904581">
            <a:off x="5460364" y="4953894"/>
            <a:ext cx="643492" cy="1153"/>
            <a:chOff x="1573066" y="4836002"/>
            <a:chExt cx="643492" cy="1153"/>
          </a:xfrm>
        </p:grpSpPr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Выкл 11"/>
          <p:cNvGrpSpPr/>
          <p:nvPr/>
        </p:nvGrpSpPr>
        <p:grpSpPr>
          <a:xfrm rot="18904581">
            <a:off x="6308021" y="5122621"/>
            <a:ext cx="643492" cy="1153"/>
            <a:chOff x="1573066" y="4836002"/>
            <a:chExt cx="643492" cy="1153"/>
          </a:xfrm>
        </p:grpSpPr>
        <p:cxnSp>
          <p:nvCxnSpPr>
            <p:cNvPr id="56" name="Прямая соединительная линия 55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вход левый"/>
          <p:cNvSpPr txBox="1"/>
          <p:nvPr/>
        </p:nvSpPr>
        <p:spPr>
          <a:xfrm>
            <a:off x="780857" y="586049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вход правая"/>
          <p:cNvSpPr txBox="1"/>
          <p:nvPr/>
        </p:nvSpPr>
        <p:spPr>
          <a:xfrm>
            <a:off x="1117457" y="584756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вход левый"/>
          <p:cNvSpPr txBox="1"/>
          <p:nvPr/>
        </p:nvSpPr>
        <p:spPr>
          <a:xfrm>
            <a:off x="780857" y="587342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вход правая"/>
          <p:cNvSpPr txBox="1"/>
          <p:nvPr/>
        </p:nvSpPr>
        <p:spPr>
          <a:xfrm>
            <a:off x="1128462" y="587327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вход левый"/>
          <p:cNvSpPr txBox="1"/>
          <p:nvPr/>
        </p:nvSpPr>
        <p:spPr>
          <a:xfrm>
            <a:off x="755576" y="584756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3" name="вход правая"/>
          <p:cNvSpPr txBox="1"/>
          <p:nvPr/>
        </p:nvSpPr>
        <p:spPr>
          <a:xfrm>
            <a:off x="1150965" y="587843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выход 10"/>
          <p:cNvSpPr txBox="1"/>
          <p:nvPr/>
        </p:nvSpPr>
        <p:spPr>
          <a:xfrm>
            <a:off x="2847766" y="496622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выход 11"/>
          <p:cNvSpPr txBox="1"/>
          <p:nvPr/>
        </p:nvSpPr>
        <p:spPr>
          <a:xfrm>
            <a:off x="2834660" y="496622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выход 01"/>
          <p:cNvSpPr txBox="1"/>
          <p:nvPr/>
        </p:nvSpPr>
        <p:spPr>
          <a:xfrm>
            <a:off x="2847766" y="496622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выход 00"/>
          <p:cNvSpPr txBox="1"/>
          <p:nvPr/>
        </p:nvSpPr>
        <p:spPr>
          <a:xfrm>
            <a:off x="2848414" y="496622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Элемент"/>
          <p:cNvSpPr/>
          <p:nvPr/>
        </p:nvSpPr>
        <p:spPr>
          <a:xfrm>
            <a:off x="2174868" y="4754680"/>
            <a:ext cx="963388" cy="1245109"/>
          </a:xfrm>
          <a:prstGeom prst="rect">
            <a:avLst/>
          </a:prstGeom>
          <a:solidFill>
            <a:srgbClr val="33CC33"/>
          </a:solidFill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r>
              <a:rPr lang="ru-RU" sz="3000" dirty="0" smtClean="0">
                <a:solidFill>
                  <a:srgbClr val="2E39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3000" dirty="0">
              <a:solidFill>
                <a:srgbClr val="2E39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Группа 98"/>
          <p:cNvGrpSpPr/>
          <p:nvPr/>
        </p:nvGrpSpPr>
        <p:grpSpPr>
          <a:xfrm>
            <a:off x="4158451" y="3800401"/>
            <a:ext cx="592573" cy="592573"/>
            <a:chOff x="3584394" y="4140191"/>
            <a:chExt cx="592573" cy="592573"/>
          </a:xfrm>
        </p:grpSpPr>
        <p:sp>
          <p:nvSpPr>
            <p:cNvPr id="43" name="Овал 42"/>
            <p:cNvSpPr/>
            <p:nvPr/>
          </p:nvSpPr>
          <p:spPr>
            <a:xfrm>
              <a:off x="3584394" y="4140191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742" y="4179539"/>
              <a:ext cx="513876" cy="513876"/>
            </a:xfrm>
            <a:prstGeom prst="rect">
              <a:avLst/>
            </a:prstGeom>
          </p:spPr>
        </p:pic>
      </p:grpSp>
      <p:grpSp>
        <p:nvGrpSpPr>
          <p:cNvPr id="100" name="Группа 99"/>
          <p:cNvGrpSpPr/>
          <p:nvPr/>
        </p:nvGrpSpPr>
        <p:grpSpPr>
          <a:xfrm>
            <a:off x="5036140" y="3800401"/>
            <a:ext cx="592573" cy="592573"/>
            <a:chOff x="4340479" y="4140191"/>
            <a:chExt cx="592573" cy="592573"/>
          </a:xfrm>
        </p:grpSpPr>
        <p:sp>
          <p:nvSpPr>
            <p:cNvPr id="84" name="Овал 83"/>
            <p:cNvSpPr/>
            <p:nvPr/>
          </p:nvSpPr>
          <p:spPr>
            <a:xfrm>
              <a:off x="4340479" y="4140191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5" name="Рисунок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7" y="4179539"/>
              <a:ext cx="513876" cy="513876"/>
            </a:xfrm>
            <a:prstGeom prst="rect">
              <a:avLst/>
            </a:prstGeom>
          </p:spPr>
        </p:pic>
      </p:grpSp>
      <p:grpSp>
        <p:nvGrpSpPr>
          <p:cNvPr id="101" name="Группа 100"/>
          <p:cNvGrpSpPr/>
          <p:nvPr/>
        </p:nvGrpSpPr>
        <p:grpSpPr>
          <a:xfrm>
            <a:off x="5966067" y="3800401"/>
            <a:ext cx="592573" cy="592573"/>
            <a:chOff x="5013061" y="4156554"/>
            <a:chExt cx="592573" cy="592573"/>
          </a:xfrm>
        </p:grpSpPr>
        <p:sp>
          <p:nvSpPr>
            <p:cNvPr id="89" name="Овал 88"/>
            <p:cNvSpPr/>
            <p:nvPr/>
          </p:nvSpPr>
          <p:spPr>
            <a:xfrm>
              <a:off x="5013061" y="4156554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0" name="Рисунок 8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409" y="4195902"/>
              <a:ext cx="513876" cy="513876"/>
            </a:xfrm>
            <a:prstGeom prst="rect">
              <a:avLst/>
            </a:prstGeom>
          </p:spPr>
        </p:pic>
      </p:grpSp>
      <p:grpSp>
        <p:nvGrpSpPr>
          <p:cNvPr id="102" name="Группа 101"/>
          <p:cNvGrpSpPr/>
          <p:nvPr/>
        </p:nvGrpSpPr>
        <p:grpSpPr>
          <a:xfrm>
            <a:off x="6866167" y="3800401"/>
            <a:ext cx="592573" cy="592573"/>
            <a:chOff x="6068670" y="4130904"/>
            <a:chExt cx="592573" cy="592573"/>
          </a:xfrm>
        </p:grpSpPr>
        <p:sp>
          <p:nvSpPr>
            <p:cNvPr id="94" name="Овал 93"/>
            <p:cNvSpPr/>
            <p:nvPr/>
          </p:nvSpPr>
          <p:spPr>
            <a:xfrm>
              <a:off x="6068670" y="4130904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5" name="Рисунок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018" y="4170252"/>
              <a:ext cx="513876" cy="513876"/>
            </a:xfrm>
            <a:prstGeom prst="rect">
              <a:avLst/>
            </a:prstGeom>
          </p:spPr>
        </p:pic>
      </p:grpSp>
      <p:sp>
        <p:nvSpPr>
          <p:cNvPr id="4" name="Овал черный 00"/>
          <p:cNvSpPr/>
          <p:nvPr/>
        </p:nvSpPr>
        <p:spPr>
          <a:xfrm>
            <a:off x="4187853" y="3825670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черный 01"/>
          <p:cNvSpPr/>
          <p:nvPr/>
        </p:nvSpPr>
        <p:spPr>
          <a:xfrm>
            <a:off x="5063719" y="3825644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черный 10"/>
          <p:cNvSpPr/>
          <p:nvPr/>
        </p:nvSpPr>
        <p:spPr>
          <a:xfrm>
            <a:off x="6002225" y="3837299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черный 11"/>
          <p:cNvSpPr/>
          <p:nvPr/>
        </p:nvSpPr>
        <p:spPr>
          <a:xfrm>
            <a:off x="6886774" y="3834987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9" y="2883968"/>
            <a:ext cx="1864280" cy="8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1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-0.00399 -0.158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0.00208 -0.0821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581 L 0.15486 -0.158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8218 L 0.11441 -0.0856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8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3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0.06736 0.00185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9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6736 0.00185 L 0.06736 -0.11482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6736 -0.11482 L 0.15764 -0.11482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15764 -0.11482 L 0.16024 -0.25625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0208 -0.08218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12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0.00399 -0.1581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8218 L 0.11441 -0.08565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8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581 L 0.15486 -0.1581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8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5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0.15973 0.00023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6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5973 0.00023 L 0.15747 -0.08565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430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5747 -0.08565 L 0.2573 -0.08334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11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573 -0.08334 L 0.25643 -0.25625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8148E-6 L -0.00399 -0.1581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-0.00208 -0.08217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581 L 0.15486 -0.1581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8217 L 0.11441 -0.08565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8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01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0.26042 0.00023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6042 0.00023 L 0.26164 -0.06042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032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6164 -0.06042 L 0.36077 -0.06042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06042 L 0.35955 -0.25625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-0.004 -0.1581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00208 -0.08218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1581 L 0.15486 -0.1581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8218 L 0.11441 -0.08565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8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38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3592 0.00023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592 0.00023 L 0.36145 -0.03612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829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6145 -0.03612 L 0.45503 -0.04167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03 -0.04167 L 0.45208 -0.25394 " pathEditMode="relative" rAng="0" ptsTypes="AA">
                                      <p:cBhvr>
                                        <p:cTn id="1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9" grpId="2"/>
      <p:bldP spid="112" grpId="0"/>
      <p:bldP spid="112" grpId="1"/>
      <p:bldP spid="112" grpId="2"/>
      <p:bldP spid="66" grpId="0"/>
      <p:bldP spid="66" grpId="1"/>
      <p:bldP spid="66" grpId="2"/>
      <p:bldP spid="67" grpId="0"/>
      <p:bldP spid="67" grpId="1"/>
      <p:bldP spid="67" grpId="2"/>
      <p:bldP spid="68" grpId="0"/>
      <p:bldP spid="68" grpId="1"/>
      <p:bldP spid="68" grpId="2"/>
      <p:bldP spid="70" grpId="0"/>
      <p:bldP spid="70" grpId="1"/>
      <p:bldP spid="70" grpId="2"/>
      <p:bldP spid="72" grpId="0"/>
      <p:bldP spid="72" grpId="1"/>
      <p:bldP spid="72" grpId="2"/>
      <p:bldP spid="73" grpId="0"/>
      <p:bldP spid="73" grpId="1"/>
      <p:bldP spid="73" grpId="2"/>
      <p:bldP spid="71" grpId="0"/>
      <p:bldP spid="71" grpId="1"/>
      <p:bldP spid="71" grpId="2"/>
      <p:bldP spid="71" grpId="3"/>
      <p:bldP spid="71" grpId="4"/>
      <p:bldP spid="69" grpId="0"/>
      <p:bldP spid="69" grpId="1"/>
      <p:bldP spid="69" grpId="2"/>
      <p:bldP spid="69" grpId="3"/>
      <p:bldP spid="69" grpId="4"/>
      <p:bldP spid="64" grpId="0"/>
      <p:bldP spid="64" grpId="1"/>
      <p:bldP spid="64" grpId="2"/>
      <p:bldP spid="64" grpId="3"/>
      <p:bldP spid="64" grpId="4"/>
      <p:bldP spid="58" grpId="0"/>
      <p:bldP spid="58" grpId="1"/>
      <p:bldP spid="58" grpId="2"/>
      <p:bldP spid="58" grpId="3"/>
      <p:bldP spid="58" grpId="4"/>
      <p:bldP spid="59" grpId="0" animBg="1"/>
      <p:bldP spid="59" grpId="2" animBg="1"/>
      <p:bldP spid="61" grpId="0" animBg="1"/>
      <p:bldP spid="61" grpId="2" animBg="1"/>
      <p:bldP spid="63" grpId="0" animBg="1"/>
      <p:bldP spid="6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8048"/>
            <a:ext cx="7272808" cy="41333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aphicFrame>
        <p:nvGraphicFramePr>
          <p:cNvPr id="107" name="Таблица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83749"/>
              </p:ext>
            </p:extLst>
          </p:nvPr>
        </p:nvGraphicFramePr>
        <p:xfrm>
          <a:off x="2943466" y="2659246"/>
          <a:ext cx="4832890" cy="101023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61642">
                  <a:extLst>
                    <a:ext uri="{9D8B030D-6E8A-4147-A177-3AD203B41FA5}">
                      <a16:colId xmlns:a16="http://schemas.microsoft.com/office/drawing/2014/main" xmlns="" val="3671393337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1816261372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2197992971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86178949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1354920891"/>
                    </a:ext>
                  </a:extLst>
                </a:gridCol>
              </a:tblGrid>
              <a:tr h="505117"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Вход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9916691"/>
                  </a:ext>
                </a:extLst>
              </a:tr>
              <a:tr h="505117"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Выход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356140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Логический элемент И-НЕ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605874" y="1016731"/>
            <a:ext cx="8287300" cy="1152129"/>
            <a:chOff x="2931299" y="4496499"/>
            <a:chExt cx="8287300" cy="1152129"/>
          </a:xfrm>
        </p:grpSpPr>
        <p:sp>
          <p:nvSpPr>
            <p:cNvPr id="23" name="Овал 22"/>
            <p:cNvSpPr/>
            <p:nvPr/>
          </p:nvSpPr>
          <p:spPr>
            <a:xfrm>
              <a:off x="2938779" y="4650046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24" name="Группа 7"/>
            <p:cNvGrpSpPr/>
            <p:nvPr/>
          </p:nvGrpSpPr>
          <p:grpSpPr>
            <a:xfrm>
              <a:off x="2931299" y="4496500"/>
              <a:ext cx="8281987" cy="1152128"/>
              <a:chOff x="2102521" y="4780586"/>
              <a:chExt cx="5972202" cy="1152128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2102521" y="4780586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2105868" y="5932714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Подзаголовок 5"/>
            <p:cNvSpPr txBox="1">
              <a:spLocks/>
            </p:cNvSpPr>
            <p:nvPr/>
          </p:nvSpPr>
          <p:spPr>
            <a:xfrm>
              <a:off x="3690694" y="4496499"/>
              <a:ext cx="7527905" cy="1127115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И-НЕ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реализует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операцию штрих Шеффера. Ноль на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выходе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этого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элемента появится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тогда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и только тогда, когда на всех входах будут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единицы.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вход левый"/>
          <p:cNvSpPr txBox="1"/>
          <p:nvPr/>
        </p:nvSpPr>
        <p:spPr>
          <a:xfrm>
            <a:off x="886356" y="582960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3311860" y="5315547"/>
            <a:ext cx="4365200" cy="14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олилиния 59"/>
          <p:cNvSpPr/>
          <p:nvPr/>
        </p:nvSpPr>
        <p:spPr>
          <a:xfrm>
            <a:off x="4398136" y="4329804"/>
            <a:ext cx="232302" cy="220242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олилиния 61"/>
          <p:cNvSpPr/>
          <p:nvPr/>
        </p:nvSpPr>
        <p:spPr>
          <a:xfrm flipH="1" flipV="1">
            <a:off x="3995936" y="4550045"/>
            <a:ext cx="116029" cy="770579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олилиния 85"/>
          <p:cNvSpPr/>
          <p:nvPr/>
        </p:nvSpPr>
        <p:spPr>
          <a:xfrm>
            <a:off x="5270424" y="4340173"/>
            <a:ext cx="232302" cy="383915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олилиния 86"/>
          <p:cNvSpPr/>
          <p:nvPr/>
        </p:nvSpPr>
        <p:spPr>
          <a:xfrm flipH="1" flipV="1">
            <a:off x="4788024" y="4723785"/>
            <a:ext cx="196465" cy="596837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олилиния 90"/>
          <p:cNvSpPr/>
          <p:nvPr/>
        </p:nvSpPr>
        <p:spPr>
          <a:xfrm>
            <a:off x="6228945" y="4327493"/>
            <a:ext cx="221547" cy="582807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олилиния 91"/>
          <p:cNvSpPr/>
          <p:nvPr/>
        </p:nvSpPr>
        <p:spPr>
          <a:xfrm flipH="1" flipV="1">
            <a:off x="5728323" y="4915796"/>
            <a:ext cx="180926" cy="390135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олилиния 95"/>
          <p:cNvSpPr/>
          <p:nvPr/>
        </p:nvSpPr>
        <p:spPr>
          <a:xfrm>
            <a:off x="7090354" y="4342992"/>
            <a:ext cx="232302" cy="741546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олилиния 96"/>
          <p:cNvSpPr/>
          <p:nvPr/>
        </p:nvSpPr>
        <p:spPr>
          <a:xfrm flipH="1" flipV="1">
            <a:off x="6607718" y="5089272"/>
            <a:ext cx="182949" cy="222064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олилиния 104"/>
          <p:cNvSpPr/>
          <p:nvPr/>
        </p:nvSpPr>
        <p:spPr>
          <a:xfrm flipH="1" flipV="1">
            <a:off x="1296400" y="5170051"/>
            <a:ext cx="1049555" cy="716516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олилиния 105"/>
          <p:cNvSpPr/>
          <p:nvPr/>
        </p:nvSpPr>
        <p:spPr>
          <a:xfrm flipH="1" flipV="1">
            <a:off x="1643553" y="5670122"/>
            <a:ext cx="702402" cy="223472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Триггер 00"/>
          <p:cNvSpPr/>
          <p:nvPr/>
        </p:nvSpPr>
        <p:spPr>
          <a:xfrm>
            <a:off x="4213409" y="2659143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Триггер 01"/>
          <p:cNvSpPr/>
          <p:nvPr/>
        </p:nvSpPr>
        <p:spPr>
          <a:xfrm>
            <a:off x="5102497" y="2659143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Триггер 10"/>
          <p:cNvSpPr/>
          <p:nvPr/>
        </p:nvSpPr>
        <p:spPr>
          <a:xfrm>
            <a:off x="5991585" y="2659143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Триггер 11"/>
          <p:cNvSpPr/>
          <p:nvPr/>
        </p:nvSpPr>
        <p:spPr>
          <a:xfrm>
            <a:off x="6880672" y="2659143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вход правая"/>
          <p:cNvSpPr txBox="1"/>
          <p:nvPr/>
        </p:nvSpPr>
        <p:spPr>
          <a:xfrm>
            <a:off x="1302331" y="582960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Выкл 00"/>
          <p:cNvGrpSpPr/>
          <p:nvPr/>
        </p:nvGrpSpPr>
        <p:grpSpPr>
          <a:xfrm rot="18904581">
            <a:off x="3823134" y="4562316"/>
            <a:ext cx="643492" cy="1153"/>
            <a:chOff x="1573066" y="4836002"/>
            <a:chExt cx="643492" cy="1153"/>
          </a:xfrm>
        </p:grpSpPr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Выкл 01"/>
          <p:cNvGrpSpPr/>
          <p:nvPr/>
        </p:nvGrpSpPr>
        <p:grpSpPr>
          <a:xfrm rot="18904581">
            <a:off x="4639632" y="4735628"/>
            <a:ext cx="643492" cy="1153"/>
            <a:chOff x="1573066" y="4836002"/>
            <a:chExt cx="643492" cy="1153"/>
          </a:xfrm>
        </p:grpSpPr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Выкл 10"/>
          <p:cNvGrpSpPr/>
          <p:nvPr/>
        </p:nvGrpSpPr>
        <p:grpSpPr>
          <a:xfrm rot="18904581">
            <a:off x="5633964" y="4923000"/>
            <a:ext cx="643492" cy="1153"/>
            <a:chOff x="1573066" y="4836002"/>
            <a:chExt cx="643492" cy="1153"/>
          </a:xfrm>
        </p:grpSpPr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Выкл 11"/>
          <p:cNvGrpSpPr/>
          <p:nvPr/>
        </p:nvGrpSpPr>
        <p:grpSpPr>
          <a:xfrm rot="18904581">
            <a:off x="6481621" y="5091727"/>
            <a:ext cx="643492" cy="1153"/>
            <a:chOff x="1573066" y="4836002"/>
            <a:chExt cx="643492" cy="1153"/>
          </a:xfrm>
        </p:grpSpPr>
        <p:cxnSp>
          <p:nvCxnSpPr>
            <p:cNvPr id="56" name="Прямая соединительная линия 55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вход левый"/>
          <p:cNvSpPr txBox="1"/>
          <p:nvPr/>
        </p:nvSpPr>
        <p:spPr>
          <a:xfrm>
            <a:off x="888869" y="582960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вход правая"/>
          <p:cNvSpPr txBox="1"/>
          <p:nvPr/>
        </p:nvSpPr>
        <p:spPr>
          <a:xfrm>
            <a:off x="1291057" y="581667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вход левый"/>
          <p:cNvSpPr txBox="1"/>
          <p:nvPr/>
        </p:nvSpPr>
        <p:spPr>
          <a:xfrm>
            <a:off x="888869" y="584253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вход правая"/>
          <p:cNvSpPr txBox="1"/>
          <p:nvPr/>
        </p:nvSpPr>
        <p:spPr>
          <a:xfrm>
            <a:off x="1302062" y="5842377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вход левый"/>
          <p:cNvSpPr txBox="1"/>
          <p:nvPr/>
        </p:nvSpPr>
        <p:spPr>
          <a:xfrm>
            <a:off x="863588" y="581666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3" name="вход правая"/>
          <p:cNvSpPr txBox="1"/>
          <p:nvPr/>
        </p:nvSpPr>
        <p:spPr>
          <a:xfrm>
            <a:off x="1324565" y="584753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выход 10"/>
          <p:cNvSpPr txBox="1"/>
          <p:nvPr/>
        </p:nvSpPr>
        <p:spPr>
          <a:xfrm>
            <a:off x="3021366" y="493533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выход 11"/>
          <p:cNvSpPr txBox="1"/>
          <p:nvPr/>
        </p:nvSpPr>
        <p:spPr>
          <a:xfrm>
            <a:off x="3008260" y="493533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выход 01"/>
          <p:cNvSpPr txBox="1"/>
          <p:nvPr/>
        </p:nvSpPr>
        <p:spPr>
          <a:xfrm>
            <a:off x="3021366" y="493533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выход 00"/>
          <p:cNvSpPr txBox="1"/>
          <p:nvPr/>
        </p:nvSpPr>
        <p:spPr>
          <a:xfrm>
            <a:off x="3022014" y="493533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Элемент"/>
          <p:cNvSpPr/>
          <p:nvPr/>
        </p:nvSpPr>
        <p:spPr>
          <a:xfrm>
            <a:off x="2348468" y="4723786"/>
            <a:ext cx="963388" cy="1245109"/>
          </a:xfrm>
          <a:prstGeom prst="rect">
            <a:avLst/>
          </a:prstGeom>
          <a:solidFill>
            <a:srgbClr val="33CC33"/>
          </a:solidFill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r>
              <a:rPr lang="en-US" sz="3000" dirty="0" smtClean="0">
                <a:solidFill>
                  <a:srgbClr val="2E39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ru-RU" sz="3000" dirty="0">
              <a:solidFill>
                <a:srgbClr val="2E39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Группа 98"/>
          <p:cNvGrpSpPr/>
          <p:nvPr/>
        </p:nvGrpSpPr>
        <p:grpSpPr>
          <a:xfrm>
            <a:off x="4332051" y="3769507"/>
            <a:ext cx="592573" cy="592573"/>
            <a:chOff x="3584394" y="4140191"/>
            <a:chExt cx="592573" cy="592573"/>
          </a:xfrm>
        </p:grpSpPr>
        <p:sp>
          <p:nvSpPr>
            <p:cNvPr id="43" name="Овал 42"/>
            <p:cNvSpPr/>
            <p:nvPr/>
          </p:nvSpPr>
          <p:spPr>
            <a:xfrm>
              <a:off x="3584394" y="4140191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742" y="4179539"/>
              <a:ext cx="513876" cy="513876"/>
            </a:xfrm>
            <a:prstGeom prst="rect">
              <a:avLst/>
            </a:prstGeom>
          </p:spPr>
        </p:pic>
      </p:grpSp>
      <p:grpSp>
        <p:nvGrpSpPr>
          <p:cNvPr id="100" name="Группа 99"/>
          <p:cNvGrpSpPr/>
          <p:nvPr/>
        </p:nvGrpSpPr>
        <p:grpSpPr>
          <a:xfrm>
            <a:off x="5209740" y="3769507"/>
            <a:ext cx="592573" cy="592573"/>
            <a:chOff x="4340479" y="4140191"/>
            <a:chExt cx="592573" cy="592573"/>
          </a:xfrm>
        </p:grpSpPr>
        <p:sp>
          <p:nvSpPr>
            <p:cNvPr id="84" name="Овал 83"/>
            <p:cNvSpPr/>
            <p:nvPr/>
          </p:nvSpPr>
          <p:spPr>
            <a:xfrm>
              <a:off x="4340479" y="4140191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5" name="Рисунок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7" y="4179539"/>
              <a:ext cx="513876" cy="513876"/>
            </a:xfrm>
            <a:prstGeom prst="rect">
              <a:avLst/>
            </a:prstGeom>
          </p:spPr>
        </p:pic>
      </p:grpSp>
      <p:grpSp>
        <p:nvGrpSpPr>
          <p:cNvPr id="101" name="Группа 100"/>
          <p:cNvGrpSpPr/>
          <p:nvPr/>
        </p:nvGrpSpPr>
        <p:grpSpPr>
          <a:xfrm>
            <a:off x="6139667" y="3769507"/>
            <a:ext cx="592573" cy="592573"/>
            <a:chOff x="5013061" y="4156554"/>
            <a:chExt cx="592573" cy="592573"/>
          </a:xfrm>
        </p:grpSpPr>
        <p:sp>
          <p:nvSpPr>
            <p:cNvPr id="89" name="Овал 88"/>
            <p:cNvSpPr/>
            <p:nvPr/>
          </p:nvSpPr>
          <p:spPr>
            <a:xfrm>
              <a:off x="5013061" y="4156554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0" name="Рисунок 8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409" y="4195902"/>
              <a:ext cx="513876" cy="513876"/>
            </a:xfrm>
            <a:prstGeom prst="rect">
              <a:avLst/>
            </a:prstGeom>
          </p:spPr>
        </p:pic>
      </p:grpSp>
      <p:grpSp>
        <p:nvGrpSpPr>
          <p:cNvPr id="102" name="Группа 101"/>
          <p:cNvGrpSpPr/>
          <p:nvPr/>
        </p:nvGrpSpPr>
        <p:grpSpPr>
          <a:xfrm>
            <a:off x="7039767" y="3769507"/>
            <a:ext cx="592573" cy="592573"/>
            <a:chOff x="6068670" y="4130904"/>
            <a:chExt cx="592573" cy="592573"/>
          </a:xfrm>
        </p:grpSpPr>
        <p:sp>
          <p:nvSpPr>
            <p:cNvPr id="94" name="Овал 93"/>
            <p:cNvSpPr/>
            <p:nvPr/>
          </p:nvSpPr>
          <p:spPr>
            <a:xfrm>
              <a:off x="6068670" y="4130904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5" name="Рисунок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018" y="4170252"/>
              <a:ext cx="513876" cy="513876"/>
            </a:xfrm>
            <a:prstGeom prst="rect">
              <a:avLst/>
            </a:prstGeom>
          </p:spPr>
        </p:pic>
      </p:grpSp>
      <p:sp>
        <p:nvSpPr>
          <p:cNvPr id="4" name="Овал черный 00"/>
          <p:cNvSpPr/>
          <p:nvPr/>
        </p:nvSpPr>
        <p:spPr>
          <a:xfrm>
            <a:off x="4361453" y="3794776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черный 01"/>
          <p:cNvSpPr/>
          <p:nvPr/>
        </p:nvSpPr>
        <p:spPr>
          <a:xfrm>
            <a:off x="5237319" y="3794750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черный 10"/>
          <p:cNvSpPr/>
          <p:nvPr/>
        </p:nvSpPr>
        <p:spPr>
          <a:xfrm>
            <a:off x="6175825" y="3806405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черный 11"/>
          <p:cNvSpPr/>
          <p:nvPr/>
        </p:nvSpPr>
        <p:spPr>
          <a:xfrm>
            <a:off x="7060374" y="3804093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238692" y="5275046"/>
            <a:ext cx="142588" cy="1425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04" y="2815480"/>
            <a:ext cx="1900509" cy="10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1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00399 -0.158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-0.00208 -0.0821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581 L 0.15487 -0.158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8217 L 0.11441 -0.0856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8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3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06736 0.00185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9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6736 0.00185 L 0.06736 -0.11482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6736 -0.11482 L 0.15764 -0.11482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-0.11482 L 0.16025 -0.25625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0209 -0.08218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12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-0.00399 -0.1581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08218 L 0.11441 -0.08565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8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581 L 0.15486 -0.1581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72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15972 0.00023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6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5972 0.00023 L 0.15747 -0.08565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430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5747 -0.08565 L 0.25729 -0.08334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11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5729 -0.08334 L 0.25643 -0.25625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3333E-6 L -0.00399 -0.1581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00209 -0.08217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581 L 0.15486 -0.1581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08217 L 0.11441 -0.08564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8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0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26042 0.00023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6042 0.00023 L 0.26163 -0.06042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032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6163 -0.06042 L 0.36077 -0.06042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06042 L 0.35955 -0.25625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00399 -0.1581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00208 -0.08218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581 L 0.15486 -0.1581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8218 L 0.11441 -0.08565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8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5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6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0.3592 0.00023 " pathEditMode="relative" rAng="0" ptsTypes="AA">
                                      <p:cBhvr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592 0.00023 L 0.36146 -0.03612 " pathEditMode="relative" rAng="0" ptsTypes="AA">
                                      <p:cBhvr>
                                        <p:cTn id="1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829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6146 -0.03612 L 0.45503 -0.04167 " pathEditMode="relative" rAng="0" ptsTypes="AA">
                                      <p:cBhvr>
                                        <p:cTn id="1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42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03 -0.04167 L 0.45208 -0.25394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9" grpId="2"/>
      <p:bldP spid="112" grpId="0"/>
      <p:bldP spid="112" grpId="1"/>
      <p:bldP spid="112" grpId="2"/>
      <p:bldP spid="66" grpId="0"/>
      <p:bldP spid="66" grpId="1"/>
      <p:bldP spid="66" grpId="2"/>
      <p:bldP spid="67" grpId="0"/>
      <p:bldP spid="67" grpId="1"/>
      <p:bldP spid="67" grpId="2"/>
      <p:bldP spid="68" grpId="0"/>
      <p:bldP spid="68" grpId="1"/>
      <p:bldP spid="68" grpId="2"/>
      <p:bldP spid="70" grpId="0"/>
      <p:bldP spid="70" grpId="1"/>
      <p:bldP spid="70" grpId="2"/>
      <p:bldP spid="72" grpId="0"/>
      <p:bldP spid="72" grpId="1"/>
      <p:bldP spid="72" grpId="2"/>
      <p:bldP spid="73" grpId="0"/>
      <p:bldP spid="73" grpId="1"/>
      <p:bldP spid="73" grpId="2"/>
      <p:bldP spid="71" grpId="0"/>
      <p:bldP spid="71" grpId="1"/>
      <p:bldP spid="71" grpId="2"/>
      <p:bldP spid="71" grpId="3"/>
      <p:bldP spid="71" grpId="4"/>
      <p:bldP spid="69" grpId="0"/>
      <p:bldP spid="69" grpId="1"/>
      <p:bldP spid="69" grpId="2"/>
      <p:bldP spid="69" grpId="3"/>
      <p:bldP spid="69" grpId="4"/>
      <p:bldP spid="64" grpId="0"/>
      <p:bldP spid="64" grpId="1"/>
      <p:bldP spid="64" grpId="2"/>
      <p:bldP spid="64" grpId="3"/>
      <p:bldP spid="64" grpId="4"/>
      <p:bldP spid="58" grpId="0"/>
      <p:bldP spid="58" grpId="1"/>
      <p:bldP spid="58" grpId="2"/>
      <p:bldP spid="58" grpId="3"/>
      <p:bldP spid="58" grpId="4"/>
      <p:bldP spid="4" grpId="0" animBg="1"/>
      <p:bldP spid="4" grpId="1" animBg="1"/>
      <p:bldP spid="59" grpId="0" animBg="1"/>
      <p:bldP spid="59" grpId="1" animBg="1"/>
      <p:bldP spid="61" grpId="0" animBg="1"/>
      <p:bldP spid="6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Рисунок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2428048"/>
            <a:ext cx="7385474" cy="41333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aphicFrame>
        <p:nvGraphicFramePr>
          <p:cNvPr id="107" name="Таблица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11765"/>
              </p:ext>
            </p:extLst>
          </p:nvPr>
        </p:nvGraphicFramePr>
        <p:xfrm>
          <a:off x="2985890" y="2723122"/>
          <a:ext cx="4832890" cy="101023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61642">
                  <a:extLst>
                    <a:ext uri="{9D8B030D-6E8A-4147-A177-3AD203B41FA5}">
                      <a16:colId xmlns:a16="http://schemas.microsoft.com/office/drawing/2014/main" xmlns="" val="3671393337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1816261372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2197992971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86178949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1354920891"/>
                    </a:ext>
                  </a:extLst>
                </a:gridCol>
              </a:tblGrid>
              <a:tr h="505117"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Вход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9916691"/>
                  </a:ext>
                </a:extLst>
              </a:tr>
              <a:tr h="505117"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Выход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356140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Логический элемент ИЛИ-НЕ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605874" y="1016731"/>
            <a:ext cx="8287300" cy="1152129"/>
            <a:chOff x="2931299" y="4496499"/>
            <a:chExt cx="8287300" cy="1152129"/>
          </a:xfrm>
        </p:grpSpPr>
        <p:sp>
          <p:nvSpPr>
            <p:cNvPr id="23" name="Овал 22"/>
            <p:cNvSpPr/>
            <p:nvPr/>
          </p:nvSpPr>
          <p:spPr>
            <a:xfrm>
              <a:off x="2938779" y="4650046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24" name="Группа 7"/>
            <p:cNvGrpSpPr/>
            <p:nvPr/>
          </p:nvGrpSpPr>
          <p:grpSpPr>
            <a:xfrm>
              <a:off x="2931299" y="4496500"/>
              <a:ext cx="8281987" cy="1152128"/>
              <a:chOff x="2102521" y="4780586"/>
              <a:chExt cx="5972202" cy="1152128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2102521" y="4780586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2105868" y="5932714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Подзаголовок 5"/>
            <p:cNvSpPr txBox="1">
              <a:spLocks/>
            </p:cNvSpPr>
            <p:nvPr/>
          </p:nvSpPr>
          <p:spPr>
            <a:xfrm>
              <a:off x="3690694" y="4496499"/>
              <a:ext cx="7527905" cy="1127115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ИЛИ-НЕ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реализует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операцию стрелка Пирса. Единица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на выходе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этого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элемента появится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тогда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и только тогда, когда на всех входах будут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ноли.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вход левый"/>
          <p:cNvSpPr txBox="1"/>
          <p:nvPr/>
        </p:nvSpPr>
        <p:spPr>
          <a:xfrm>
            <a:off x="994368" y="589347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3354284" y="5379423"/>
            <a:ext cx="4365200" cy="14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олилиния 59"/>
          <p:cNvSpPr/>
          <p:nvPr/>
        </p:nvSpPr>
        <p:spPr>
          <a:xfrm>
            <a:off x="4440560" y="4393680"/>
            <a:ext cx="232302" cy="220242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олилиния 61"/>
          <p:cNvSpPr/>
          <p:nvPr/>
        </p:nvSpPr>
        <p:spPr>
          <a:xfrm flipH="1" flipV="1">
            <a:off x="4038360" y="4613921"/>
            <a:ext cx="116029" cy="770579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олилиния 85"/>
          <p:cNvSpPr/>
          <p:nvPr/>
        </p:nvSpPr>
        <p:spPr>
          <a:xfrm>
            <a:off x="5312848" y="4404049"/>
            <a:ext cx="232302" cy="383915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олилиния 86"/>
          <p:cNvSpPr/>
          <p:nvPr/>
        </p:nvSpPr>
        <p:spPr>
          <a:xfrm flipH="1" flipV="1">
            <a:off x="4830448" y="4787661"/>
            <a:ext cx="196465" cy="596837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олилиния 90"/>
          <p:cNvSpPr/>
          <p:nvPr/>
        </p:nvSpPr>
        <p:spPr>
          <a:xfrm>
            <a:off x="6271369" y="4391369"/>
            <a:ext cx="221547" cy="582807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олилиния 91"/>
          <p:cNvSpPr/>
          <p:nvPr/>
        </p:nvSpPr>
        <p:spPr>
          <a:xfrm flipH="1" flipV="1">
            <a:off x="5770747" y="4979672"/>
            <a:ext cx="180926" cy="390135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олилиния 95"/>
          <p:cNvSpPr/>
          <p:nvPr/>
        </p:nvSpPr>
        <p:spPr>
          <a:xfrm>
            <a:off x="7132778" y="4406868"/>
            <a:ext cx="232302" cy="741546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олилиния 96"/>
          <p:cNvSpPr/>
          <p:nvPr/>
        </p:nvSpPr>
        <p:spPr>
          <a:xfrm flipH="1" flipV="1">
            <a:off x="6650142" y="5153148"/>
            <a:ext cx="182949" cy="222064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олилиния 104"/>
          <p:cNvSpPr/>
          <p:nvPr/>
        </p:nvSpPr>
        <p:spPr>
          <a:xfrm flipH="1" flipV="1">
            <a:off x="1338824" y="5233927"/>
            <a:ext cx="1049555" cy="716516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олилиния 105"/>
          <p:cNvSpPr/>
          <p:nvPr/>
        </p:nvSpPr>
        <p:spPr>
          <a:xfrm flipH="1" flipV="1">
            <a:off x="1685977" y="5733998"/>
            <a:ext cx="702402" cy="223472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Триггер 00"/>
          <p:cNvSpPr/>
          <p:nvPr/>
        </p:nvSpPr>
        <p:spPr>
          <a:xfrm>
            <a:off x="4255833" y="2723019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Триггер 01"/>
          <p:cNvSpPr/>
          <p:nvPr/>
        </p:nvSpPr>
        <p:spPr>
          <a:xfrm>
            <a:off x="5144921" y="2723019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Триггер 10"/>
          <p:cNvSpPr/>
          <p:nvPr/>
        </p:nvSpPr>
        <p:spPr>
          <a:xfrm>
            <a:off x="6034009" y="2723019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Триггер 11"/>
          <p:cNvSpPr/>
          <p:nvPr/>
        </p:nvSpPr>
        <p:spPr>
          <a:xfrm>
            <a:off x="6923096" y="2723019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вход правая"/>
          <p:cNvSpPr txBox="1"/>
          <p:nvPr/>
        </p:nvSpPr>
        <p:spPr>
          <a:xfrm>
            <a:off x="1344755" y="589347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Выкл 00"/>
          <p:cNvGrpSpPr/>
          <p:nvPr/>
        </p:nvGrpSpPr>
        <p:grpSpPr>
          <a:xfrm rot="18904581">
            <a:off x="3865558" y="4626192"/>
            <a:ext cx="643492" cy="1153"/>
            <a:chOff x="1573066" y="4836002"/>
            <a:chExt cx="643492" cy="1153"/>
          </a:xfrm>
        </p:grpSpPr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Выкл 01"/>
          <p:cNvGrpSpPr/>
          <p:nvPr/>
        </p:nvGrpSpPr>
        <p:grpSpPr>
          <a:xfrm rot="18904581">
            <a:off x="4682056" y="4799504"/>
            <a:ext cx="643492" cy="1153"/>
            <a:chOff x="1573066" y="4836002"/>
            <a:chExt cx="643492" cy="1153"/>
          </a:xfrm>
        </p:grpSpPr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Выкл 10"/>
          <p:cNvGrpSpPr/>
          <p:nvPr/>
        </p:nvGrpSpPr>
        <p:grpSpPr>
          <a:xfrm rot="18904581">
            <a:off x="5676388" y="4986876"/>
            <a:ext cx="643492" cy="1153"/>
            <a:chOff x="1573066" y="4836002"/>
            <a:chExt cx="643492" cy="1153"/>
          </a:xfrm>
        </p:grpSpPr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Выкл 11"/>
          <p:cNvGrpSpPr/>
          <p:nvPr/>
        </p:nvGrpSpPr>
        <p:grpSpPr>
          <a:xfrm rot="18904581">
            <a:off x="6524045" y="5155603"/>
            <a:ext cx="643492" cy="1153"/>
            <a:chOff x="1573066" y="4836002"/>
            <a:chExt cx="643492" cy="1153"/>
          </a:xfrm>
        </p:grpSpPr>
        <p:cxnSp>
          <p:nvCxnSpPr>
            <p:cNvPr id="56" name="Прямая соединительная линия 55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вход левый"/>
          <p:cNvSpPr txBox="1"/>
          <p:nvPr/>
        </p:nvSpPr>
        <p:spPr>
          <a:xfrm>
            <a:off x="996881" y="589347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вход правая"/>
          <p:cNvSpPr txBox="1"/>
          <p:nvPr/>
        </p:nvSpPr>
        <p:spPr>
          <a:xfrm>
            <a:off x="1333481" y="588054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вход левый"/>
          <p:cNvSpPr txBox="1"/>
          <p:nvPr/>
        </p:nvSpPr>
        <p:spPr>
          <a:xfrm>
            <a:off x="996881" y="590640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вход правая"/>
          <p:cNvSpPr txBox="1"/>
          <p:nvPr/>
        </p:nvSpPr>
        <p:spPr>
          <a:xfrm>
            <a:off x="1344486" y="590625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вход левый"/>
          <p:cNvSpPr txBox="1"/>
          <p:nvPr/>
        </p:nvSpPr>
        <p:spPr>
          <a:xfrm>
            <a:off x="971600" y="5880545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3" name="вход правая"/>
          <p:cNvSpPr txBox="1"/>
          <p:nvPr/>
        </p:nvSpPr>
        <p:spPr>
          <a:xfrm>
            <a:off x="1366989" y="5911415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выход 10"/>
          <p:cNvSpPr txBox="1"/>
          <p:nvPr/>
        </p:nvSpPr>
        <p:spPr>
          <a:xfrm>
            <a:off x="3063790" y="499921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выход 11"/>
          <p:cNvSpPr txBox="1"/>
          <p:nvPr/>
        </p:nvSpPr>
        <p:spPr>
          <a:xfrm>
            <a:off x="3050684" y="499921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выход 01"/>
          <p:cNvSpPr txBox="1"/>
          <p:nvPr/>
        </p:nvSpPr>
        <p:spPr>
          <a:xfrm>
            <a:off x="3063790" y="499921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выход 00"/>
          <p:cNvSpPr txBox="1"/>
          <p:nvPr/>
        </p:nvSpPr>
        <p:spPr>
          <a:xfrm>
            <a:off x="3064438" y="499921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Элемент"/>
          <p:cNvSpPr/>
          <p:nvPr/>
        </p:nvSpPr>
        <p:spPr>
          <a:xfrm>
            <a:off x="2390892" y="4787662"/>
            <a:ext cx="963388" cy="1245109"/>
          </a:xfrm>
          <a:prstGeom prst="rect">
            <a:avLst/>
          </a:prstGeom>
          <a:solidFill>
            <a:srgbClr val="33CC33"/>
          </a:solidFill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r>
              <a:rPr lang="ru-RU" sz="3000" dirty="0" smtClean="0">
                <a:solidFill>
                  <a:srgbClr val="2E39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3000" dirty="0">
              <a:solidFill>
                <a:srgbClr val="2E39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Группа 98"/>
          <p:cNvGrpSpPr/>
          <p:nvPr/>
        </p:nvGrpSpPr>
        <p:grpSpPr>
          <a:xfrm>
            <a:off x="4374475" y="3833383"/>
            <a:ext cx="592573" cy="592573"/>
            <a:chOff x="3584394" y="4140191"/>
            <a:chExt cx="592573" cy="592573"/>
          </a:xfrm>
        </p:grpSpPr>
        <p:sp>
          <p:nvSpPr>
            <p:cNvPr id="43" name="Овал 42"/>
            <p:cNvSpPr/>
            <p:nvPr/>
          </p:nvSpPr>
          <p:spPr>
            <a:xfrm>
              <a:off x="3584394" y="4140191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742" y="4179539"/>
              <a:ext cx="513876" cy="513876"/>
            </a:xfrm>
            <a:prstGeom prst="rect">
              <a:avLst/>
            </a:prstGeom>
          </p:spPr>
        </p:pic>
      </p:grpSp>
      <p:grpSp>
        <p:nvGrpSpPr>
          <p:cNvPr id="100" name="Группа 99"/>
          <p:cNvGrpSpPr/>
          <p:nvPr/>
        </p:nvGrpSpPr>
        <p:grpSpPr>
          <a:xfrm>
            <a:off x="5252164" y="3833383"/>
            <a:ext cx="592573" cy="592573"/>
            <a:chOff x="4340479" y="4140191"/>
            <a:chExt cx="592573" cy="592573"/>
          </a:xfrm>
        </p:grpSpPr>
        <p:sp>
          <p:nvSpPr>
            <p:cNvPr id="84" name="Овал 83"/>
            <p:cNvSpPr/>
            <p:nvPr/>
          </p:nvSpPr>
          <p:spPr>
            <a:xfrm>
              <a:off x="4340479" y="4140191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5" name="Рисунок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7" y="4179539"/>
              <a:ext cx="513876" cy="513876"/>
            </a:xfrm>
            <a:prstGeom prst="rect">
              <a:avLst/>
            </a:prstGeom>
          </p:spPr>
        </p:pic>
      </p:grpSp>
      <p:grpSp>
        <p:nvGrpSpPr>
          <p:cNvPr id="101" name="Группа 100"/>
          <p:cNvGrpSpPr/>
          <p:nvPr/>
        </p:nvGrpSpPr>
        <p:grpSpPr>
          <a:xfrm>
            <a:off x="6182091" y="3833383"/>
            <a:ext cx="592573" cy="592573"/>
            <a:chOff x="5013061" y="4156554"/>
            <a:chExt cx="592573" cy="592573"/>
          </a:xfrm>
        </p:grpSpPr>
        <p:sp>
          <p:nvSpPr>
            <p:cNvPr id="89" name="Овал 88"/>
            <p:cNvSpPr/>
            <p:nvPr/>
          </p:nvSpPr>
          <p:spPr>
            <a:xfrm>
              <a:off x="5013061" y="4156554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0" name="Рисунок 8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409" y="4195902"/>
              <a:ext cx="513876" cy="513876"/>
            </a:xfrm>
            <a:prstGeom prst="rect">
              <a:avLst/>
            </a:prstGeom>
          </p:spPr>
        </p:pic>
      </p:grpSp>
      <p:grpSp>
        <p:nvGrpSpPr>
          <p:cNvPr id="102" name="Группа 101"/>
          <p:cNvGrpSpPr/>
          <p:nvPr/>
        </p:nvGrpSpPr>
        <p:grpSpPr>
          <a:xfrm>
            <a:off x="7082191" y="3833383"/>
            <a:ext cx="592573" cy="592573"/>
            <a:chOff x="6068670" y="4130904"/>
            <a:chExt cx="592573" cy="592573"/>
          </a:xfrm>
        </p:grpSpPr>
        <p:sp>
          <p:nvSpPr>
            <p:cNvPr id="94" name="Овал 93"/>
            <p:cNvSpPr/>
            <p:nvPr/>
          </p:nvSpPr>
          <p:spPr>
            <a:xfrm>
              <a:off x="6068670" y="4130904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5" name="Рисунок 9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018" y="4170252"/>
              <a:ext cx="513876" cy="513876"/>
            </a:xfrm>
            <a:prstGeom prst="rect">
              <a:avLst/>
            </a:prstGeom>
          </p:spPr>
        </p:pic>
      </p:grpSp>
      <p:sp>
        <p:nvSpPr>
          <p:cNvPr id="4" name="Овал черный 00"/>
          <p:cNvSpPr/>
          <p:nvPr/>
        </p:nvSpPr>
        <p:spPr>
          <a:xfrm>
            <a:off x="4403877" y="3858652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черный 01"/>
          <p:cNvSpPr/>
          <p:nvPr/>
        </p:nvSpPr>
        <p:spPr>
          <a:xfrm>
            <a:off x="5279743" y="3858626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черный 10"/>
          <p:cNvSpPr/>
          <p:nvPr/>
        </p:nvSpPr>
        <p:spPr>
          <a:xfrm>
            <a:off x="6218249" y="3870281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черный 11"/>
          <p:cNvSpPr/>
          <p:nvPr/>
        </p:nvSpPr>
        <p:spPr>
          <a:xfrm>
            <a:off x="7102798" y="3867969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3281116" y="5338922"/>
            <a:ext cx="142588" cy="1425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2" y="2712536"/>
            <a:ext cx="2186874" cy="109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-0.00399 -0.158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00208 -0.0821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581 L 0.15486 -0.158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8218 L 0.11441 -0.0856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8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3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0.06736 0.00185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9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6736 0.00185 L 0.06736 -0.11482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6736 -0.11482 L 0.15764 -0.11482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15764 -0.11482 L 0.16024 -0.25625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708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-0.00208 -0.08218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12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0.00399 -0.158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8218 L 0.11441 -0.08565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8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581 L 0.15487 -0.1581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8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71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15972 0.00023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6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5972 0.00023 L 0.15746 -0.08565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4306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5746 -0.08565 L 0.25729 -0.08334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116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5729 -0.08334 L 0.25642 -0.25625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399 -0.1581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0208 -0.08217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581 L 0.15487 -0.1581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8217 L 0.11441 -0.08565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8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01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26041 0.00023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6041 0.00023 L 0.26163 -0.06042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032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6163 -0.06042 L 0.36076 -0.06042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42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6 -0.06042 L 0.35954 -0.25625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111E-6 L -0.004 -0.1581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00209 -0.08218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1581 L 0.15486 -0.1581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08218 L 0.11441 -0.08565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8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32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0.3592 0.00023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592 0.00023 L 0.36146 -0.03611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829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6146 -0.03611 L 0.45503 -0.04167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42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03 -0.04167 L 0.45208 -0.25394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9" grpId="2"/>
      <p:bldP spid="112" grpId="0"/>
      <p:bldP spid="112" grpId="1"/>
      <p:bldP spid="112" grpId="2"/>
      <p:bldP spid="66" grpId="0"/>
      <p:bldP spid="66" grpId="1"/>
      <p:bldP spid="66" grpId="2"/>
      <p:bldP spid="67" grpId="0"/>
      <p:bldP spid="67" grpId="1"/>
      <p:bldP spid="67" grpId="2"/>
      <p:bldP spid="68" grpId="0"/>
      <p:bldP spid="68" grpId="1"/>
      <p:bldP spid="68" grpId="2"/>
      <p:bldP spid="70" grpId="0"/>
      <p:bldP spid="70" grpId="1"/>
      <p:bldP spid="70" grpId="2"/>
      <p:bldP spid="72" grpId="0"/>
      <p:bldP spid="72" grpId="1"/>
      <p:bldP spid="72" grpId="2"/>
      <p:bldP spid="73" grpId="0"/>
      <p:bldP spid="73" grpId="1"/>
      <p:bldP spid="73" grpId="2"/>
      <p:bldP spid="71" grpId="0"/>
      <p:bldP spid="71" grpId="1"/>
      <p:bldP spid="71" grpId="2"/>
      <p:bldP spid="71" grpId="3"/>
      <p:bldP spid="71" grpId="4"/>
      <p:bldP spid="69" grpId="0"/>
      <p:bldP spid="69" grpId="1"/>
      <p:bldP spid="69" grpId="2"/>
      <p:bldP spid="69" grpId="3"/>
      <p:bldP spid="69" grpId="4"/>
      <p:bldP spid="64" grpId="0"/>
      <p:bldP spid="64" grpId="1"/>
      <p:bldP spid="64" grpId="2"/>
      <p:bldP spid="64" grpId="3"/>
      <p:bldP spid="64" grpId="4"/>
      <p:bldP spid="58" grpId="0"/>
      <p:bldP spid="58" grpId="1"/>
      <p:bldP spid="58" grpId="2"/>
      <p:bldP spid="58" grpId="3"/>
      <p:bldP spid="58" grpId="4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28048"/>
            <a:ext cx="6228692" cy="41333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aphicFrame>
        <p:nvGraphicFramePr>
          <p:cNvPr id="107" name="Таблица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56009"/>
              </p:ext>
            </p:extLst>
          </p:nvPr>
        </p:nvGraphicFramePr>
        <p:xfrm>
          <a:off x="3519530" y="2659246"/>
          <a:ext cx="3047266" cy="101023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61642">
                  <a:extLst>
                    <a:ext uri="{9D8B030D-6E8A-4147-A177-3AD203B41FA5}">
                      <a16:colId xmlns:a16="http://schemas.microsoft.com/office/drawing/2014/main" xmlns="" val="3671393337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1816261372"/>
                    </a:ext>
                  </a:extLst>
                </a:gridCol>
                <a:gridCol w="892812">
                  <a:extLst>
                    <a:ext uri="{9D8B030D-6E8A-4147-A177-3AD203B41FA5}">
                      <a16:colId xmlns:a16="http://schemas.microsoft.com/office/drawing/2014/main" xmlns="" val="2197992971"/>
                    </a:ext>
                  </a:extLst>
                </a:gridCol>
              </a:tblGrid>
              <a:tr h="505117"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Вход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9916691"/>
                  </a:ext>
                </a:extLst>
              </a:tr>
              <a:tr h="505117">
                <a:tc>
                  <a:txBody>
                    <a:bodyPr/>
                    <a:lstStyle/>
                    <a:p>
                      <a:pPr algn="r"/>
                      <a:r>
                        <a:rPr lang="ru-RU" sz="2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Выход</a:t>
                      </a:r>
                      <a:endParaRPr lang="ru-RU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356140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Логический элемент НЕ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605874" y="1016731"/>
            <a:ext cx="8287300" cy="1152129"/>
            <a:chOff x="2931299" y="4496499"/>
            <a:chExt cx="8287300" cy="1152129"/>
          </a:xfrm>
        </p:grpSpPr>
        <p:sp>
          <p:nvSpPr>
            <p:cNvPr id="23" name="Овал 22"/>
            <p:cNvSpPr/>
            <p:nvPr/>
          </p:nvSpPr>
          <p:spPr>
            <a:xfrm>
              <a:off x="2938779" y="4650046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24" name="Группа 7"/>
            <p:cNvGrpSpPr/>
            <p:nvPr/>
          </p:nvGrpSpPr>
          <p:grpSpPr>
            <a:xfrm>
              <a:off x="2931299" y="4496500"/>
              <a:ext cx="8281987" cy="1152128"/>
              <a:chOff x="2102521" y="4780586"/>
              <a:chExt cx="5972202" cy="1152128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2102521" y="4780586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2105868" y="5932714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Подзаголовок 5"/>
            <p:cNvSpPr txBox="1">
              <a:spLocks/>
            </p:cNvSpPr>
            <p:nvPr/>
          </p:nvSpPr>
          <p:spPr>
            <a:xfrm>
              <a:off x="3690694" y="4496499"/>
              <a:ext cx="7527905" cy="1127115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Инвертор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реализует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операцию инверсия. Единица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на выходе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этого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элемента появится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тогда, когда на входе будет ноль.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вход левый"/>
          <p:cNvSpPr txBox="1"/>
          <p:nvPr/>
        </p:nvSpPr>
        <p:spPr>
          <a:xfrm>
            <a:off x="1513015" y="598910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3887925" y="5320622"/>
            <a:ext cx="2451103" cy="8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олилиния 59"/>
          <p:cNvSpPr/>
          <p:nvPr/>
        </p:nvSpPr>
        <p:spPr>
          <a:xfrm>
            <a:off x="4974200" y="4329804"/>
            <a:ext cx="232302" cy="220242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олилиния 61"/>
          <p:cNvSpPr/>
          <p:nvPr/>
        </p:nvSpPr>
        <p:spPr>
          <a:xfrm flipH="1" flipV="1">
            <a:off x="4572000" y="4550045"/>
            <a:ext cx="116029" cy="770579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олилиния 85"/>
          <p:cNvSpPr/>
          <p:nvPr/>
        </p:nvSpPr>
        <p:spPr>
          <a:xfrm>
            <a:off x="5846488" y="4340173"/>
            <a:ext cx="232302" cy="383915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олилиния 86"/>
          <p:cNvSpPr/>
          <p:nvPr/>
        </p:nvSpPr>
        <p:spPr>
          <a:xfrm flipH="1" flipV="1">
            <a:off x="5364088" y="4723785"/>
            <a:ext cx="196465" cy="596837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олилиния 104"/>
          <p:cNvSpPr/>
          <p:nvPr/>
        </p:nvSpPr>
        <p:spPr>
          <a:xfrm flipH="1" flipV="1">
            <a:off x="1857469" y="5329552"/>
            <a:ext cx="1049555" cy="634534"/>
          </a:xfrm>
          <a:custGeom>
            <a:avLst/>
            <a:gdLst>
              <a:gd name="connsiteX0" fmla="*/ 396240 w 396240"/>
              <a:gd name="connsiteY0" fmla="*/ 0 h 556260"/>
              <a:gd name="connsiteX1" fmla="*/ 396240 w 396240"/>
              <a:gd name="connsiteY1" fmla="*/ 556260 h 556260"/>
              <a:gd name="connsiteX2" fmla="*/ 0 w 396240"/>
              <a:gd name="connsiteY2" fmla="*/ 556260 h 556260"/>
              <a:gd name="connsiteX3" fmla="*/ 0 w 396240"/>
              <a:gd name="connsiteY3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" h="556260">
                <a:moveTo>
                  <a:pt x="396240" y="0"/>
                </a:moveTo>
                <a:lnTo>
                  <a:pt x="396240" y="556260"/>
                </a:lnTo>
                <a:lnTo>
                  <a:pt x="0" y="556260"/>
                </a:lnTo>
                <a:lnTo>
                  <a:pt x="0" y="556260"/>
                </a:lnTo>
              </a:path>
            </a:pathLst>
          </a:custGeom>
          <a:ln w="381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Триггер 0"/>
          <p:cNvSpPr/>
          <p:nvPr/>
        </p:nvSpPr>
        <p:spPr>
          <a:xfrm>
            <a:off x="4789473" y="2659143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Триггер 1"/>
          <p:cNvSpPr/>
          <p:nvPr/>
        </p:nvSpPr>
        <p:spPr>
          <a:xfrm>
            <a:off x="5678561" y="2659143"/>
            <a:ext cx="874940" cy="495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Выкл 00"/>
          <p:cNvGrpSpPr/>
          <p:nvPr/>
        </p:nvGrpSpPr>
        <p:grpSpPr>
          <a:xfrm rot="18904581">
            <a:off x="4399198" y="4562316"/>
            <a:ext cx="643492" cy="1153"/>
            <a:chOff x="1573066" y="4836002"/>
            <a:chExt cx="643492" cy="1153"/>
          </a:xfrm>
        </p:grpSpPr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Выкл 01"/>
          <p:cNvGrpSpPr/>
          <p:nvPr/>
        </p:nvGrpSpPr>
        <p:grpSpPr>
          <a:xfrm rot="18904581">
            <a:off x="5215696" y="4735628"/>
            <a:ext cx="643492" cy="1153"/>
            <a:chOff x="1573066" y="4836002"/>
            <a:chExt cx="643492" cy="1153"/>
          </a:xfrm>
        </p:grpSpPr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1573066" y="4836002"/>
              <a:ext cx="321744" cy="1153"/>
            </a:xfrm>
            <a:prstGeom prst="line">
              <a:avLst/>
            </a:prstGeom>
            <a:ln w="38100">
              <a:noFill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1894814" y="4836002"/>
              <a:ext cx="321744" cy="1153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вход левый"/>
          <p:cNvSpPr txBox="1"/>
          <p:nvPr/>
        </p:nvSpPr>
        <p:spPr>
          <a:xfrm>
            <a:off x="1515528" y="598910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выход 01"/>
          <p:cNvSpPr txBox="1"/>
          <p:nvPr/>
        </p:nvSpPr>
        <p:spPr>
          <a:xfrm>
            <a:off x="3597430" y="493533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выход 00"/>
          <p:cNvSpPr txBox="1"/>
          <p:nvPr/>
        </p:nvSpPr>
        <p:spPr>
          <a:xfrm>
            <a:off x="3598078" y="493533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Элемент"/>
          <p:cNvSpPr/>
          <p:nvPr/>
        </p:nvSpPr>
        <p:spPr>
          <a:xfrm>
            <a:off x="2924532" y="4723786"/>
            <a:ext cx="963388" cy="1245109"/>
          </a:xfrm>
          <a:prstGeom prst="rect">
            <a:avLst/>
          </a:prstGeom>
          <a:solidFill>
            <a:srgbClr val="33CC33"/>
          </a:solidFill>
          <a:effectLst>
            <a:outerShdw blurRad="50800" dist="63500" dir="5400000" sx="103000" sy="10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>
            <a:sp3d extrusionH="57150">
              <a:bevelT w="38100" h="38100" prst="angle"/>
              <a:bevelB w="57150" h="38100" prst="hardEdge"/>
            </a:sp3d>
          </a:bodyPr>
          <a:lstStyle/>
          <a:p>
            <a:endParaRPr lang="ru-RU" sz="3000" dirty="0">
              <a:solidFill>
                <a:srgbClr val="2E39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Группа 98"/>
          <p:cNvGrpSpPr/>
          <p:nvPr/>
        </p:nvGrpSpPr>
        <p:grpSpPr>
          <a:xfrm>
            <a:off x="4908115" y="3769507"/>
            <a:ext cx="592573" cy="592573"/>
            <a:chOff x="3584394" y="4140191"/>
            <a:chExt cx="592573" cy="592573"/>
          </a:xfrm>
        </p:grpSpPr>
        <p:sp>
          <p:nvSpPr>
            <p:cNvPr id="43" name="Овал 42"/>
            <p:cNvSpPr/>
            <p:nvPr/>
          </p:nvSpPr>
          <p:spPr>
            <a:xfrm>
              <a:off x="3584394" y="4140191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742" y="4179539"/>
              <a:ext cx="513876" cy="513876"/>
            </a:xfrm>
            <a:prstGeom prst="rect">
              <a:avLst/>
            </a:prstGeom>
          </p:spPr>
        </p:pic>
      </p:grpSp>
      <p:grpSp>
        <p:nvGrpSpPr>
          <p:cNvPr id="100" name="Группа 99"/>
          <p:cNvGrpSpPr/>
          <p:nvPr/>
        </p:nvGrpSpPr>
        <p:grpSpPr>
          <a:xfrm>
            <a:off x="5785804" y="3769507"/>
            <a:ext cx="592573" cy="592573"/>
            <a:chOff x="4340479" y="4140191"/>
            <a:chExt cx="592573" cy="592573"/>
          </a:xfrm>
        </p:grpSpPr>
        <p:sp>
          <p:nvSpPr>
            <p:cNvPr id="84" name="Овал 83"/>
            <p:cNvSpPr/>
            <p:nvPr/>
          </p:nvSpPr>
          <p:spPr>
            <a:xfrm>
              <a:off x="4340479" y="4140191"/>
              <a:ext cx="592573" cy="592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5" name="Рисунок 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27" y="4179539"/>
              <a:ext cx="513876" cy="513876"/>
            </a:xfrm>
            <a:prstGeom prst="rect">
              <a:avLst/>
            </a:prstGeom>
          </p:spPr>
        </p:pic>
      </p:grpSp>
      <p:sp>
        <p:nvSpPr>
          <p:cNvPr id="4" name="Овал черный 00"/>
          <p:cNvSpPr/>
          <p:nvPr/>
        </p:nvSpPr>
        <p:spPr>
          <a:xfrm>
            <a:off x="4937517" y="3794776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черный 01"/>
          <p:cNvSpPr/>
          <p:nvPr/>
        </p:nvSpPr>
        <p:spPr>
          <a:xfrm>
            <a:off x="5813383" y="3794750"/>
            <a:ext cx="530814" cy="518638"/>
          </a:xfrm>
          <a:prstGeom prst="ellipse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3814756" y="5275046"/>
            <a:ext cx="142588" cy="1425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70" y="2813145"/>
            <a:ext cx="1457070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6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-0.004 -0.158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1581 L 0.15486 -0.158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8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0.06736 0.00185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9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6736 0.00185 L 0.06736 -0.11482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6736 -0.11482 L 0.15764 -0.11482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15764 -0.11482 L 0.16025 -0.25625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708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004 -0.1581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1581 L 0.15487 -0.1581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8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4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15972 0.00023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5972 0.00023 L 0.15746 -0.08565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430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5746 -0.08565 L 0.25729 -0.08334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11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5729 -0.08334 L 0.25642 -0.25625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9" grpId="2"/>
      <p:bldP spid="66" grpId="0"/>
      <p:bldP spid="66" grpId="1"/>
      <p:bldP spid="66" grpId="2"/>
      <p:bldP spid="64" grpId="0"/>
      <p:bldP spid="64" grpId="1"/>
      <p:bldP spid="64" grpId="2"/>
      <p:bldP spid="64" grpId="3"/>
      <p:bldP spid="64" grpId="4"/>
      <p:bldP spid="58" grpId="0"/>
      <p:bldP spid="58" grpId="1"/>
      <p:bldP spid="58" grpId="2"/>
      <p:bldP spid="58" grpId="3"/>
      <p:bldP spid="58" grpId="4"/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23128</TotalTime>
  <Words>1353</Words>
  <Application>Microsoft Office PowerPoint</Application>
  <PresentationFormat>Экран (4:3)</PresentationFormat>
  <Paragraphs>538</Paragraphs>
  <Slides>21</Slides>
  <Notes>15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Cambria Math</vt:lpstr>
      <vt:lpstr>Тема Office</vt:lpstr>
      <vt:lpstr>ЭЛЕМЕНТЫ СХЕМОТЕХНИКИ. ЛОГИЧЕСКИЕ СХЕМЫ</vt:lpstr>
      <vt:lpstr>Ключевые слова</vt:lpstr>
      <vt:lpstr>Элементы схемотехники</vt:lpstr>
      <vt:lpstr>Логические элементы</vt:lpstr>
      <vt:lpstr>Логический элемент И</vt:lpstr>
      <vt:lpstr>Логический элемент ИЛИ</vt:lpstr>
      <vt:lpstr>Логический элемент И-НЕ</vt:lpstr>
      <vt:lpstr>Логический элемент ИЛИ-НЕ</vt:lpstr>
      <vt:lpstr>Логический элемент НЕ</vt:lpstr>
      <vt:lpstr>Логические элементы</vt:lpstr>
      <vt:lpstr>Логические элементы</vt:lpstr>
      <vt:lpstr>Сумматор</vt:lpstr>
      <vt:lpstr>Сумматор</vt:lpstr>
      <vt:lpstr>Сумматор</vt:lpstr>
      <vt:lpstr>Триггер</vt:lpstr>
      <vt:lpstr>RS-триггер</vt:lpstr>
      <vt:lpstr>Триггер</vt:lpstr>
      <vt:lpstr>Самое главное</vt:lpstr>
      <vt:lpstr>Вопросы и задания</vt:lpstr>
      <vt:lpstr>Вопросы и задания</vt:lpstr>
      <vt:lpstr>Информационные источники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MK</dc:creator>
  <cp:lastModifiedBy>Мирончик Елена Александровна</cp:lastModifiedBy>
  <cp:revision>1340</cp:revision>
  <dcterms:modified xsi:type="dcterms:W3CDTF">2017-11-07T03:29:05Z</dcterms:modified>
</cp:coreProperties>
</file>