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894" autoAdjust="0"/>
  </p:normalViewPr>
  <p:slideViewPr>
    <p:cSldViewPr snapToGrid="0">
      <p:cViewPr varScale="1">
        <p:scale>
          <a:sx n="79" d="100"/>
          <a:sy n="79" d="100"/>
        </p:scale>
        <p:origin x="179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F2C40-E770-4FEC-B8A9-317418F149BE}" type="datetimeFigureOut">
              <a:rPr lang="en-GB" smtClean="0"/>
              <a:t>28/09/2024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BF9DC-7662-4660-8155-5825D02F44EA}" type="slidenum">
              <a:rPr lang="en-GB" smtClean="0"/>
              <a:t>‹#›</a:t>
            </a:fld>
            <a:endParaRPr lang="en-GB"/>
          </a:p>
        </p:txBody>
      </p:sp>
    </p:spTree>
    <p:extLst>
      <p:ext uri="{BB962C8B-B14F-4D97-AF65-F5344CB8AC3E}">
        <p14:creationId xmlns:p14="http://schemas.microsoft.com/office/powerpoint/2010/main" val="1204651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collected the Dataset from 14k+ images, I conducted Image Clustering on Few to reduce it to 1836 images. </a:t>
            </a:r>
          </a:p>
          <a:p>
            <a:r>
              <a:rPr lang="en-GB" dirty="0"/>
              <a:t>The Dataset consists of Construction Site Images eliciting Risk content in the picture. </a:t>
            </a:r>
          </a:p>
          <a:p>
            <a:r>
              <a:rPr lang="en-GB" dirty="0"/>
              <a:t>The Risk Content is measured using the 4 classes:</a:t>
            </a:r>
          </a:p>
          <a:p>
            <a:r>
              <a:rPr lang="en-GB" dirty="0"/>
              <a:t>1. Risk, 2. Issue, 3. Potential Risk, and 4. Potential Issue</a:t>
            </a:r>
          </a:p>
        </p:txBody>
      </p:sp>
      <p:sp>
        <p:nvSpPr>
          <p:cNvPr id="4" name="Slide Number Placeholder 3"/>
          <p:cNvSpPr>
            <a:spLocks noGrp="1"/>
          </p:cNvSpPr>
          <p:nvPr>
            <p:ph type="sldNum" sz="quarter" idx="5"/>
          </p:nvPr>
        </p:nvSpPr>
        <p:spPr/>
        <p:txBody>
          <a:bodyPr/>
          <a:lstStyle/>
          <a:p>
            <a:fld id="{494BF9DC-7662-4660-8155-5825D02F44EA}" type="slidenum">
              <a:rPr lang="en-GB" smtClean="0"/>
              <a:t>2</a:t>
            </a:fld>
            <a:endParaRPr lang="en-GB"/>
          </a:p>
        </p:txBody>
      </p:sp>
    </p:spTree>
    <p:extLst>
      <p:ext uri="{BB962C8B-B14F-4D97-AF65-F5344CB8AC3E}">
        <p14:creationId xmlns:p14="http://schemas.microsoft.com/office/powerpoint/2010/main" val="3588250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Individually at every Image I classified the Risk Sentiment into these 4 classes. </a:t>
            </a:r>
          </a:p>
          <a:p>
            <a:r>
              <a:rPr lang="en-GB" dirty="0"/>
              <a:t>This gave out Anomalies in the Dataset that correspond to Risk Content to those that do not have any Risk Content or Activity. </a:t>
            </a:r>
          </a:p>
          <a:p>
            <a:r>
              <a:rPr lang="en-GB" dirty="0"/>
              <a:t>The Dataset forms Visual Sentiment Analysis and I got the Dataset trained for a 57.35% accuracy by learning features of the images. </a:t>
            </a:r>
          </a:p>
        </p:txBody>
      </p:sp>
      <p:sp>
        <p:nvSpPr>
          <p:cNvPr id="4" name="Slide Number Placeholder 3"/>
          <p:cNvSpPr>
            <a:spLocks noGrp="1"/>
          </p:cNvSpPr>
          <p:nvPr>
            <p:ph type="sldNum" sz="quarter" idx="5"/>
          </p:nvPr>
        </p:nvSpPr>
        <p:spPr/>
        <p:txBody>
          <a:bodyPr/>
          <a:lstStyle/>
          <a:p>
            <a:fld id="{494BF9DC-7662-4660-8155-5825D02F44EA}" type="slidenum">
              <a:rPr lang="en-GB" smtClean="0"/>
              <a:t>3</a:t>
            </a:fld>
            <a:endParaRPr lang="en-GB"/>
          </a:p>
        </p:txBody>
      </p:sp>
    </p:spTree>
    <p:extLst>
      <p:ext uri="{BB962C8B-B14F-4D97-AF65-F5344CB8AC3E}">
        <p14:creationId xmlns:p14="http://schemas.microsoft.com/office/powerpoint/2010/main" val="3662203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Convolutional Autoencoder which uses Feature Representation of the Visual Sentiment Analysis Images to Train an ML Model for Inference. </a:t>
            </a:r>
          </a:p>
          <a:p>
            <a:r>
              <a:rPr lang="en-GB" dirty="0"/>
              <a:t>Image Inference is performed into 5 classes: Risk, Issue, Potential Risk, Potential Issue and No Issue. </a:t>
            </a:r>
          </a:p>
          <a:p>
            <a:r>
              <a:rPr lang="en-GB" dirty="0" err="1"/>
              <a:t>PyTorch</a:t>
            </a:r>
            <a:r>
              <a:rPr lang="en-GB" dirty="0"/>
              <a:t> is used to Train the Convolutional Autoencoder. Feature Representation comprises of 5 classes and the Flattened Array. </a:t>
            </a:r>
          </a:p>
          <a:p>
            <a:r>
              <a:rPr lang="en-GB" dirty="0"/>
              <a:t>In a Convolutional Autoencoder, Model, Training is conducted with Sigmoid as Activation Function at the End, taking the Loss Function as MSE (Mean Squared Error) Loss Function equating Both Input and Output forming an Image Reconstruction </a:t>
            </a:r>
            <a:r>
              <a:rPr lang="en-GB" dirty="0" err="1"/>
              <a:t>Senario</a:t>
            </a:r>
            <a:r>
              <a:rPr lang="en-GB" dirty="0"/>
              <a:t>. The Policy of the Model attached to the Node of the Model Output is The Rollover Sum of the output of the 5 classes. This Rollover Sum Metric reduces the Effective Number of Frames Per Second into the Number of Blocks Per Second. This way we can evaluate a Video into the Number of Blocks Per Second. </a:t>
            </a:r>
          </a:p>
        </p:txBody>
      </p:sp>
      <p:sp>
        <p:nvSpPr>
          <p:cNvPr id="4" name="Slide Number Placeholder 3"/>
          <p:cNvSpPr>
            <a:spLocks noGrp="1"/>
          </p:cNvSpPr>
          <p:nvPr>
            <p:ph type="sldNum" sz="quarter" idx="5"/>
          </p:nvPr>
        </p:nvSpPr>
        <p:spPr/>
        <p:txBody>
          <a:bodyPr/>
          <a:lstStyle/>
          <a:p>
            <a:fld id="{494BF9DC-7662-4660-8155-5825D02F44EA}" type="slidenum">
              <a:rPr lang="en-GB" smtClean="0"/>
              <a:t>4</a:t>
            </a:fld>
            <a:endParaRPr lang="en-GB"/>
          </a:p>
        </p:txBody>
      </p:sp>
    </p:spTree>
    <p:extLst>
      <p:ext uri="{BB962C8B-B14F-4D97-AF65-F5344CB8AC3E}">
        <p14:creationId xmlns:p14="http://schemas.microsoft.com/office/powerpoint/2010/main" val="3906463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Coding Scheme of the Convolutional Autoencoder Model, the Visual Sentiment Analysis Model, with The Encoder, Feature Representation Layers and The Decoder. Model Layer Cutting process is performed to extract Features off the Model. The Image Sizes are taken to be 224x224 and </a:t>
            </a:r>
            <a:r>
              <a:rPr lang="en-GB" dirty="0" err="1"/>
              <a:t>Color</a:t>
            </a:r>
            <a:r>
              <a:rPr lang="en-GB" dirty="0"/>
              <a:t> Images are Passed to the Inputs and Outputs. The Layers are cut to only 5 features mapping to 5 classes of the Images in a Visual Sentiment Analysis (VSA) Scenario. There are many Autoencoders but I took Convolutional Autoencoder because of </a:t>
            </a:r>
            <a:r>
              <a:rPr lang="en-GB" dirty="0" err="1"/>
              <a:t>Color</a:t>
            </a:r>
            <a:r>
              <a:rPr lang="en-GB" dirty="0"/>
              <a:t> inside Images. The Model is trained with 5 epochs, and consisted of 41 iterations of 32 batch size images comprising 1836 images in train and test phase. Train/Test split was taken to be approximately 30%. </a:t>
            </a:r>
          </a:p>
        </p:txBody>
      </p:sp>
      <p:sp>
        <p:nvSpPr>
          <p:cNvPr id="4" name="Slide Number Placeholder 3"/>
          <p:cNvSpPr>
            <a:spLocks noGrp="1"/>
          </p:cNvSpPr>
          <p:nvPr>
            <p:ph type="sldNum" sz="quarter" idx="5"/>
          </p:nvPr>
        </p:nvSpPr>
        <p:spPr/>
        <p:txBody>
          <a:bodyPr/>
          <a:lstStyle/>
          <a:p>
            <a:fld id="{494BF9DC-7662-4660-8155-5825D02F44EA}" type="slidenum">
              <a:rPr lang="en-GB" smtClean="0"/>
              <a:t>5</a:t>
            </a:fld>
            <a:endParaRPr lang="en-GB"/>
          </a:p>
        </p:txBody>
      </p:sp>
    </p:spTree>
    <p:extLst>
      <p:ext uri="{BB962C8B-B14F-4D97-AF65-F5344CB8AC3E}">
        <p14:creationId xmlns:p14="http://schemas.microsoft.com/office/powerpoint/2010/main" val="4125248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a:t>
            </a:r>
            <a:r>
              <a:rPr lang="en-GB" dirty="0" err="1"/>
              <a:t>xApp</a:t>
            </a:r>
            <a:r>
              <a:rPr lang="en-GB" dirty="0"/>
              <a:t> as per the ITU.3072 and the ITU.3061 Standards. Our </a:t>
            </a:r>
            <a:r>
              <a:rPr lang="en-GB" dirty="0" err="1"/>
              <a:t>xApp</a:t>
            </a:r>
            <a:r>
              <a:rPr lang="en-GB" dirty="0"/>
              <a:t> is a Dashboard and MQTT Broker with Messaging Queue installed inside the Cabin. In the Dashboard </a:t>
            </a:r>
            <a:r>
              <a:rPr lang="en-GB" dirty="0" err="1"/>
              <a:t>xApp</a:t>
            </a:r>
            <a:r>
              <a:rPr lang="en-GB" dirty="0"/>
              <a:t>, the Visual Sentiment Analysis (Visuals) are sent to the IP Camera, which is then OpenCV Inferenced inside the MQTT Broker and Messaging Queue placed at the Cabin; and its inference outputs are sent to the Dashboard for a Visualization. </a:t>
            </a:r>
          </a:p>
          <a:p>
            <a:r>
              <a:rPr lang="en-GB" dirty="0"/>
              <a:t>The Visualization Outputs Rollover Graphs of Risk Content Inside the Visuals as seen by the IP Camera. </a:t>
            </a:r>
          </a:p>
          <a:p>
            <a:r>
              <a:rPr lang="en-GB" dirty="0"/>
              <a:t>Initial Configuration of the IP Camera comprises of the RTSP Ports involving The Username, The Password and Camera IP Address. </a:t>
            </a:r>
          </a:p>
        </p:txBody>
      </p:sp>
      <p:sp>
        <p:nvSpPr>
          <p:cNvPr id="4" name="Slide Number Placeholder 3"/>
          <p:cNvSpPr>
            <a:spLocks noGrp="1"/>
          </p:cNvSpPr>
          <p:nvPr>
            <p:ph type="sldNum" sz="quarter" idx="5"/>
          </p:nvPr>
        </p:nvSpPr>
        <p:spPr/>
        <p:txBody>
          <a:bodyPr/>
          <a:lstStyle/>
          <a:p>
            <a:fld id="{494BF9DC-7662-4660-8155-5825D02F44EA}" type="slidenum">
              <a:rPr lang="en-GB" smtClean="0"/>
              <a:t>6</a:t>
            </a:fld>
            <a:endParaRPr lang="en-GB"/>
          </a:p>
        </p:txBody>
      </p:sp>
    </p:spTree>
    <p:extLst>
      <p:ext uri="{BB962C8B-B14F-4D97-AF65-F5344CB8AC3E}">
        <p14:creationId xmlns:p14="http://schemas.microsoft.com/office/powerpoint/2010/main" val="1140344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rApp, the Non-Real-Time App, of the </a:t>
            </a:r>
            <a:r>
              <a:rPr lang="en-GB" dirty="0" err="1"/>
              <a:t>KlinterAI</a:t>
            </a:r>
            <a:r>
              <a:rPr lang="en-GB" dirty="0"/>
              <a:t> ecosystem for a Forensic Delay Analysis. The rApp, EquipAny, helps in identification of Risks from a Photograph taken from the Mobile Device. In this slide, the Landscape Image of the Mobile Device or a Tablet device with Hover Over Types of Issues are shown. This Photograph is a Typical Example of Generic Issues occurring at a Construction Site. Apart from Generic Issues, there are Work Stoppages, Pile Formation, Concrete Faults, Working Load, material Import and Falling Materials to be recorded as case reports. The Initial Configuration of this rApp, EquipAny, comprises of the Project Name, Project ID, Contractor and Main Contractor Names too. </a:t>
            </a:r>
          </a:p>
        </p:txBody>
      </p:sp>
      <p:sp>
        <p:nvSpPr>
          <p:cNvPr id="4" name="Slide Number Placeholder 3"/>
          <p:cNvSpPr>
            <a:spLocks noGrp="1"/>
          </p:cNvSpPr>
          <p:nvPr>
            <p:ph type="sldNum" sz="quarter" idx="5"/>
          </p:nvPr>
        </p:nvSpPr>
        <p:spPr/>
        <p:txBody>
          <a:bodyPr/>
          <a:lstStyle/>
          <a:p>
            <a:fld id="{494BF9DC-7662-4660-8155-5825D02F44EA}" type="slidenum">
              <a:rPr lang="en-GB" smtClean="0"/>
              <a:t>7</a:t>
            </a:fld>
            <a:endParaRPr lang="en-GB"/>
          </a:p>
        </p:txBody>
      </p:sp>
    </p:spTree>
    <p:extLst>
      <p:ext uri="{BB962C8B-B14F-4D97-AF65-F5344CB8AC3E}">
        <p14:creationId xmlns:p14="http://schemas.microsoft.com/office/powerpoint/2010/main" val="2748365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End of Slides and any Questions are Answerable. </a:t>
            </a:r>
          </a:p>
        </p:txBody>
      </p:sp>
      <p:sp>
        <p:nvSpPr>
          <p:cNvPr id="4" name="Slide Number Placeholder 3"/>
          <p:cNvSpPr>
            <a:spLocks noGrp="1"/>
          </p:cNvSpPr>
          <p:nvPr>
            <p:ph type="sldNum" sz="quarter" idx="5"/>
          </p:nvPr>
        </p:nvSpPr>
        <p:spPr/>
        <p:txBody>
          <a:bodyPr/>
          <a:lstStyle/>
          <a:p>
            <a:fld id="{494BF9DC-7662-4660-8155-5825D02F44EA}" type="slidenum">
              <a:rPr lang="en-GB" smtClean="0"/>
              <a:t>9</a:t>
            </a:fld>
            <a:endParaRPr lang="en-GB"/>
          </a:p>
        </p:txBody>
      </p:sp>
    </p:spTree>
    <p:extLst>
      <p:ext uri="{BB962C8B-B14F-4D97-AF65-F5344CB8AC3E}">
        <p14:creationId xmlns:p14="http://schemas.microsoft.com/office/powerpoint/2010/main" val="264553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71FB-AC7B-4F61-94CE-66D9F87C43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ADAC851-D892-4AA5-3740-A4148DBA4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D847AF3-92D3-46F3-283A-88E3F0E7ED77}"/>
              </a:ext>
            </a:extLst>
          </p:cNvPr>
          <p:cNvSpPr>
            <a:spLocks noGrp="1"/>
          </p:cNvSpPr>
          <p:nvPr>
            <p:ph type="dt" sz="half" idx="10"/>
          </p:nvPr>
        </p:nvSpPr>
        <p:spPr/>
        <p:txBody>
          <a:bodyPr/>
          <a:lstStyle/>
          <a:p>
            <a:fld id="{2A6FF365-04B7-4711-933B-8CA15AA848A7}" type="datetimeFigureOut">
              <a:rPr lang="en-GB" smtClean="0"/>
              <a:t>28/09/2024</a:t>
            </a:fld>
            <a:endParaRPr lang="en-GB"/>
          </a:p>
        </p:txBody>
      </p:sp>
      <p:sp>
        <p:nvSpPr>
          <p:cNvPr id="5" name="Footer Placeholder 4">
            <a:extLst>
              <a:ext uri="{FF2B5EF4-FFF2-40B4-BE49-F238E27FC236}">
                <a16:creationId xmlns:a16="http://schemas.microsoft.com/office/drawing/2014/main" id="{283FECD5-AEC4-A24E-0896-93AC018706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61A9D8-561F-BF6C-C9B2-384232CCB750}"/>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231508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C6C6-0FF4-8485-7B58-4FF5866614A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F4352B3-9124-63A3-D68E-74F0D2FC1D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9E19F1-CED5-030C-3CB2-843ED041D0F0}"/>
              </a:ext>
            </a:extLst>
          </p:cNvPr>
          <p:cNvSpPr>
            <a:spLocks noGrp="1"/>
          </p:cNvSpPr>
          <p:nvPr>
            <p:ph type="dt" sz="half" idx="10"/>
          </p:nvPr>
        </p:nvSpPr>
        <p:spPr/>
        <p:txBody>
          <a:bodyPr/>
          <a:lstStyle/>
          <a:p>
            <a:fld id="{2A6FF365-04B7-4711-933B-8CA15AA848A7}" type="datetimeFigureOut">
              <a:rPr lang="en-GB" smtClean="0"/>
              <a:t>28/09/2024</a:t>
            </a:fld>
            <a:endParaRPr lang="en-GB"/>
          </a:p>
        </p:txBody>
      </p:sp>
      <p:sp>
        <p:nvSpPr>
          <p:cNvPr id="5" name="Footer Placeholder 4">
            <a:extLst>
              <a:ext uri="{FF2B5EF4-FFF2-40B4-BE49-F238E27FC236}">
                <a16:creationId xmlns:a16="http://schemas.microsoft.com/office/drawing/2014/main" id="{E5D7860A-EF65-D568-4B7A-D4DDD77328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AC33CA-4B35-74F4-C835-DB41DA68A4D2}"/>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281148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445848-B790-1878-0B1A-E0A50B554C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3005EC-F3A5-6DD4-10AE-D29F958FE4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1C2337-04F2-DECF-CF8F-11B2CF7FAF44}"/>
              </a:ext>
            </a:extLst>
          </p:cNvPr>
          <p:cNvSpPr>
            <a:spLocks noGrp="1"/>
          </p:cNvSpPr>
          <p:nvPr>
            <p:ph type="dt" sz="half" idx="10"/>
          </p:nvPr>
        </p:nvSpPr>
        <p:spPr/>
        <p:txBody>
          <a:bodyPr/>
          <a:lstStyle/>
          <a:p>
            <a:fld id="{2A6FF365-04B7-4711-933B-8CA15AA848A7}" type="datetimeFigureOut">
              <a:rPr lang="en-GB" smtClean="0"/>
              <a:t>28/09/2024</a:t>
            </a:fld>
            <a:endParaRPr lang="en-GB"/>
          </a:p>
        </p:txBody>
      </p:sp>
      <p:sp>
        <p:nvSpPr>
          <p:cNvPr id="5" name="Footer Placeholder 4">
            <a:extLst>
              <a:ext uri="{FF2B5EF4-FFF2-40B4-BE49-F238E27FC236}">
                <a16:creationId xmlns:a16="http://schemas.microsoft.com/office/drawing/2014/main" id="{DC0BA561-E060-F371-A487-FD63075692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BCC15C-8028-DA08-3785-E11696160254}"/>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415061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0DA5-578A-B8EA-6A52-2F67A50EF0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3645AE-CEC9-63F2-D18B-E558EC83E0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F8D8E5-C14A-BD1D-F9EB-DD3957F7668A}"/>
              </a:ext>
            </a:extLst>
          </p:cNvPr>
          <p:cNvSpPr>
            <a:spLocks noGrp="1"/>
          </p:cNvSpPr>
          <p:nvPr>
            <p:ph type="dt" sz="half" idx="10"/>
          </p:nvPr>
        </p:nvSpPr>
        <p:spPr/>
        <p:txBody>
          <a:bodyPr/>
          <a:lstStyle/>
          <a:p>
            <a:fld id="{2A6FF365-04B7-4711-933B-8CA15AA848A7}" type="datetimeFigureOut">
              <a:rPr lang="en-GB" smtClean="0"/>
              <a:t>28/09/2024</a:t>
            </a:fld>
            <a:endParaRPr lang="en-GB"/>
          </a:p>
        </p:txBody>
      </p:sp>
      <p:sp>
        <p:nvSpPr>
          <p:cNvPr id="5" name="Footer Placeholder 4">
            <a:extLst>
              <a:ext uri="{FF2B5EF4-FFF2-40B4-BE49-F238E27FC236}">
                <a16:creationId xmlns:a16="http://schemas.microsoft.com/office/drawing/2014/main" id="{3D9B1C6B-15BA-8824-D6FE-CB6DCD4FF8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46DFA1-F721-16F4-9E57-140B459A9551}"/>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110944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692E-CF12-ACBB-DC4C-635A3EA440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90A5903-788C-78E9-8D5E-6236CC479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C912D1-3709-0B0C-DE76-541C0E232A42}"/>
              </a:ext>
            </a:extLst>
          </p:cNvPr>
          <p:cNvSpPr>
            <a:spLocks noGrp="1"/>
          </p:cNvSpPr>
          <p:nvPr>
            <p:ph type="dt" sz="half" idx="10"/>
          </p:nvPr>
        </p:nvSpPr>
        <p:spPr/>
        <p:txBody>
          <a:bodyPr/>
          <a:lstStyle/>
          <a:p>
            <a:fld id="{2A6FF365-04B7-4711-933B-8CA15AA848A7}" type="datetimeFigureOut">
              <a:rPr lang="en-GB" smtClean="0"/>
              <a:t>28/09/2024</a:t>
            </a:fld>
            <a:endParaRPr lang="en-GB"/>
          </a:p>
        </p:txBody>
      </p:sp>
      <p:sp>
        <p:nvSpPr>
          <p:cNvPr id="5" name="Footer Placeholder 4">
            <a:extLst>
              <a:ext uri="{FF2B5EF4-FFF2-40B4-BE49-F238E27FC236}">
                <a16:creationId xmlns:a16="http://schemas.microsoft.com/office/drawing/2014/main" id="{5C59860F-D966-AC19-AE3E-E73A3D6217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31F488-B8E7-CF54-0C45-E987A6DE614A}"/>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209014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8320-B2C0-0717-6E13-66FDD2C472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325B14-A4BA-DC1C-AEB1-1677C6C097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2A91D6-2AF7-1560-9561-3AD2F7F6DD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FF2577E-5BDA-9914-A071-599553E79393}"/>
              </a:ext>
            </a:extLst>
          </p:cNvPr>
          <p:cNvSpPr>
            <a:spLocks noGrp="1"/>
          </p:cNvSpPr>
          <p:nvPr>
            <p:ph type="dt" sz="half" idx="10"/>
          </p:nvPr>
        </p:nvSpPr>
        <p:spPr/>
        <p:txBody>
          <a:bodyPr/>
          <a:lstStyle/>
          <a:p>
            <a:fld id="{2A6FF365-04B7-4711-933B-8CA15AA848A7}" type="datetimeFigureOut">
              <a:rPr lang="en-GB" smtClean="0"/>
              <a:t>28/09/2024</a:t>
            </a:fld>
            <a:endParaRPr lang="en-GB"/>
          </a:p>
        </p:txBody>
      </p:sp>
      <p:sp>
        <p:nvSpPr>
          <p:cNvPr id="6" name="Footer Placeholder 5">
            <a:extLst>
              <a:ext uri="{FF2B5EF4-FFF2-40B4-BE49-F238E27FC236}">
                <a16:creationId xmlns:a16="http://schemas.microsoft.com/office/drawing/2014/main" id="{2068894E-3D8C-7C29-799F-7046885112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89BA94-29A4-1A5B-6D6D-D558D4614A2B}"/>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259341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AF17-0C3A-3A26-28D9-83BDF8DF1A1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97B4298-C496-2E9B-4255-2F36B77CE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A60B3B-50FE-EC1F-B95A-9C0E6EB2E5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A5FF17-BFBA-6748-23F6-FF792EA2C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816DF9-19C8-44C4-EDEF-7A2A92770A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DC0B42D-8535-B90B-12E7-371E001428F3}"/>
              </a:ext>
            </a:extLst>
          </p:cNvPr>
          <p:cNvSpPr>
            <a:spLocks noGrp="1"/>
          </p:cNvSpPr>
          <p:nvPr>
            <p:ph type="dt" sz="half" idx="10"/>
          </p:nvPr>
        </p:nvSpPr>
        <p:spPr/>
        <p:txBody>
          <a:bodyPr/>
          <a:lstStyle/>
          <a:p>
            <a:fld id="{2A6FF365-04B7-4711-933B-8CA15AA848A7}" type="datetimeFigureOut">
              <a:rPr lang="en-GB" smtClean="0"/>
              <a:t>28/09/2024</a:t>
            </a:fld>
            <a:endParaRPr lang="en-GB"/>
          </a:p>
        </p:txBody>
      </p:sp>
      <p:sp>
        <p:nvSpPr>
          <p:cNvPr id="8" name="Footer Placeholder 7">
            <a:extLst>
              <a:ext uri="{FF2B5EF4-FFF2-40B4-BE49-F238E27FC236}">
                <a16:creationId xmlns:a16="http://schemas.microsoft.com/office/drawing/2014/main" id="{D1F8D707-2AAC-6EFE-D1C5-46F2116F17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663ACD1-DDF0-9956-5F88-7729FE8F08CD}"/>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83987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F54C-1728-B837-0641-B32C3FDC011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9B60069-721A-FFD3-DE5D-550831B8360B}"/>
              </a:ext>
            </a:extLst>
          </p:cNvPr>
          <p:cNvSpPr>
            <a:spLocks noGrp="1"/>
          </p:cNvSpPr>
          <p:nvPr>
            <p:ph type="dt" sz="half" idx="10"/>
          </p:nvPr>
        </p:nvSpPr>
        <p:spPr/>
        <p:txBody>
          <a:bodyPr/>
          <a:lstStyle/>
          <a:p>
            <a:fld id="{2A6FF365-04B7-4711-933B-8CA15AA848A7}" type="datetimeFigureOut">
              <a:rPr lang="en-GB" smtClean="0"/>
              <a:t>28/09/2024</a:t>
            </a:fld>
            <a:endParaRPr lang="en-GB"/>
          </a:p>
        </p:txBody>
      </p:sp>
      <p:sp>
        <p:nvSpPr>
          <p:cNvPr id="4" name="Footer Placeholder 3">
            <a:extLst>
              <a:ext uri="{FF2B5EF4-FFF2-40B4-BE49-F238E27FC236}">
                <a16:creationId xmlns:a16="http://schemas.microsoft.com/office/drawing/2014/main" id="{EE567642-3A45-444F-8A1C-A9DE1EB72D1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0622F4-13BA-91DE-CCAB-2FD38D8EDB02}"/>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267855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13943F-0639-2CF5-98EE-190F7855D57B}"/>
              </a:ext>
            </a:extLst>
          </p:cNvPr>
          <p:cNvSpPr>
            <a:spLocks noGrp="1"/>
          </p:cNvSpPr>
          <p:nvPr>
            <p:ph type="dt" sz="half" idx="10"/>
          </p:nvPr>
        </p:nvSpPr>
        <p:spPr/>
        <p:txBody>
          <a:bodyPr/>
          <a:lstStyle/>
          <a:p>
            <a:fld id="{2A6FF365-04B7-4711-933B-8CA15AA848A7}" type="datetimeFigureOut">
              <a:rPr lang="en-GB" smtClean="0"/>
              <a:t>28/09/2024</a:t>
            </a:fld>
            <a:endParaRPr lang="en-GB"/>
          </a:p>
        </p:txBody>
      </p:sp>
      <p:sp>
        <p:nvSpPr>
          <p:cNvPr id="3" name="Footer Placeholder 2">
            <a:extLst>
              <a:ext uri="{FF2B5EF4-FFF2-40B4-BE49-F238E27FC236}">
                <a16:creationId xmlns:a16="http://schemas.microsoft.com/office/drawing/2014/main" id="{08476995-EF14-3D11-89D5-41C20DA1485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E7B8334-F052-C0F7-032F-D5C8C68464D4}"/>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2421028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1E2A-852E-FA54-27B4-C8E3A9621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C8D9F15-E017-E015-9116-9BD327F30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E5A5D40-5989-6F98-4F3F-27797ECD9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A76671-B73F-B380-7C00-4ACB153DA713}"/>
              </a:ext>
            </a:extLst>
          </p:cNvPr>
          <p:cNvSpPr>
            <a:spLocks noGrp="1"/>
          </p:cNvSpPr>
          <p:nvPr>
            <p:ph type="dt" sz="half" idx="10"/>
          </p:nvPr>
        </p:nvSpPr>
        <p:spPr/>
        <p:txBody>
          <a:bodyPr/>
          <a:lstStyle/>
          <a:p>
            <a:fld id="{2A6FF365-04B7-4711-933B-8CA15AA848A7}" type="datetimeFigureOut">
              <a:rPr lang="en-GB" smtClean="0"/>
              <a:t>28/09/2024</a:t>
            </a:fld>
            <a:endParaRPr lang="en-GB"/>
          </a:p>
        </p:txBody>
      </p:sp>
      <p:sp>
        <p:nvSpPr>
          <p:cNvPr id="6" name="Footer Placeholder 5">
            <a:extLst>
              <a:ext uri="{FF2B5EF4-FFF2-40B4-BE49-F238E27FC236}">
                <a16:creationId xmlns:a16="http://schemas.microsoft.com/office/drawing/2014/main" id="{E199FC06-172C-5527-B7C8-3783F0BF14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605831-AFF9-76F3-77DA-E6E71B59196D}"/>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41245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8D44-8646-7AAA-0823-1873473CC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03E1EB5-8E07-BFA1-C7F7-8D79AD1FBB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5B2213-28C0-29D7-1A5F-2D748A50F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0B603-CD7F-831A-D626-9DE127D9DAA4}"/>
              </a:ext>
            </a:extLst>
          </p:cNvPr>
          <p:cNvSpPr>
            <a:spLocks noGrp="1"/>
          </p:cNvSpPr>
          <p:nvPr>
            <p:ph type="dt" sz="half" idx="10"/>
          </p:nvPr>
        </p:nvSpPr>
        <p:spPr/>
        <p:txBody>
          <a:bodyPr/>
          <a:lstStyle/>
          <a:p>
            <a:fld id="{2A6FF365-04B7-4711-933B-8CA15AA848A7}" type="datetimeFigureOut">
              <a:rPr lang="en-GB" smtClean="0"/>
              <a:t>28/09/2024</a:t>
            </a:fld>
            <a:endParaRPr lang="en-GB"/>
          </a:p>
        </p:txBody>
      </p:sp>
      <p:sp>
        <p:nvSpPr>
          <p:cNvPr id="6" name="Footer Placeholder 5">
            <a:extLst>
              <a:ext uri="{FF2B5EF4-FFF2-40B4-BE49-F238E27FC236}">
                <a16:creationId xmlns:a16="http://schemas.microsoft.com/office/drawing/2014/main" id="{2C2A4805-EE01-AD4C-05F9-1FFCA9B6BA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1082959-9D45-C7C8-3247-DBB00B3D0501}"/>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178055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A6D13-87F5-2E8F-8246-B3B93ABE8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1A5733-BE65-3400-F7CF-E41D8AE842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464185-3F5C-054A-63B5-845C9C07C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FF365-04B7-4711-933B-8CA15AA848A7}" type="datetimeFigureOut">
              <a:rPr lang="en-GB" smtClean="0"/>
              <a:t>28/09/2024</a:t>
            </a:fld>
            <a:endParaRPr lang="en-GB"/>
          </a:p>
        </p:txBody>
      </p:sp>
      <p:sp>
        <p:nvSpPr>
          <p:cNvPr id="5" name="Footer Placeholder 4">
            <a:extLst>
              <a:ext uri="{FF2B5EF4-FFF2-40B4-BE49-F238E27FC236}">
                <a16:creationId xmlns:a16="http://schemas.microsoft.com/office/drawing/2014/main" id="{29186D47-2361-07A0-C06A-5E83896797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024C7FD-855E-80D9-439E-824ADC6960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F6B150-8235-41EB-A652-0FF27024A1EA}" type="slidenum">
              <a:rPr lang="en-GB" smtClean="0"/>
              <a:t>‹#›</a:t>
            </a:fld>
            <a:endParaRPr lang="en-GB"/>
          </a:p>
        </p:txBody>
      </p:sp>
    </p:spTree>
    <p:extLst>
      <p:ext uri="{BB962C8B-B14F-4D97-AF65-F5344CB8AC3E}">
        <p14:creationId xmlns:p14="http://schemas.microsoft.com/office/powerpoint/2010/main" val="3759820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universe.roboflow.com/klinterai/construction-dataset-6xih3"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EFFF-ADAC-9C5B-AEC6-191FB1AA9D00}"/>
              </a:ext>
            </a:extLst>
          </p:cNvPr>
          <p:cNvSpPr>
            <a:spLocks noGrp="1"/>
          </p:cNvSpPr>
          <p:nvPr>
            <p:ph type="ctrTitle"/>
          </p:nvPr>
        </p:nvSpPr>
        <p:spPr/>
        <p:txBody>
          <a:bodyPr/>
          <a:lstStyle/>
          <a:p>
            <a:r>
              <a:rPr lang="en-GB" dirty="0"/>
              <a:t>Build Your Own AI/ML Model</a:t>
            </a:r>
          </a:p>
        </p:txBody>
      </p:sp>
      <p:sp>
        <p:nvSpPr>
          <p:cNvPr id="3" name="Subtitle 2">
            <a:extLst>
              <a:ext uri="{FF2B5EF4-FFF2-40B4-BE49-F238E27FC236}">
                <a16:creationId xmlns:a16="http://schemas.microsoft.com/office/drawing/2014/main" id="{B50CDF49-08CF-77B6-7136-30EB0C3B50D5}"/>
              </a:ext>
            </a:extLst>
          </p:cNvPr>
          <p:cNvSpPr>
            <a:spLocks noGrp="1"/>
          </p:cNvSpPr>
          <p:nvPr>
            <p:ph type="subTitle" idx="1"/>
          </p:nvPr>
        </p:nvSpPr>
        <p:spPr/>
        <p:txBody>
          <a:bodyPr/>
          <a:lstStyle/>
          <a:p>
            <a:r>
              <a:rPr lang="en-GB" dirty="0"/>
              <a:t>TEAM_CARBON</a:t>
            </a:r>
          </a:p>
          <a:p>
            <a:r>
              <a:rPr lang="en-GB" dirty="0"/>
              <a:t>Aswin Vijayakumar</a:t>
            </a:r>
          </a:p>
        </p:txBody>
      </p:sp>
    </p:spTree>
    <p:extLst>
      <p:ext uri="{BB962C8B-B14F-4D97-AF65-F5344CB8AC3E}">
        <p14:creationId xmlns:p14="http://schemas.microsoft.com/office/powerpoint/2010/main" val="111514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B7DD-0F27-C3D3-B615-9E066C17D71B}"/>
              </a:ext>
            </a:extLst>
          </p:cNvPr>
          <p:cNvSpPr>
            <a:spLocks noGrp="1"/>
          </p:cNvSpPr>
          <p:nvPr>
            <p:ph type="title"/>
          </p:nvPr>
        </p:nvSpPr>
        <p:spPr/>
        <p:txBody>
          <a:bodyPr/>
          <a:lstStyle/>
          <a:p>
            <a:r>
              <a:rPr lang="en-GB" dirty="0"/>
              <a:t>The Dataset</a:t>
            </a:r>
          </a:p>
        </p:txBody>
      </p:sp>
      <p:pic>
        <p:nvPicPr>
          <p:cNvPr id="1026" name="Picture 2">
            <a:extLst>
              <a:ext uri="{FF2B5EF4-FFF2-40B4-BE49-F238E27FC236}">
                <a16:creationId xmlns:a16="http://schemas.microsoft.com/office/drawing/2014/main" id="{CC15C248-1798-9ED5-9DD6-00191BFF79F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5056642" cy="27157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4DE3DAF-C79E-38D6-6F84-7A9C28BFC7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4842" y="1634112"/>
            <a:ext cx="5267325"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2213455-C277-39EE-8CED-922FA518396F}"/>
              </a:ext>
            </a:extLst>
          </p:cNvPr>
          <p:cNvSpPr/>
          <p:nvPr/>
        </p:nvSpPr>
        <p:spPr>
          <a:xfrm>
            <a:off x="838200" y="4706471"/>
            <a:ext cx="1874732" cy="460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ISSUE</a:t>
            </a:r>
          </a:p>
        </p:txBody>
      </p:sp>
      <p:sp>
        <p:nvSpPr>
          <p:cNvPr id="5" name="Rectangle 4">
            <a:extLst>
              <a:ext uri="{FF2B5EF4-FFF2-40B4-BE49-F238E27FC236}">
                <a16:creationId xmlns:a16="http://schemas.microsoft.com/office/drawing/2014/main" id="{0E5332FB-174E-51CF-C9E4-E0729D841EC5}"/>
              </a:ext>
            </a:extLst>
          </p:cNvPr>
          <p:cNvSpPr/>
          <p:nvPr/>
        </p:nvSpPr>
        <p:spPr>
          <a:xfrm>
            <a:off x="838199" y="5389301"/>
            <a:ext cx="3186953" cy="460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RISK</a:t>
            </a:r>
          </a:p>
        </p:txBody>
      </p:sp>
      <p:sp>
        <p:nvSpPr>
          <p:cNvPr id="6" name="Rectangle 5">
            <a:extLst>
              <a:ext uri="{FF2B5EF4-FFF2-40B4-BE49-F238E27FC236}">
                <a16:creationId xmlns:a16="http://schemas.microsoft.com/office/drawing/2014/main" id="{232594F0-96C5-C6B3-1B13-70BE3A8C0A74}"/>
              </a:ext>
            </a:extLst>
          </p:cNvPr>
          <p:cNvSpPr/>
          <p:nvPr/>
        </p:nvSpPr>
        <p:spPr>
          <a:xfrm>
            <a:off x="9287435" y="4706471"/>
            <a:ext cx="1874732" cy="46084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dirty="0"/>
              <a:t>POTENTIAL ISSUE</a:t>
            </a:r>
          </a:p>
        </p:txBody>
      </p:sp>
      <p:sp>
        <p:nvSpPr>
          <p:cNvPr id="7" name="Rectangle 6">
            <a:extLst>
              <a:ext uri="{FF2B5EF4-FFF2-40B4-BE49-F238E27FC236}">
                <a16:creationId xmlns:a16="http://schemas.microsoft.com/office/drawing/2014/main" id="{EA7E81B2-5889-924E-8A21-FD3997D8624F}"/>
              </a:ext>
            </a:extLst>
          </p:cNvPr>
          <p:cNvSpPr/>
          <p:nvPr/>
        </p:nvSpPr>
        <p:spPr>
          <a:xfrm>
            <a:off x="7975214" y="5391076"/>
            <a:ext cx="3186953" cy="46084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dirty="0"/>
              <a:t>POTENTIAL RISK</a:t>
            </a:r>
          </a:p>
        </p:txBody>
      </p:sp>
      <p:sp>
        <p:nvSpPr>
          <p:cNvPr id="8" name="TextBox 7">
            <a:extLst>
              <a:ext uri="{FF2B5EF4-FFF2-40B4-BE49-F238E27FC236}">
                <a16:creationId xmlns:a16="http://schemas.microsoft.com/office/drawing/2014/main" id="{3547CF87-6187-5D81-FEFC-062D3A7217C6}"/>
              </a:ext>
            </a:extLst>
          </p:cNvPr>
          <p:cNvSpPr txBox="1"/>
          <p:nvPr/>
        </p:nvSpPr>
        <p:spPr>
          <a:xfrm>
            <a:off x="3236259" y="6131859"/>
            <a:ext cx="6723529" cy="646331"/>
          </a:xfrm>
          <a:prstGeom prst="rect">
            <a:avLst/>
          </a:prstGeom>
          <a:noFill/>
        </p:spPr>
        <p:txBody>
          <a:bodyPr wrap="square" rtlCol="0">
            <a:spAutoFit/>
          </a:bodyPr>
          <a:lstStyle/>
          <a:p>
            <a:pPr algn="ctr"/>
            <a:r>
              <a:rPr lang="en-GB" sz="3600" dirty="0"/>
              <a:t>VISUAL SENTIMENT ANALYSIS</a:t>
            </a:r>
          </a:p>
        </p:txBody>
      </p:sp>
      <p:sp>
        <p:nvSpPr>
          <p:cNvPr id="9" name="TextBox 8">
            <a:extLst>
              <a:ext uri="{FF2B5EF4-FFF2-40B4-BE49-F238E27FC236}">
                <a16:creationId xmlns:a16="http://schemas.microsoft.com/office/drawing/2014/main" id="{0D525961-4BD1-460D-E08C-472C0B866C23}"/>
              </a:ext>
            </a:extLst>
          </p:cNvPr>
          <p:cNvSpPr txBox="1"/>
          <p:nvPr/>
        </p:nvSpPr>
        <p:spPr>
          <a:xfrm>
            <a:off x="2734235" y="4554985"/>
            <a:ext cx="6723529" cy="646331"/>
          </a:xfrm>
          <a:prstGeom prst="rect">
            <a:avLst/>
          </a:prstGeom>
          <a:noFill/>
        </p:spPr>
        <p:txBody>
          <a:bodyPr wrap="square" rtlCol="0">
            <a:spAutoFit/>
          </a:bodyPr>
          <a:lstStyle/>
          <a:p>
            <a:pPr algn="ctr"/>
            <a:r>
              <a:rPr lang="en-GB" sz="3600" dirty="0"/>
              <a:t>1836 images</a:t>
            </a:r>
          </a:p>
        </p:txBody>
      </p:sp>
      <p:sp>
        <p:nvSpPr>
          <p:cNvPr id="10" name="TextBox 9">
            <a:extLst>
              <a:ext uri="{FF2B5EF4-FFF2-40B4-BE49-F238E27FC236}">
                <a16:creationId xmlns:a16="http://schemas.microsoft.com/office/drawing/2014/main" id="{D7C50B23-9FF5-123B-768C-7D348A0B554E}"/>
              </a:ext>
            </a:extLst>
          </p:cNvPr>
          <p:cNvSpPr txBox="1"/>
          <p:nvPr/>
        </p:nvSpPr>
        <p:spPr>
          <a:xfrm>
            <a:off x="0" y="-6454"/>
            <a:ext cx="12192000" cy="369332"/>
          </a:xfrm>
          <a:prstGeom prst="rect">
            <a:avLst/>
          </a:prstGeom>
          <a:noFill/>
        </p:spPr>
        <p:txBody>
          <a:bodyPr wrap="square">
            <a:spAutoFit/>
          </a:bodyPr>
          <a:lstStyle/>
          <a:p>
            <a:pPr algn="ctr"/>
            <a:r>
              <a:rPr lang="en-US" dirty="0">
                <a:hlinkClick r:id="rId5"/>
              </a:rPr>
              <a:t>Construction Dataset Object Detection Dataset and Pre-Trained Model by </a:t>
            </a:r>
            <a:r>
              <a:rPr lang="en-US" dirty="0" err="1">
                <a:hlinkClick r:id="rId5"/>
              </a:rPr>
              <a:t>KlinterAI</a:t>
            </a:r>
            <a:r>
              <a:rPr lang="en-US" dirty="0">
                <a:hlinkClick r:id="rId5"/>
              </a:rPr>
              <a:t> (roboflow.com)</a:t>
            </a:r>
            <a:endParaRPr lang="en-GB" dirty="0"/>
          </a:p>
        </p:txBody>
      </p:sp>
      <p:sp>
        <p:nvSpPr>
          <p:cNvPr id="11" name="TextBox 10">
            <a:extLst>
              <a:ext uri="{FF2B5EF4-FFF2-40B4-BE49-F238E27FC236}">
                <a16:creationId xmlns:a16="http://schemas.microsoft.com/office/drawing/2014/main" id="{6AE72DF9-440C-5207-01A5-72A022EE4157}"/>
              </a:ext>
            </a:extLst>
          </p:cNvPr>
          <p:cNvSpPr txBox="1"/>
          <p:nvPr/>
        </p:nvSpPr>
        <p:spPr>
          <a:xfrm>
            <a:off x="11045952" y="85183"/>
            <a:ext cx="1146048" cy="215444"/>
          </a:xfrm>
          <a:prstGeom prst="rect">
            <a:avLst/>
          </a:prstGeom>
          <a:noFill/>
        </p:spPr>
        <p:txBody>
          <a:bodyPr wrap="square" rtlCol="0">
            <a:spAutoFit/>
          </a:bodyPr>
          <a:lstStyle/>
          <a:p>
            <a:r>
              <a:rPr lang="en-GB" sz="800" dirty="0"/>
              <a:t>Permission Granted</a:t>
            </a:r>
          </a:p>
        </p:txBody>
      </p:sp>
    </p:spTree>
    <p:extLst>
      <p:ext uri="{BB962C8B-B14F-4D97-AF65-F5344CB8AC3E}">
        <p14:creationId xmlns:p14="http://schemas.microsoft.com/office/powerpoint/2010/main" val="356551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3570-E322-7F0B-9515-9AB2C7EAD0B1}"/>
              </a:ext>
            </a:extLst>
          </p:cNvPr>
          <p:cNvSpPr>
            <a:spLocks noGrp="1"/>
          </p:cNvSpPr>
          <p:nvPr>
            <p:ph type="title"/>
          </p:nvPr>
        </p:nvSpPr>
        <p:spPr/>
        <p:txBody>
          <a:bodyPr/>
          <a:lstStyle/>
          <a:p>
            <a:r>
              <a:rPr lang="en-GB" dirty="0"/>
              <a:t>Anomaly Detection or Sentiment Analysis</a:t>
            </a:r>
          </a:p>
        </p:txBody>
      </p:sp>
      <p:graphicFrame>
        <p:nvGraphicFramePr>
          <p:cNvPr id="4" name="Content Placeholder 3">
            <a:extLst>
              <a:ext uri="{FF2B5EF4-FFF2-40B4-BE49-F238E27FC236}">
                <a16:creationId xmlns:a16="http://schemas.microsoft.com/office/drawing/2014/main" id="{9FD0D30E-9E2A-93EC-AC33-A4C862C74364}"/>
              </a:ext>
            </a:extLst>
          </p:cNvPr>
          <p:cNvGraphicFramePr>
            <a:graphicFrameLocks noGrp="1"/>
          </p:cNvGraphicFramePr>
          <p:nvPr>
            <p:ph idx="1"/>
            <p:extLst>
              <p:ext uri="{D42A27DB-BD31-4B8C-83A1-F6EECF244321}">
                <p14:modId xmlns:p14="http://schemas.microsoft.com/office/powerpoint/2010/main" val="1292984406"/>
              </p:ext>
            </p:extLst>
          </p:nvPr>
        </p:nvGraphicFramePr>
        <p:xfrm>
          <a:off x="838200" y="1690688"/>
          <a:ext cx="5803900" cy="2857500"/>
        </p:xfrm>
        <a:graphic>
          <a:graphicData uri="http://schemas.openxmlformats.org/drawingml/2006/table">
            <a:tbl>
              <a:tblPr>
                <a:tableStyleId>{327F97BB-C833-4FB7-BDE5-3F7075034690}</a:tableStyleId>
              </a:tblPr>
              <a:tblGrid>
                <a:gridCol w="599747">
                  <a:extLst>
                    <a:ext uri="{9D8B030D-6E8A-4147-A177-3AD203B41FA5}">
                      <a16:colId xmlns:a16="http://schemas.microsoft.com/office/drawing/2014/main" val="2917163717"/>
                    </a:ext>
                  </a:extLst>
                </a:gridCol>
                <a:gridCol w="2145127">
                  <a:extLst>
                    <a:ext uri="{9D8B030D-6E8A-4147-A177-3AD203B41FA5}">
                      <a16:colId xmlns:a16="http://schemas.microsoft.com/office/drawing/2014/main" val="1026836846"/>
                    </a:ext>
                  </a:extLst>
                </a:gridCol>
                <a:gridCol w="748890">
                  <a:extLst>
                    <a:ext uri="{9D8B030D-6E8A-4147-A177-3AD203B41FA5}">
                      <a16:colId xmlns:a16="http://schemas.microsoft.com/office/drawing/2014/main" val="1995529008"/>
                    </a:ext>
                  </a:extLst>
                </a:gridCol>
                <a:gridCol w="748890">
                  <a:extLst>
                    <a:ext uri="{9D8B030D-6E8A-4147-A177-3AD203B41FA5}">
                      <a16:colId xmlns:a16="http://schemas.microsoft.com/office/drawing/2014/main" val="4142365363"/>
                    </a:ext>
                  </a:extLst>
                </a:gridCol>
                <a:gridCol w="1561246">
                  <a:extLst>
                    <a:ext uri="{9D8B030D-6E8A-4147-A177-3AD203B41FA5}">
                      <a16:colId xmlns:a16="http://schemas.microsoft.com/office/drawing/2014/main" val="325466891"/>
                    </a:ext>
                  </a:extLst>
                </a:gridCol>
              </a:tblGrid>
              <a:tr h="190500">
                <a:tc>
                  <a:txBody>
                    <a:bodyPr/>
                    <a:lstStyle/>
                    <a:p>
                      <a:pPr algn="l" fontAlgn="b"/>
                      <a:r>
                        <a:rPr lang="en-GB" sz="1100" u="none" strike="noStrike" dirty="0">
                          <a:effectLst/>
                        </a:rPr>
                        <a:t>Sl. No.</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Image Filename</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Classification of Image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21965950"/>
                  </a:ext>
                </a:extLst>
              </a:tr>
              <a:tr h="190500">
                <a:tc>
                  <a:txBody>
                    <a:bodyPr/>
                    <a:lstStyle/>
                    <a:p>
                      <a:pPr algn="ct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Cluster-Safe-\\0\\image-3.jpeg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0</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Normal</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Potential 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41462069"/>
                  </a:ext>
                </a:extLst>
              </a:tr>
              <a:tr h="190500">
                <a:tc>
                  <a:txBody>
                    <a:bodyPr/>
                    <a:lstStyle/>
                    <a:p>
                      <a:pPr algn="ctr" fontAlgn="b"/>
                      <a:r>
                        <a:rPr lang="en-GB" sz="1100" u="none" strike="noStrike" dirty="0">
                          <a:effectLst/>
                        </a:rPr>
                        <a:t>2</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Cluster-Safe-\\0\\image-9.jpeg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0</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Normal</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Potential 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37337144"/>
                  </a:ext>
                </a:extLst>
              </a:tr>
              <a:tr h="190500">
                <a:tc>
                  <a:txBody>
                    <a:bodyPr/>
                    <a:lstStyle/>
                    <a:p>
                      <a:pPr algn="ctr" fontAlgn="b"/>
                      <a:r>
                        <a:rPr lang="en-GB" sz="1100" u="none" strike="noStrike" dirty="0">
                          <a:effectLst/>
                        </a:rPr>
                        <a:t>3</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Cluster-Safe-\\0\\image-11.jpeg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16865933"/>
                  </a:ext>
                </a:extLst>
              </a:tr>
              <a:tr h="190500">
                <a:tc>
                  <a:txBody>
                    <a:bodyPr/>
                    <a:lstStyle/>
                    <a:p>
                      <a:pPr algn="ctr" fontAlgn="b"/>
                      <a:r>
                        <a:rPr lang="en-GB" sz="1100" u="none" strike="noStrike">
                          <a:effectLst/>
                        </a:rPr>
                        <a:t>4</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dirty="0">
                          <a:effectLst/>
                        </a:rPr>
                        <a:t>Cluster-Safe-\\0\\image-14.jpeg</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40294385"/>
                  </a:ext>
                </a:extLst>
              </a:tr>
              <a:tr h="190500">
                <a:tc>
                  <a:txBody>
                    <a:bodyPr/>
                    <a:lstStyle/>
                    <a:p>
                      <a:pPr algn="ctr" fontAlgn="b"/>
                      <a:r>
                        <a:rPr lang="en-GB" sz="1100" u="none" strike="noStrike">
                          <a:effectLst/>
                        </a:rPr>
                        <a:t>5</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dirty="0">
                          <a:effectLst/>
                        </a:rPr>
                        <a:t>Cluster-Safe-\\0\\image-34.jpeg</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0</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Normal</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Potential 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35880603"/>
                  </a:ext>
                </a:extLst>
              </a:tr>
              <a:tr h="190500">
                <a:tc>
                  <a:txBody>
                    <a:bodyPr/>
                    <a:lstStyle/>
                    <a:p>
                      <a:pPr algn="ctr" fontAlgn="b"/>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Cluster-Safe-\\0\\image-44.jpeg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0</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Normal</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Potential 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18830346"/>
                  </a:ext>
                </a:extLst>
              </a:tr>
              <a:tr h="190500">
                <a:tc>
                  <a:txBody>
                    <a:bodyPr/>
                    <a:lstStyle/>
                    <a:p>
                      <a:pPr algn="ctr" fontAlgn="b"/>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dirty="0">
                          <a:effectLst/>
                        </a:rPr>
                        <a:t>Cluster-Safe-\\0\\image-53.jpeg</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47502297"/>
                  </a:ext>
                </a:extLst>
              </a:tr>
              <a:tr h="190500">
                <a:tc>
                  <a:txBody>
                    <a:bodyPr/>
                    <a:lstStyle/>
                    <a:p>
                      <a:pPr algn="ctr" fontAlgn="b"/>
                      <a:r>
                        <a:rPr lang="en-GB" sz="1100" u="none" strike="noStrike" dirty="0">
                          <a:effectLst/>
                        </a:rPr>
                        <a:t>8</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Cluster-Safe-\\0\\image-66.jpg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0</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Normal</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Potential 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1899888"/>
                  </a:ext>
                </a:extLst>
              </a:tr>
              <a:tr h="190500">
                <a:tc>
                  <a:txBody>
                    <a:bodyPr/>
                    <a:lstStyle/>
                    <a:p>
                      <a:pPr algn="ctr" fontAlgn="b"/>
                      <a:r>
                        <a:rPr lang="en-GB" sz="1100" u="none" strike="noStrike" dirty="0">
                          <a:effectLst/>
                        </a:rPr>
                        <a:t>9</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Cluster-Safe-\\0\\image-72.jpg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0</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Normal</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Potential 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07791756"/>
                  </a:ext>
                </a:extLst>
              </a:tr>
              <a:tr h="190500">
                <a:tc>
                  <a:txBody>
                    <a:bodyPr/>
                    <a:lstStyle/>
                    <a:p>
                      <a:pPr algn="ctr" fontAlgn="b"/>
                      <a:r>
                        <a:rPr lang="en-GB" sz="1100" u="none" strike="noStrike" dirty="0">
                          <a:effectLst/>
                        </a:rPr>
                        <a:t>10</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Cluster-Safe-\\0\\image-74.jpg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6088541"/>
                  </a:ext>
                </a:extLst>
              </a:tr>
              <a:tr h="190500">
                <a:tc>
                  <a:txBody>
                    <a:bodyPr/>
                    <a:lstStyle/>
                    <a:p>
                      <a:pPr algn="ctr" fontAlgn="b"/>
                      <a:r>
                        <a:rPr lang="en-GB" sz="1100" u="none" strike="noStrike" dirty="0">
                          <a:effectLst/>
                        </a:rPr>
                        <a:t>11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Cluster-Safe-\\0\\image-76.jpg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0</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Normal</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Potential 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62889988"/>
                  </a:ext>
                </a:extLst>
              </a:tr>
              <a:tr h="190500">
                <a:tc>
                  <a:txBody>
                    <a:bodyPr/>
                    <a:lstStyle/>
                    <a:p>
                      <a:pPr algn="ctr" fontAlgn="b"/>
                      <a:r>
                        <a:rPr lang="en-GB" sz="1100" u="none" strike="noStrike" dirty="0">
                          <a:effectLst/>
                        </a:rPr>
                        <a:t>12</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Cluster-Safe-\\0\\image-78.jpg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Risk</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70162414"/>
                  </a:ext>
                </a:extLst>
              </a:tr>
              <a:tr h="190500">
                <a:tc>
                  <a:txBody>
                    <a:bodyPr/>
                    <a:lstStyle/>
                    <a:p>
                      <a:pPr algn="ctr" fontAlgn="b"/>
                      <a:r>
                        <a:rPr lang="en-GB" sz="1100" u="none" strike="noStrike" dirty="0">
                          <a:effectLst/>
                        </a:rPr>
                        <a:t>13</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Cluster-Safe-\\0\\image-83.jpg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Risk</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71984784"/>
                  </a:ext>
                </a:extLst>
              </a:tr>
              <a:tr h="190500">
                <a:tc>
                  <a:txBody>
                    <a:bodyPr/>
                    <a:lstStyle/>
                    <a:p>
                      <a:pPr algn="ctr" fontAlgn="b"/>
                      <a:r>
                        <a:rPr lang="en-GB" sz="1100" u="none" strike="noStrike" dirty="0">
                          <a:effectLst/>
                        </a:rPr>
                        <a:t>14</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Cluster-Safe-\\0\\image-87.jpg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dirty="0">
                          <a:effectLst/>
                        </a:rPr>
                        <a:t>Issue</a:t>
                      </a:r>
                      <a:endParaRPr lang="en-GB"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95763817"/>
                  </a:ext>
                </a:extLst>
              </a:tr>
            </a:tbl>
          </a:graphicData>
        </a:graphic>
      </p:graphicFrame>
      <p:sp>
        <p:nvSpPr>
          <p:cNvPr id="5" name="TextBox 4">
            <a:extLst>
              <a:ext uri="{FF2B5EF4-FFF2-40B4-BE49-F238E27FC236}">
                <a16:creationId xmlns:a16="http://schemas.microsoft.com/office/drawing/2014/main" id="{23F8256E-2BF2-3720-135A-4B99231F974A}"/>
              </a:ext>
            </a:extLst>
          </p:cNvPr>
          <p:cNvSpPr txBox="1"/>
          <p:nvPr/>
        </p:nvSpPr>
        <p:spPr>
          <a:xfrm>
            <a:off x="6974541" y="1690688"/>
            <a:ext cx="4379259" cy="2554545"/>
          </a:xfrm>
          <a:prstGeom prst="rect">
            <a:avLst/>
          </a:prstGeom>
          <a:noFill/>
        </p:spPr>
        <p:txBody>
          <a:bodyPr wrap="square" rtlCol="0">
            <a:spAutoFit/>
          </a:bodyPr>
          <a:lstStyle/>
          <a:p>
            <a:r>
              <a:rPr lang="en-GB" sz="4000" dirty="0"/>
              <a:t>Sentiment Analysis with </a:t>
            </a:r>
          </a:p>
          <a:p>
            <a:endParaRPr lang="en-GB" sz="4000" dirty="0"/>
          </a:p>
          <a:p>
            <a:r>
              <a:rPr lang="en-GB" sz="4000" dirty="0"/>
              <a:t>57.35% Accuracy</a:t>
            </a:r>
          </a:p>
        </p:txBody>
      </p:sp>
    </p:spTree>
    <p:extLst>
      <p:ext uri="{BB962C8B-B14F-4D97-AF65-F5344CB8AC3E}">
        <p14:creationId xmlns:p14="http://schemas.microsoft.com/office/powerpoint/2010/main" val="293068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DDB9-D4A4-7DC8-DE49-80C086BC7700}"/>
              </a:ext>
            </a:extLst>
          </p:cNvPr>
          <p:cNvSpPr>
            <a:spLocks noGrp="1"/>
          </p:cNvSpPr>
          <p:nvPr>
            <p:ph type="title"/>
          </p:nvPr>
        </p:nvSpPr>
        <p:spPr/>
        <p:txBody>
          <a:bodyPr/>
          <a:lstStyle/>
          <a:p>
            <a:r>
              <a:rPr lang="en-GB" dirty="0"/>
              <a:t>Convolutional Autoencoder Model</a:t>
            </a:r>
          </a:p>
        </p:txBody>
      </p:sp>
      <p:pic>
        <p:nvPicPr>
          <p:cNvPr id="4" name="Content Placeholder 3" descr="a5">
            <a:extLst>
              <a:ext uri="{FF2B5EF4-FFF2-40B4-BE49-F238E27FC236}">
                <a16:creationId xmlns:a16="http://schemas.microsoft.com/office/drawing/2014/main" id="{CC159A09-47B0-F5D5-E900-1D609BBD498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47875" y="1947862"/>
            <a:ext cx="8096250" cy="2962275"/>
          </a:xfrm>
          <a:prstGeom prst="rect">
            <a:avLst/>
          </a:prstGeom>
          <a:noFill/>
          <a:ln>
            <a:noFill/>
          </a:ln>
        </p:spPr>
      </p:pic>
      <p:pic>
        <p:nvPicPr>
          <p:cNvPr id="3" name="Picture 2" descr="A graph of different colored bars&#10;&#10;Description automatically generated with medium confidence">
            <a:extLst>
              <a:ext uri="{FF2B5EF4-FFF2-40B4-BE49-F238E27FC236}">
                <a16:creationId xmlns:a16="http://schemas.microsoft.com/office/drawing/2014/main" id="{4D7468CB-1645-21CB-0436-0794E5175DF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1200" y="4912384"/>
            <a:ext cx="2590800" cy="1945616"/>
          </a:xfrm>
          <a:prstGeom prst="rect">
            <a:avLst/>
          </a:prstGeom>
          <a:noFill/>
          <a:ln>
            <a:noFill/>
          </a:ln>
        </p:spPr>
      </p:pic>
    </p:spTree>
    <p:extLst>
      <p:ext uri="{BB962C8B-B14F-4D97-AF65-F5344CB8AC3E}">
        <p14:creationId xmlns:p14="http://schemas.microsoft.com/office/powerpoint/2010/main" val="176961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4C6F-3F1D-F518-9936-BDDEC4407A2C}"/>
              </a:ext>
            </a:extLst>
          </p:cNvPr>
          <p:cNvSpPr>
            <a:spLocks noGrp="1"/>
          </p:cNvSpPr>
          <p:nvPr>
            <p:ph type="title"/>
          </p:nvPr>
        </p:nvSpPr>
        <p:spPr/>
        <p:txBody>
          <a:bodyPr/>
          <a:lstStyle/>
          <a:p>
            <a:r>
              <a:rPr lang="en-GB" dirty="0"/>
              <a:t>Convolutional Autoencoder Model</a:t>
            </a:r>
          </a:p>
        </p:txBody>
      </p:sp>
      <p:pic>
        <p:nvPicPr>
          <p:cNvPr id="4" name="Content Placeholder 3">
            <a:extLst>
              <a:ext uri="{FF2B5EF4-FFF2-40B4-BE49-F238E27FC236}">
                <a16:creationId xmlns:a16="http://schemas.microsoft.com/office/drawing/2014/main" id="{078262B3-A827-CC7B-270A-47E0F6D66932}"/>
              </a:ext>
            </a:extLst>
          </p:cNvPr>
          <p:cNvPicPr>
            <a:picLocks noGrp="1" noChangeAspect="1"/>
          </p:cNvPicPr>
          <p:nvPr>
            <p:ph idx="1"/>
          </p:nvPr>
        </p:nvPicPr>
        <p:blipFill>
          <a:blip r:embed="rId3"/>
          <a:stretch>
            <a:fillRect/>
          </a:stretch>
        </p:blipFill>
        <p:spPr>
          <a:xfrm>
            <a:off x="3076143" y="1690688"/>
            <a:ext cx="6039714" cy="5167312"/>
          </a:xfrm>
          <a:prstGeom prst="rect">
            <a:avLst/>
          </a:prstGeom>
        </p:spPr>
      </p:pic>
    </p:spTree>
    <p:extLst>
      <p:ext uri="{BB962C8B-B14F-4D97-AF65-F5344CB8AC3E}">
        <p14:creationId xmlns:p14="http://schemas.microsoft.com/office/powerpoint/2010/main" val="234303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9B6B-CD09-8B4C-E254-04939A846171}"/>
              </a:ext>
            </a:extLst>
          </p:cNvPr>
          <p:cNvSpPr>
            <a:spLocks noGrp="1"/>
          </p:cNvSpPr>
          <p:nvPr>
            <p:ph type="title"/>
          </p:nvPr>
        </p:nvSpPr>
        <p:spPr/>
        <p:txBody>
          <a:bodyPr/>
          <a:lstStyle/>
          <a:p>
            <a:r>
              <a:rPr lang="en-GB" dirty="0" err="1"/>
              <a:t>xApp</a:t>
            </a:r>
            <a:r>
              <a:rPr lang="en-GB" dirty="0"/>
              <a:t> – Dashboard + MQTT Broker</a:t>
            </a:r>
          </a:p>
        </p:txBody>
      </p:sp>
      <p:pic>
        <p:nvPicPr>
          <p:cNvPr id="4" name="Content Placeholder 3">
            <a:extLst>
              <a:ext uri="{FF2B5EF4-FFF2-40B4-BE49-F238E27FC236}">
                <a16:creationId xmlns:a16="http://schemas.microsoft.com/office/drawing/2014/main" id="{44C37F92-6F43-E6EB-368A-A64B8358F87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690688"/>
            <a:ext cx="4555594" cy="3570488"/>
          </a:xfrm>
          <a:prstGeom prst="rect">
            <a:avLst/>
          </a:prstGeom>
          <a:noFill/>
          <a:ln>
            <a:noFill/>
          </a:ln>
        </p:spPr>
      </p:pic>
      <p:pic>
        <p:nvPicPr>
          <p:cNvPr id="5" name="Picture 4">
            <a:extLst>
              <a:ext uri="{FF2B5EF4-FFF2-40B4-BE49-F238E27FC236}">
                <a16:creationId xmlns:a16="http://schemas.microsoft.com/office/drawing/2014/main" id="{D0989598-F035-DC32-E3EF-A31593E8430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1690688"/>
            <a:ext cx="2958918" cy="3570488"/>
          </a:xfrm>
          <a:prstGeom prst="rect">
            <a:avLst/>
          </a:prstGeom>
          <a:noFill/>
          <a:ln>
            <a:noFill/>
          </a:ln>
        </p:spPr>
      </p:pic>
    </p:spTree>
    <p:extLst>
      <p:ext uri="{BB962C8B-B14F-4D97-AF65-F5344CB8AC3E}">
        <p14:creationId xmlns:p14="http://schemas.microsoft.com/office/powerpoint/2010/main" val="159095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46C1-01F2-E0FA-B9BA-C425D0F4D21D}"/>
              </a:ext>
            </a:extLst>
          </p:cNvPr>
          <p:cNvSpPr>
            <a:spLocks noGrp="1"/>
          </p:cNvSpPr>
          <p:nvPr>
            <p:ph type="title"/>
          </p:nvPr>
        </p:nvSpPr>
        <p:spPr/>
        <p:txBody>
          <a:bodyPr/>
          <a:lstStyle/>
          <a:p>
            <a:r>
              <a:rPr lang="en-GB" dirty="0"/>
              <a:t>rApp - EquipAny</a:t>
            </a:r>
          </a:p>
        </p:txBody>
      </p:sp>
      <p:pic>
        <p:nvPicPr>
          <p:cNvPr id="4" name="Content Placeholder 3">
            <a:extLst>
              <a:ext uri="{FF2B5EF4-FFF2-40B4-BE49-F238E27FC236}">
                <a16:creationId xmlns:a16="http://schemas.microsoft.com/office/drawing/2014/main" id="{244F5244-C7A0-9E75-80F4-9DB8D9F99D5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690688"/>
            <a:ext cx="2873188" cy="3797386"/>
          </a:xfrm>
          <a:prstGeom prst="rect">
            <a:avLst/>
          </a:prstGeom>
          <a:noFill/>
          <a:ln>
            <a:noFill/>
          </a:ln>
        </p:spPr>
      </p:pic>
      <p:pic>
        <p:nvPicPr>
          <p:cNvPr id="5" name="Picture 4">
            <a:extLst>
              <a:ext uri="{FF2B5EF4-FFF2-40B4-BE49-F238E27FC236}">
                <a16:creationId xmlns:a16="http://schemas.microsoft.com/office/drawing/2014/main" id="{7A27DDBF-0B19-6343-13F6-962673688E0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11387" y="1690687"/>
            <a:ext cx="5807893" cy="3797385"/>
          </a:xfrm>
          <a:prstGeom prst="rect">
            <a:avLst/>
          </a:prstGeom>
          <a:noFill/>
          <a:ln>
            <a:noFill/>
          </a:ln>
        </p:spPr>
      </p:pic>
    </p:spTree>
    <p:extLst>
      <p:ext uri="{BB962C8B-B14F-4D97-AF65-F5344CB8AC3E}">
        <p14:creationId xmlns:p14="http://schemas.microsoft.com/office/powerpoint/2010/main" val="209365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C47D-C7CE-80D7-1361-A4D2600073D6}"/>
              </a:ext>
            </a:extLst>
          </p:cNvPr>
          <p:cNvSpPr>
            <a:spLocks noGrp="1"/>
          </p:cNvSpPr>
          <p:nvPr>
            <p:ph type="title"/>
          </p:nvPr>
        </p:nvSpPr>
        <p:spPr/>
        <p:txBody>
          <a:bodyPr/>
          <a:lstStyle/>
          <a:p>
            <a:r>
              <a:rPr lang="en-GB" dirty="0"/>
              <a:t>rApp - EquipAny</a:t>
            </a:r>
          </a:p>
        </p:txBody>
      </p:sp>
      <p:pic>
        <p:nvPicPr>
          <p:cNvPr id="7" name="Picture 6">
            <a:extLst>
              <a:ext uri="{FF2B5EF4-FFF2-40B4-BE49-F238E27FC236}">
                <a16:creationId xmlns:a16="http://schemas.microsoft.com/office/drawing/2014/main" id="{07BA98E8-44D5-C3B2-605C-DCEE43625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640" y="1690689"/>
            <a:ext cx="7936720" cy="5167311"/>
          </a:xfrm>
          <a:prstGeom prst="rect">
            <a:avLst/>
          </a:prstGeom>
        </p:spPr>
      </p:pic>
    </p:spTree>
    <p:extLst>
      <p:ext uri="{BB962C8B-B14F-4D97-AF65-F5344CB8AC3E}">
        <p14:creationId xmlns:p14="http://schemas.microsoft.com/office/powerpoint/2010/main" val="18541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BB99-2ED9-DB48-10BE-6155EA53022A}"/>
              </a:ext>
            </a:extLst>
          </p:cNvPr>
          <p:cNvSpPr>
            <a:spLocks noGrp="1"/>
          </p:cNvSpPr>
          <p:nvPr>
            <p:ph type="title"/>
          </p:nvPr>
        </p:nvSpPr>
        <p:spPr/>
        <p:txBody>
          <a:bodyPr/>
          <a:lstStyle/>
          <a:p>
            <a:r>
              <a:rPr lang="en-GB" dirty="0"/>
              <a:t>End of Slides</a:t>
            </a:r>
          </a:p>
        </p:txBody>
      </p:sp>
      <p:sp>
        <p:nvSpPr>
          <p:cNvPr id="3" name="Content Placeholder 2">
            <a:extLst>
              <a:ext uri="{FF2B5EF4-FFF2-40B4-BE49-F238E27FC236}">
                <a16:creationId xmlns:a16="http://schemas.microsoft.com/office/drawing/2014/main" id="{82231B40-2894-5269-A6DB-51171DC0C86F}"/>
              </a:ext>
            </a:extLst>
          </p:cNvPr>
          <p:cNvSpPr>
            <a:spLocks noGrp="1"/>
          </p:cNvSpPr>
          <p:nvPr>
            <p:ph idx="1"/>
          </p:nvPr>
        </p:nvSpPr>
        <p:spPr/>
        <p:txBody>
          <a:bodyPr anchor="ctr">
            <a:normAutofit/>
          </a:bodyPr>
          <a:lstStyle/>
          <a:p>
            <a:pPr marL="0" indent="0" algn="ctr">
              <a:buNone/>
            </a:pPr>
            <a:r>
              <a:rPr lang="en-GB" sz="15300" dirty="0"/>
              <a:t>Questions?</a:t>
            </a:r>
          </a:p>
        </p:txBody>
      </p:sp>
    </p:spTree>
    <p:extLst>
      <p:ext uri="{BB962C8B-B14F-4D97-AF65-F5344CB8AC3E}">
        <p14:creationId xmlns:p14="http://schemas.microsoft.com/office/powerpoint/2010/main" val="3101461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953</Words>
  <Application>Microsoft Office PowerPoint</Application>
  <PresentationFormat>Widescreen</PresentationFormat>
  <Paragraphs>122</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Build Your Own AI/ML Model</vt:lpstr>
      <vt:lpstr>The Dataset</vt:lpstr>
      <vt:lpstr>Anomaly Detection or Sentiment Analysis</vt:lpstr>
      <vt:lpstr>Convolutional Autoencoder Model</vt:lpstr>
      <vt:lpstr>Convolutional Autoencoder Model</vt:lpstr>
      <vt:lpstr>xApp – Dashboard + MQTT Broker</vt:lpstr>
      <vt:lpstr>rApp - EquipAny</vt:lpstr>
      <vt:lpstr>rApp - EquipAny</vt:lpstr>
      <vt:lpstr>End of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Aswin Vijayakumar</dc:creator>
  <cp:lastModifiedBy>Aswin Vijayakumar</cp:lastModifiedBy>
  <cp:revision>5</cp:revision>
  <dcterms:created xsi:type="dcterms:W3CDTF">2024-09-26T17:52:21Z</dcterms:created>
  <dcterms:modified xsi:type="dcterms:W3CDTF">2024-09-28T17:46:41Z</dcterms:modified>
</cp:coreProperties>
</file>